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7"/>
  </p:notesMasterIdLst>
  <p:handoutMasterIdLst>
    <p:handoutMasterId r:id="rId8"/>
  </p:handoutMasterIdLst>
  <p:sldIdLst>
    <p:sldId id="343" r:id="rId2"/>
    <p:sldId id="347" r:id="rId3"/>
    <p:sldId id="334" r:id="rId4"/>
    <p:sldId id="283" r:id="rId5"/>
    <p:sldId id="285"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8"/>
    <p:restoredTop sz="96281"/>
  </p:normalViewPr>
  <p:slideViewPr>
    <p:cSldViewPr snapToGrid="0" snapToObjects="1">
      <p:cViewPr>
        <p:scale>
          <a:sx n="80" d="100"/>
          <a:sy n="80" d="100"/>
        </p:scale>
        <p:origin x="1464" y="-1908"/>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9/10/2024</a:t>
            </a:fld>
            <a:endParaRPr lang="en-US"/>
          </a:p>
        </p:txBody>
      </p:sp>
      <p:sp>
        <p:nvSpPr>
          <p:cNvPr id="4" name="Footer Placeholder 3">
            <a:extLst>
              <a:ext uri="{FF2B5EF4-FFF2-40B4-BE49-F238E27FC236}">
                <a16:creationId xmlns=""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9/10/2024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hone Slide ">
    <p:spTree>
      <p:nvGrpSpPr>
        <p:cNvPr id="1" name=""/>
        <p:cNvGrpSpPr/>
        <p:nvPr/>
      </p:nvGrpSpPr>
      <p:grpSpPr>
        <a:xfrm>
          <a:off x="0" y="0"/>
          <a:ext cx="0" cy="0"/>
          <a:chOff x="0" y="0"/>
          <a:chExt cx="0" cy="0"/>
        </a:xfrm>
      </p:grpSpPr>
      <p:sp>
        <p:nvSpPr>
          <p:cNvPr id="14" name="Freeform 13">
            <a:extLst>
              <a:ext uri="{FF2B5EF4-FFF2-40B4-BE49-F238E27FC236}">
                <a16:creationId xmlns="" xmlns:a16="http://schemas.microsoft.com/office/drawing/2014/main" id="{F0095D4E-4CA6-6ACD-BE8B-9EBC264F661F}"/>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2" name="Slide Number Placeholder 5">
            <a:extLst>
              <a:ext uri="{FF2B5EF4-FFF2-40B4-BE49-F238E27FC236}">
                <a16:creationId xmlns="" xmlns:a16="http://schemas.microsoft.com/office/drawing/2014/main" id="{F753F2E8-67E6-1327-3664-8324F792F302}"/>
              </a:ext>
            </a:extLst>
          </p:cNvPr>
          <p:cNvSpPr>
            <a:spLocks noGrp="1"/>
          </p:cNvSpPr>
          <p:nvPr>
            <p:ph type="sldNum" sz="quarter" idx="4"/>
          </p:nvPr>
        </p:nvSpPr>
        <p:spPr>
          <a:xfrm>
            <a:off x="7106992" y="10245992"/>
            <a:ext cx="300672" cy="266594"/>
          </a:xfrm>
          <a:prstGeom prst="rect">
            <a:avLst/>
          </a:prstGeom>
        </p:spPr>
        <p:txBody>
          <a:bodyPr vert="horz" lIns="91440" tIns="45720" rIns="91440" bIns="45720" rtlCol="0" anchor="ctr"/>
          <a:lstStyle>
            <a:lvl1pPr algn="r">
              <a:defRPr sz="700" b="0" i="0">
                <a:solidFill>
                  <a:srgbClr val="184258"/>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45" name="Rectangle 44">
            <a:extLst>
              <a:ext uri="{FF2B5EF4-FFF2-40B4-BE49-F238E27FC236}">
                <a16:creationId xmlns="" xmlns:a16="http://schemas.microsoft.com/office/drawing/2014/main" id="{7CAA2A28-18CA-F9D8-2BCE-21F74010C559}"/>
              </a:ext>
            </a:extLst>
          </p:cNvPr>
          <p:cNvSpPr/>
          <p:nvPr userDrawn="1"/>
        </p:nvSpPr>
        <p:spPr>
          <a:xfrm>
            <a:off x="-2829007" y="-253867"/>
            <a:ext cx="2836862" cy="109456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 xmlns:a16="http://schemas.microsoft.com/office/drawing/2014/main" id="{25DAA9A8-A7D2-A115-0AFA-9B9E3B3AA770}"/>
              </a:ext>
            </a:extLst>
          </p:cNvPr>
          <p:cNvSpPr/>
          <p:nvPr userDrawn="1"/>
        </p:nvSpPr>
        <p:spPr>
          <a:xfrm>
            <a:off x="7855" y="-1636437"/>
            <a:ext cx="7551820" cy="163643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Text Placeholder 32">
            <a:extLst>
              <a:ext uri="{FF2B5EF4-FFF2-40B4-BE49-F238E27FC236}">
                <a16:creationId xmlns="" xmlns:a16="http://schemas.microsoft.com/office/drawing/2014/main" id="{AF1A0784-8C10-0282-7634-D0B61561E214}"/>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22" name="Text Placeholder 32">
            <a:extLst>
              <a:ext uri="{FF2B5EF4-FFF2-40B4-BE49-F238E27FC236}">
                <a16:creationId xmlns="" xmlns:a16="http://schemas.microsoft.com/office/drawing/2014/main" id="{BB8CBD79-D1AC-14AF-2458-E86907C6C8CB}"/>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23" name="Freeform 22">
            <a:extLst>
              <a:ext uri="{FF2B5EF4-FFF2-40B4-BE49-F238E27FC236}">
                <a16:creationId xmlns="" xmlns:a16="http://schemas.microsoft.com/office/drawing/2014/main" id="{8701A25E-6836-CAC9-0A4F-C449DBFE00C8}"/>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27" name="Text Placeholder 32">
            <a:extLst>
              <a:ext uri="{FF2B5EF4-FFF2-40B4-BE49-F238E27FC236}">
                <a16:creationId xmlns="" xmlns:a16="http://schemas.microsoft.com/office/drawing/2014/main" id="{EBB7399B-1778-5762-FC59-62E5AFF4341E}"/>
              </a:ext>
            </a:extLst>
          </p:cNvPr>
          <p:cNvSpPr>
            <a:spLocks noGrp="1"/>
          </p:cNvSpPr>
          <p:nvPr>
            <p:ph type="body" sz="quarter" idx="32" hasCustomPrompt="1"/>
          </p:nvPr>
        </p:nvSpPr>
        <p:spPr>
          <a:xfrm>
            <a:off x="752315" y="3760792"/>
            <a:ext cx="6143488" cy="241522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pic>
        <p:nvPicPr>
          <p:cNvPr id="32" name="Picture 31">
            <a:extLst>
              <a:ext uri="{FF2B5EF4-FFF2-40B4-BE49-F238E27FC236}">
                <a16:creationId xmlns="" xmlns:a16="http://schemas.microsoft.com/office/drawing/2014/main" id="{EA3CB5C2-282F-65BC-B362-824F537927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3207067" y="6254810"/>
            <a:ext cx="3885694" cy="4437003"/>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3" name="Picture Placeholder 9">
            <a:extLst>
              <a:ext uri="{FF2B5EF4-FFF2-40B4-BE49-F238E27FC236}">
                <a16:creationId xmlns="" xmlns:a16="http://schemas.microsoft.com/office/drawing/2014/main" id="{2592AB80-72A9-E21F-9F8D-C0808FFEFA83}"/>
              </a:ext>
            </a:extLst>
          </p:cNvPr>
          <p:cNvSpPr>
            <a:spLocks noGrp="1"/>
          </p:cNvSpPr>
          <p:nvPr>
            <p:ph type="pic" sz="quarter" idx="13"/>
          </p:nvPr>
        </p:nvSpPr>
        <p:spPr>
          <a:xfrm>
            <a:off x="3647109" y="7499244"/>
            <a:ext cx="3064876" cy="3192572"/>
          </a:xfrm>
          <a:prstGeom prst="rect">
            <a:avLst/>
          </a:prstGeom>
          <a:solidFill>
            <a:schemeClr val="bg1">
              <a:lumMod val="75000"/>
            </a:schemeClr>
          </a:solidFill>
        </p:spPr>
        <p:txBody>
          <a:bodyPr>
            <a:normAutofit/>
          </a:bodyPr>
          <a:lstStyle>
            <a:lvl1pPr marL="0" indent="0">
              <a:buNone/>
              <a:defRPr sz="1000">
                <a:latin typeface="Calibri" panose="020F0502020204030204" pitchFamily="34" charset="0"/>
                <a:cs typeface="Calibri" panose="020F0502020204030204" pitchFamily="34" charset="0"/>
              </a:defRPr>
            </a:lvl1pPr>
          </a:lstStyle>
          <a:p>
            <a:endParaRPr lang="fr-CA" dirty="0"/>
          </a:p>
        </p:txBody>
      </p:sp>
    </p:spTree>
    <p:extLst>
      <p:ext uri="{BB962C8B-B14F-4D97-AF65-F5344CB8AC3E}">
        <p14:creationId xmlns:p14="http://schemas.microsoft.com/office/powerpoint/2010/main" val="3488527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t Slide">
    <p:spTree>
      <p:nvGrpSpPr>
        <p:cNvPr id="1" name=""/>
        <p:cNvGrpSpPr/>
        <p:nvPr/>
      </p:nvGrpSpPr>
      <p:grpSpPr>
        <a:xfrm>
          <a:off x="0" y="0"/>
          <a:ext cx="0" cy="0"/>
          <a:chOff x="0" y="0"/>
          <a:chExt cx="0" cy="0"/>
        </a:xfrm>
      </p:grpSpPr>
      <p:sp>
        <p:nvSpPr>
          <p:cNvPr id="20" name="Freeform 19">
            <a:extLst>
              <a:ext uri="{FF2B5EF4-FFF2-40B4-BE49-F238E27FC236}">
                <a16:creationId xmlns="" xmlns:a16="http://schemas.microsoft.com/office/drawing/2014/main" id="{417D0217-2258-FEE3-646C-559910E7A173}"/>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9" name="Rectangle 18">
            <a:extLst>
              <a:ext uri="{FF2B5EF4-FFF2-40B4-BE49-F238E27FC236}">
                <a16:creationId xmlns="" xmlns:a16="http://schemas.microsoft.com/office/drawing/2014/main" id="{740FD42E-906C-F6D8-3494-734CC55D7A2B}"/>
              </a:ext>
            </a:extLst>
          </p:cNvPr>
          <p:cNvSpPr/>
          <p:nvPr userDrawn="1"/>
        </p:nvSpPr>
        <p:spPr>
          <a:xfrm>
            <a:off x="0" y="9519762"/>
            <a:ext cx="3941575" cy="1172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 xmlns:a16="http://schemas.microsoft.com/office/drawing/2014/main" id="{85BCE5AD-E044-E34B-9D35-8C47FC891E75}"/>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2797177" y="5029984"/>
            <a:ext cx="4607383" cy="5661829"/>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36" name="Picture Placeholder 14">
            <a:extLst>
              <a:ext uri="{FF2B5EF4-FFF2-40B4-BE49-F238E27FC236}">
                <a16:creationId xmlns="" xmlns:a16="http://schemas.microsoft.com/office/drawing/2014/main" id="{53F14211-E87D-394E-A761-FAB3D2E31D58}"/>
              </a:ext>
            </a:extLst>
          </p:cNvPr>
          <p:cNvSpPr>
            <a:spLocks noGrp="1"/>
          </p:cNvSpPr>
          <p:nvPr>
            <p:ph type="pic" sz="quarter" idx="13"/>
          </p:nvPr>
        </p:nvSpPr>
        <p:spPr>
          <a:xfrm>
            <a:off x="3051058" y="5502756"/>
            <a:ext cx="3973385" cy="5168053"/>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75000"/>
            </a:schemeClr>
          </a:solidFill>
        </p:spPr>
        <p:txBody>
          <a:bodyPr wrap="square">
            <a:noAutofit/>
          </a:bodyPr>
          <a:lstStyle>
            <a:lvl1pPr marL="0" indent="0" algn="ctr">
              <a:buNone/>
              <a:defRPr lang="fr-CA" sz="1000">
                <a:latin typeface="Calibri" panose="020F0502020204030204" pitchFamily="34" charset="0"/>
                <a:cs typeface="Calibri" panose="020F0502020204030204" pitchFamily="34" charset="0"/>
              </a:defRPr>
            </a:lvl1pPr>
          </a:lstStyle>
          <a:p>
            <a:endParaRPr lang="fr-CA" dirty="0"/>
          </a:p>
        </p:txBody>
      </p:sp>
      <p:sp>
        <p:nvSpPr>
          <p:cNvPr id="37" name="Rectangle 36">
            <a:extLst>
              <a:ext uri="{FF2B5EF4-FFF2-40B4-BE49-F238E27FC236}">
                <a16:creationId xmlns="" xmlns:a16="http://schemas.microsoft.com/office/drawing/2014/main" id="{3B009728-2DA3-8E4D-9F2A-C1239AFF1B1A}"/>
              </a:ext>
            </a:extLst>
          </p:cNvPr>
          <p:cNvSpPr/>
          <p:nvPr userDrawn="1"/>
        </p:nvSpPr>
        <p:spPr bwMode="auto">
          <a:xfrm>
            <a:off x="3787314" y="9426290"/>
            <a:ext cx="2473903" cy="527935"/>
          </a:xfrm>
          <a:prstGeom prst="rect">
            <a:avLst/>
          </a:prstGeom>
          <a:solidFill>
            <a:srgbClr val="0E72B5"/>
          </a:solidFill>
          <a:ln w="12700" cap="flat">
            <a:noFill/>
            <a:prstDash val="solid"/>
            <a:miter lim="800000"/>
            <a:headEnd/>
            <a:tailEnd/>
          </a:ln>
        </p:spPr>
        <p:txBody>
          <a:bodyPr vert="horz" wrap="square" lIns="141398" tIns="70698" rIns="141398" bIns="70698" numCol="1" rtlCol="0" anchor="t" anchorCtr="0" compatLnSpc="1">
            <a:prstTxWarp prst="textNoShape">
              <a:avLst/>
            </a:prstTxWarp>
          </a:bodyPr>
          <a:lstStyle/>
          <a:p>
            <a:pPr algn="ctr"/>
            <a:endParaRPr lang="fr-CA" sz="4175" dirty="0">
              <a:latin typeface="Calibri" panose="020F0502020204030204" pitchFamily="34" charset="0"/>
              <a:cs typeface="Calibri" panose="020F0502020204030204" pitchFamily="34" charset="0"/>
            </a:endParaRPr>
          </a:p>
        </p:txBody>
      </p:sp>
      <p:sp>
        <p:nvSpPr>
          <p:cNvPr id="40" name="Text Placeholder 32">
            <a:extLst>
              <a:ext uri="{FF2B5EF4-FFF2-40B4-BE49-F238E27FC236}">
                <a16:creationId xmlns="" xmlns:a16="http://schemas.microsoft.com/office/drawing/2014/main" id="{5F052AE7-3A08-4247-874C-FB077814E0FD}"/>
              </a:ext>
            </a:extLst>
          </p:cNvPr>
          <p:cNvSpPr>
            <a:spLocks noGrp="1"/>
          </p:cNvSpPr>
          <p:nvPr>
            <p:ph type="body" sz="quarter" idx="19" hasCustomPrompt="1"/>
          </p:nvPr>
        </p:nvSpPr>
        <p:spPr>
          <a:xfrm>
            <a:off x="3051058" y="9519760"/>
            <a:ext cx="3973385" cy="434465"/>
          </a:xfrm>
        </p:spPr>
        <p:txBody>
          <a:bodyPr anchor="t">
            <a:noAutofit/>
          </a:bodyPr>
          <a:lstStyle>
            <a:lvl1pPr marL="0" indent="0" algn="ctr">
              <a:lnSpc>
                <a:spcPct val="100000"/>
              </a:lnSpc>
              <a:spcBef>
                <a:spcPts val="0"/>
              </a:spcBef>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67460" indent="0">
              <a:buNone/>
              <a:defRPr sz="3111">
                <a:solidFill>
                  <a:srgbClr val="011E3B"/>
                </a:solidFill>
                <a:latin typeface="Montserrat" pitchFamily="2" charset="77"/>
              </a:defRPr>
            </a:lvl2pPr>
            <a:lvl3pPr marL="734919" indent="0">
              <a:buNone/>
              <a:defRPr sz="3111">
                <a:solidFill>
                  <a:srgbClr val="011E3B"/>
                </a:solidFill>
                <a:latin typeface="Montserrat" pitchFamily="2" charset="77"/>
              </a:defRPr>
            </a:lvl3pPr>
            <a:lvl4pPr marL="1102379" indent="0">
              <a:buNone/>
              <a:defRPr sz="3111">
                <a:solidFill>
                  <a:srgbClr val="011E3B"/>
                </a:solidFill>
                <a:latin typeface="Montserrat" pitchFamily="2" charset="77"/>
              </a:defRPr>
            </a:lvl4pPr>
            <a:lvl5pPr marL="1469839" indent="0">
              <a:buNone/>
              <a:defRPr sz="3111">
                <a:solidFill>
                  <a:srgbClr val="011E3B"/>
                </a:solidFill>
                <a:latin typeface="Montserrat" pitchFamily="2" charset="77"/>
              </a:defRPr>
            </a:lvl5pPr>
          </a:lstStyle>
          <a:p>
            <a:pPr lvl="0"/>
            <a:r>
              <a:rPr lang="en-GB" dirty="0"/>
              <a:t>LEARN MORE</a:t>
            </a:r>
            <a:endParaRPr lang="en-US" dirty="0"/>
          </a:p>
        </p:txBody>
      </p:sp>
      <p:sp>
        <p:nvSpPr>
          <p:cNvPr id="45" name="Rectangle 44">
            <a:extLst>
              <a:ext uri="{FF2B5EF4-FFF2-40B4-BE49-F238E27FC236}">
                <a16:creationId xmlns="" xmlns:a16="http://schemas.microsoft.com/office/drawing/2014/main" id="{F7D896F3-485F-4D4A-480E-89D59C351428}"/>
              </a:ext>
            </a:extLst>
          </p:cNvPr>
          <p:cNvSpPr/>
          <p:nvPr userDrawn="1"/>
        </p:nvSpPr>
        <p:spPr>
          <a:xfrm>
            <a:off x="-69142" y="10691811"/>
            <a:ext cx="7551820" cy="230153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2" name="Text Placeholder 32">
            <a:extLst>
              <a:ext uri="{FF2B5EF4-FFF2-40B4-BE49-F238E27FC236}">
                <a16:creationId xmlns="" xmlns:a16="http://schemas.microsoft.com/office/drawing/2014/main" id="{50F5DFFD-336F-AA5B-BC48-45AC0DF0F7BA}"/>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23" name="Freeform 22">
            <a:extLst>
              <a:ext uri="{FF2B5EF4-FFF2-40B4-BE49-F238E27FC236}">
                <a16:creationId xmlns="" xmlns:a16="http://schemas.microsoft.com/office/drawing/2014/main" id="{05FD1E26-EB21-C739-F548-A2F4F2DD1CF9}"/>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24" name="Text Placeholder 32">
            <a:extLst>
              <a:ext uri="{FF2B5EF4-FFF2-40B4-BE49-F238E27FC236}">
                <a16:creationId xmlns="" xmlns:a16="http://schemas.microsoft.com/office/drawing/2014/main" id="{2E382226-8AB1-C67C-8AC3-AB2EDC3F12DE}"/>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Tree>
    <p:extLst>
      <p:ext uri="{BB962C8B-B14F-4D97-AF65-F5344CB8AC3E}">
        <p14:creationId xmlns:p14="http://schemas.microsoft.com/office/powerpoint/2010/main" val="2074115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 xmlns:a16="http://schemas.microsoft.com/office/drawing/2014/main" id="{1F27DBA8-5E67-243C-A148-C62CC9803163}"/>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 xmlns:a16="http://schemas.microsoft.com/office/drawing/2014/main" id="{66F866B5-4510-6F87-0F19-46862CAC3CD0}"/>
              </a:ext>
            </a:extLst>
          </p:cNvPr>
          <p:cNvSpPr/>
          <p:nvPr userDrawn="1"/>
        </p:nvSpPr>
        <p:spPr>
          <a:xfrm rot="5400000" flipH="1">
            <a:off x="3244760" y="-2606684"/>
            <a:ext cx="571614" cy="7061134"/>
          </a:xfrm>
          <a:prstGeom prst="round1Rect">
            <a:avLst>
              <a:gd name="adj" fmla="val 50000"/>
            </a:avLst>
          </a:prstGeom>
          <a:solidFill>
            <a:srgbClr val="0D72B5"/>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Slide Number Placeholder 5">
            <a:extLst>
              <a:ext uri="{FF2B5EF4-FFF2-40B4-BE49-F238E27FC236}">
                <a16:creationId xmlns=""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0" name="Text Placeholder 32">
            <a:extLst>
              <a:ext uri="{FF2B5EF4-FFF2-40B4-BE49-F238E27FC236}">
                <a16:creationId xmlns="" xmlns:a16="http://schemas.microsoft.com/office/drawing/2014/main" id="{118DF27E-29F8-C761-0087-6440811C0748}"/>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11" name="Text Placeholder 32">
            <a:extLst>
              <a:ext uri="{FF2B5EF4-FFF2-40B4-BE49-F238E27FC236}">
                <a16:creationId xmlns="" xmlns:a16="http://schemas.microsoft.com/office/drawing/2014/main" id="{2278FA30-9758-FDA0-3009-66686B10C188}"/>
              </a:ext>
            </a:extLst>
          </p:cNvPr>
          <p:cNvSpPr>
            <a:spLocks noGrp="1"/>
          </p:cNvSpPr>
          <p:nvPr>
            <p:ph type="body" sz="quarter" idx="32" hasCustomPrompt="1"/>
          </p:nvPr>
        </p:nvSpPr>
        <p:spPr>
          <a:xfrm>
            <a:off x="860496" y="14203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8" name="Round Single Corner Rectangle 17">
            <a:extLst>
              <a:ext uri="{FF2B5EF4-FFF2-40B4-BE49-F238E27FC236}">
                <a16:creationId xmlns="" xmlns:a16="http://schemas.microsoft.com/office/drawing/2014/main" id="{962EB6B9-79EA-C6BB-3227-25C0687D824C}"/>
              </a:ext>
            </a:extLst>
          </p:cNvPr>
          <p:cNvSpPr/>
          <p:nvPr userDrawn="1"/>
        </p:nvSpPr>
        <p:spPr>
          <a:xfrm rot="5400000" flipH="1">
            <a:off x="3244760" y="1546216"/>
            <a:ext cx="571614" cy="7061134"/>
          </a:xfrm>
          <a:prstGeom prst="round1Rect">
            <a:avLst>
              <a:gd name="adj" fmla="val 50000"/>
            </a:avLst>
          </a:prstGeom>
          <a:solidFill>
            <a:srgbClr val="702E8C"/>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32">
            <a:extLst>
              <a:ext uri="{FF2B5EF4-FFF2-40B4-BE49-F238E27FC236}">
                <a16:creationId xmlns="" xmlns:a16="http://schemas.microsoft.com/office/drawing/2014/main" id="{E0F821FF-FD52-8BEF-9C2C-3EEB66705E95}"/>
              </a:ext>
            </a:extLst>
          </p:cNvPr>
          <p:cNvSpPr>
            <a:spLocks noGrp="1"/>
          </p:cNvSpPr>
          <p:nvPr>
            <p:ph type="body" sz="quarter" idx="60" hasCustomPrompt="1"/>
          </p:nvPr>
        </p:nvSpPr>
        <p:spPr>
          <a:xfrm>
            <a:off x="860495" y="49025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0" name="Text Placeholder 32">
            <a:extLst>
              <a:ext uri="{FF2B5EF4-FFF2-40B4-BE49-F238E27FC236}">
                <a16:creationId xmlns="" xmlns:a16="http://schemas.microsoft.com/office/drawing/2014/main" id="{433B4E02-A7D5-851C-7941-8EF9DFAAC998}"/>
              </a:ext>
            </a:extLst>
          </p:cNvPr>
          <p:cNvSpPr>
            <a:spLocks noGrp="1"/>
          </p:cNvSpPr>
          <p:nvPr>
            <p:ph type="body" sz="quarter" idx="61" hasCustomPrompt="1"/>
          </p:nvPr>
        </p:nvSpPr>
        <p:spPr>
          <a:xfrm>
            <a:off x="860496" y="55732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grpSp>
        <p:nvGrpSpPr>
          <p:cNvPr id="21" name="Group 20">
            <a:extLst>
              <a:ext uri="{FF2B5EF4-FFF2-40B4-BE49-F238E27FC236}">
                <a16:creationId xmlns="" xmlns:a16="http://schemas.microsoft.com/office/drawing/2014/main" id="{26503240-70C3-1B6A-5D4C-551A18E7CA1B}"/>
              </a:ext>
            </a:extLst>
          </p:cNvPr>
          <p:cNvGrpSpPr/>
          <p:nvPr userDrawn="1"/>
        </p:nvGrpSpPr>
        <p:grpSpPr>
          <a:xfrm>
            <a:off x="5574844" y="8018767"/>
            <a:ext cx="1736490" cy="1957196"/>
            <a:chOff x="10018183" y="3994132"/>
            <a:chExt cx="1697453" cy="1913197"/>
          </a:xfrm>
        </p:grpSpPr>
        <p:sp>
          <p:nvSpPr>
            <p:cNvPr id="22" name="Freeform 21">
              <a:extLst>
                <a:ext uri="{FF2B5EF4-FFF2-40B4-BE49-F238E27FC236}">
                  <a16:creationId xmlns="" xmlns:a16="http://schemas.microsoft.com/office/drawing/2014/main" id="{38CD6480-5A2D-6B8A-01A5-5630708198FD}"/>
                </a:ext>
              </a:extLst>
            </p:cNvPr>
            <p:cNvSpPr/>
            <p:nvPr/>
          </p:nvSpPr>
          <p:spPr>
            <a:xfrm>
              <a:off x="10632222" y="3994132"/>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3" name="Freeform 22">
              <a:extLst>
                <a:ext uri="{FF2B5EF4-FFF2-40B4-BE49-F238E27FC236}">
                  <a16:creationId xmlns="" xmlns:a16="http://schemas.microsoft.com/office/drawing/2014/main" id="{099FF956-A36F-4E3E-32CD-1479C160D370}"/>
                </a:ext>
              </a:extLst>
            </p:cNvPr>
            <p:cNvSpPr/>
            <p:nvPr/>
          </p:nvSpPr>
          <p:spPr>
            <a:xfrm>
              <a:off x="10018183" y="4562365"/>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4" name="Freeform 23">
              <a:extLst>
                <a:ext uri="{FF2B5EF4-FFF2-40B4-BE49-F238E27FC236}">
                  <a16:creationId xmlns="" xmlns:a16="http://schemas.microsoft.com/office/drawing/2014/main" id="{B256AB93-37D2-01EC-E435-1C3294FC596B}"/>
                </a:ext>
              </a:extLst>
            </p:cNvPr>
            <p:cNvSpPr/>
            <p:nvPr/>
          </p:nvSpPr>
          <p:spPr>
            <a:xfrm>
              <a:off x="10527922" y="4566770"/>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010101"/>
            </a:solidFill>
            <a:ln w="9504" cap="flat">
              <a:noFill/>
              <a:prstDash val="solid"/>
              <a:miter/>
            </a:ln>
          </p:spPr>
          <p:txBody>
            <a:bodyPr rtlCol="0" anchor="ctr"/>
            <a:lstStyle/>
            <a:p>
              <a:endParaRPr lang="en-US"/>
            </a:p>
          </p:txBody>
        </p:sp>
        <p:sp>
          <p:nvSpPr>
            <p:cNvPr id="25" name="Freeform 24">
              <a:extLst>
                <a:ext uri="{FF2B5EF4-FFF2-40B4-BE49-F238E27FC236}">
                  <a16:creationId xmlns="" xmlns:a16="http://schemas.microsoft.com/office/drawing/2014/main" id="{A041EEFE-FDC5-7E63-E432-3AB36CAD23B2}"/>
                </a:ext>
              </a:extLst>
            </p:cNvPr>
            <p:cNvSpPr/>
            <p:nvPr/>
          </p:nvSpPr>
          <p:spPr>
            <a:xfrm>
              <a:off x="10527922" y="4566772"/>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067206878"/>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60" r:id="rId11"/>
    <p:sldLayoutId id="2147483959" r:id="rId12"/>
    <p:sldLayoutId id="2147483944" r:id="rId13"/>
    <p:sldLayoutId id="2147483967" r:id="rId14"/>
    <p:sldLayoutId id="2147483968" r:id="rId15"/>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48B36C12-D239-0FF6-8EC8-6E895492D680}"/>
              </a:ext>
            </a:extLst>
          </p:cNvPr>
          <p:cNvSpPr>
            <a:spLocks noGrp="1"/>
          </p:cNvSpPr>
          <p:nvPr>
            <p:ph type="body" sz="quarter" idx="44"/>
          </p:nvPr>
        </p:nvSpPr>
        <p:spPr>
          <a:xfrm>
            <a:off x="90633" y="9134019"/>
            <a:ext cx="3713515" cy="469580"/>
          </a:xfrm>
        </p:spPr>
        <p:txBody>
          <a:bodyPr>
            <a:normAutofit fontScale="70000" lnSpcReduction="20000"/>
          </a:bodyPr>
          <a:lstStyle/>
          <a:p>
            <a:r>
              <a:rPr lang="en-GB" dirty="0"/>
              <a:t>https://wspolczesny.szczecin.pl/pl/teatr-maly</a:t>
            </a:r>
          </a:p>
        </p:txBody>
      </p:sp>
      <p:sp>
        <p:nvSpPr>
          <p:cNvPr id="5" name="Text Placeholder 4">
            <a:extLst>
              <a:ext uri="{FF2B5EF4-FFF2-40B4-BE49-F238E27FC236}">
                <a16:creationId xmlns="" xmlns:a16="http://schemas.microsoft.com/office/drawing/2014/main" id="{39792F19-0229-BA4A-0879-924340C51C91}"/>
              </a:ext>
            </a:extLst>
          </p:cNvPr>
          <p:cNvSpPr>
            <a:spLocks noGrp="1"/>
          </p:cNvSpPr>
          <p:nvPr>
            <p:ph type="body" sz="quarter" idx="32"/>
          </p:nvPr>
        </p:nvSpPr>
        <p:spPr>
          <a:xfrm>
            <a:off x="3289031" y="6252333"/>
            <a:ext cx="4180012" cy="2730895"/>
          </a:xfrm>
        </p:spPr>
        <p:txBody>
          <a:bodyPr>
            <a:normAutofit/>
          </a:bodyPr>
          <a:lstStyle/>
          <a:p>
            <a:r>
              <a:rPr lang="pl-PL" sz="1200" dirty="0" smtClean="0"/>
              <a:t>The </a:t>
            </a:r>
            <a:r>
              <a:rPr lang="pl-PL" sz="1200" dirty="0" err="1" smtClean="0"/>
              <a:t>little</a:t>
            </a:r>
            <a:r>
              <a:rPr lang="pl-PL" sz="1200" dirty="0" smtClean="0"/>
              <a:t> </a:t>
            </a:r>
            <a:r>
              <a:rPr lang="en-AU" sz="1200" dirty="0" smtClean="0"/>
              <a:t>Restaurant </a:t>
            </a:r>
            <a:r>
              <a:rPr lang="en-AU" sz="1200" dirty="0"/>
              <a:t>is a small, </a:t>
            </a:r>
            <a:r>
              <a:rPr lang="en-AU" sz="1200" dirty="0" err="1"/>
              <a:t>cozy</a:t>
            </a:r>
            <a:r>
              <a:rPr lang="en-AU" sz="1200" dirty="0"/>
              <a:t> bistro that has existed on the map of Szczecin since 2006, located in a downtown tenement </a:t>
            </a:r>
            <a:r>
              <a:rPr lang="en-AU" sz="1200" dirty="0" smtClean="0"/>
              <a:t>house</a:t>
            </a:r>
            <a:r>
              <a:rPr lang="pl-PL" sz="1200" dirty="0" smtClean="0"/>
              <a:t>. </a:t>
            </a:r>
            <a:r>
              <a:rPr lang="en-AU" sz="1200" dirty="0" smtClean="0"/>
              <a:t>It </a:t>
            </a:r>
            <a:r>
              <a:rPr lang="en-AU" sz="1200" dirty="0"/>
              <a:t>is also the intimate stage of the </a:t>
            </a:r>
            <a:r>
              <a:rPr lang="pl-PL" sz="1200" dirty="0" smtClean="0"/>
              <a:t>Little</a:t>
            </a:r>
            <a:r>
              <a:rPr lang="en-AU" sz="1200" dirty="0" smtClean="0"/>
              <a:t> </a:t>
            </a:r>
            <a:r>
              <a:rPr lang="en-AU" sz="1200" dirty="0" err="1"/>
              <a:t>Theater</a:t>
            </a:r>
            <a:r>
              <a:rPr lang="en-AU" sz="1200" dirty="0"/>
              <a:t>. A few </a:t>
            </a:r>
            <a:r>
              <a:rPr lang="en-AU" sz="1200" dirty="0" smtClean="0"/>
              <a:t>tables, </a:t>
            </a:r>
            <a:r>
              <a:rPr lang="en-AU" sz="1200" dirty="0"/>
              <a:t>atmospheric music, fresh flowers, on the walls photos from plays and </a:t>
            </a:r>
            <a:r>
              <a:rPr lang="en-AU" sz="1200" dirty="0" err="1"/>
              <a:t>theater</a:t>
            </a:r>
            <a:r>
              <a:rPr lang="en-AU" sz="1200" dirty="0"/>
              <a:t> posters. In front of the entrance, during the summer, there is a covered garden where you can drink something refreshing and snack on a quick lunch</a:t>
            </a:r>
            <a:r>
              <a:rPr lang="en-AU" sz="1200" dirty="0" smtClean="0"/>
              <a:t>.</a:t>
            </a:r>
            <a:r>
              <a:rPr lang="pl-PL" sz="1200" dirty="0" smtClean="0"/>
              <a:t> </a:t>
            </a:r>
            <a:r>
              <a:rPr lang="en-AU" sz="1200" dirty="0" smtClean="0"/>
              <a:t>This </a:t>
            </a:r>
            <a:r>
              <a:rPr lang="en-AU" sz="1200" dirty="0"/>
              <a:t>is the only restaurant in Szczecin, combining the presence of an intimate stage and a restaurant, where in one building we can watch a performance and in a moment talk about it over a glass of good </a:t>
            </a:r>
            <a:r>
              <a:rPr lang="en-AU" sz="1200" dirty="0" smtClean="0"/>
              <a:t>wine</a:t>
            </a:r>
            <a:r>
              <a:rPr lang="pl-PL" sz="1200" dirty="0" smtClean="0"/>
              <a:t>.</a:t>
            </a:r>
            <a:endParaRPr lang="pl-PL" sz="1200" dirty="0"/>
          </a:p>
          <a:p>
            <a:r>
              <a:rPr lang="pl-PL" sz="1200" dirty="0"/>
              <a:t>Spotkać można tu artystów szczecińskiej sceny, odpoczywających w przerwie między próbami przy porannej kawie czy smacznym lunchu.</a:t>
            </a:r>
          </a:p>
          <a:p>
            <a:endParaRPr lang="en-GB" sz="1200" dirty="0"/>
          </a:p>
        </p:txBody>
      </p:sp>
      <p:sp>
        <p:nvSpPr>
          <p:cNvPr id="9" name="Text Placeholder 8">
            <a:extLst>
              <a:ext uri="{FF2B5EF4-FFF2-40B4-BE49-F238E27FC236}">
                <a16:creationId xmlns="" xmlns:a16="http://schemas.microsoft.com/office/drawing/2014/main" id="{84CB683A-CF14-5EDF-3D3E-DE8CA5D4CD1E}"/>
              </a:ext>
            </a:extLst>
          </p:cNvPr>
          <p:cNvSpPr>
            <a:spLocks noGrp="1"/>
          </p:cNvSpPr>
          <p:nvPr>
            <p:ph type="body" sz="quarter" idx="60"/>
          </p:nvPr>
        </p:nvSpPr>
        <p:spPr>
          <a:xfrm>
            <a:off x="555032" y="6506908"/>
            <a:ext cx="2714043" cy="393286"/>
          </a:xfrm>
        </p:spPr>
        <p:txBody>
          <a:bodyPr>
            <a:normAutofit fontScale="92500"/>
          </a:bodyPr>
          <a:lstStyle/>
          <a:p>
            <a:r>
              <a:rPr lang="en-GB" sz="1600" dirty="0"/>
              <a:t>Industry, Number of Employees</a:t>
            </a:r>
          </a:p>
        </p:txBody>
      </p:sp>
      <p:sp>
        <p:nvSpPr>
          <p:cNvPr id="10" name="Text Placeholder 9">
            <a:extLst>
              <a:ext uri="{FF2B5EF4-FFF2-40B4-BE49-F238E27FC236}">
                <a16:creationId xmlns="" xmlns:a16="http://schemas.microsoft.com/office/drawing/2014/main" id="{676E2570-F700-718F-B5E1-B9992A10E77A}"/>
              </a:ext>
            </a:extLst>
          </p:cNvPr>
          <p:cNvSpPr>
            <a:spLocks noGrp="1"/>
          </p:cNvSpPr>
          <p:nvPr>
            <p:ph type="body" sz="quarter" idx="61"/>
          </p:nvPr>
        </p:nvSpPr>
        <p:spPr/>
        <p:txBody>
          <a:bodyPr>
            <a:normAutofit/>
          </a:bodyPr>
          <a:lstStyle/>
          <a:p>
            <a:r>
              <a:rPr lang="pl-PL" sz="1200" dirty="0" err="1"/>
              <a:t>Restaurant</a:t>
            </a:r>
            <a:r>
              <a:rPr lang="pl-PL" sz="1200" dirty="0"/>
              <a:t>, </a:t>
            </a:r>
            <a:endParaRPr lang="en-GB" sz="1200" dirty="0"/>
          </a:p>
        </p:txBody>
      </p:sp>
      <p:sp>
        <p:nvSpPr>
          <p:cNvPr id="11" name="Text Placeholder 10">
            <a:extLst>
              <a:ext uri="{FF2B5EF4-FFF2-40B4-BE49-F238E27FC236}">
                <a16:creationId xmlns=""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 xmlns:a16="http://schemas.microsoft.com/office/drawing/2014/main" id="{7D2F4E10-9B56-BBA4-986B-B4C9D6EE7959}"/>
              </a:ext>
            </a:extLst>
          </p:cNvPr>
          <p:cNvSpPr>
            <a:spLocks noGrp="1"/>
          </p:cNvSpPr>
          <p:nvPr>
            <p:ph type="body" sz="quarter" idx="63"/>
          </p:nvPr>
        </p:nvSpPr>
        <p:spPr>
          <a:xfrm>
            <a:off x="545050" y="7369756"/>
            <a:ext cx="2714043" cy="349177"/>
          </a:xfrm>
        </p:spPr>
        <p:txBody>
          <a:bodyPr>
            <a:normAutofit/>
          </a:bodyPr>
          <a:lstStyle/>
          <a:p>
            <a:r>
              <a:rPr lang="en-GB" sz="1200" dirty="0"/>
              <a:t>e.g., Business Culture Development</a:t>
            </a:r>
          </a:p>
        </p:txBody>
      </p:sp>
      <p:sp>
        <p:nvSpPr>
          <p:cNvPr id="25" name="Text Placeholder 24">
            <a:extLst>
              <a:ext uri="{FF2B5EF4-FFF2-40B4-BE49-F238E27FC236}">
                <a16:creationId xmlns=""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 xmlns:a16="http://schemas.microsoft.com/office/drawing/2014/main" id="{019F3011-6448-72C9-CC9A-D8DE9CB0DBBC}"/>
              </a:ext>
            </a:extLst>
          </p:cNvPr>
          <p:cNvSpPr>
            <a:spLocks noGrp="1"/>
          </p:cNvSpPr>
          <p:nvPr>
            <p:ph type="body" sz="quarter" idx="65"/>
          </p:nvPr>
        </p:nvSpPr>
        <p:spPr>
          <a:xfrm>
            <a:off x="555031" y="7946213"/>
            <a:ext cx="3249118" cy="349177"/>
          </a:xfrm>
        </p:spPr>
        <p:txBody>
          <a:bodyPr/>
          <a:lstStyle/>
          <a:p>
            <a:pPr>
              <a:spcBef>
                <a:spcPts val="0"/>
              </a:spcBef>
            </a:pPr>
            <a:r>
              <a:rPr lang="en-GB" sz="1200" dirty="0"/>
              <a:t>e.g., </a:t>
            </a:r>
            <a:r>
              <a:rPr lang="en-US" sz="1200" dirty="0"/>
              <a:t>Module 4 Empowering Employees </a:t>
            </a:r>
            <a:endParaRPr lang="pl-PL" sz="1200" dirty="0"/>
          </a:p>
          <a:p>
            <a:pPr>
              <a:spcBef>
                <a:spcPts val="0"/>
              </a:spcBef>
            </a:pPr>
            <a:r>
              <a:rPr lang="en-US" sz="1200" dirty="0"/>
              <a:t>and D&amp;I Culture Development</a:t>
            </a:r>
          </a:p>
          <a:p>
            <a:pPr>
              <a:spcBef>
                <a:spcPts val="0"/>
              </a:spcBef>
            </a:pPr>
            <a:endParaRPr lang="en-GB" sz="1200" dirty="0"/>
          </a:p>
        </p:txBody>
      </p:sp>
      <p:sp>
        <p:nvSpPr>
          <p:cNvPr id="7" name="Text Placeholder 6">
            <a:extLst>
              <a:ext uri="{FF2B5EF4-FFF2-40B4-BE49-F238E27FC236}">
                <a16:creationId xmlns=""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 xmlns:a16="http://schemas.microsoft.com/office/drawing/2014/main" id="{39C00486-5CF5-8888-1CD6-4510360BCB09}"/>
              </a:ext>
            </a:extLst>
          </p:cNvPr>
          <p:cNvSpPr>
            <a:spLocks noGrp="1"/>
          </p:cNvSpPr>
          <p:nvPr>
            <p:ph type="body" sz="quarter" idx="59"/>
          </p:nvPr>
        </p:nvSpPr>
        <p:spPr/>
        <p:txBody>
          <a:bodyPr>
            <a:normAutofit/>
          </a:bodyPr>
          <a:lstStyle/>
          <a:p>
            <a:r>
              <a:rPr lang="pl-PL" sz="1200" dirty="0" smtClean="0"/>
              <a:t>Little </a:t>
            </a:r>
            <a:r>
              <a:rPr lang="pl-PL" sz="1200" dirty="0" err="1" smtClean="0"/>
              <a:t>Theatre</a:t>
            </a:r>
            <a:r>
              <a:rPr lang="pl-PL" sz="1200" dirty="0" smtClean="0"/>
              <a:t> &amp; Little </a:t>
            </a:r>
            <a:r>
              <a:rPr lang="pl-PL" sz="1200" dirty="0" err="1" smtClean="0"/>
              <a:t>Restaurant</a:t>
            </a:r>
            <a:r>
              <a:rPr lang="pl-PL" sz="1200" dirty="0" smtClean="0"/>
              <a:t>, </a:t>
            </a:r>
            <a:r>
              <a:rPr lang="pl-PL" sz="1200" dirty="0"/>
              <a:t>Poland</a:t>
            </a:r>
            <a:endParaRPr lang="en-GB" sz="1200" dirty="0"/>
          </a:p>
        </p:txBody>
      </p:sp>
      <p:sp>
        <p:nvSpPr>
          <p:cNvPr id="2" name="Text Placeholder 1">
            <a:extLst>
              <a:ext uri="{FF2B5EF4-FFF2-40B4-BE49-F238E27FC236}">
                <a16:creationId xmlns=""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p:txBody>
      </p:sp>
      <p:sp>
        <p:nvSpPr>
          <p:cNvPr id="3" name="Text Placeholder 2">
            <a:extLst>
              <a:ext uri="{FF2B5EF4-FFF2-40B4-BE49-F238E27FC236}">
                <a16:creationId xmlns="" xmlns:a16="http://schemas.microsoft.com/office/drawing/2014/main" id="{B1CE29B8-CA19-330F-E37F-89C2F0E34FD6}"/>
              </a:ext>
            </a:extLst>
          </p:cNvPr>
          <p:cNvSpPr>
            <a:spLocks noGrp="1"/>
          </p:cNvSpPr>
          <p:nvPr>
            <p:ph type="body" sz="quarter" idx="16"/>
          </p:nvPr>
        </p:nvSpPr>
        <p:spPr>
          <a:xfrm>
            <a:off x="317844" y="3932967"/>
            <a:ext cx="2821794" cy="1301945"/>
          </a:xfrm>
        </p:spPr>
        <p:txBody>
          <a:bodyPr/>
          <a:lstStyle/>
          <a:p>
            <a:r>
              <a:rPr lang="pl-PL" sz="2800" dirty="0" smtClean="0"/>
              <a:t>Little </a:t>
            </a:r>
            <a:r>
              <a:rPr lang="pl-PL" sz="2800" dirty="0" err="1" smtClean="0"/>
              <a:t>Theatre</a:t>
            </a:r>
            <a:r>
              <a:rPr lang="pl-PL" sz="2800" dirty="0" smtClean="0"/>
              <a:t> &amp; </a:t>
            </a:r>
            <a:r>
              <a:rPr lang="pl-PL" sz="2800" dirty="0" smtClean="0"/>
              <a:t>Little </a:t>
            </a:r>
            <a:r>
              <a:rPr lang="pl-PL" sz="2800" dirty="0" err="1" smtClean="0"/>
              <a:t>Restaurant</a:t>
            </a:r>
            <a:endParaRPr lang="pl-PL" sz="2800" dirty="0"/>
          </a:p>
          <a:p>
            <a:r>
              <a:rPr lang="pl-PL" sz="2800" dirty="0"/>
              <a:t>Poland</a:t>
            </a:r>
            <a:endParaRPr lang="en-GB" sz="2800" dirty="0"/>
          </a:p>
        </p:txBody>
      </p:sp>
      <p:grpSp>
        <p:nvGrpSpPr>
          <p:cNvPr id="13" name="Group 12">
            <a:extLst>
              <a:ext uri="{FF2B5EF4-FFF2-40B4-BE49-F238E27FC236}">
                <a16:creationId xmlns="" xmlns:a16="http://schemas.microsoft.com/office/drawing/2014/main" id="{1CB874ED-D228-B739-C5E5-8D24B0B90470}"/>
              </a:ext>
            </a:extLst>
          </p:cNvPr>
          <p:cNvGrpSpPr/>
          <p:nvPr/>
        </p:nvGrpSpPr>
        <p:grpSpPr>
          <a:xfrm rot="10327245">
            <a:off x="2915473" y="4556989"/>
            <a:ext cx="2061589" cy="1788378"/>
            <a:chOff x="-1397183" y="824494"/>
            <a:chExt cx="1192352" cy="1034336"/>
          </a:xfrm>
        </p:grpSpPr>
        <p:sp>
          <p:nvSpPr>
            <p:cNvPr id="14" name="Freeform 13">
              <a:extLst>
                <a:ext uri="{FF2B5EF4-FFF2-40B4-BE49-F238E27FC236}">
                  <a16:creationId xmlns=""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 xmlns:a16="http://schemas.microsoft.com/office/drawing/2014/main" id="{CBC85E2D-EB26-C19D-F516-94161C1CE53E}"/>
              </a:ext>
            </a:extLst>
          </p:cNvPr>
          <p:cNvCxnSpPr>
            <a:cxnSpLocks/>
          </p:cNvCxnSpPr>
          <p:nvPr/>
        </p:nvCxnSpPr>
        <p:spPr>
          <a:xfrm flipH="1">
            <a:off x="-31292"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 name="Graphic 3">
            <a:extLst>
              <a:ext uri="{FF2B5EF4-FFF2-40B4-BE49-F238E27FC236}">
                <a16:creationId xmlns=""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extLst>
                <a:ext uri="{FF2B5EF4-FFF2-40B4-BE49-F238E27FC236}">
                  <a16:creationId xmlns=""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extLst>
                <a:ext uri="{FF2B5EF4-FFF2-40B4-BE49-F238E27FC236}">
                  <a16:creationId xmlns=""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extLst>
                <a:ext uri="{FF2B5EF4-FFF2-40B4-BE49-F238E27FC236}">
                  <a16:creationId xmlns=""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extLst>
                  <a:ext uri="{FF2B5EF4-FFF2-40B4-BE49-F238E27FC236}">
                    <a16:creationId xmlns=""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extLst>
                <a:ext uri="{FF2B5EF4-FFF2-40B4-BE49-F238E27FC236}">
                  <a16:creationId xmlns=""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extLst>
              <a:ext uri="{FF2B5EF4-FFF2-40B4-BE49-F238E27FC236}">
                <a16:creationId xmlns=""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 xmlns:a16="http://schemas.microsoft.com/office/drawing/2014/main" id="{363D67BD-9CEC-D031-03A3-218A1F4D0D43}"/>
              </a:ext>
            </a:extLst>
          </p:cNvPr>
          <p:cNvSpPr txBox="1">
            <a:spLocks/>
          </p:cNvSpPr>
          <p:nvPr/>
        </p:nvSpPr>
        <p:spPr>
          <a:xfrm>
            <a:off x="555030" y="8337005"/>
            <a:ext cx="2694087" cy="34917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 xmlns:a16="http://schemas.microsoft.com/office/drawing/2014/main" id="{4495FA42-C31B-F0DD-D5C2-FCC7996429E7}"/>
              </a:ext>
            </a:extLst>
          </p:cNvPr>
          <p:cNvSpPr txBox="1">
            <a:spLocks/>
          </p:cNvSpPr>
          <p:nvPr/>
        </p:nvSpPr>
        <p:spPr>
          <a:xfrm>
            <a:off x="555029" y="8538283"/>
            <a:ext cx="2694086" cy="349177"/>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t>Insert Link</a:t>
            </a:r>
          </a:p>
        </p:txBody>
      </p:sp>
      <p:pic>
        <p:nvPicPr>
          <p:cNvPr id="31" name="Symbol zastępczy obrazu 30">
            <a:extLst>
              <a:ext uri="{FF2B5EF4-FFF2-40B4-BE49-F238E27FC236}">
                <a16:creationId xmlns="" xmlns:a16="http://schemas.microsoft.com/office/drawing/2014/main" id="{4DB4A08E-C9EF-9E0E-254E-F99C96CEC149}"/>
              </a:ext>
            </a:extLst>
          </p:cNvPr>
          <p:cNvPicPr>
            <a:picLocks noGrp="1" noChangeAspect="1"/>
          </p:cNvPicPr>
          <p:nvPr>
            <p:ph type="pic" sz="quarter" idx="43"/>
          </p:nvPr>
        </p:nvPicPr>
        <p:blipFill>
          <a:blip r:embed="rId2"/>
          <a:srcRect l="23626" r="23626"/>
          <a:stretch>
            <a:fillRect/>
          </a:stretch>
        </p:blipFill>
        <p:spPr>
          <a:xfrm>
            <a:off x="3541397" y="617377"/>
            <a:ext cx="3615254" cy="5142362"/>
          </a:xfr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 xmlns:a16="http://schemas.microsoft.com/office/drawing/2014/main" id="{BFA9E24A-9833-B1DD-ACD3-6605B4809398}"/>
              </a:ext>
            </a:extLst>
          </p:cNvPr>
          <p:cNvSpPr>
            <a:spLocks noGrp="1"/>
          </p:cNvSpPr>
          <p:nvPr>
            <p:ph type="sldNum" sz="quarter" idx="4"/>
          </p:nvPr>
        </p:nvSpPr>
        <p:spPr/>
        <p:txBody>
          <a:bodyPr/>
          <a:lstStyle/>
          <a:p>
            <a:fld id="{CB2079F2-58AF-ED44-82D7-E04B2F6FD686}" type="slidenum">
              <a:rPr lang="en-US" smtClean="0"/>
              <a:pPr/>
              <a:t>2</a:t>
            </a:fld>
            <a:endParaRPr lang="en-US" dirty="0"/>
          </a:p>
        </p:txBody>
      </p:sp>
      <p:sp>
        <p:nvSpPr>
          <p:cNvPr id="3" name="Symbol zastępczy tekstu 2">
            <a:extLst>
              <a:ext uri="{FF2B5EF4-FFF2-40B4-BE49-F238E27FC236}">
                <a16:creationId xmlns="" xmlns:a16="http://schemas.microsoft.com/office/drawing/2014/main" id="{954E2E41-D3F8-BB81-8131-52327E985CA5}"/>
              </a:ext>
            </a:extLst>
          </p:cNvPr>
          <p:cNvSpPr>
            <a:spLocks noGrp="1"/>
          </p:cNvSpPr>
          <p:nvPr>
            <p:ph type="body" sz="quarter" idx="58"/>
          </p:nvPr>
        </p:nvSpPr>
        <p:spPr>
          <a:xfrm>
            <a:off x="683836" y="786704"/>
            <a:ext cx="5435599" cy="348400"/>
          </a:xfrm>
        </p:spPr>
        <p:txBody>
          <a:bodyPr/>
          <a:lstStyle/>
          <a:p>
            <a:r>
              <a:rPr lang="en-GB" sz="1400" dirty="0"/>
              <a:t>Culture of Diversity</a:t>
            </a:r>
            <a:endParaRPr lang="pl-PL" sz="1400" dirty="0"/>
          </a:p>
        </p:txBody>
      </p:sp>
      <p:sp>
        <p:nvSpPr>
          <p:cNvPr id="4" name="Symbol zastępczy tekstu 3">
            <a:extLst>
              <a:ext uri="{FF2B5EF4-FFF2-40B4-BE49-F238E27FC236}">
                <a16:creationId xmlns="" xmlns:a16="http://schemas.microsoft.com/office/drawing/2014/main" id="{9825B352-4A6B-10B4-5DA1-9682C7DCF6E3}"/>
              </a:ext>
            </a:extLst>
          </p:cNvPr>
          <p:cNvSpPr>
            <a:spLocks noGrp="1"/>
          </p:cNvSpPr>
          <p:nvPr>
            <p:ph type="body" sz="quarter" idx="32"/>
          </p:nvPr>
        </p:nvSpPr>
        <p:spPr>
          <a:xfrm>
            <a:off x="-1" y="1298538"/>
            <a:ext cx="3687349" cy="3272625"/>
          </a:xfrm>
        </p:spPr>
        <p:txBody>
          <a:bodyPr/>
          <a:lstStyle/>
          <a:p>
            <a:pPr>
              <a:lnSpc>
                <a:spcPct val="107000"/>
              </a:lnSpc>
              <a:spcAft>
                <a:spcPts val="800"/>
              </a:spcAft>
            </a:pPr>
            <a:r>
              <a:rPr lang="en-AU" kern="100" dirty="0">
                <a:ea typeface="Calibri" panose="020F0502020204030204" pitchFamily="34" charset="0"/>
                <a:cs typeface="Times New Roman" panose="02020603050405020304" pitchFamily="18" charset="0"/>
              </a:rPr>
              <a:t>The Little Restaurant, together with the Little </a:t>
            </a:r>
            <a:r>
              <a:rPr lang="en-AU" kern="100" dirty="0" smtClean="0">
                <a:ea typeface="Calibri" panose="020F0502020204030204" pitchFamily="34" charset="0"/>
                <a:cs typeface="Times New Roman" panose="02020603050405020304" pitchFamily="18" charset="0"/>
              </a:rPr>
              <a:t>Theatre, </a:t>
            </a:r>
            <a:r>
              <a:rPr lang="en-AU" kern="100" dirty="0">
                <a:ea typeface="Calibri" panose="020F0502020204030204" pitchFamily="34" charset="0"/>
                <a:cs typeface="Times New Roman" panose="02020603050405020304" pitchFamily="18" charset="0"/>
              </a:rPr>
              <a:t>is not only an institution, </a:t>
            </a:r>
            <a:r>
              <a:rPr lang="en-AU" kern="100" dirty="0" smtClean="0">
                <a:ea typeface="Calibri" panose="020F0502020204030204" pitchFamily="34" charset="0"/>
                <a:cs typeface="Times New Roman" panose="02020603050405020304" pitchFamily="18" charset="0"/>
              </a:rPr>
              <a:t>theatre </a:t>
            </a:r>
            <a:r>
              <a:rPr lang="en-AU" kern="100" dirty="0">
                <a:ea typeface="Calibri" panose="020F0502020204030204" pitchFamily="34" charset="0"/>
                <a:cs typeface="Times New Roman" panose="02020603050405020304" pitchFamily="18" charset="0"/>
              </a:rPr>
              <a:t>is first and foremost a meeting - that is why, especially today, it cannot be indifferent to what is around. We believe that the strength and power of culture lies in the dialogue held with the audience and the program presented on stage. We are not afraid to talk about equality, social injustice, human rights. We create </a:t>
            </a:r>
            <a:r>
              <a:rPr lang="en-AU" kern="100" dirty="0" err="1" smtClean="0">
                <a:ea typeface="Calibri" panose="020F0502020204030204" pitchFamily="34" charset="0"/>
                <a:cs typeface="Times New Roman" panose="02020603050405020304" pitchFamily="18" charset="0"/>
              </a:rPr>
              <a:t>theater</a:t>
            </a:r>
            <a:r>
              <a:rPr lang="en-AU" kern="100" dirty="0" smtClean="0">
                <a:ea typeface="Calibri" panose="020F0502020204030204" pitchFamily="34" charset="0"/>
                <a:cs typeface="Times New Roman" panose="02020603050405020304" pitchFamily="18" charset="0"/>
              </a:rPr>
              <a:t> </a:t>
            </a:r>
            <a:r>
              <a:rPr lang="en-AU" kern="100" dirty="0">
                <a:ea typeface="Calibri" panose="020F0502020204030204" pitchFamily="34" charset="0"/>
                <a:cs typeface="Times New Roman" panose="02020603050405020304" pitchFamily="18" charset="0"/>
              </a:rPr>
              <a:t>that touches on socially important topics. We treat the stage as a place of representation for minorities and excluded groups, the performance as a ritual that creates a new community, and the audience is our experts, participants and greatest source of </a:t>
            </a:r>
            <a:r>
              <a:rPr lang="en-AU" kern="100" dirty="0" smtClean="0">
                <a:ea typeface="Calibri" panose="020F0502020204030204" pitchFamily="34" charset="0"/>
                <a:cs typeface="Times New Roman" panose="02020603050405020304" pitchFamily="18" charset="0"/>
              </a:rPr>
              <a:t>inspiration.</a:t>
            </a:r>
            <a:endParaRPr lang="pl-PL" dirty="0"/>
          </a:p>
        </p:txBody>
      </p:sp>
      <p:pic>
        <p:nvPicPr>
          <p:cNvPr id="9" name="Obraz 8">
            <a:extLst>
              <a:ext uri="{FF2B5EF4-FFF2-40B4-BE49-F238E27FC236}">
                <a16:creationId xmlns="" xmlns:a16="http://schemas.microsoft.com/office/drawing/2014/main" id="{C4282734-045F-C3F6-4F87-961738AB871A}"/>
              </a:ext>
            </a:extLst>
          </p:cNvPr>
          <p:cNvPicPr>
            <a:picLocks noChangeAspect="1"/>
          </p:cNvPicPr>
          <p:nvPr/>
        </p:nvPicPr>
        <p:blipFill>
          <a:blip r:embed="rId2"/>
          <a:stretch>
            <a:fillRect/>
          </a:stretch>
        </p:blipFill>
        <p:spPr>
          <a:xfrm>
            <a:off x="1209125" y="5506015"/>
            <a:ext cx="4821689" cy="3207187"/>
          </a:xfrm>
          <a:prstGeom prst="rect">
            <a:avLst/>
          </a:prstGeom>
        </p:spPr>
      </p:pic>
      <p:pic>
        <p:nvPicPr>
          <p:cNvPr id="13" name="Obraz 12">
            <a:extLst>
              <a:ext uri="{FF2B5EF4-FFF2-40B4-BE49-F238E27FC236}">
                <a16:creationId xmlns="" xmlns:a16="http://schemas.microsoft.com/office/drawing/2014/main" id="{B12C669A-B312-C20A-3246-E6730607F2D8}"/>
              </a:ext>
            </a:extLst>
          </p:cNvPr>
          <p:cNvPicPr>
            <a:picLocks noChangeAspect="1"/>
          </p:cNvPicPr>
          <p:nvPr/>
        </p:nvPicPr>
        <p:blipFill>
          <a:blip r:embed="rId3"/>
          <a:stretch>
            <a:fillRect/>
          </a:stretch>
        </p:blipFill>
        <p:spPr>
          <a:xfrm>
            <a:off x="3824952" y="1433710"/>
            <a:ext cx="2923605" cy="2923605"/>
          </a:xfrm>
          <a:prstGeom prst="rect">
            <a:avLst/>
          </a:prstGeom>
        </p:spPr>
      </p:pic>
    </p:spTree>
    <p:extLst>
      <p:ext uri="{BB962C8B-B14F-4D97-AF65-F5344CB8AC3E}">
        <p14:creationId xmlns:p14="http://schemas.microsoft.com/office/powerpoint/2010/main" val="229104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C1809504-35F9-6A6E-C901-1D4F7B16B459}"/>
              </a:ext>
            </a:extLst>
          </p:cNvPr>
          <p:cNvSpPr>
            <a:spLocks noGrp="1"/>
          </p:cNvSpPr>
          <p:nvPr>
            <p:ph type="body" sz="quarter" idx="58"/>
          </p:nvPr>
        </p:nvSpPr>
        <p:spPr>
          <a:xfrm>
            <a:off x="860495" y="749684"/>
            <a:ext cx="5795486" cy="348400"/>
          </a:xfrm>
        </p:spPr>
        <p:txBody>
          <a:bodyPr/>
          <a:lstStyle/>
          <a:p>
            <a:r>
              <a:rPr lang="en-GB" sz="1600" dirty="0"/>
              <a:t>Why is it Important for SME Businesses to Invest in D&amp;I?</a:t>
            </a:r>
          </a:p>
        </p:txBody>
      </p:sp>
      <p:sp>
        <p:nvSpPr>
          <p:cNvPr id="3" name="Text Placeholder 2">
            <a:extLst>
              <a:ext uri="{FF2B5EF4-FFF2-40B4-BE49-F238E27FC236}">
                <a16:creationId xmlns="" xmlns:a16="http://schemas.microsoft.com/office/drawing/2014/main" id="{ADCF113C-C374-0C93-9D93-47B80D64986D}"/>
              </a:ext>
            </a:extLst>
          </p:cNvPr>
          <p:cNvSpPr>
            <a:spLocks noGrp="1"/>
          </p:cNvSpPr>
          <p:nvPr>
            <p:ph type="body" sz="quarter" idx="32"/>
          </p:nvPr>
        </p:nvSpPr>
        <p:spPr>
          <a:xfrm>
            <a:off x="519055" y="1434728"/>
            <a:ext cx="4068429" cy="2845649"/>
          </a:xfrm>
        </p:spPr>
        <p:txBody>
          <a:bodyPr/>
          <a:lstStyle/>
          <a:p>
            <a:r>
              <a:rPr lang="en-AU" dirty="0"/>
              <a:t>Employees pay a lot of attention to what the work climate is like, whether they feel comfortable at work, whether it is their environment - they also build our image. Therefore, in the perspective of development and changes in the market of employees and customers, it definitely pays to build an employee-friendly culture, not just an organizational one</a:t>
            </a:r>
            <a:r>
              <a:rPr lang="en-AU" dirty="0" smtClean="0"/>
              <a:t>.</a:t>
            </a:r>
            <a:r>
              <a:rPr lang="pl-PL" dirty="0" smtClean="0"/>
              <a:t> </a:t>
            </a:r>
            <a:r>
              <a:rPr lang="en-AU" dirty="0" smtClean="0"/>
              <a:t>A </a:t>
            </a:r>
            <a:r>
              <a:rPr lang="en-AU" dirty="0"/>
              <a:t>diverse environment teaches us to understand and tames us with otherness. There are no perfect or identical </a:t>
            </a:r>
            <a:r>
              <a:rPr lang="en-AU" dirty="0" smtClean="0"/>
              <a:t>people</a:t>
            </a:r>
            <a:r>
              <a:rPr lang="pl-PL" dirty="0" smtClean="0"/>
              <a:t>.</a:t>
            </a:r>
            <a:endParaRPr lang="pl-PL" dirty="0" smtClean="0"/>
          </a:p>
          <a:p>
            <a:endParaRPr lang="pl-PL" dirty="0" smtClean="0"/>
          </a:p>
          <a:p>
            <a:endParaRPr lang="pl-PL" dirty="0" smtClean="0"/>
          </a:p>
          <a:p>
            <a:endParaRPr lang="pl-PL" dirty="0" smtClean="0"/>
          </a:p>
          <a:p>
            <a:endParaRPr lang="pl-PL" dirty="0" smtClean="0"/>
          </a:p>
          <a:p>
            <a:endParaRPr lang="pl-PL" dirty="0" smtClean="0"/>
          </a:p>
          <a:p>
            <a:endParaRPr lang="en-GB" dirty="0"/>
          </a:p>
        </p:txBody>
      </p:sp>
      <p:sp>
        <p:nvSpPr>
          <p:cNvPr id="5" name="Text Placeholder 4">
            <a:extLst>
              <a:ext uri="{FF2B5EF4-FFF2-40B4-BE49-F238E27FC236}">
                <a16:creationId xmlns="" xmlns:a16="http://schemas.microsoft.com/office/drawing/2014/main" id="{88EA7F43-7B67-367C-7744-F405BB97D0B6}"/>
              </a:ext>
            </a:extLst>
          </p:cNvPr>
          <p:cNvSpPr>
            <a:spLocks noGrp="1"/>
          </p:cNvSpPr>
          <p:nvPr>
            <p:ph type="body" sz="quarter" idx="61"/>
          </p:nvPr>
        </p:nvSpPr>
        <p:spPr>
          <a:xfrm>
            <a:off x="656162" y="5711981"/>
            <a:ext cx="5493915" cy="3662019"/>
          </a:xfrm>
        </p:spPr>
        <p:txBody>
          <a:bodyPr/>
          <a:lstStyle/>
          <a:p>
            <a:r>
              <a:rPr lang="en-AU" dirty="0"/>
              <a:t>The D&amp;I strategy has been embedded in the essence of the operation of the Restaurant and Little </a:t>
            </a:r>
            <a:r>
              <a:rPr lang="en-AU" dirty="0" smtClean="0"/>
              <a:t>Theatre </a:t>
            </a:r>
            <a:r>
              <a:rPr lang="en-AU" dirty="0"/>
              <a:t>in Szczecin since its inception. Multiculturalism translates into the development needed in any business. </a:t>
            </a:r>
            <a:endParaRPr lang="pl-PL" dirty="0" smtClean="0"/>
          </a:p>
          <a:p>
            <a:endParaRPr lang="pl-PL" dirty="0"/>
          </a:p>
          <a:p>
            <a:r>
              <a:rPr lang="en-AU" dirty="0" smtClean="0"/>
              <a:t>Thanks </a:t>
            </a:r>
            <a:r>
              <a:rPr lang="en-AU" dirty="0"/>
              <a:t>to multiculturalism, we broaden our horizons, learn about new cultures and traditions and build openness to other people. It's also a chance to break stereotypes and prejudices, through direct contact and exchange of experiences between different social groups. For places like the restaurant, this is a development in itself. </a:t>
            </a:r>
            <a:endParaRPr lang="pl-PL" dirty="0"/>
          </a:p>
        </p:txBody>
      </p:sp>
      <p:sp>
        <p:nvSpPr>
          <p:cNvPr id="8" name="Text Placeholder 1">
            <a:extLst>
              <a:ext uri="{FF2B5EF4-FFF2-40B4-BE49-F238E27FC236}">
                <a16:creationId xmlns="" xmlns:a16="http://schemas.microsoft.com/office/drawing/2014/main" id="{7D63C33A-E2D9-08C0-3C7D-E20501CA83B6}"/>
              </a:ext>
            </a:extLst>
          </p:cNvPr>
          <p:cNvSpPr txBox="1">
            <a:spLocks/>
          </p:cNvSpPr>
          <p:nvPr/>
        </p:nvSpPr>
        <p:spPr>
          <a:xfrm>
            <a:off x="860495" y="4926009"/>
            <a:ext cx="5795486"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How has Implementing D&amp;I Benefited Your Company and Employees?</a:t>
            </a:r>
          </a:p>
        </p:txBody>
      </p:sp>
      <p:sp>
        <p:nvSpPr>
          <p:cNvPr id="9" name="Google Shape;476;p39">
            <a:extLst>
              <a:ext uri="{FF2B5EF4-FFF2-40B4-BE49-F238E27FC236}">
                <a16:creationId xmlns="" xmlns:a16="http://schemas.microsoft.com/office/drawing/2014/main" id="{D36CFCFA-C505-751D-7724-B8CDA64B02A8}"/>
              </a:ext>
            </a:extLst>
          </p:cNvPr>
          <p:cNvSpPr/>
          <p:nvPr/>
        </p:nvSpPr>
        <p:spPr>
          <a:xfrm>
            <a:off x="404370" y="728858"/>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74;p39">
            <a:extLst>
              <a:ext uri="{FF2B5EF4-FFF2-40B4-BE49-F238E27FC236}">
                <a16:creationId xmlns="" xmlns:a16="http://schemas.microsoft.com/office/drawing/2014/main" id="{9124F494-CDC9-3FA5-2DE3-64AAA67FD56B}"/>
              </a:ext>
            </a:extLst>
          </p:cNvPr>
          <p:cNvGrpSpPr/>
          <p:nvPr/>
        </p:nvGrpSpPr>
        <p:grpSpPr>
          <a:xfrm>
            <a:off x="284599" y="4902866"/>
            <a:ext cx="371564" cy="371543"/>
            <a:chOff x="576250" y="4319400"/>
            <a:chExt cx="442075" cy="442050"/>
          </a:xfrm>
        </p:grpSpPr>
        <p:sp>
          <p:nvSpPr>
            <p:cNvPr id="11" name="Google Shape;675;p39">
              <a:extLst>
                <a:ext uri="{FF2B5EF4-FFF2-40B4-BE49-F238E27FC236}">
                  <a16:creationId xmlns="" xmlns:a16="http://schemas.microsoft.com/office/drawing/2014/main" id="{E36E094F-58EF-A81D-F1DA-4316925469C0}"/>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6;p39">
              <a:extLst>
                <a:ext uri="{FF2B5EF4-FFF2-40B4-BE49-F238E27FC236}">
                  <a16:creationId xmlns="" xmlns:a16="http://schemas.microsoft.com/office/drawing/2014/main" id="{6B06AE02-14D0-3CB2-6D9D-D6EF9D840C14}"/>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 xmlns:a16="http://schemas.microsoft.com/office/drawing/2014/main" id="{31E3DA28-BFA0-B48F-EE1E-C88DB251E9CF}"/>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 xmlns:a16="http://schemas.microsoft.com/office/drawing/2014/main" id="{6A50CB49-51F4-9BDE-36AE-4A555F179FD8}"/>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Obraz 5">
            <a:extLst>
              <a:ext uri="{FF2B5EF4-FFF2-40B4-BE49-F238E27FC236}">
                <a16:creationId xmlns="" xmlns:a16="http://schemas.microsoft.com/office/drawing/2014/main" id="{481A0B3B-C35B-149B-BAE5-7434B903C5B5}"/>
              </a:ext>
            </a:extLst>
          </p:cNvPr>
          <p:cNvPicPr>
            <a:picLocks noChangeAspect="1"/>
          </p:cNvPicPr>
          <p:nvPr/>
        </p:nvPicPr>
        <p:blipFill>
          <a:blip r:embed="rId2"/>
          <a:stretch>
            <a:fillRect/>
          </a:stretch>
        </p:blipFill>
        <p:spPr>
          <a:xfrm>
            <a:off x="2505995" y="1687464"/>
            <a:ext cx="3644082" cy="2445371"/>
          </a:xfrm>
          <a:prstGeom prst="rect">
            <a:avLst/>
          </a:prstGeom>
        </p:spPr>
      </p:pic>
      <p:pic>
        <p:nvPicPr>
          <p:cNvPr id="15" name="Obraz 14">
            <a:extLst>
              <a:ext uri="{FF2B5EF4-FFF2-40B4-BE49-F238E27FC236}">
                <a16:creationId xmlns="" xmlns:a16="http://schemas.microsoft.com/office/drawing/2014/main" id="{2F69A114-F67A-D55F-5512-2198723F61E2}"/>
              </a:ext>
            </a:extLst>
          </p:cNvPr>
          <p:cNvPicPr>
            <a:picLocks noChangeAspect="1"/>
          </p:cNvPicPr>
          <p:nvPr/>
        </p:nvPicPr>
        <p:blipFill>
          <a:blip r:embed="rId3"/>
          <a:stretch>
            <a:fillRect/>
          </a:stretch>
        </p:blipFill>
        <p:spPr>
          <a:xfrm>
            <a:off x="3522264" y="5896898"/>
            <a:ext cx="3801005" cy="3057952"/>
          </a:xfrm>
          <a:prstGeom prst="rect">
            <a:avLst/>
          </a:prstGeom>
        </p:spPr>
      </p:pic>
    </p:spTree>
    <p:extLst>
      <p:ext uri="{BB962C8B-B14F-4D97-AF65-F5344CB8AC3E}">
        <p14:creationId xmlns:p14="http://schemas.microsoft.com/office/powerpoint/2010/main" val="3549374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29D7F049-CB8A-654D-B2FE-2264757665A4}"/>
              </a:ext>
            </a:extLst>
          </p:cNvPr>
          <p:cNvSpPr>
            <a:spLocks noGrp="1"/>
          </p:cNvSpPr>
          <p:nvPr>
            <p:ph type="sldNum" sz="quarter" idx="4"/>
          </p:nvPr>
        </p:nvSpPr>
        <p:spPr/>
        <p:txBody>
          <a:bodyPr/>
          <a:lstStyle/>
          <a:p>
            <a:fld id="{CB2079F2-58AF-ED44-82D7-E04B2F6FD686}" type="slidenum">
              <a:rPr lang="en-US" smtClean="0"/>
              <a:pPr/>
              <a:t>4</a:t>
            </a:fld>
            <a:endParaRPr lang="en-US" dirty="0"/>
          </a:p>
        </p:txBody>
      </p:sp>
      <p:sp>
        <p:nvSpPr>
          <p:cNvPr id="11" name="Text Placeholder 10">
            <a:extLst>
              <a:ext uri="{FF2B5EF4-FFF2-40B4-BE49-F238E27FC236}">
                <a16:creationId xmlns="" xmlns:a16="http://schemas.microsoft.com/office/drawing/2014/main" id="{28926B94-501C-744D-B7B9-42DD7C6583F1}"/>
              </a:ext>
            </a:extLst>
          </p:cNvPr>
          <p:cNvSpPr>
            <a:spLocks noGrp="1"/>
          </p:cNvSpPr>
          <p:nvPr>
            <p:ph type="body" sz="quarter" idx="30"/>
          </p:nvPr>
        </p:nvSpPr>
        <p:spPr>
          <a:xfrm>
            <a:off x="752315" y="958766"/>
            <a:ext cx="3618413" cy="662358"/>
          </a:xfrm>
        </p:spPr>
        <p:txBody>
          <a:bodyPr/>
          <a:lstStyle/>
          <a:p>
            <a:r>
              <a:rPr lang="pl-PL" sz="2400" dirty="0" smtClean="0"/>
              <a:t>„</a:t>
            </a:r>
            <a:r>
              <a:rPr lang="pl-PL" sz="2400" dirty="0" err="1" smtClean="0"/>
              <a:t>Rainbow</a:t>
            </a:r>
            <a:r>
              <a:rPr lang="pl-PL" sz="2400" dirty="0" smtClean="0"/>
              <a:t> Small </a:t>
            </a:r>
            <a:r>
              <a:rPr lang="pl-PL" sz="2400" dirty="0" err="1" smtClean="0"/>
              <a:t>Theatre</a:t>
            </a:r>
            <a:r>
              <a:rPr lang="pl-PL" sz="2400" dirty="0" smtClean="0"/>
              <a:t>”</a:t>
            </a:r>
            <a:endParaRPr lang="pl-PL" sz="2400" dirty="0"/>
          </a:p>
          <a:p>
            <a:endParaRPr lang="en-US" dirty="0"/>
          </a:p>
        </p:txBody>
      </p:sp>
      <p:sp>
        <p:nvSpPr>
          <p:cNvPr id="8" name="Text Placeholder 7">
            <a:extLst>
              <a:ext uri="{FF2B5EF4-FFF2-40B4-BE49-F238E27FC236}">
                <a16:creationId xmlns="" xmlns:a16="http://schemas.microsoft.com/office/drawing/2014/main" id="{4FFF0C2C-D061-674F-905F-3EEFBC209A71}"/>
              </a:ext>
            </a:extLst>
          </p:cNvPr>
          <p:cNvSpPr>
            <a:spLocks noGrp="1"/>
          </p:cNvSpPr>
          <p:nvPr>
            <p:ph type="body" sz="quarter" idx="32"/>
          </p:nvPr>
        </p:nvSpPr>
        <p:spPr>
          <a:xfrm>
            <a:off x="712768" y="4553255"/>
            <a:ext cx="4281530" cy="5218760"/>
          </a:xfrm>
        </p:spPr>
        <p:txBody>
          <a:bodyPr>
            <a:normAutofit/>
          </a:bodyPr>
          <a:lstStyle/>
          <a:p>
            <a:r>
              <a:rPr lang="en-AU" dirty="0"/>
              <a:t>The project "Rainbow </a:t>
            </a:r>
            <a:r>
              <a:rPr lang="pl-PL" dirty="0" smtClean="0"/>
              <a:t>Small </a:t>
            </a:r>
            <a:r>
              <a:rPr lang="pl-PL" dirty="0" err="1" smtClean="0"/>
              <a:t>Theatre</a:t>
            </a:r>
            <a:r>
              <a:rPr lang="en-AU" dirty="0" smtClean="0"/>
              <a:t> </a:t>
            </a:r>
            <a:r>
              <a:rPr lang="en-AU" dirty="0"/>
              <a:t>- a series of events presenting queer culture" is moving into the implementation phase in 2024</a:t>
            </a:r>
            <a:r>
              <a:rPr lang="en-AU" dirty="0" smtClean="0"/>
              <a:t>!</a:t>
            </a:r>
            <a:endParaRPr lang="pl-PL" dirty="0" smtClean="0"/>
          </a:p>
          <a:p>
            <a:r>
              <a:rPr lang="en-AU" dirty="0"/>
              <a:t>There is also rainbow in the kitchen. </a:t>
            </a:r>
            <a:r>
              <a:rPr lang="en-AU" dirty="0" smtClean="0"/>
              <a:t>Theatre </a:t>
            </a:r>
            <a:r>
              <a:rPr lang="en-AU" dirty="0"/>
              <a:t>and kitchen together? </a:t>
            </a:r>
            <a:r>
              <a:rPr lang="en-AU" dirty="0" smtClean="0"/>
              <a:t>Absolutely! </a:t>
            </a:r>
            <a:r>
              <a:rPr lang="en-AU" dirty="0"/>
              <a:t>The culinary evening inspired by the </a:t>
            </a:r>
            <a:r>
              <a:rPr lang="en-AU" dirty="0" smtClean="0"/>
              <a:t>performance</a:t>
            </a:r>
            <a:r>
              <a:rPr lang="pl-PL" dirty="0" smtClean="0"/>
              <a:t>e</a:t>
            </a:r>
            <a:r>
              <a:rPr lang="en-AU" dirty="0" smtClean="0"/>
              <a:t> </a:t>
            </a:r>
            <a:r>
              <a:rPr lang="en-AU" dirty="0"/>
              <a:t>combined these two, seemingly separate </a:t>
            </a:r>
            <a:r>
              <a:rPr lang="en-AU" dirty="0" smtClean="0"/>
              <a:t>worlds</a:t>
            </a:r>
            <a:r>
              <a:rPr lang="pl-PL" dirty="0" smtClean="0"/>
              <a:t>.</a:t>
            </a:r>
            <a:endParaRPr lang="pl-PL" dirty="0"/>
          </a:p>
          <a:p>
            <a:r>
              <a:rPr lang="en-AU" dirty="0" smtClean="0"/>
              <a:t>These </a:t>
            </a:r>
            <a:r>
              <a:rPr lang="en-AU" dirty="0"/>
              <a:t>are just some of the numerous initiatives conducted by the Small Theatre and the Small Restaurant.</a:t>
            </a:r>
            <a:endParaRPr lang="en-US" dirty="0"/>
          </a:p>
        </p:txBody>
      </p:sp>
      <p:pic>
        <p:nvPicPr>
          <p:cNvPr id="9" name="Symbol zastępczy obrazu 8">
            <a:extLst>
              <a:ext uri="{FF2B5EF4-FFF2-40B4-BE49-F238E27FC236}">
                <a16:creationId xmlns="" xmlns:a16="http://schemas.microsoft.com/office/drawing/2014/main" id="{97EF0687-169E-EE73-C371-0755D9DF2A9D}"/>
              </a:ext>
            </a:extLst>
          </p:cNvPr>
          <p:cNvPicPr>
            <a:picLocks noGrp="1" noChangeAspect="1"/>
          </p:cNvPicPr>
          <p:nvPr>
            <p:ph type="pic" sz="quarter" idx="13"/>
          </p:nvPr>
        </p:nvPicPr>
        <p:blipFill>
          <a:blip r:embed="rId2"/>
          <a:srcRect l="26699" r="26699"/>
          <a:stretch>
            <a:fillRect/>
          </a:stretch>
        </p:blipFill>
        <p:spPr>
          <a:xfrm>
            <a:off x="3623255" y="7499241"/>
            <a:ext cx="3064876" cy="3192572"/>
          </a:xfrm>
        </p:spPr>
      </p:pic>
      <p:pic>
        <p:nvPicPr>
          <p:cNvPr id="10" name="Obraz 9">
            <a:extLst>
              <a:ext uri="{FF2B5EF4-FFF2-40B4-BE49-F238E27FC236}">
                <a16:creationId xmlns="" xmlns:a16="http://schemas.microsoft.com/office/drawing/2014/main" id="{9E9641E2-BAAF-F76D-CF12-607FCFC793B8}"/>
              </a:ext>
            </a:extLst>
          </p:cNvPr>
          <p:cNvPicPr>
            <a:picLocks noChangeAspect="1"/>
          </p:cNvPicPr>
          <p:nvPr/>
        </p:nvPicPr>
        <p:blipFill>
          <a:blip r:embed="rId3"/>
          <a:stretch>
            <a:fillRect/>
          </a:stretch>
        </p:blipFill>
        <p:spPr>
          <a:xfrm>
            <a:off x="3919931" y="3464812"/>
            <a:ext cx="2471524" cy="2557992"/>
          </a:xfrm>
          <a:prstGeom prst="rect">
            <a:avLst/>
          </a:prstGeom>
        </p:spPr>
      </p:pic>
    </p:spTree>
    <p:extLst>
      <p:ext uri="{BB962C8B-B14F-4D97-AF65-F5344CB8AC3E}">
        <p14:creationId xmlns:p14="http://schemas.microsoft.com/office/powerpoint/2010/main" val="3459105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 xmlns:a16="http://schemas.microsoft.com/office/drawing/2014/main" id="{92689CE0-0FF2-974E-B7C9-7E998C51E609}"/>
              </a:ext>
            </a:extLst>
          </p:cNvPr>
          <p:cNvSpPr>
            <a:spLocks noGrp="1"/>
          </p:cNvSpPr>
          <p:nvPr>
            <p:ph type="body" sz="quarter" idx="19"/>
          </p:nvPr>
        </p:nvSpPr>
        <p:spPr/>
        <p:txBody>
          <a:bodyPr/>
          <a:lstStyle/>
          <a:p>
            <a:r>
              <a:rPr lang="en-US" dirty="0" err="1"/>
              <a:t>Clic</a:t>
            </a:r>
            <a:r>
              <a:rPr lang="en-US" dirty="0"/>
              <a:t> to type</a:t>
            </a:r>
          </a:p>
        </p:txBody>
      </p:sp>
      <p:sp>
        <p:nvSpPr>
          <p:cNvPr id="11" name="Text Placeholder 10">
            <a:extLst>
              <a:ext uri="{FF2B5EF4-FFF2-40B4-BE49-F238E27FC236}">
                <a16:creationId xmlns="" xmlns:a16="http://schemas.microsoft.com/office/drawing/2014/main" id="{6EC4878B-0A5D-2047-A509-6B550CBF8A94}"/>
              </a:ext>
            </a:extLst>
          </p:cNvPr>
          <p:cNvSpPr>
            <a:spLocks noGrp="1"/>
          </p:cNvSpPr>
          <p:nvPr>
            <p:ph type="body" sz="quarter" idx="30"/>
          </p:nvPr>
        </p:nvSpPr>
        <p:spPr/>
        <p:txBody>
          <a:bodyPr>
            <a:normAutofit/>
          </a:bodyPr>
          <a:lstStyle/>
          <a:p>
            <a:r>
              <a:rPr lang="pl-PL" dirty="0" err="1" smtClean="0"/>
              <a:t>Meetings</a:t>
            </a:r>
            <a:r>
              <a:rPr lang="pl-PL" dirty="0" smtClean="0"/>
              <a:t>… </a:t>
            </a:r>
            <a:endParaRPr lang="en-US" dirty="0"/>
          </a:p>
        </p:txBody>
      </p:sp>
      <p:sp>
        <p:nvSpPr>
          <p:cNvPr id="6" name="Slide Number Placeholder 5">
            <a:extLst>
              <a:ext uri="{FF2B5EF4-FFF2-40B4-BE49-F238E27FC236}">
                <a16:creationId xmlns="" xmlns:a16="http://schemas.microsoft.com/office/drawing/2014/main" id="{60968506-586A-3544-BF0B-C905D394F01B}"/>
              </a:ext>
            </a:extLst>
          </p:cNvPr>
          <p:cNvSpPr>
            <a:spLocks noGrp="1"/>
          </p:cNvSpPr>
          <p:nvPr>
            <p:ph type="sldNum" sz="quarter" idx="4294967295"/>
          </p:nvPr>
        </p:nvSpPr>
        <p:spPr>
          <a:xfrm>
            <a:off x="7259638" y="10245725"/>
            <a:ext cx="300037" cy="266700"/>
          </a:xfrm>
        </p:spPr>
        <p:txBody>
          <a:bodyPr/>
          <a:lstStyle/>
          <a:p>
            <a:fld id="{CB2079F2-58AF-ED44-82D7-E04B2F6FD686}" type="slidenum">
              <a:rPr lang="en-US" smtClean="0"/>
              <a:pPr/>
              <a:t>5</a:t>
            </a:fld>
            <a:endParaRPr lang="en-US" dirty="0"/>
          </a:p>
        </p:txBody>
      </p:sp>
      <p:sp>
        <p:nvSpPr>
          <p:cNvPr id="3" name="Symbol zastępczy tekstu 2">
            <a:extLst>
              <a:ext uri="{FF2B5EF4-FFF2-40B4-BE49-F238E27FC236}">
                <a16:creationId xmlns="" xmlns:a16="http://schemas.microsoft.com/office/drawing/2014/main" id="{7C4DD324-A9D1-9AAE-B1BD-AD49CF6341BE}"/>
              </a:ext>
            </a:extLst>
          </p:cNvPr>
          <p:cNvSpPr>
            <a:spLocks noGrp="1"/>
          </p:cNvSpPr>
          <p:nvPr>
            <p:ph type="body" sz="quarter" idx="32"/>
          </p:nvPr>
        </p:nvSpPr>
        <p:spPr>
          <a:xfrm>
            <a:off x="494393" y="1952617"/>
            <a:ext cx="6526988" cy="3729370"/>
          </a:xfrm>
        </p:spPr>
        <p:txBody>
          <a:bodyPr/>
          <a:lstStyle/>
          <a:p>
            <a:endParaRPr lang="pl-PL" dirty="0"/>
          </a:p>
          <a:p>
            <a:r>
              <a:rPr lang="en-AU" dirty="0"/>
              <a:t>There's something going on at the Theatre... Always</a:t>
            </a:r>
          </a:p>
          <a:p>
            <a:r>
              <a:rPr lang="en-AU" dirty="0"/>
              <a:t>On a certain Sunday morning, Nina </a:t>
            </a:r>
            <a:r>
              <a:rPr lang="en-AU" dirty="0" err="1"/>
              <a:t>Khyzhna</a:t>
            </a:r>
            <a:r>
              <a:rPr lang="en-AU" dirty="0"/>
              <a:t>, the director of the play "I'll Tell You Tomorrow", conducted movement workshops in Ukrainian! It was a great idea to reach and encourage people from the local Ukrainian community interested in performative practices</a:t>
            </a:r>
            <a:r>
              <a:rPr lang="en-AU" dirty="0" smtClean="0"/>
              <a:t>!</a:t>
            </a:r>
            <a:endParaRPr lang="pl-PL" dirty="0" smtClean="0"/>
          </a:p>
          <a:p>
            <a:endParaRPr lang="en-AU" dirty="0"/>
          </a:p>
          <a:p>
            <a:r>
              <a:rPr lang="en-AU" dirty="0"/>
              <a:t>On May 17</a:t>
            </a:r>
            <a:r>
              <a:rPr lang="en-AU" baseline="30000" dirty="0"/>
              <a:t>th</a:t>
            </a:r>
            <a:r>
              <a:rPr lang="en-AU" dirty="0"/>
              <a:t> this year they celebrated the International Day Against Homophobia, Transphobia and Biphobia supporting such events with all their hearts. </a:t>
            </a:r>
            <a:endParaRPr lang="pl-PL" dirty="0" smtClean="0"/>
          </a:p>
          <a:p>
            <a:endParaRPr lang="pl-PL" dirty="0" smtClean="0"/>
          </a:p>
          <a:p>
            <a:r>
              <a:rPr lang="pl-PL" dirty="0" err="1" smtClean="0"/>
              <a:t>Lately</a:t>
            </a:r>
            <a:r>
              <a:rPr lang="pl-PL" dirty="0" smtClean="0"/>
              <a:t> </a:t>
            </a:r>
            <a:r>
              <a:rPr lang="en-AU" dirty="0" smtClean="0"/>
              <a:t>, </a:t>
            </a:r>
            <a:r>
              <a:rPr lang="en-AU" dirty="0"/>
              <a:t>there was a meeting organised with author Anouk Herman - a non-binary person at the Little Theatre Small Restaurant. The talk will be about the book – “</a:t>
            </a:r>
            <a:r>
              <a:rPr lang="en-AU" dirty="0" err="1"/>
              <a:t>Nigdy</a:t>
            </a:r>
            <a:r>
              <a:rPr lang="en-AU" dirty="0"/>
              <a:t> </a:t>
            </a:r>
            <a:r>
              <a:rPr lang="en-AU" dirty="0" err="1"/>
              <a:t>nie</a:t>
            </a:r>
            <a:r>
              <a:rPr lang="en-AU" dirty="0"/>
              <a:t> </a:t>
            </a:r>
            <a:r>
              <a:rPr lang="en-AU" dirty="0" err="1"/>
              <a:t>bedziesz</a:t>
            </a:r>
            <a:r>
              <a:rPr lang="en-AU" dirty="0"/>
              <a:t> </a:t>
            </a:r>
            <a:r>
              <a:rPr lang="en-AU" dirty="0" err="1"/>
              <a:t>szło</a:t>
            </a:r>
            <a:r>
              <a:rPr lang="en-AU" dirty="0"/>
              <a:t> </a:t>
            </a:r>
            <a:r>
              <a:rPr lang="en-AU" dirty="0" err="1"/>
              <a:t>samo</a:t>
            </a:r>
            <a:r>
              <a:rPr lang="en-AU" dirty="0"/>
              <a:t>” (</a:t>
            </a:r>
            <a:r>
              <a:rPr lang="en-AU" dirty="0" err="1"/>
              <a:t>eng.</a:t>
            </a:r>
            <a:r>
              <a:rPr lang="en-AU" dirty="0"/>
              <a:t> </a:t>
            </a:r>
            <a:r>
              <a:rPr lang="en-AU" dirty="0" smtClean="0"/>
              <a:t>“</a:t>
            </a:r>
            <a:r>
              <a:rPr lang="pl-PL" dirty="0" smtClean="0"/>
              <a:t> </a:t>
            </a:r>
            <a:r>
              <a:rPr lang="en-AU" dirty="0" smtClean="0"/>
              <a:t>*</a:t>
            </a:r>
            <a:r>
              <a:rPr lang="en-AU" dirty="0"/>
              <a:t>It will never walk alone”)</a:t>
            </a:r>
          </a:p>
        </p:txBody>
      </p:sp>
      <p:pic>
        <p:nvPicPr>
          <p:cNvPr id="12" name="Obraz 11">
            <a:extLst>
              <a:ext uri="{FF2B5EF4-FFF2-40B4-BE49-F238E27FC236}">
                <a16:creationId xmlns="" xmlns:a16="http://schemas.microsoft.com/office/drawing/2014/main" id="{477ACB99-D525-E2F6-D1EC-66E959A71B6E}"/>
              </a:ext>
            </a:extLst>
          </p:cNvPr>
          <p:cNvPicPr>
            <a:picLocks noChangeAspect="1"/>
          </p:cNvPicPr>
          <p:nvPr/>
        </p:nvPicPr>
        <p:blipFill>
          <a:blip r:embed="rId2"/>
          <a:stretch>
            <a:fillRect/>
          </a:stretch>
        </p:blipFill>
        <p:spPr>
          <a:xfrm rot="21161327">
            <a:off x="387706" y="5305036"/>
            <a:ext cx="3324794" cy="1738248"/>
          </a:xfrm>
          <a:prstGeom prst="rect">
            <a:avLst/>
          </a:prstGeom>
        </p:spPr>
      </p:pic>
      <p:pic>
        <p:nvPicPr>
          <p:cNvPr id="14" name="Obraz 13">
            <a:extLst>
              <a:ext uri="{FF2B5EF4-FFF2-40B4-BE49-F238E27FC236}">
                <a16:creationId xmlns="" xmlns:a16="http://schemas.microsoft.com/office/drawing/2014/main" id="{7AAC4DB6-7E2A-5165-70FB-AD92EDEED41F}"/>
              </a:ext>
            </a:extLst>
          </p:cNvPr>
          <p:cNvPicPr>
            <a:picLocks noChangeAspect="1"/>
          </p:cNvPicPr>
          <p:nvPr/>
        </p:nvPicPr>
        <p:blipFill>
          <a:blip r:embed="rId3"/>
          <a:stretch>
            <a:fillRect/>
          </a:stretch>
        </p:blipFill>
        <p:spPr>
          <a:xfrm>
            <a:off x="648591" y="7447758"/>
            <a:ext cx="2803025" cy="3012109"/>
          </a:xfrm>
          <a:prstGeom prst="rect">
            <a:avLst/>
          </a:prstGeom>
        </p:spPr>
      </p:pic>
      <p:pic>
        <p:nvPicPr>
          <p:cNvPr id="17" name="Obraz 16">
            <a:extLst>
              <a:ext uri="{FF2B5EF4-FFF2-40B4-BE49-F238E27FC236}">
                <a16:creationId xmlns="" xmlns:a16="http://schemas.microsoft.com/office/drawing/2014/main" id="{11EB7C5A-F0BF-74C3-8DCC-62D3FD688245}"/>
              </a:ext>
            </a:extLst>
          </p:cNvPr>
          <p:cNvPicPr>
            <a:picLocks noChangeAspect="1"/>
          </p:cNvPicPr>
          <p:nvPr/>
        </p:nvPicPr>
        <p:blipFill>
          <a:blip r:embed="rId4"/>
          <a:stretch>
            <a:fillRect/>
          </a:stretch>
        </p:blipFill>
        <p:spPr>
          <a:xfrm>
            <a:off x="3852175" y="5492067"/>
            <a:ext cx="3172268" cy="5199746"/>
          </a:xfrm>
          <a:prstGeom prst="rect">
            <a:avLst/>
          </a:prstGeom>
        </p:spPr>
      </p:pic>
    </p:spTree>
    <p:extLst>
      <p:ext uri="{BB962C8B-B14F-4D97-AF65-F5344CB8AC3E}">
        <p14:creationId xmlns:p14="http://schemas.microsoft.com/office/powerpoint/2010/main" val="2996261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19889</TotalTime>
  <Words>742</Words>
  <Application>Microsoft Office PowerPoint</Application>
  <PresentationFormat>Niestandardowy</PresentationFormat>
  <Paragraphs>45</Paragraphs>
  <Slides>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vt:i4>
      </vt:variant>
    </vt:vector>
  </HeadingPairs>
  <TitlesOfParts>
    <vt:vector size="13" baseType="lpstr">
      <vt:lpstr>Arial</vt:lpstr>
      <vt:lpstr>Calibri</vt:lpstr>
      <vt:lpstr>Century Schoolbook</vt:lpstr>
      <vt:lpstr>Montserrat</vt:lpstr>
      <vt:lpstr>Open Sans</vt:lpstr>
      <vt:lpstr>Poppins</vt:lpstr>
      <vt:lpstr>Times New Roman</vt:lpstr>
      <vt:lpstr>1_Office Theme</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Konto Microsoft</cp:lastModifiedBy>
  <cp:revision>628</cp:revision>
  <dcterms:created xsi:type="dcterms:W3CDTF">2020-10-14T13:32:04Z</dcterms:created>
  <dcterms:modified xsi:type="dcterms:W3CDTF">2024-09-10T11:17:14Z</dcterms:modified>
</cp:coreProperties>
</file>