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8"/>
  </p:notesMasterIdLst>
  <p:handoutMasterIdLst>
    <p:handoutMasterId r:id="rId9"/>
  </p:handoutMasterIdLst>
  <p:sldIdLst>
    <p:sldId id="343" r:id="rId2"/>
    <p:sldId id="332" r:id="rId3"/>
    <p:sldId id="341" r:id="rId4"/>
    <p:sldId id="347" r:id="rId5"/>
    <p:sldId id="348" r:id="rId6"/>
    <p:sldId id="315"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initials="L" userId="S::Laura@momentumconsulting.ie::c3f3bbb9-9632-4ba0-9147-5662ad5f24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varScale="1">
        <p:scale>
          <a:sx n="41" d="100"/>
          <a:sy n="41" d="100"/>
        </p:scale>
        <p:origin x="1564" y="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6/11/2025</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6/11/2025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odsonbaygroup.com/cultu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https://www.hodsonbaygroup.com/culture/</a:t>
            </a:r>
            <a:endParaRPr lang="en-US" sz="1200" dirty="0"/>
          </a:p>
          <a:p>
            <a:endParaRPr lang="en-IE" dirty="0"/>
          </a:p>
        </p:txBody>
      </p:sp>
      <p:sp>
        <p:nvSpPr>
          <p:cNvPr id="4" name="Slide Number Placeholder 3"/>
          <p:cNvSpPr>
            <a:spLocks noGrp="1"/>
          </p:cNvSpPr>
          <p:nvPr>
            <p:ph type="sldNum" sz="quarter" idx="5"/>
          </p:nvPr>
        </p:nvSpPr>
        <p:spPr/>
        <p:txBody>
          <a:bodyPr/>
          <a:lstStyle/>
          <a:p>
            <a:fld id="{9F133B2F-6662-2B4E-A57B-B009C830B425}" type="slidenum">
              <a:rPr lang="en-US" smtClean="0"/>
              <a:t>2</a:t>
            </a:fld>
            <a:endParaRPr lang="en-US"/>
          </a:p>
        </p:txBody>
      </p:sp>
    </p:spTree>
    <p:extLst>
      <p:ext uri="{BB962C8B-B14F-4D97-AF65-F5344CB8AC3E}">
        <p14:creationId xmlns:p14="http://schemas.microsoft.com/office/powerpoint/2010/main" val="8408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ablet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17D0217-2258-FEE3-646C-559910E7A173}"/>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9" name="Rectangle 18">
            <a:extLst>
              <a:ext uri="{FF2B5EF4-FFF2-40B4-BE49-F238E27FC236}">
                <a16:creationId xmlns:a16="http://schemas.microsoft.com/office/drawing/2014/main" id="{740FD42E-906C-F6D8-3494-734CC55D7A2B}"/>
              </a:ext>
            </a:extLst>
          </p:cNvPr>
          <p:cNvSpPr/>
          <p:nvPr userDrawn="1"/>
        </p:nvSpPr>
        <p:spPr>
          <a:xfrm>
            <a:off x="0" y="9519762"/>
            <a:ext cx="3941575" cy="1172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5BCE5AD-E044-E34B-9D35-8C47FC891E75}"/>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279717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a16="http://schemas.microsoft.com/office/drawing/2014/main" id="{53F14211-E87D-394E-A761-FAB3D2E31D58}"/>
              </a:ext>
            </a:extLst>
          </p:cNvPr>
          <p:cNvSpPr>
            <a:spLocks noGrp="1"/>
          </p:cNvSpPr>
          <p:nvPr>
            <p:ph type="pic" sz="quarter" idx="13"/>
          </p:nvPr>
        </p:nvSpPr>
        <p:spPr>
          <a:xfrm>
            <a:off x="305105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atin typeface="Calibri" panose="020F0502020204030204" pitchFamily="34" charset="0"/>
                <a:cs typeface="Calibri" panose="020F0502020204030204" pitchFamily="34" charset="0"/>
              </a:defRPr>
            </a:lvl1pPr>
          </a:lstStyle>
          <a:p>
            <a:endParaRPr lang="fr-CA" dirty="0"/>
          </a:p>
        </p:txBody>
      </p:sp>
      <p:sp>
        <p:nvSpPr>
          <p:cNvPr id="37" name="Rectangle 36">
            <a:extLst>
              <a:ext uri="{FF2B5EF4-FFF2-40B4-BE49-F238E27FC236}">
                <a16:creationId xmlns:a16="http://schemas.microsoft.com/office/drawing/2014/main" id="{3B009728-2DA3-8E4D-9F2A-C1239AFF1B1A}"/>
              </a:ext>
            </a:extLst>
          </p:cNvPr>
          <p:cNvSpPr/>
          <p:nvPr userDrawn="1"/>
        </p:nvSpPr>
        <p:spPr bwMode="auto">
          <a:xfrm>
            <a:off x="3787314" y="9426290"/>
            <a:ext cx="2473903" cy="527935"/>
          </a:xfrm>
          <a:prstGeom prst="rect">
            <a:avLst/>
          </a:prstGeom>
          <a:solidFill>
            <a:srgbClr val="0E72B5"/>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latin typeface="Calibri" panose="020F0502020204030204" pitchFamily="34" charset="0"/>
              <a:cs typeface="Calibri" panose="020F0502020204030204" pitchFamily="34" charset="0"/>
            </a:endParaRPr>
          </a:p>
        </p:txBody>
      </p:sp>
      <p:sp>
        <p:nvSpPr>
          <p:cNvPr id="40" name="Text Placeholder 32">
            <a:extLst>
              <a:ext uri="{FF2B5EF4-FFF2-40B4-BE49-F238E27FC236}">
                <a16:creationId xmlns:a16="http://schemas.microsoft.com/office/drawing/2014/main" id="{5F052AE7-3A08-4247-874C-FB077814E0FD}"/>
              </a:ext>
            </a:extLst>
          </p:cNvPr>
          <p:cNvSpPr>
            <a:spLocks noGrp="1"/>
          </p:cNvSpPr>
          <p:nvPr>
            <p:ph type="body" sz="quarter" idx="19" hasCustomPrompt="1"/>
          </p:nvPr>
        </p:nvSpPr>
        <p:spPr>
          <a:xfrm>
            <a:off x="3051058" y="9519760"/>
            <a:ext cx="3973385" cy="434465"/>
          </a:xfrm>
        </p:spPr>
        <p:txBody>
          <a:bodyPr anchor="t">
            <a:noAutofit/>
          </a:bodyPr>
          <a:lstStyle>
            <a:lvl1pPr marL="0" indent="0" algn="ctr">
              <a:lnSpc>
                <a:spcPct val="100000"/>
              </a:lnSpc>
              <a:spcBef>
                <a:spcPts val="0"/>
              </a:spcBef>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45" name="Rectangle 44">
            <a:extLst>
              <a:ext uri="{FF2B5EF4-FFF2-40B4-BE49-F238E27FC236}">
                <a16:creationId xmlns:a16="http://schemas.microsoft.com/office/drawing/2014/main" id="{F7D896F3-485F-4D4A-480E-89D59C351428}"/>
              </a:ext>
            </a:extLst>
          </p:cNvPr>
          <p:cNvSpPr/>
          <p:nvPr userDrawn="1"/>
        </p:nvSpPr>
        <p:spPr>
          <a:xfrm>
            <a:off x="-69142" y="10691811"/>
            <a:ext cx="7551820" cy="230153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2" name="Text Placeholder 32">
            <a:extLst>
              <a:ext uri="{FF2B5EF4-FFF2-40B4-BE49-F238E27FC236}">
                <a16:creationId xmlns:a16="http://schemas.microsoft.com/office/drawing/2014/main" id="{50F5DFFD-336F-AA5B-BC48-45AC0DF0F7BA}"/>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Freeform 22">
            <a:extLst>
              <a:ext uri="{FF2B5EF4-FFF2-40B4-BE49-F238E27FC236}">
                <a16:creationId xmlns:a16="http://schemas.microsoft.com/office/drawing/2014/main" id="{05FD1E26-EB21-C739-F548-A2F4F2DD1CF9}"/>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24" name="Text Placeholder 32">
            <a:extLst>
              <a:ext uri="{FF2B5EF4-FFF2-40B4-BE49-F238E27FC236}">
                <a16:creationId xmlns:a16="http://schemas.microsoft.com/office/drawing/2014/main" id="{2E382226-8AB1-C67C-8AC3-AB2EDC3F12DE}"/>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2074115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creen Preview">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FE15F20-5757-6033-8ED4-1B82A1744561}"/>
              </a:ext>
            </a:extLst>
          </p:cNvPr>
          <p:cNvSpPr/>
          <p:nvPr userDrawn="1"/>
        </p:nvSpPr>
        <p:spPr>
          <a:xfrm>
            <a:off x="0" y="476896"/>
            <a:ext cx="1645586" cy="2491314"/>
          </a:xfrm>
          <a:prstGeom prst="rect">
            <a:avLst/>
          </a:prstGeom>
          <a:solidFill>
            <a:srgbClr val="0D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a:extLst>
              <a:ext uri="{FF2B5EF4-FFF2-40B4-BE49-F238E27FC236}">
                <a16:creationId xmlns:a16="http://schemas.microsoft.com/office/drawing/2014/main" id="{35EFA525-A693-D7D8-BF88-7F50ADCC3DFA}"/>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F71D4905-CFF5-BC46-F7C5-1D2CBF66C0AD}"/>
              </a:ext>
            </a:extLst>
          </p:cNvPr>
          <p:cNvSpPr/>
          <p:nvPr userDrawn="1"/>
        </p:nvSpPr>
        <p:spPr>
          <a:xfrm rot="10800000">
            <a:off x="1645585" y="242521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FAB1BB56-55E4-CBCE-AA95-A8242965A387}"/>
              </a:ext>
            </a:extLst>
          </p:cNvPr>
          <p:cNvSpPr>
            <a:spLocks noGrp="1"/>
          </p:cNvSpPr>
          <p:nvPr>
            <p:ph type="body" sz="quarter" idx="52" hasCustomPrompt="1"/>
          </p:nvPr>
        </p:nvSpPr>
        <p:spPr>
          <a:xfrm>
            <a:off x="552745" y="1813626"/>
            <a:ext cx="3050631"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D5A8F5E4-CC7E-A811-25E6-FF40ABFA84AB}"/>
              </a:ext>
            </a:extLst>
          </p:cNvPr>
          <p:cNvSpPr>
            <a:spLocks noGrp="1"/>
          </p:cNvSpPr>
          <p:nvPr>
            <p:ph type="body" sz="quarter" idx="13" hasCustomPrompt="1"/>
          </p:nvPr>
        </p:nvSpPr>
        <p:spPr>
          <a:xfrm>
            <a:off x="583599" y="529387"/>
            <a:ext cx="2977082" cy="1101335"/>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5" name="Picture Placeholder 120">
            <a:extLst>
              <a:ext uri="{FF2B5EF4-FFF2-40B4-BE49-F238E27FC236}">
                <a16:creationId xmlns:a16="http://schemas.microsoft.com/office/drawing/2014/main" id="{C07F20B2-C6F6-178F-3A89-0F91EA09911C}"/>
              </a:ext>
            </a:extLst>
          </p:cNvPr>
          <p:cNvSpPr>
            <a:spLocks noGrp="1"/>
          </p:cNvSpPr>
          <p:nvPr>
            <p:ph type="pic" sz="quarter" idx="41"/>
          </p:nvPr>
        </p:nvSpPr>
        <p:spPr>
          <a:xfrm>
            <a:off x="7559" y="2957540"/>
            <a:ext cx="3354094" cy="773427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2" name="Text Placeholder 8">
            <a:extLst>
              <a:ext uri="{FF2B5EF4-FFF2-40B4-BE49-F238E27FC236}">
                <a16:creationId xmlns:a16="http://schemas.microsoft.com/office/drawing/2014/main" id="{89B920A3-964F-6850-D92A-BFA1F2FDB89C}"/>
              </a:ext>
            </a:extLst>
          </p:cNvPr>
          <p:cNvSpPr>
            <a:spLocks noGrp="1"/>
          </p:cNvSpPr>
          <p:nvPr>
            <p:ph type="body" sz="quarter" idx="35" hasCustomPrompt="1"/>
          </p:nvPr>
        </p:nvSpPr>
        <p:spPr>
          <a:xfrm>
            <a:off x="4761939" y="3093047"/>
            <a:ext cx="2182529" cy="339415"/>
          </a:xfrm>
          <a:prstGeom prst="rect">
            <a:avLst/>
          </a:prstGeom>
        </p:spPr>
        <p:txBody>
          <a:bodyPr>
            <a:noAutofit/>
          </a:bodyPr>
          <a:lstStyle>
            <a:lvl1pPr marL="0" indent="0" algn="l">
              <a:lnSpc>
                <a:spcPct val="100000"/>
              </a:lnSpc>
              <a:buNone/>
              <a:defRPr sz="1100" b="1" i="0">
                <a:solidFill>
                  <a:srgbClr val="E14726"/>
                </a:solidFill>
                <a:latin typeface="Calibri" panose="020F0502020204030204" pitchFamily="34" charset="0"/>
                <a:cs typeface="Calibri" panose="020F0502020204030204" pitchFamily="34" charset="0"/>
              </a:defRPr>
            </a:lvl1pPr>
          </a:lstStyle>
          <a:p>
            <a:pPr lvl="0"/>
            <a:r>
              <a:rPr lang="en-GB" dirty="0"/>
              <a:t>WHAT ADVICE DO YOU WISH YOU COULD HAVE ACCESSED WHEN YOU STARTED?</a:t>
            </a:r>
          </a:p>
        </p:txBody>
      </p:sp>
      <p:sp>
        <p:nvSpPr>
          <p:cNvPr id="13" name="Text Placeholder 8">
            <a:extLst>
              <a:ext uri="{FF2B5EF4-FFF2-40B4-BE49-F238E27FC236}">
                <a16:creationId xmlns:a16="http://schemas.microsoft.com/office/drawing/2014/main" id="{053C7344-78D2-9219-9C30-1C643D0F96D7}"/>
              </a:ext>
            </a:extLst>
          </p:cNvPr>
          <p:cNvSpPr>
            <a:spLocks noGrp="1"/>
          </p:cNvSpPr>
          <p:nvPr>
            <p:ph type="body" sz="quarter" idx="36" hasCustomPrompt="1"/>
          </p:nvPr>
        </p:nvSpPr>
        <p:spPr>
          <a:xfrm>
            <a:off x="4762166" y="3782831"/>
            <a:ext cx="2179389" cy="1323734"/>
          </a:xfrm>
          <a:prstGeom prst="rect">
            <a:avLst/>
          </a:prstGeom>
        </p:spPr>
        <p:txBody>
          <a:bodyPr>
            <a:noAutofit/>
          </a:bodyPr>
          <a:lstStyle>
            <a:lvl1pPr marL="0" indent="0" algn="l">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4" name="Text Placeholder 8">
            <a:extLst>
              <a:ext uri="{FF2B5EF4-FFF2-40B4-BE49-F238E27FC236}">
                <a16:creationId xmlns:a16="http://schemas.microsoft.com/office/drawing/2014/main" id="{958381F6-D9E2-AF2D-F882-89B414B27BB5}"/>
              </a:ext>
            </a:extLst>
          </p:cNvPr>
          <p:cNvSpPr>
            <a:spLocks noGrp="1"/>
          </p:cNvSpPr>
          <p:nvPr>
            <p:ph type="body" sz="quarter" idx="37" hasCustomPrompt="1"/>
          </p:nvPr>
        </p:nvSpPr>
        <p:spPr>
          <a:xfrm>
            <a:off x="3415441" y="3462184"/>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grpSp>
        <p:nvGrpSpPr>
          <p:cNvPr id="16" name="Group 15">
            <a:extLst>
              <a:ext uri="{FF2B5EF4-FFF2-40B4-BE49-F238E27FC236}">
                <a16:creationId xmlns:a16="http://schemas.microsoft.com/office/drawing/2014/main" id="{16563207-3850-BF8D-66FA-4D985C723584}"/>
              </a:ext>
            </a:extLst>
          </p:cNvPr>
          <p:cNvGrpSpPr/>
          <p:nvPr userDrawn="1"/>
        </p:nvGrpSpPr>
        <p:grpSpPr>
          <a:xfrm>
            <a:off x="4061909" y="2957540"/>
            <a:ext cx="3006907" cy="2343148"/>
            <a:chOff x="4061909" y="1565906"/>
            <a:chExt cx="3006907" cy="2634619"/>
          </a:xfrm>
        </p:grpSpPr>
        <p:cxnSp>
          <p:nvCxnSpPr>
            <p:cNvPr id="17" name="Straight Connector 16">
              <a:extLst>
                <a:ext uri="{FF2B5EF4-FFF2-40B4-BE49-F238E27FC236}">
                  <a16:creationId xmlns:a16="http://schemas.microsoft.com/office/drawing/2014/main" id="{ACE61315-F868-990F-0EF0-A8833E08902B}"/>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C3BD33-072E-B39D-BECE-69FE01AEE548}"/>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6F019D-4C1A-F35B-DC41-9873446A1B19}"/>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9949D6-6781-58DA-5B2E-83131545325B}"/>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8922BE-2EAA-4184-E253-5684DE795B38}"/>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41" name="Text Placeholder 8">
            <a:extLst>
              <a:ext uri="{FF2B5EF4-FFF2-40B4-BE49-F238E27FC236}">
                <a16:creationId xmlns:a16="http://schemas.microsoft.com/office/drawing/2014/main" id="{5F192A42-5C4A-258F-92B0-200CA338D62E}"/>
              </a:ext>
            </a:extLst>
          </p:cNvPr>
          <p:cNvSpPr>
            <a:spLocks noGrp="1"/>
          </p:cNvSpPr>
          <p:nvPr>
            <p:ph type="body" sz="quarter" idx="53" hasCustomPrompt="1"/>
          </p:nvPr>
        </p:nvSpPr>
        <p:spPr>
          <a:xfrm>
            <a:off x="4761939" y="6163793"/>
            <a:ext cx="2182529" cy="339415"/>
          </a:xfrm>
          <a:prstGeom prst="rect">
            <a:avLst/>
          </a:prstGeom>
        </p:spPr>
        <p:txBody>
          <a:bodyPr>
            <a:noAutofit/>
          </a:bodyPr>
          <a:lstStyle>
            <a:lvl1pPr marL="0" indent="0" algn="l">
              <a:lnSpc>
                <a:spcPct val="100000"/>
              </a:lnSpc>
              <a:buNone/>
              <a:defRPr sz="1100" b="1" i="0">
                <a:solidFill>
                  <a:srgbClr val="E14726"/>
                </a:solidFill>
                <a:latin typeface="Calibri" panose="020F0502020204030204" pitchFamily="34" charset="0"/>
                <a:cs typeface="Calibri" panose="020F0502020204030204" pitchFamily="34" charset="0"/>
              </a:defRPr>
            </a:lvl1pPr>
          </a:lstStyle>
          <a:p>
            <a:pPr lvl="0"/>
            <a:r>
              <a:rPr lang="en-GB" dirty="0"/>
              <a:t>WHAT WERE THE MAIN OBSTACLES OR BARRIERS YOU ENCOUNTERED?</a:t>
            </a:r>
          </a:p>
        </p:txBody>
      </p:sp>
      <p:sp>
        <p:nvSpPr>
          <p:cNvPr id="42" name="Text Placeholder 8">
            <a:extLst>
              <a:ext uri="{FF2B5EF4-FFF2-40B4-BE49-F238E27FC236}">
                <a16:creationId xmlns:a16="http://schemas.microsoft.com/office/drawing/2014/main" id="{A702CF5C-36AE-FB26-23C9-B639D2E54F1D}"/>
              </a:ext>
            </a:extLst>
          </p:cNvPr>
          <p:cNvSpPr>
            <a:spLocks noGrp="1"/>
          </p:cNvSpPr>
          <p:nvPr>
            <p:ph type="body" sz="quarter" idx="54" hasCustomPrompt="1"/>
          </p:nvPr>
        </p:nvSpPr>
        <p:spPr>
          <a:xfrm>
            <a:off x="4762166" y="6853577"/>
            <a:ext cx="2179389" cy="1323734"/>
          </a:xfrm>
          <a:prstGeom prst="rect">
            <a:avLst/>
          </a:prstGeom>
        </p:spPr>
        <p:txBody>
          <a:bodyPr>
            <a:noAutofit/>
          </a:bodyPr>
          <a:lstStyle>
            <a:lvl1pPr marL="0" indent="0" algn="l">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3" name="Text Placeholder 8">
            <a:extLst>
              <a:ext uri="{FF2B5EF4-FFF2-40B4-BE49-F238E27FC236}">
                <a16:creationId xmlns:a16="http://schemas.microsoft.com/office/drawing/2014/main" id="{41892A30-F126-53C0-00B4-220F7FD2ABD2}"/>
              </a:ext>
            </a:extLst>
          </p:cNvPr>
          <p:cNvSpPr>
            <a:spLocks noGrp="1"/>
          </p:cNvSpPr>
          <p:nvPr>
            <p:ph type="body" sz="quarter" idx="55" hasCustomPrompt="1"/>
          </p:nvPr>
        </p:nvSpPr>
        <p:spPr>
          <a:xfrm>
            <a:off x="3415441" y="6532930"/>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44" name="Group 43">
            <a:extLst>
              <a:ext uri="{FF2B5EF4-FFF2-40B4-BE49-F238E27FC236}">
                <a16:creationId xmlns:a16="http://schemas.microsoft.com/office/drawing/2014/main" id="{62B83B94-7ECA-AC38-EBBB-352BE9E32416}"/>
              </a:ext>
            </a:extLst>
          </p:cNvPr>
          <p:cNvGrpSpPr/>
          <p:nvPr userDrawn="1"/>
        </p:nvGrpSpPr>
        <p:grpSpPr>
          <a:xfrm>
            <a:off x="4061909" y="6028286"/>
            <a:ext cx="3006907" cy="2343148"/>
            <a:chOff x="4061909" y="1565906"/>
            <a:chExt cx="3006907" cy="2634619"/>
          </a:xfrm>
        </p:grpSpPr>
        <p:cxnSp>
          <p:nvCxnSpPr>
            <p:cNvPr id="45" name="Straight Connector 44">
              <a:extLst>
                <a:ext uri="{FF2B5EF4-FFF2-40B4-BE49-F238E27FC236}">
                  <a16:creationId xmlns:a16="http://schemas.microsoft.com/office/drawing/2014/main" id="{1863DD6D-5156-7539-513F-A32A1804894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CBE3E3-7820-E1A5-B67A-4F4734669F59}"/>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1EF2013-BCC0-52FF-FD4B-CF2CC0D537A1}"/>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AAE6DA-37B2-22D7-7C1F-C8DF6EF09FB3}"/>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BBBA24-79D7-127C-5702-233AD2FE12CB}"/>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50" name="Slide Number Placeholder 5">
            <a:extLst>
              <a:ext uri="{FF2B5EF4-FFF2-40B4-BE49-F238E27FC236}">
                <a16:creationId xmlns:a16="http://schemas.microsoft.com/office/drawing/2014/main" id="{51ADC4A5-A54D-5DC3-8767-B3820126AE9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91118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59" r:id="rId11"/>
    <p:sldLayoutId id="2147483944" r:id="rId12"/>
    <p:sldLayoutId id="2147483965" r:id="rId13"/>
    <p:sldLayoutId id="2147483967" r:id="rId1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hodsonbaygroup.com/" TargetMode="External"/><Relationship Id="rId3" Type="http://schemas.openxmlformats.org/officeDocument/2006/relationships/hyperlink" Target="https://www.youtube.com/user/HodsonBayHotel" TargetMode="External"/><Relationship Id="rId7" Type="http://schemas.openxmlformats.org/officeDocument/2006/relationships/hyperlink" Target="https://twitter.com/hodsonbayhotel" TargetMode="External"/><Relationship Id="rId2" Type="http://schemas.openxmlformats.org/officeDocument/2006/relationships/hyperlink" Target="https://www.instagram.com/hodsonbayhotel/?hl=en" TargetMode="External"/><Relationship Id="rId1" Type="http://schemas.openxmlformats.org/officeDocument/2006/relationships/slideLayout" Target="../slideLayouts/slideLayout14.xml"/><Relationship Id="rId6" Type="http://schemas.openxmlformats.org/officeDocument/2006/relationships/hyperlink" Target="https://www.tiktok.com/@hodsonbayhotel" TargetMode="External"/><Relationship Id="rId5" Type="http://schemas.openxmlformats.org/officeDocument/2006/relationships/hyperlink" Target="https://ie.linkedin.com/company/hodson-bay-hotel" TargetMode="External"/><Relationship Id="rId10" Type="http://schemas.openxmlformats.org/officeDocument/2006/relationships/image" Target="../media/image7.png"/><Relationship Id="rId4" Type="http://schemas.openxmlformats.org/officeDocument/2006/relationships/hyperlink" Target="https://www.facebook.com/hodsonbay/"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hodsonbaygroup.com/cultu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posts/hodson-bay-group_we-are-thrilled-to-have-received-investors-activity-7138847898774966273-QNlF" TargetMode="Externa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facebook.com/profile.php?id=100092188720908" TargetMode="External"/><Relationship Id="rId7" Type="http://schemas.openxmlformats.org/officeDocument/2006/relationships/hyperlink" Target="https://www.linkedin.com/company/94290387/admin/" TargetMode="Externa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www.linkedin.com/posts/hodson-bay-group_workandaccess-activity-7225099359766355972-wri7" TargetMode="External"/><Relationship Id="rId5" Type="http://schemas.openxmlformats.org/officeDocument/2006/relationships/image" Target="../media/image16.png"/><Relationship Id="rId10" Type="http://schemas.openxmlformats.org/officeDocument/2006/relationships/hyperlink" Target="https://www.linkedin.com/signup/cold-join?session_redirect=https%3A%2F%2Fwww.linkedin.com%2Ffeed%2Fhashtag%2Fworkandaccess&amp;trk=public_post-text" TargetMode="External"/><Relationship Id="rId4" Type="http://schemas.openxmlformats.org/officeDocument/2006/relationships/hyperlink" Target="https://projectdare.eu/"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566960" y="6506908"/>
            <a:ext cx="3902082" cy="2627111"/>
          </a:xfrm>
        </p:spPr>
        <p:txBody>
          <a:bodyPr>
            <a:normAutofit fontScale="92500" lnSpcReduction="20000"/>
          </a:bodyPr>
          <a:lstStyle/>
          <a:p>
            <a:r>
              <a:rPr lang="en-GB" sz="1200" dirty="0"/>
              <a:t>Established in 1992, Hodson Bay Group is an Irish family owned business with over 25 years of expertise in Property Development, Property Management and Hospitality. In 2016, they were the first Hotel Group to win the prestigious Platinum Deloitte Best Managed Companies Award for excellence.</a:t>
            </a:r>
          </a:p>
          <a:p>
            <a:endParaRPr lang="en-GB" sz="1200" dirty="0"/>
          </a:p>
          <a:p>
            <a:r>
              <a:rPr lang="en-GB" sz="1200" dirty="0"/>
              <a:t>The family owned Hodson Bay Group enjoys the flexibility to continually review and refine its facilities and processes. The group broader vision, organisational structure and approach has gained them widespread recognition and positions them well for growth both nationally and internationally.</a:t>
            </a:r>
          </a:p>
          <a:p>
            <a:endParaRPr lang="en-GB" sz="1200" dirty="0"/>
          </a:p>
          <a:p>
            <a:r>
              <a:rPr lang="en-GB" sz="1200" dirty="0"/>
              <a:t>Customer centred approach and excellent staff is what the hotels are renowned for. Respect for customers, respect for one another and respect for the local community is at the core. All staff from directors to operations work by these three pillars of respect. They believe that great people make great hotels.</a:t>
            </a:r>
          </a:p>
          <a:p>
            <a:endParaRPr lang="en-GB" sz="1200" dirty="0"/>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76450" y="6506908"/>
            <a:ext cx="2990510" cy="393286"/>
          </a:xfrm>
        </p:spPr>
        <p:txBody>
          <a:bodyPr>
            <a:normAutofit/>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a:xfrm>
            <a:off x="555031" y="6730242"/>
            <a:ext cx="3557858" cy="349177"/>
          </a:xfrm>
        </p:spPr>
        <p:txBody>
          <a:bodyPr>
            <a:normAutofit/>
          </a:bodyPr>
          <a:lstStyle/>
          <a:p>
            <a:r>
              <a:rPr lang="en-GB" sz="1200" dirty="0"/>
              <a:t>Hospitality, 201 - 500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Recruitment &amp; Retention Strategies</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55031" y="7974555"/>
            <a:ext cx="3415390" cy="252302"/>
          </a:xfrm>
        </p:spPr>
        <p:txBody>
          <a:bodyPr/>
          <a:lstStyle/>
          <a:p>
            <a:pPr>
              <a:spcBef>
                <a:spcPts val="0"/>
              </a:spcBef>
            </a:pPr>
            <a:r>
              <a:rPr lang="en-GB" sz="1200" dirty="0"/>
              <a:t>Module 2 Leadership and Leading by Example</a:t>
            </a:r>
          </a:p>
          <a:p>
            <a:pPr>
              <a:spcBef>
                <a:spcPts val="0"/>
              </a:spcBef>
            </a:pPr>
            <a:endParaRPr lang="en-GB" sz="1200" dirty="0"/>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a:t>Hodson Bay Group, Ireland</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a:p>
            <a:endParaRPr lang="en-GB" sz="4800" dirty="0"/>
          </a:p>
          <a:p>
            <a:endParaRPr lang="en-GB" sz="4800" dirty="0"/>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2680052" y="4836714"/>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hlinkClick r:id="rId2"/>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hlinkClick r:id="rId3"/>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hlinkClick r:id="rId4"/>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hlinkClick r:id="rId5"/>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hlinkClick r:id="rId6"/>
              <a:extLst>
                <a:ext uri="{FF2B5EF4-FFF2-40B4-BE49-F238E27FC236}">
                  <a16:creationId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hlinkClick r:id="rId7"/>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28" y="8197889"/>
            <a:ext cx="2694087" cy="64770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444593"/>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hlinkClick r:id="rId8"/>
              </a:rPr>
              <a:t>https://www.hodsonbaygroup.com</a:t>
            </a:r>
            <a:r>
              <a:rPr lang="en-GB" sz="1200" dirty="0"/>
              <a:t> </a:t>
            </a:r>
          </a:p>
        </p:txBody>
      </p:sp>
      <p:pic>
        <p:nvPicPr>
          <p:cNvPr id="4" name="Picture 6" descr="cdn.britannica.com/33/1733-004-5BA407D6/FLAG-Irela...">
            <a:extLst>
              <a:ext uri="{FF2B5EF4-FFF2-40B4-BE49-F238E27FC236}">
                <a16:creationId xmlns:a16="http://schemas.microsoft.com/office/drawing/2014/main" id="{5E6B034F-F69B-82A7-05BA-A3322AE8C8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2801" y="649798"/>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a:extLst>
              <a:ext uri="{FF2B5EF4-FFF2-40B4-BE49-F238E27FC236}">
                <a16:creationId xmlns:a16="http://schemas.microsoft.com/office/drawing/2014/main" id="{C9FE11A3-B7C3-87F2-C629-BF5DADA3E78B}"/>
              </a:ext>
            </a:extLst>
          </p:cNvPr>
          <p:cNvSpPr>
            <a:spLocks noGrp="1"/>
          </p:cNvSpPr>
          <p:nvPr>
            <p:ph type="body" sz="quarter" idx="16"/>
          </p:nvPr>
        </p:nvSpPr>
        <p:spPr>
          <a:xfrm>
            <a:off x="150914" y="4196753"/>
            <a:ext cx="3502321" cy="751695"/>
          </a:xfrm>
        </p:spPr>
        <p:txBody>
          <a:bodyPr/>
          <a:lstStyle/>
          <a:p>
            <a:r>
              <a:rPr lang="en-GB" sz="3200" dirty="0"/>
              <a:t>Hodson Bay Group, Ireland</a:t>
            </a:r>
          </a:p>
        </p:txBody>
      </p:sp>
      <p:pic>
        <p:nvPicPr>
          <p:cNvPr id="17" name="Picture 16">
            <a:extLst>
              <a:ext uri="{FF2B5EF4-FFF2-40B4-BE49-F238E27FC236}">
                <a16:creationId xmlns:a16="http://schemas.microsoft.com/office/drawing/2014/main" id="{CCF980F6-3762-1476-6DCC-C58378F217B1}"/>
              </a:ext>
            </a:extLst>
          </p:cNvPr>
          <p:cNvPicPr>
            <a:picLocks noChangeAspect="1"/>
          </p:cNvPicPr>
          <p:nvPr/>
        </p:nvPicPr>
        <p:blipFill>
          <a:blip r:embed="rId10"/>
          <a:stretch>
            <a:fillRect/>
          </a:stretch>
        </p:blipFill>
        <p:spPr>
          <a:xfrm>
            <a:off x="3627124" y="2961966"/>
            <a:ext cx="3868636" cy="2687761"/>
          </a:xfrm>
          <a:prstGeom prst="rect">
            <a:avLst/>
          </a:prstGeo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Hodson Bay Group:</a:t>
            </a:r>
          </a:p>
          <a:p>
            <a:r>
              <a:rPr lang="en-US" dirty="0"/>
              <a:t>Diversity &amp; Inclusion Strategy</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435077" y="5220930"/>
            <a:ext cx="3281517" cy="4749250"/>
          </a:xfrm>
        </p:spPr>
        <p:txBody>
          <a:bodyPr/>
          <a:lstStyle/>
          <a:p>
            <a:r>
              <a:rPr lang="en-GB" sz="1200" b="1" dirty="0"/>
              <a:t>Hodson Bay Group's Diversity and Inclusion Strategy</a:t>
            </a:r>
          </a:p>
          <a:p>
            <a:endParaRPr lang="en-GB" sz="1200" b="1" dirty="0"/>
          </a:p>
          <a:p>
            <a:pPr>
              <a:buFont typeface="+mj-lt"/>
              <a:buAutoNum type="arabicPeriod"/>
            </a:pPr>
            <a:r>
              <a:rPr lang="en-GB" sz="1200" b="1" dirty="0"/>
              <a:t>Inclusive Workplace Culture</a:t>
            </a:r>
            <a:r>
              <a:rPr lang="en-GB" sz="1200" dirty="0"/>
              <a:t>: The Hodson Bay Group is committed to creating a work environment where all employees feel respected and valued. This includes promoting a culture where diversity is embraced, and differences are seen as strengths that contribute to the overall success of the company.</a:t>
            </a:r>
          </a:p>
          <a:p>
            <a:pPr>
              <a:buFont typeface="+mj-lt"/>
              <a:buAutoNum type="arabicPeriod"/>
            </a:pPr>
            <a:endParaRPr lang="en-GB" sz="1200" dirty="0"/>
          </a:p>
          <a:p>
            <a:pPr>
              <a:buFont typeface="+mj-lt"/>
              <a:buAutoNum type="arabicPeriod"/>
            </a:pPr>
            <a:r>
              <a:rPr lang="en-GB" sz="1200" b="1" dirty="0"/>
              <a:t>Employee Training and Development</a:t>
            </a:r>
            <a:r>
              <a:rPr lang="en-GB" sz="1200" dirty="0"/>
              <a:t>: The group provides training programs aimed at increasing awareness of diversity and inclusion. This includes training on unconscious bias, cultural competence, and inclusive leadership. These programs are designed to help employees at all levels understand the importance of diversity and how to contribute to an inclusive workplace.</a:t>
            </a:r>
          </a:p>
          <a:p>
            <a:pPr>
              <a:buFont typeface="+mj-lt"/>
              <a:buAutoNum type="arabicPeriod"/>
            </a:pPr>
            <a:endParaRPr lang="en-GB" sz="1200" dirty="0"/>
          </a:p>
          <a:p>
            <a:pPr>
              <a:buFont typeface="+mj-lt"/>
              <a:buAutoNum type="arabicPeriod"/>
            </a:pPr>
            <a:r>
              <a:rPr lang="en-GB" sz="1200" b="1" dirty="0"/>
              <a:t>Diverse Recruitment Practices</a:t>
            </a:r>
            <a:r>
              <a:rPr lang="en-GB" sz="1200" dirty="0"/>
              <a:t>: Hodson Bay Group strives to attract and retain a diverse workforce. This includes implementing recruitment practices that are fair and inclusive, ensuring that job opportunities are accessible to people from various backgrounds, including different ethnicities, genders, ages and abilities. </a:t>
            </a:r>
          </a:p>
          <a:p>
            <a:pPr>
              <a:buFont typeface="+mj-lt"/>
              <a:buAutoNum type="arabicPeriod"/>
            </a:pPr>
            <a:endParaRPr lang="en-GB" sz="1200" dirty="0"/>
          </a:p>
          <a:p>
            <a:r>
              <a:rPr lang="en-GB" sz="1200" dirty="0"/>
              <a:t>4.</a:t>
            </a:r>
            <a:r>
              <a:rPr lang="en-GB" sz="1200" b="1" dirty="0"/>
              <a:t>Support for Underrepresented Groups</a:t>
            </a:r>
            <a:r>
              <a:rPr lang="en-GB" sz="1200" dirty="0"/>
              <a:t>: The group is committed to supporting underrepresented groups within their workforce. This includes creating opportunities for career advancement and leadership development for individuals from  diverse backgrounds. </a:t>
            </a:r>
            <a:endParaRPr lang="en-US" sz="1200" dirty="0"/>
          </a:p>
        </p:txBody>
      </p:sp>
      <p:pic>
        <p:nvPicPr>
          <p:cNvPr id="2" name="Picture Placeholder 1">
            <a:extLst>
              <a:ext uri="{FF2B5EF4-FFF2-40B4-BE49-F238E27FC236}">
                <a16:creationId xmlns:a16="http://schemas.microsoft.com/office/drawing/2014/main" id="{D6672753-92A4-2CA8-D53D-3724D78CF9BA}"/>
              </a:ext>
            </a:extLst>
          </p:cNvPr>
          <p:cNvPicPr>
            <a:picLocks noGrp="1" noChangeAspect="1"/>
          </p:cNvPicPr>
          <p:nvPr>
            <p:ph type="pic" sz="quarter" idx="41"/>
          </p:nvPr>
        </p:nvPicPr>
        <p:blipFill>
          <a:blip r:embed="rId3"/>
          <a:srcRect t="18812" b="18812"/>
          <a:stretch>
            <a:fillRect/>
          </a:stretch>
        </p:blipFill>
        <p:spPr>
          <a:prstGeom prst="rect">
            <a:avLst/>
          </a:prstGeom>
        </p:spPr>
      </p:pic>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3963488" y="3164305"/>
            <a:ext cx="3397388" cy="7146758"/>
          </a:xfrm>
        </p:spPr>
        <p:txBody>
          <a:bodyPr/>
          <a:lstStyle/>
          <a:p>
            <a:r>
              <a:rPr lang="en-GB" sz="1200" b="1" dirty="0"/>
              <a:t>5. Community Engagement and Corporate Social Responsibility: </a:t>
            </a:r>
            <a:r>
              <a:rPr lang="en-GB" sz="1200" dirty="0"/>
              <a:t>Hodson Bay Group actively engages with the communities in which they operate, supporting local initiatives that promote diversity and inclusion. They are involved in various corporate social responsibility programs that reflect their commitment to making a positive impact on society</a:t>
            </a:r>
          </a:p>
          <a:p>
            <a:endParaRPr lang="en-GB" sz="1200" dirty="0"/>
          </a:p>
          <a:p>
            <a:r>
              <a:rPr lang="en-GB" sz="1200" b="1" dirty="0"/>
              <a:t>6. Guest Experience</a:t>
            </a:r>
            <a:r>
              <a:rPr lang="en-GB" sz="1200" dirty="0"/>
              <a:t>: The group ensures that their diversity and inclusion values extend to their guests as well. This includes creating a welcoming environment for all guests, regardless of their background, and ensuring that their services are accessible and inclusive.</a:t>
            </a:r>
          </a:p>
          <a:p>
            <a:endParaRPr lang="en-GB" sz="1200" dirty="0"/>
          </a:p>
          <a:p>
            <a:r>
              <a:rPr lang="en-GB" sz="1200" b="1" dirty="0"/>
              <a:t>7. Specific Initiatives and Actions</a:t>
            </a:r>
          </a:p>
          <a:p>
            <a:r>
              <a:rPr lang="en-GB" sz="1200" dirty="0"/>
              <a:t>While the specific initiatives may evolve, the Hodson Bay Group has been known to:</a:t>
            </a:r>
          </a:p>
          <a:p>
            <a:pPr>
              <a:buFont typeface="Arial" panose="020B0604020202020204" pitchFamily="34" charset="0"/>
              <a:buChar char="•"/>
            </a:pPr>
            <a:r>
              <a:rPr lang="en-GB" sz="1200" dirty="0"/>
              <a:t> Partner with local organizations to support diversity in the hospitality industry.</a:t>
            </a:r>
          </a:p>
          <a:p>
            <a:pPr>
              <a:buFont typeface="Arial" panose="020B0604020202020204" pitchFamily="34" charset="0"/>
              <a:buChar char="•"/>
            </a:pPr>
            <a:r>
              <a:rPr lang="en-GB" sz="1200" dirty="0"/>
              <a:t> Participate in industry-wide diversity and inclusion initiatives.</a:t>
            </a:r>
          </a:p>
          <a:p>
            <a:pPr>
              <a:buFont typeface="Arial" panose="020B0604020202020204" pitchFamily="34" charset="0"/>
              <a:buChar char="•"/>
            </a:pPr>
            <a:r>
              <a:rPr lang="en-GB" sz="1200" dirty="0"/>
              <a:t> Regularly review and update their policies to ensure they align with best practices in diversity and inclusion</a:t>
            </a:r>
            <a:r>
              <a:rPr lang="en-GB" sz="2000" dirty="0"/>
              <a:t>.</a:t>
            </a:r>
            <a:endParaRPr lang="en-US" sz="1200" dirty="0"/>
          </a:p>
          <a:p>
            <a:endParaRPr lang="en-US" sz="1200" dirty="0">
              <a:hlinkClick r:id="rId4"/>
            </a:endParaRPr>
          </a:p>
          <a:p>
            <a:r>
              <a:rPr lang="en-US" sz="1200" dirty="0">
                <a:hlinkClick r:id="rId4"/>
              </a:rPr>
              <a:t>https://www.hodsonbaygroup.com/culture/</a:t>
            </a:r>
            <a:endParaRPr lang="en-US" sz="1200" dirty="0"/>
          </a:p>
          <a:p>
            <a:endParaRPr lang="en-US" sz="1200" dirty="0"/>
          </a:p>
          <a:p>
            <a:endParaRPr lang="en-US" sz="1200" b="1" dirty="0"/>
          </a:p>
          <a:p>
            <a:pPr algn="ctr"/>
            <a:r>
              <a:rPr lang="en-GB" sz="1200" b="1" dirty="0"/>
              <a:t>Staff Celebrations</a:t>
            </a:r>
          </a:p>
          <a:p>
            <a:pPr algn="ctr"/>
            <a:endParaRPr lang="en-GB" sz="1200" dirty="0"/>
          </a:p>
          <a:p>
            <a:r>
              <a:rPr lang="en-GB" sz="1200" dirty="0"/>
              <a:t>Each year Hodson Bay Group creates a Staff Celebration Night to celebrate their successes over the past year. It is a great way to create memorable staff moments and includes exceptional food, fun, dancing and laughter. This annual celebration strengthens staff bonds and allows new staff members to meet others from various departments.</a:t>
            </a:r>
            <a:endParaRPr lang="en-US" sz="1200" dirty="0"/>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1030" name="Picture 6">
            <a:extLst>
              <a:ext uri="{FF2B5EF4-FFF2-40B4-BE49-F238E27FC236}">
                <a16:creationId xmlns:a16="http://schemas.microsoft.com/office/drawing/2014/main" id="{485A90F6-DAB7-5BF2-742B-49595165D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186" y="8868032"/>
            <a:ext cx="2488019" cy="143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21EDD694-ED1F-A58F-8C96-057D527E3BC0}"/>
              </a:ext>
            </a:extLst>
          </p:cNvPr>
          <p:cNvSpPr>
            <a:spLocks noGrp="1"/>
          </p:cNvSpPr>
          <p:nvPr>
            <p:ph type="body" sz="quarter" idx="33"/>
          </p:nvPr>
        </p:nvSpPr>
        <p:spPr>
          <a:xfrm>
            <a:off x="494393" y="6730409"/>
            <a:ext cx="3779895" cy="973146"/>
          </a:xfrm>
        </p:spPr>
        <p:txBody>
          <a:bodyPr/>
          <a:lstStyle/>
          <a:p>
            <a:r>
              <a:rPr lang="en-GB" sz="1200" dirty="0">
                <a:solidFill>
                  <a:schemeClr val="tx1"/>
                </a:solidFill>
              </a:rPr>
              <a:t>The culture running through Hodson Bay Group creates a positive welcoming environment for all employees. Hotel locations provide high standards of living and recreation for all walks of life. The group encourage balance between work and living with social and recreational incentives fostering balance and healthy culture.</a:t>
            </a:r>
          </a:p>
        </p:txBody>
      </p:sp>
      <p:sp>
        <p:nvSpPr>
          <p:cNvPr id="16" name="Text Placeholder 15">
            <a:extLst>
              <a:ext uri="{FF2B5EF4-FFF2-40B4-BE49-F238E27FC236}">
                <a16:creationId xmlns:a16="http://schemas.microsoft.com/office/drawing/2014/main" id="{527385CA-FC5B-65D4-F834-42611913A987}"/>
              </a:ext>
            </a:extLst>
          </p:cNvPr>
          <p:cNvSpPr>
            <a:spLocks noGrp="1"/>
          </p:cNvSpPr>
          <p:nvPr>
            <p:ph type="body" sz="quarter" idx="34"/>
          </p:nvPr>
        </p:nvSpPr>
        <p:spPr>
          <a:xfrm>
            <a:off x="4635794" y="10046928"/>
            <a:ext cx="2760959" cy="286405"/>
          </a:xfrm>
          <a:prstGeom prst="rect">
            <a:avLst/>
          </a:prstGeom>
        </p:spPr>
        <p:txBody>
          <a:bodyPr/>
          <a:lstStyle/>
          <a:p>
            <a:r>
              <a:rPr lang="en-US" sz="1200" dirty="0"/>
              <a:t>Source: Hodsonbaygroup.com/culture </a:t>
            </a:r>
            <a:endParaRPr lang="en-GB" sz="1200" dirty="0"/>
          </a:p>
        </p:txBody>
      </p:sp>
      <p:sp>
        <p:nvSpPr>
          <p:cNvPr id="11" name="Text Placeholder 10">
            <a:extLst>
              <a:ext uri="{FF2B5EF4-FFF2-40B4-BE49-F238E27FC236}">
                <a16:creationId xmlns:a16="http://schemas.microsoft.com/office/drawing/2014/main" id="{CAF6B01B-C792-1F41-0B66-90F1C2B772F4}"/>
              </a:ext>
            </a:extLst>
          </p:cNvPr>
          <p:cNvSpPr>
            <a:spLocks noGrp="1"/>
          </p:cNvSpPr>
          <p:nvPr>
            <p:ph type="body" sz="quarter" idx="30"/>
          </p:nvPr>
        </p:nvSpPr>
        <p:spPr/>
        <p:txBody>
          <a:bodyPr>
            <a:noAutofit/>
          </a:bodyPr>
          <a:lstStyle/>
          <a:p>
            <a:r>
              <a:rPr lang="en-GB" dirty="0"/>
              <a:t>.’</a:t>
            </a:r>
          </a:p>
        </p:txBody>
      </p:sp>
      <p:sp>
        <p:nvSpPr>
          <p:cNvPr id="30" name="Slide Number Placeholder 4">
            <a:extLst>
              <a:ext uri="{FF2B5EF4-FFF2-40B4-BE49-F238E27FC236}">
                <a16:creationId xmlns:a16="http://schemas.microsoft.com/office/drawing/2014/main" id="{081F15E5-27E4-7F08-E930-18500A500902}"/>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25" name="Text Placeholder 24">
            <a:extLst>
              <a:ext uri="{FF2B5EF4-FFF2-40B4-BE49-F238E27FC236}">
                <a16:creationId xmlns:a16="http://schemas.microsoft.com/office/drawing/2014/main" id="{25ACA7F8-3642-910F-159E-79B331B1829D}"/>
              </a:ext>
            </a:extLst>
          </p:cNvPr>
          <p:cNvSpPr>
            <a:spLocks noGrp="1"/>
          </p:cNvSpPr>
          <p:nvPr>
            <p:ph type="body" sz="quarter" idx="4294967295"/>
          </p:nvPr>
        </p:nvSpPr>
        <p:spPr>
          <a:xfrm>
            <a:off x="494394" y="8022949"/>
            <a:ext cx="3779894" cy="2489801"/>
          </a:xfrm>
          <a:prstGeom prst="rect">
            <a:avLst/>
          </a:prstGeom>
        </p:spPr>
        <p:txBody>
          <a:bodyPr/>
          <a:lstStyle/>
          <a:p>
            <a:pPr marL="0" indent="0">
              <a:buNone/>
            </a:pPr>
            <a:r>
              <a:rPr lang="en-GB" sz="1200" dirty="0">
                <a:solidFill>
                  <a:schemeClr val="tx1"/>
                </a:solidFill>
                <a:latin typeface="Calibri" panose="020F0502020204030204" pitchFamily="34" charset="0"/>
                <a:cs typeface="Calibri" panose="020F0502020204030204" pitchFamily="34" charset="0"/>
              </a:rPr>
              <a:t>The culture at the Hodson Bay Group is rooted in values of respect, community, and continuous development. As a family-owned business, the group emphasizes creating a welcoming and inclusive environment where both employees and guests feel valued. </a:t>
            </a:r>
          </a:p>
          <a:p>
            <a:pPr marL="0" indent="0">
              <a:buNone/>
            </a:pPr>
            <a:r>
              <a:rPr lang="en-GB" sz="1200" dirty="0">
                <a:solidFill>
                  <a:schemeClr val="tx1"/>
                </a:solidFill>
                <a:latin typeface="Calibri" panose="020F0502020204030204" pitchFamily="34" charset="0"/>
                <a:cs typeface="Calibri" panose="020F0502020204030204" pitchFamily="34" charset="0"/>
              </a:rPr>
              <a:t>This culture is driven by three core pillars: This culture of respect, community focus, and development is central to the group's operations and is reflected in their daily interactions with both staff and guests.</a:t>
            </a:r>
          </a:p>
        </p:txBody>
      </p:sp>
      <p:sp>
        <p:nvSpPr>
          <p:cNvPr id="27" name="Freeform 26">
            <a:extLst>
              <a:ext uri="{FF2B5EF4-FFF2-40B4-BE49-F238E27FC236}">
                <a16:creationId xmlns:a16="http://schemas.microsoft.com/office/drawing/2014/main" id="{A8DF2FDC-A41E-36BB-D19B-A845D921C8B1}"/>
              </a:ext>
            </a:extLst>
          </p:cNvPr>
          <p:cNvSpPr/>
          <p:nvPr/>
        </p:nvSpPr>
        <p:spPr>
          <a:xfrm>
            <a:off x="3560681" y="115054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598850-4792-82D9-B1D9-A16C55435DB2}"/>
              </a:ext>
            </a:extLst>
          </p:cNvPr>
          <p:cNvSpPr txBox="1"/>
          <p:nvPr/>
        </p:nvSpPr>
        <p:spPr>
          <a:xfrm>
            <a:off x="4391247" y="6730409"/>
            <a:ext cx="2856653" cy="1384995"/>
          </a:xfrm>
          <a:prstGeom prst="rect">
            <a:avLst/>
          </a:prstGeom>
          <a:noFill/>
        </p:spPr>
        <p:txBody>
          <a:bodyPr wrap="square">
            <a:spAutoFit/>
          </a:bodyPr>
          <a:lstStyle/>
          <a:p>
            <a:r>
              <a:rPr lang="en-GB" sz="1200" dirty="0">
                <a:latin typeface="Calibri" panose="020F0502020204030204" pitchFamily="34" charset="0"/>
                <a:cs typeface="Calibri" panose="020F0502020204030204" pitchFamily="34" charset="0"/>
              </a:rPr>
              <a:t>Hodson Bay Group has been named one of the Best Workplaces™ in Hospitality in Ireland 2024! The group Congratulated and thanked all staff for their dedication to creating a great employee experience.</a:t>
            </a:r>
          </a:p>
          <a:p>
            <a:r>
              <a:rPr lang="en-GB" sz="1200" dirty="0">
                <a:latin typeface="Calibri" panose="020F0502020204030204" pitchFamily="34" charset="0"/>
                <a:cs typeface="Calibri" panose="020F0502020204030204" pitchFamily="34" charset="0"/>
              </a:rPr>
              <a:t> </a:t>
            </a:r>
          </a:p>
          <a:p>
            <a:endParaRPr lang="en-GB" sz="12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EA79298-5409-6053-95C9-1266976D085A}"/>
              </a:ext>
            </a:extLst>
          </p:cNvPr>
          <p:cNvSpPr txBox="1"/>
          <p:nvPr/>
        </p:nvSpPr>
        <p:spPr>
          <a:xfrm>
            <a:off x="4391247" y="7868093"/>
            <a:ext cx="3168428" cy="1938992"/>
          </a:xfrm>
          <a:prstGeom prst="rect">
            <a:avLst/>
          </a:prstGeom>
          <a:noFill/>
        </p:spPr>
        <p:txBody>
          <a:bodyPr wrap="square">
            <a:spAutoFit/>
          </a:bodyPr>
          <a:lstStyle/>
          <a:p>
            <a:r>
              <a:rPr lang="en-GB" sz="1200" b="1" dirty="0">
                <a:solidFill>
                  <a:srgbClr val="FF0000"/>
                </a:solidFill>
              </a:rPr>
              <a:t>Respect for Our People</a:t>
            </a:r>
          </a:p>
          <a:p>
            <a:endParaRPr lang="en-GB" sz="1200" dirty="0">
              <a:solidFill>
                <a:srgbClr val="FF0000"/>
              </a:solidFill>
            </a:endParaRPr>
          </a:p>
          <a:p>
            <a:r>
              <a:rPr lang="en-GB" sz="1200" dirty="0">
                <a:solidFill>
                  <a:srgbClr val="FF0000"/>
                </a:solidFill>
              </a:rPr>
              <a:t>Respect allows for the smooth operation and running our processes and services and procedures within our organisation. We encourage a culture of respect across all staff, from the Directors to Operations. In turn, our customers and wider audience experience see and feel our personable, friendly and flexible service</a:t>
            </a:r>
          </a:p>
        </p:txBody>
      </p:sp>
      <p:pic>
        <p:nvPicPr>
          <p:cNvPr id="52" name="Picture 51">
            <a:extLst>
              <a:ext uri="{FF2B5EF4-FFF2-40B4-BE49-F238E27FC236}">
                <a16:creationId xmlns:a16="http://schemas.microsoft.com/office/drawing/2014/main" id="{61301358-8348-D870-8B72-24661FA460EE}"/>
              </a:ext>
            </a:extLst>
          </p:cNvPr>
          <p:cNvPicPr>
            <a:picLocks noChangeAspect="1"/>
          </p:cNvPicPr>
          <p:nvPr/>
        </p:nvPicPr>
        <p:blipFill>
          <a:blip r:embed="rId2"/>
          <a:stretch>
            <a:fillRect/>
          </a:stretch>
        </p:blipFill>
        <p:spPr>
          <a:xfrm>
            <a:off x="745035" y="2175532"/>
            <a:ext cx="6218459" cy="3590855"/>
          </a:xfrm>
          <a:prstGeom prst="rect">
            <a:avLst/>
          </a:prstGeom>
        </p:spPr>
      </p:pic>
      <p:sp>
        <p:nvSpPr>
          <p:cNvPr id="56" name="TextBox 55">
            <a:extLst>
              <a:ext uri="{FF2B5EF4-FFF2-40B4-BE49-F238E27FC236}">
                <a16:creationId xmlns:a16="http://schemas.microsoft.com/office/drawing/2014/main" id="{443D3BB7-5710-1358-C78C-7C0789FE1066}"/>
              </a:ext>
            </a:extLst>
          </p:cNvPr>
          <p:cNvSpPr txBox="1"/>
          <p:nvPr/>
        </p:nvSpPr>
        <p:spPr>
          <a:xfrm>
            <a:off x="494394" y="6411014"/>
            <a:ext cx="3535345" cy="276999"/>
          </a:xfrm>
          <a:prstGeom prst="rect">
            <a:avLst/>
          </a:prstGeom>
          <a:noFill/>
        </p:spPr>
        <p:txBody>
          <a:bodyPr wrap="square">
            <a:spAutoFit/>
          </a:bodyPr>
          <a:lstStyle/>
          <a:p>
            <a:r>
              <a:rPr lang="en-GB" sz="1200" b="1" dirty="0"/>
              <a:t>Group Culture</a:t>
            </a:r>
          </a:p>
        </p:txBody>
      </p:sp>
      <p:sp>
        <p:nvSpPr>
          <p:cNvPr id="58" name="TextBox 57">
            <a:extLst>
              <a:ext uri="{FF2B5EF4-FFF2-40B4-BE49-F238E27FC236}">
                <a16:creationId xmlns:a16="http://schemas.microsoft.com/office/drawing/2014/main" id="{AAC55AB5-C143-5FE0-53F3-0EBBB560100B}"/>
              </a:ext>
            </a:extLst>
          </p:cNvPr>
          <p:cNvSpPr txBox="1"/>
          <p:nvPr/>
        </p:nvSpPr>
        <p:spPr>
          <a:xfrm>
            <a:off x="494394" y="6085781"/>
            <a:ext cx="6570887" cy="369332"/>
          </a:xfrm>
          <a:prstGeom prst="rect">
            <a:avLst/>
          </a:prstGeom>
          <a:noFill/>
        </p:spPr>
        <p:txBody>
          <a:bodyPr wrap="square">
            <a:spAutoFit/>
          </a:bodyPr>
          <a:lstStyle/>
          <a:p>
            <a:pPr algn="ctr"/>
            <a:r>
              <a:rPr lang="en-GB" b="1" dirty="0"/>
              <a:t>LEADERS IN THE WORKPLACE</a:t>
            </a:r>
          </a:p>
        </p:txBody>
      </p:sp>
    </p:spTree>
    <p:extLst>
      <p:ext uri="{BB962C8B-B14F-4D97-AF65-F5344CB8AC3E}">
        <p14:creationId xmlns:p14="http://schemas.microsoft.com/office/powerpoint/2010/main" val="417228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7385CA-FC5B-65D4-F834-42611913A987}"/>
              </a:ext>
            </a:extLst>
          </p:cNvPr>
          <p:cNvSpPr>
            <a:spLocks noGrp="1"/>
          </p:cNvSpPr>
          <p:nvPr>
            <p:ph type="body" sz="quarter" idx="52"/>
          </p:nvPr>
        </p:nvSpPr>
        <p:spPr>
          <a:xfrm flipV="1">
            <a:off x="1076632" y="2052422"/>
            <a:ext cx="2526744" cy="216362"/>
          </a:xfrm>
        </p:spPr>
        <p:txBody>
          <a:bodyPr/>
          <a:lstStyle/>
          <a:p>
            <a:endParaRPr lang="en-US" dirty="0">
              <a:highlight>
                <a:srgbClr val="0E72B5"/>
              </a:highlight>
            </a:endParaRPr>
          </a:p>
          <a:p>
            <a:endParaRPr lang="en-GB" dirty="0"/>
          </a:p>
        </p:txBody>
      </p:sp>
      <p:sp>
        <p:nvSpPr>
          <p:cNvPr id="11" name="Text Placeholder 10">
            <a:extLst>
              <a:ext uri="{FF2B5EF4-FFF2-40B4-BE49-F238E27FC236}">
                <a16:creationId xmlns:a16="http://schemas.microsoft.com/office/drawing/2014/main" id="{CAF6B01B-C792-1F41-0B66-90F1C2B772F4}"/>
              </a:ext>
            </a:extLst>
          </p:cNvPr>
          <p:cNvSpPr>
            <a:spLocks noGrp="1"/>
          </p:cNvSpPr>
          <p:nvPr>
            <p:ph type="body" sz="quarter" idx="13"/>
          </p:nvPr>
        </p:nvSpPr>
        <p:spPr>
          <a:xfrm>
            <a:off x="583598" y="529387"/>
            <a:ext cx="3019777" cy="1800858"/>
          </a:xfrm>
        </p:spPr>
        <p:txBody>
          <a:bodyPr>
            <a:noAutofit/>
          </a:bodyPr>
          <a:lstStyle/>
          <a:p>
            <a:r>
              <a:rPr lang="en-GB" dirty="0">
                <a:highlight>
                  <a:srgbClr val="0E72B5"/>
                </a:highlight>
              </a:rPr>
              <a:t>The Hodson Bay Group teams recently celebrated Pride Month with a delightful  afternoon tea ( Compliments to their incredible Chefs! ) </a:t>
            </a:r>
          </a:p>
        </p:txBody>
      </p:sp>
      <p:sp>
        <p:nvSpPr>
          <p:cNvPr id="20" name="Text Placeholder 19">
            <a:extLst>
              <a:ext uri="{FF2B5EF4-FFF2-40B4-BE49-F238E27FC236}">
                <a16:creationId xmlns:a16="http://schemas.microsoft.com/office/drawing/2014/main" id="{6EDB1BE6-E95B-5142-7665-082749392EF4}"/>
              </a:ext>
            </a:extLst>
          </p:cNvPr>
          <p:cNvSpPr>
            <a:spLocks noGrp="1"/>
          </p:cNvSpPr>
          <p:nvPr>
            <p:ph type="body" sz="quarter" idx="35"/>
          </p:nvPr>
        </p:nvSpPr>
        <p:spPr>
          <a:xfrm>
            <a:off x="4761939" y="3093047"/>
            <a:ext cx="2182529" cy="227669"/>
          </a:xfrm>
        </p:spPr>
        <p:txBody>
          <a:bodyPr/>
          <a:lstStyle/>
          <a:p>
            <a:r>
              <a:rPr lang="en-GB" sz="1400" dirty="0">
                <a:solidFill>
                  <a:srgbClr val="0E72B5"/>
                </a:solidFill>
              </a:rPr>
              <a:t>Group Culture</a:t>
            </a:r>
          </a:p>
        </p:txBody>
      </p:sp>
      <p:sp>
        <p:nvSpPr>
          <p:cNvPr id="21" name="Text Placeholder 20">
            <a:extLst>
              <a:ext uri="{FF2B5EF4-FFF2-40B4-BE49-F238E27FC236}">
                <a16:creationId xmlns:a16="http://schemas.microsoft.com/office/drawing/2014/main" id="{21EDD694-ED1F-A58F-8C96-057D527E3BC0}"/>
              </a:ext>
            </a:extLst>
          </p:cNvPr>
          <p:cNvSpPr>
            <a:spLocks noGrp="1"/>
          </p:cNvSpPr>
          <p:nvPr>
            <p:ph type="body" sz="quarter" idx="36"/>
          </p:nvPr>
        </p:nvSpPr>
        <p:spPr>
          <a:xfrm>
            <a:off x="4535774" y="3320716"/>
            <a:ext cx="2482966" cy="1785849"/>
          </a:xfrm>
        </p:spPr>
        <p:txBody>
          <a:bodyPr/>
          <a:lstStyle/>
          <a:p>
            <a:r>
              <a:rPr lang="en-GB" b="1" dirty="0"/>
              <a:t>Community Engagement</a:t>
            </a:r>
            <a:r>
              <a:rPr lang="en-GB" dirty="0"/>
              <a:t>: The Hodson Bay Group is deeply connected to the local communities where its hotels are located. They engage in various community activities and initiatives, reflecting their commitment to social responsibility.</a:t>
            </a:r>
          </a:p>
          <a:p>
            <a:r>
              <a:rPr lang="en-GB" dirty="0"/>
              <a:t>.</a:t>
            </a:r>
          </a:p>
        </p:txBody>
      </p:sp>
      <p:sp>
        <p:nvSpPr>
          <p:cNvPr id="22" name="Text Placeholder 21">
            <a:extLst>
              <a:ext uri="{FF2B5EF4-FFF2-40B4-BE49-F238E27FC236}">
                <a16:creationId xmlns:a16="http://schemas.microsoft.com/office/drawing/2014/main" id="{1DB4C2BB-344E-1A5D-B392-32A0DB437F47}"/>
              </a:ext>
            </a:extLst>
          </p:cNvPr>
          <p:cNvSpPr>
            <a:spLocks noGrp="1"/>
          </p:cNvSpPr>
          <p:nvPr>
            <p:ph type="body" sz="quarter" idx="37"/>
          </p:nvPr>
        </p:nvSpPr>
        <p:spPr/>
        <p:txBody>
          <a:bodyPr/>
          <a:lstStyle/>
          <a:p>
            <a:pPr marL="0" indent="0" algn="l" defTabSz="755934" rtl="0" eaLnBrk="1" latinLnBrk="0" hangingPunct="1">
              <a:lnSpc>
                <a:spcPct val="130000"/>
              </a:lnSpc>
              <a:spcBef>
                <a:spcPts val="827"/>
              </a:spcBef>
              <a:buFont typeface="Arial" panose="020B0604020202020204" pitchFamily="34" charset="0"/>
              <a:buNone/>
            </a:pPr>
            <a:r>
              <a:rPr lang="en-GB"/>
              <a:t>01</a:t>
            </a:r>
          </a:p>
        </p:txBody>
      </p:sp>
      <p:sp>
        <p:nvSpPr>
          <p:cNvPr id="25" name="Text Placeholder 24">
            <a:extLst>
              <a:ext uri="{FF2B5EF4-FFF2-40B4-BE49-F238E27FC236}">
                <a16:creationId xmlns:a16="http://schemas.microsoft.com/office/drawing/2014/main" id="{25ACA7F8-3642-910F-159E-79B331B1829D}"/>
              </a:ext>
            </a:extLst>
          </p:cNvPr>
          <p:cNvSpPr>
            <a:spLocks noGrp="1"/>
          </p:cNvSpPr>
          <p:nvPr>
            <p:ph type="body" sz="quarter" idx="54"/>
          </p:nvPr>
        </p:nvSpPr>
        <p:spPr>
          <a:xfrm>
            <a:off x="4458590" y="6083300"/>
            <a:ext cx="2647060" cy="2094011"/>
          </a:xfrm>
        </p:spPr>
        <p:txBody>
          <a:bodyPr/>
          <a:lstStyle/>
          <a:p>
            <a:r>
              <a:rPr lang="en-GB" b="1" dirty="0"/>
              <a:t>Continuous Development</a:t>
            </a:r>
            <a:r>
              <a:rPr lang="en-GB" dirty="0"/>
              <a:t>: The group believes in investing in its people through training and development programs. They offer career progression opportunities tailored to individual ambitions, ensuring that employees have the support they need to grow professionally. This culture of respect, community focus, and development is central to the group's operations and is reflected in their daily interactions with both staff and guests</a:t>
            </a:r>
          </a:p>
        </p:txBody>
      </p:sp>
      <p:sp>
        <p:nvSpPr>
          <p:cNvPr id="26" name="Text Placeholder 25">
            <a:extLst>
              <a:ext uri="{FF2B5EF4-FFF2-40B4-BE49-F238E27FC236}">
                <a16:creationId xmlns:a16="http://schemas.microsoft.com/office/drawing/2014/main" id="{A3D01323-C4EB-1DCF-D1AE-B9DC9CDAB35C}"/>
              </a:ext>
            </a:extLst>
          </p:cNvPr>
          <p:cNvSpPr>
            <a:spLocks noGrp="1"/>
          </p:cNvSpPr>
          <p:nvPr>
            <p:ph type="body" sz="quarter" idx="55"/>
          </p:nvPr>
        </p:nvSpPr>
        <p:spPr/>
        <p:txBody>
          <a:bodyPr/>
          <a:lstStyle/>
          <a:p>
            <a:pPr marL="0" indent="0" algn="l" defTabSz="755934" rtl="0" eaLnBrk="1" latinLnBrk="0" hangingPunct="1">
              <a:lnSpc>
                <a:spcPct val="130000"/>
              </a:lnSpc>
              <a:spcBef>
                <a:spcPts val="827"/>
              </a:spcBef>
              <a:buFont typeface="Arial" panose="020B0604020202020204" pitchFamily="34" charset="0"/>
              <a:buNone/>
            </a:pPr>
            <a:r>
              <a:rPr lang="en-GB"/>
              <a:t>02</a:t>
            </a:r>
          </a:p>
        </p:txBody>
      </p:sp>
      <p:sp>
        <p:nvSpPr>
          <p:cNvPr id="30" name="Slide Number Placeholder 4">
            <a:extLst>
              <a:ext uri="{FF2B5EF4-FFF2-40B4-BE49-F238E27FC236}">
                <a16:creationId xmlns:a16="http://schemas.microsoft.com/office/drawing/2014/main" id="{081F15E5-27E4-7F08-E930-18500A500902}"/>
              </a:ext>
            </a:extLst>
          </p:cNvPr>
          <p:cNvSpPr>
            <a:spLocks noGrp="1"/>
          </p:cNvSpPr>
          <p:nvPr>
            <p:ph type="sldNum" sz="quarter" idx="4"/>
          </p:nvPr>
        </p:nvSpPr>
        <p:spPr>
          <a:xfrm>
            <a:off x="6200636" y="10046928"/>
            <a:ext cx="1047264" cy="465822"/>
          </a:xfrm>
        </p:spPr>
        <p:txBody>
          <a:bodyPr/>
          <a:lstStyle/>
          <a:p>
            <a:fld id="{CB2079F2-58AF-ED44-82D7-E04B2F6FD686}" type="slidenum">
              <a:rPr lang="en-US" smtClean="0"/>
              <a:pPr/>
              <a:t>4</a:t>
            </a:fld>
            <a:endParaRPr lang="en-US" dirty="0"/>
          </a:p>
        </p:txBody>
      </p:sp>
      <p:pic>
        <p:nvPicPr>
          <p:cNvPr id="2" name="Picture Placeholder 1">
            <a:extLst>
              <a:ext uri="{FF2B5EF4-FFF2-40B4-BE49-F238E27FC236}">
                <a16:creationId xmlns:a16="http://schemas.microsoft.com/office/drawing/2014/main" id="{B5E25512-3425-034C-B2FA-82C4600026E0}"/>
              </a:ext>
            </a:extLst>
          </p:cNvPr>
          <p:cNvPicPr>
            <a:picLocks noGrp="1" noChangeAspect="1"/>
          </p:cNvPicPr>
          <p:nvPr>
            <p:ph type="pic" sz="quarter" idx="41"/>
          </p:nvPr>
        </p:nvPicPr>
        <p:blipFill>
          <a:blip r:embed="rId2"/>
          <a:srcRect l="33729" r="33729"/>
          <a:stretch>
            <a:fillRect/>
          </a:stretch>
        </p:blipFill>
        <p:spPr>
          <a:prstGeom prst="rect">
            <a:avLst/>
          </a:prstGeom>
        </p:spPr>
      </p:pic>
    </p:spTree>
    <p:extLst>
      <p:ext uri="{BB962C8B-B14F-4D97-AF65-F5344CB8AC3E}">
        <p14:creationId xmlns:p14="http://schemas.microsoft.com/office/powerpoint/2010/main" val="1855623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968506-586A-3544-BF0B-C905D394F01B}"/>
              </a:ext>
            </a:extLst>
          </p:cNvPr>
          <p:cNvSpPr>
            <a:spLocks noGrp="1"/>
          </p:cNvSpPr>
          <p:nvPr>
            <p:ph type="sldNum" sz="quarter" idx="4294967295"/>
          </p:nvPr>
        </p:nvSpPr>
        <p:spPr>
          <a:xfrm>
            <a:off x="7259638" y="10245725"/>
            <a:ext cx="300037" cy="266700"/>
          </a:xfrm>
        </p:spPr>
        <p:txBody>
          <a:bodyPr/>
          <a:lstStyle/>
          <a:p>
            <a:fld id="{CB2079F2-58AF-ED44-82D7-E04B2F6FD686}" type="slidenum">
              <a:rPr lang="en-US" smtClean="0"/>
              <a:pPr/>
              <a:t>5</a:t>
            </a:fld>
            <a:endParaRPr lang="en-US" dirty="0"/>
          </a:p>
        </p:txBody>
      </p:sp>
      <p:pic>
        <p:nvPicPr>
          <p:cNvPr id="8" name="Picture Placeholder 7">
            <a:hlinkClick r:id="rId2"/>
            <a:extLst>
              <a:ext uri="{FF2B5EF4-FFF2-40B4-BE49-F238E27FC236}">
                <a16:creationId xmlns:a16="http://schemas.microsoft.com/office/drawing/2014/main" id="{0B45937D-A049-E8A2-E34E-48B2AA31B15F}"/>
              </a:ext>
            </a:extLst>
          </p:cNvPr>
          <p:cNvPicPr>
            <a:picLocks noGrp="1" noChangeAspect="1"/>
          </p:cNvPicPr>
          <p:nvPr>
            <p:ph type="pic" sz="quarter" idx="13"/>
          </p:nvPr>
        </p:nvPicPr>
        <p:blipFill>
          <a:blip r:embed="rId3"/>
          <a:srcRect t="6933" b="6933"/>
          <a:stretch/>
        </p:blipFill>
        <p:spPr>
          <a:xfrm>
            <a:off x="3136119" y="5486881"/>
            <a:ext cx="3973385" cy="5168053"/>
          </a:xfrm>
        </p:spPr>
      </p:pic>
      <p:sp>
        <p:nvSpPr>
          <p:cNvPr id="14" name="Text Placeholder 13">
            <a:extLst>
              <a:ext uri="{FF2B5EF4-FFF2-40B4-BE49-F238E27FC236}">
                <a16:creationId xmlns:a16="http://schemas.microsoft.com/office/drawing/2014/main" id="{CF607D78-B4D2-C15D-6E8D-E7016792271F}"/>
              </a:ext>
            </a:extLst>
          </p:cNvPr>
          <p:cNvSpPr>
            <a:spLocks noGrp="1"/>
          </p:cNvSpPr>
          <p:nvPr>
            <p:ph type="body" sz="quarter" idx="19"/>
          </p:nvPr>
        </p:nvSpPr>
        <p:spPr/>
        <p:txBody>
          <a:bodyPr/>
          <a:lstStyle/>
          <a:p>
            <a:endParaRPr lang="en-IE" dirty="0"/>
          </a:p>
        </p:txBody>
      </p:sp>
      <p:sp>
        <p:nvSpPr>
          <p:cNvPr id="15" name="TextBox 14">
            <a:extLst>
              <a:ext uri="{FF2B5EF4-FFF2-40B4-BE49-F238E27FC236}">
                <a16:creationId xmlns:a16="http://schemas.microsoft.com/office/drawing/2014/main" id="{BD0B8010-CF0D-42AB-B68E-93E5888A399E}"/>
              </a:ext>
            </a:extLst>
          </p:cNvPr>
          <p:cNvSpPr txBox="1"/>
          <p:nvPr/>
        </p:nvSpPr>
        <p:spPr>
          <a:xfrm>
            <a:off x="615950" y="1879600"/>
            <a:ext cx="6292850" cy="3016210"/>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Hodson Bay Group received Investors in Diversity Bronze accreditation from the Irish Centre for Diversity.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Diversity and Inclusion plays an important role in how the group interacts with their people. The Hotel Group looked forward to continuing to work with the Irish Centre for Diversity to embed best practice Diversity, Equality and Inclusion policy. </a:t>
            </a:r>
            <a:endParaRPr lang="en-GB" dirty="0"/>
          </a:p>
          <a:p>
            <a:r>
              <a:rPr lang="en-IE" sz="1100" dirty="0">
                <a:solidFill>
                  <a:schemeClr val="bg1"/>
                </a:solidFill>
                <a:hlinkClick r:id="rId2">
                  <a:extLst>
                    <a:ext uri="{A12FA001-AC4F-418D-AE19-62706E023703}">
                      <ahyp:hlinkClr xmlns:ahyp="http://schemas.microsoft.com/office/drawing/2018/hyperlinkcolor" val="tx"/>
                    </a:ext>
                  </a:extLst>
                </a:hlinkClick>
              </a:rPr>
              <a:t>https://www.linkedin.com/posts/hodson-bay-group_we-are-thrilled-to-have-received-investors-activity-7138847898774966273-QNlF</a:t>
            </a:r>
            <a:endParaRPr lang="en-IE" sz="1100" dirty="0">
              <a:solidFill>
                <a:schemeClr val="bg1"/>
              </a:solidFill>
            </a:endParaRPr>
          </a:p>
        </p:txBody>
      </p:sp>
      <p:pic>
        <p:nvPicPr>
          <p:cNvPr id="9" name="Picture 8">
            <a:extLst>
              <a:ext uri="{FF2B5EF4-FFF2-40B4-BE49-F238E27FC236}">
                <a16:creationId xmlns:a16="http://schemas.microsoft.com/office/drawing/2014/main" id="{8E01A26E-353F-4A29-02EA-EC2BB47D59BF}"/>
              </a:ext>
            </a:extLst>
          </p:cNvPr>
          <p:cNvPicPr>
            <a:picLocks noChangeAspect="1"/>
          </p:cNvPicPr>
          <p:nvPr/>
        </p:nvPicPr>
        <p:blipFill>
          <a:blip r:embed="rId4"/>
          <a:stretch>
            <a:fillRect/>
          </a:stretch>
        </p:blipFill>
        <p:spPr>
          <a:xfrm>
            <a:off x="1466850" y="1687237"/>
            <a:ext cx="4621544" cy="1640163"/>
          </a:xfrm>
          <a:prstGeom prst="rect">
            <a:avLst/>
          </a:prstGeom>
        </p:spPr>
      </p:pic>
      <p:pic>
        <p:nvPicPr>
          <p:cNvPr id="11" name="Picture 10">
            <a:extLst>
              <a:ext uri="{FF2B5EF4-FFF2-40B4-BE49-F238E27FC236}">
                <a16:creationId xmlns:a16="http://schemas.microsoft.com/office/drawing/2014/main" id="{87CFB634-E425-6594-4D08-09D56F3D5E79}"/>
              </a:ext>
            </a:extLst>
          </p:cNvPr>
          <p:cNvPicPr>
            <a:picLocks noChangeAspect="1"/>
          </p:cNvPicPr>
          <p:nvPr/>
        </p:nvPicPr>
        <p:blipFill>
          <a:blip r:embed="rId5"/>
          <a:stretch>
            <a:fillRect/>
          </a:stretch>
        </p:blipFill>
        <p:spPr>
          <a:xfrm>
            <a:off x="122901" y="6344250"/>
            <a:ext cx="2569075" cy="3256949"/>
          </a:xfrm>
          <a:prstGeom prst="rect">
            <a:avLst/>
          </a:prstGeom>
        </p:spPr>
      </p:pic>
    </p:spTree>
    <p:extLst>
      <p:ext uri="{BB962C8B-B14F-4D97-AF65-F5344CB8AC3E}">
        <p14:creationId xmlns:p14="http://schemas.microsoft.com/office/powerpoint/2010/main" val="3008329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a:noFill/>
        </p:spPr>
        <p:txBody>
          <a:bodyPr anchor="ctr">
            <a:normAutofit/>
          </a:bodyPr>
          <a:lstStyle/>
          <a:p>
            <a:r>
              <a:rPr lang="en-US" sz="2400" dirty="0" err="1"/>
              <a:t>www.</a:t>
            </a:r>
            <a:r>
              <a:rPr lang="en-US" sz="2400" b="1" dirty="0" err="1"/>
              <a:t>projectdare.</a:t>
            </a:r>
            <a:r>
              <a:rPr lang="en-US" sz="2400" dirty="0" err="1"/>
              <a:t>eu</a:t>
            </a:r>
            <a:endParaRPr lang="en-US" sz="2400" dirty="0"/>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US" dirty="0"/>
              <a:t>Follow our journey</a:t>
            </a:r>
          </a:p>
        </p:txBody>
      </p:sp>
      <p:pic>
        <p:nvPicPr>
          <p:cNvPr id="10" name="Grafik 63">
            <a:extLst>
              <a:ext uri="{FF2B5EF4-FFF2-40B4-BE49-F238E27FC236}">
                <a16:creationId xmlns:a16="http://schemas.microsoft.com/office/drawing/2014/main" id="{02B35A59-1B7E-960D-C6F5-09068A181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316" y="9839486"/>
            <a:ext cx="710453" cy="256194"/>
          </a:xfrm>
          <a:prstGeom prst="rect">
            <a:avLst/>
          </a:prstGeom>
        </p:spPr>
      </p:pic>
      <p:sp>
        <p:nvSpPr>
          <p:cNvPr id="12" name="TextBox 11">
            <a:extLst>
              <a:ext uri="{FF2B5EF4-FFF2-40B4-BE49-F238E27FC236}">
                <a16:creationId xmlns:a16="http://schemas.microsoft.com/office/drawing/2014/main" id="{707B6ADE-46D0-EC5B-DBFE-0DACF8358AE7}"/>
              </a:ext>
            </a:extLst>
          </p:cNvPr>
          <p:cNvSpPr txBox="1"/>
          <p:nvPr/>
        </p:nvSpPr>
        <p:spPr>
          <a:xfrm>
            <a:off x="612920" y="9900357"/>
            <a:ext cx="3460376"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500" dirty="0">
                <a:solidFill>
                  <a:schemeClr val="tx1"/>
                </a:solidFill>
                <a:effectLst/>
                <a:latin typeface="Calibri" panose="020F0502020204030204" pitchFamily="34" charset="0"/>
                <a:ea typeface="Yrsa-Regular"/>
                <a:cs typeface="Calibri" panose="020F0502020204030204" pitchFamily="34" charset="0"/>
              </a:rPr>
              <a:t>This resource is licensed under CC BY 4.0</a:t>
            </a:r>
            <a:endParaRPr lang="en-BA"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aphic 3">
            <a:extLst>
              <a:ext uri="{FF2B5EF4-FFF2-40B4-BE49-F238E27FC236}">
                <a16:creationId xmlns:a16="http://schemas.microsoft.com/office/drawing/2014/main" id="{08F49481-9D23-4268-984F-95176F3A591A}"/>
              </a:ext>
            </a:extLst>
          </p:cNvPr>
          <p:cNvGrpSpPr/>
          <p:nvPr/>
        </p:nvGrpSpPr>
        <p:grpSpPr>
          <a:xfrm>
            <a:off x="5189837" y="9599203"/>
            <a:ext cx="426164" cy="385875"/>
            <a:chOff x="-1196056" y="2499889"/>
            <a:chExt cx="850463" cy="851093"/>
          </a:xfrm>
        </p:grpSpPr>
        <p:sp>
          <p:nvSpPr>
            <p:cNvPr id="30" name="Freeform 15">
              <a:hlinkClick r:id="rId3"/>
              <a:extLst>
                <a:ext uri="{FF2B5EF4-FFF2-40B4-BE49-F238E27FC236}">
                  <a16:creationId xmlns:a16="http://schemas.microsoft.com/office/drawing/2014/main" id="{9BDE7C6B-375C-8C79-5D98-A0765F3D82CC}"/>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16">
              <a:extLst>
                <a:ext uri="{FF2B5EF4-FFF2-40B4-BE49-F238E27FC236}">
                  <a16:creationId xmlns:a16="http://schemas.microsoft.com/office/drawing/2014/main" id="{42B4E1E3-1765-7332-D235-BA76B5EEB1E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3F2F2E40-54F4-8D81-106E-6A041F3894C0}"/>
              </a:ext>
            </a:extLst>
          </p:cNvPr>
          <p:cNvGrpSpPr/>
          <p:nvPr/>
        </p:nvGrpSpPr>
        <p:grpSpPr>
          <a:xfrm>
            <a:off x="5654374" y="9587921"/>
            <a:ext cx="426163" cy="424160"/>
            <a:chOff x="5908590" y="9619516"/>
            <a:chExt cx="280634" cy="280634"/>
          </a:xfrm>
        </p:grpSpPr>
        <p:sp>
          <p:nvSpPr>
            <p:cNvPr id="34" name="Freeform 20">
              <a:hlinkClick r:id="rId4"/>
              <a:extLst>
                <a:ext uri="{FF2B5EF4-FFF2-40B4-BE49-F238E27FC236}">
                  <a16:creationId xmlns:a16="http://schemas.microsoft.com/office/drawing/2014/main" id="{35C439AA-2D03-CCDF-D873-51F8649410D8}"/>
                </a:ext>
              </a:extLst>
            </p:cNvPr>
            <p:cNvSpPr/>
            <p:nvPr/>
          </p:nvSpPr>
          <p:spPr>
            <a:xfrm>
              <a:off x="5908590" y="961951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5" name="Graphic 34" descr="World with solid fill">
              <a:extLst>
                <a:ext uri="{FF2B5EF4-FFF2-40B4-BE49-F238E27FC236}">
                  <a16:creationId xmlns:a16="http://schemas.microsoft.com/office/drawing/2014/main" id="{C2568E0E-4726-DD21-ACD4-CD4A50ABF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3764" y="9635962"/>
              <a:ext cx="246077" cy="246077"/>
            </a:xfrm>
            <a:prstGeom prst="rect">
              <a:avLst/>
            </a:prstGeom>
          </p:spPr>
        </p:pic>
      </p:grpSp>
      <p:pic>
        <p:nvPicPr>
          <p:cNvPr id="36" name="Picture 2" descr="Image result for linkedin logo round | ? logo, Marketing method, Photoshop  design">
            <a:hlinkClick r:id="rId7"/>
            <a:extLst>
              <a:ext uri="{FF2B5EF4-FFF2-40B4-BE49-F238E27FC236}">
                <a16:creationId xmlns:a16="http://schemas.microsoft.com/office/drawing/2014/main" id="{BA97B80B-044F-9E37-D387-F8D3087124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146" y="9488920"/>
            <a:ext cx="601147" cy="601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35C2AE9-FB9F-87B4-3B3F-B6B177D96EC9}"/>
              </a:ext>
            </a:extLst>
          </p:cNvPr>
          <p:cNvPicPr>
            <a:picLocks noChangeAspect="1"/>
          </p:cNvPicPr>
          <p:nvPr/>
        </p:nvPicPr>
        <p:blipFill>
          <a:blip r:embed="rId9"/>
          <a:stretch>
            <a:fillRect/>
          </a:stretch>
        </p:blipFill>
        <p:spPr>
          <a:xfrm>
            <a:off x="553617" y="1619087"/>
            <a:ext cx="4636220" cy="6094562"/>
          </a:xfrm>
          <a:prstGeom prst="rect">
            <a:avLst/>
          </a:prstGeom>
        </p:spPr>
      </p:pic>
      <p:sp>
        <p:nvSpPr>
          <p:cNvPr id="15" name="TextBox 14">
            <a:extLst>
              <a:ext uri="{FF2B5EF4-FFF2-40B4-BE49-F238E27FC236}">
                <a16:creationId xmlns:a16="http://schemas.microsoft.com/office/drawing/2014/main" id="{EABE22F5-2E80-F3A3-4D53-4F1FCEFFE1C7}"/>
              </a:ext>
            </a:extLst>
          </p:cNvPr>
          <p:cNvSpPr txBox="1"/>
          <p:nvPr/>
        </p:nvSpPr>
        <p:spPr>
          <a:xfrm>
            <a:off x="311150" y="400051"/>
            <a:ext cx="6908800" cy="120032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Hodson Bay Group welcomed </a:t>
            </a:r>
            <a:r>
              <a:rPr lang="en-GB" sz="1200" b="0" i="0" dirty="0">
                <a:effectLst/>
                <a:highlight>
                  <a:srgbClr val="FFFFFF"/>
                </a:highlight>
                <a:latin typeface="Calibri" panose="020F0502020204030204" pitchFamily="34" charset="0"/>
                <a:cs typeface="Calibri" panose="020F0502020204030204" pitchFamily="34" charset="0"/>
              </a:rPr>
              <a:t>Minster Heather Humphries </a:t>
            </a:r>
            <a:r>
              <a:rPr lang="en-GB" sz="1200" i="0" u="none" strike="noStrike" dirty="0">
                <a:effectLst/>
                <a:highlight>
                  <a:srgbClr val="FFFFFF"/>
                </a:highlight>
                <a:latin typeface="Calibri" panose="020F0502020204030204" pitchFamily="34" charset="0"/>
                <a:cs typeface="Calibri" panose="020F0502020204030204" pitchFamily="34" charset="0"/>
              </a:rPr>
              <a:t>in July 2024 to </a:t>
            </a:r>
            <a:r>
              <a:rPr lang="en-GB" sz="1200" b="0" i="0" dirty="0">
                <a:effectLst/>
                <a:highlight>
                  <a:srgbClr val="FFFFFF"/>
                </a:highlight>
                <a:latin typeface="Calibri" panose="020F0502020204030204" pitchFamily="34" charset="0"/>
                <a:cs typeface="Calibri" panose="020F0502020204030204" pitchFamily="34" charset="0"/>
              </a:rPr>
              <a:t>launch the new </a:t>
            </a:r>
            <a:r>
              <a:rPr lang="en-GB" sz="1200" b="1" i="0" u="none" strike="noStrike" dirty="0">
                <a:effectLst/>
                <a:highlight>
                  <a:srgbClr val="FFFFFF"/>
                </a:highlight>
                <a:latin typeface="Calibri" panose="020F0502020204030204" pitchFamily="34" charset="0"/>
                <a:cs typeface="Calibri" panose="020F0502020204030204" pitchFamily="34" charset="0"/>
                <a:hlinkClick r:id="rId10"/>
              </a:rPr>
              <a:t>#WorkandAccess</a:t>
            </a:r>
            <a:r>
              <a:rPr lang="en-GB" sz="1200" b="0" i="0" dirty="0">
                <a:effectLst/>
                <a:highlight>
                  <a:srgbClr val="FFFFFF"/>
                </a:highlight>
                <a:latin typeface="Calibri" panose="020F0502020204030204" pitchFamily="34" charset="0"/>
                <a:cs typeface="Calibri" panose="020F0502020204030204" pitchFamily="34" charset="0"/>
              </a:rPr>
              <a:t> scheme. Hodson Bay Group </a:t>
            </a:r>
            <a:r>
              <a:rPr lang="en-GB" sz="1200" dirty="0">
                <a:highlight>
                  <a:srgbClr val="FFFFFF"/>
                </a:highlight>
                <a:latin typeface="Calibri" panose="020F0502020204030204" pitchFamily="34" charset="0"/>
                <a:cs typeface="Calibri" panose="020F0502020204030204" pitchFamily="34" charset="0"/>
              </a:rPr>
              <a:t>were chosen as the venue for the launch because of their reputation</a:t>
            </a:r>
            <a:r>
              <a:rPr lang="en-GB" sz="1200" b="0" i="0" dirty="0">
                <a:effectLst/>
                <a:highlight>
                  <a:srgbClr val="FFFFFF"/>
                </a:highlight>
                <a:latin typeface="Calibri" panose="020F0502020204030204" pitchFamily="34" charset="0"/>
                <a:cs typeface="Calibri" panose="020F0502020204030204" pitchFamily="34" charset="0"/>
              </a:rPr>
              <a:t> as a leader in the area of inclusive employment across </a:t>
            </a:r>
            <a:r>
              <a:rPr lang="en-GB" sz="1200" dirty="0">
                <a:highlight>
                  <a:srgbClr val="FFFFFF"/>
                </a:highlight>
                <a:latin typeface="Calibri" panose="020F0502020204030204" pitchFamily="34" charset="0"/>
                <a:cs typeface="Calibri" panose="020F0502020204030204" pitchFamily="34" charset="0"/>
              </a:rPr>
              <a:t>their</a:t>
            </a:r>
            <a:r>
              <a:rPr lang="en-GB" sz="1200" b="0" i="0" dirty="0">
                <a:effectLst/>
                <a:highlight>
                  <a:srgbClr val="FFFFFF"/>
                </a:highlight>
                <a:latin typeface="Calibri" panose="020F0502020204030204" pitchFamily="34" charset="0"/>
                <a:cs typeface="Calibri" panose="020F0502020204030204" pitchFamily="34" charset="0"/>
              </a:rPr>
              <a:t> hotels. Schemes like Work and Access  encourage and support more employers to engage with local and national organisations that advocate for employment opportunities for people with disabilities. </a:t>
            </a:r>
          </a:p>
          <a:p>
            <a:r>
              <a:rPr lang="en-GB" sz="1200" b="0" i="0" dirty="0">
                <a:effectLst/>
                <a:highlight>
                  <a:srgbClr val="FFFFFF"/>
                </a:highlight>
                <a:latin typeface="-apple-system"/>
                <a:hlinkClick r:id="rId11"/>
              </a:rPr>
              <a:t>https://www.linkedin.com/posts/hodson-bay-group_workandaccess-activity-7225099359766355972-wri7</a:t>
            </a:r>
            <a:endParaRPr lang="en-GB" sz="1200" b="0" i="0" dirty="0">
              <a:effectLst/>
              <a:highlight>
                <a:srgbClr val="FFFFFF"/>
              </a:highlight>
              <a:latin typeface="-apple-system"/>
            </a:endParaRPr>
          </a:p>
        </p:txBody>
      </p:sp>
    </p:spTree>
    <p:extLst>
      <p:ext uri="{BB962C8B-B14F-4D97-AF65-F5344CB8AC3E}">
        <p14:creationId xmlns:p14="http://schemas.microsoft.com/office/powerpoint/2010/main" val="3355229977"/>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1197</Words>
  <Application>Microsoft Office PowerPoint</Application>
  <PresentationFormat>Custom</PresentationFormat>
  <Paragraphs>87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-apple-system</vt:lpstr>
      <vt:lpstr>Arial</vt:lpstr>
      <vt:lpstr>Calibri</vt:lpstr>
      <vt:lpstr>Century Schoolbook</vt:lpstr>
      <vt:lpstr>Montserrat</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606</cp:revision>
  <dcterms:created xsi:type="dcterms:W3CDTF">2020-10-14T13:32:04Z</dcterms:created>
  <dcterms:modified xsi:type="dcterms:W3CDTF">2025-06-11T12:44:20Z</dcterms:modified>
</cp:coreProperties>
</file>