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9"/>
  </p:notesMasterIdLst>
  <p:handoutMasterIdLst>
    <p:handoutMasterId r:id="rId10"/>
  </p:handoutMasterIdLst>
  <p:sldIdLst>
    <p:sldId id="343" r:id="rId2"/>
    <p:sldId id="332" r:id="rId3"/>
    <p:sldId id="340" r:id="rId4"/>
    <p:sldId id="345" r:id="rId5"/>
    <p:sldId id="283" r:id="rId6"/>
    <p:sldId id="285" r:id="rId7"/>
    <p:sldId id="315" r:id="rId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726"/>
    <a:srgbClr val="17AAA3"/>
    <a:srgbClr val="0E72B5"/>
    <a:srgbClr val="083F59"/>
    <a:srgbClr val="10B1A2"/>
    <a:srgbClr val="702E8C"/>
    <a:srgbClr val="30583F"/>
    <a:srgbClr val="ECECEC"/>
    <a:srgbClr val="FEC713"/>
    <a:srgbClr val="28A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2D59C-D5F3-4E06-AC74-20A8D019E9E1}" v="6" dt="2024-09-09T16:24:01.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p:scale>
          <a:sx n="100" d="100"/>
          <a:sy n="100" d="100"/>
        </p:scale>
        <p:origin x="1854" y="-1200"/>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Guihen" userId="7f8bfce5-f9a1-418d-8a42-000633c51da5" providerId="ADAL" clId="{8662D59C-D5F3-4E06-AC74-20A8D019E9E1}"/>
    <pc:docChg chg="undo redo custSel modSld">
      <pc:chgData name="Mary Guihen" userId="7f8bfce5-f9a1-418d-8a42-000633c51da5" providerId="ADAL" clId="{8662D59C-D5F3-4E06-AC74-20A8D019E9E1}" dt="2024-09-09T16:25:17.888" v="53" actId="115"/>
      <pc:docMkLst>
        <pc:docMk/>
      </pc:docMkLst>
      <pc:sldChg chg="modSp mod">
        <pc:chgData name="Mary Guihen" userId="7f8bfce5-f9a1-418d-8a42-000633c51da5" providerId="ADAL" clId="{8662D59C-D5F3-4E06-AC74-20A8D019E9E1}" dt="2024-09-09T16:25:17.888" v="53" actId="115"/>
        <pc:sldMkLst>
          <pc:docMk/>
          <pc:sldMk cId="3459105856" sldId="283"/>
        </pc:sldMkLst>
        <pc:spChg chg="mod">
          <ac:chgData name="Mary Guihen" userId="7f8bfce5-f9a1-418d-8a42-000633c51da5" providerId="ADAL" clId="{8662D59C-D5F3-4E06-AC74-20A8D019E9E1}" dt="2024-09-09T16:25:17.888" v="53" actId="115"/>
          <ac:spMkLst>
            <pc:docMk/>
            <pc:sldMk cId="3459105856" sldId="283"/>
            <ac:spMk id="8" creationId="{4FFF0C2C-D061-674F-905F-3EEFBC209A71}"/>
          </ac:spMkLst>
        </pc:spChg>
      </pc:sldChg>
      <pc:sldChg chg="addSp delSp modSp mod">
        <pc:chgData name="Mary Guihen" userId="7f8bfce5-f9a1-418d-8a42-000633c51da5" providerId="ADAL" clId="{8662D59C-D5F3-4E06-AC74-20A8D019E9E1}" dt="2024-09-09T16:24:45.406" v="52" actId="478"/>
        <pc:sldMkLst>
          <pc:docMk/>
          <pc:sldMk cId="2996261619" sldId="285"/>
        </pc:sldMkLst>
        <pc:picChg chg="add del mod">
          <ac:chgData name="Mary Guihen" userId="7f8bfce5-f9a1-418d-8a42-000633c51da5" providerId="ADAL" clId="{8662D59C-D5F3-4E06-AC74-20A8D019E9E1}" dt="2024-09-09T16:20:58.616" v="24" actId="478"/>
          <ac:picMkLst>
            <pc:docMk/>
            <pc:sldMk cId="2996261619" sldId="285"/>
            <ac:picMk id="2" creationId="{0D33BE58-FD62-17E0-FE6F-2A1872E956EA}"/>
          </ac:picMkLst>
        </pc:picChg>
        <pc:picChg chg="add del mod">
          <ac:chgData name="Mary Guihen" userId="7f8bfce5-f9a1-418d-8a42-000633c51da5" providerId="ADAL" clId="{8662D59C-D5F3-4E06-AC74-20A8D019E9E1}" dt="2024-09-09T16:20:48.525" v="23" actId="21"/>
          <ac:picMkLst>
            <pc:docMk/>
            <pc:sldMk cId="2996261619" sldId="285"/>
            <ac:picMk id="3" creationId="{D597EE99-6207-A2DE-8812-7BC8D12352F7}"/>
          </ac:picMkLst>
        </pc:picChg>
        <pc:picChg chg="mod">
          <ac:chgData name="Mary Guihen" userId="7f8bfce5-f9a1-418d-8a42-000633c51da5" providerId="ADAL" clId="{8662D59C-D5F3-4E06-AC74-20A8D019E9E1}" dt="2024-09-09T16:24:42.091" v="51" actId="1076"/>
          <ac:picMkLst>
            <pc:docMk/>
            <pc:sldMk cId="2996261619" sldId="285"/>
            <ac:picMk id="4" creationId="{82878FA6-9201-E9B3-9540-DBE5368037C2}"/>
          </ac:picMkLst>
        </pc:picChg>
        <pc:picChg chg="add mod">
          <ac:chgData name="Mary Guihen" userId="7f8bfce5-f9a1-418d-8a42-000633c51da5" providerId="ADAL" clId="{8662D59C-D5F3-4E06-AC74-20A8D019E9E1}" dt="2024-09-09T16:24:39.917" v="50" actId="14100"/>
          <ac:picMkLst>
            <pc:docMk/>
            <pc:sldMk cId="2996261619" sldId="285"/>
            <ac:picMk id="5" creationId="{5CCC9FA9-66A2-5A63-E5B3-BA888E898BE2}"/>
          </ac:picMkLst>
        </pc:picChg>
        <pc:picChg chg="add del mod">
          <ac:chgData name="Mary Guihen" userId="7f8bfce5-f9a1-418d-8a42-000633c51da5" providerId="ADAL" clId="{8662D59C-D5F3-4E06-AC74-20A8D019E9E1}" dt="2024-09-09T16:22:49.133" v="33" actId="478"/>
          <ac:picMkLst>
            <pc:docMk/>
            <pc:sldMk cId="2996261619" sldId="285"/>
            <ac:picMk id="7" creationId="{E97E489F-9EDF-1F49-1650-8AAD4302D2F3}"/>
          </ac:picMkLst>
        </pc:picChg>
        <pc:picChg chg="add del mod">
          <ac:chgData name="Mary Guihen" userId="7f8bfce5-f9a1-418d-8a42-000633c51da5" providerId="ADAL" clId="{8662D59C-D5F3-4E06-AC74-20A8D019E9E1}" dt="2024-09-09T16:24:45.406" v="52" actId="478"/>
          <ac:picMkLst>
            <pc:docMk/>
            <pc:sldMk cId="2996261619" sldId="285"/>
            <ac:picMk id="8" creationId="{9346EDD4-7AFD-3925-687F-FAF6146A972F}"/>
          </ac:picMkLst>
        </pc:picChg>
        <pc:picChg chg="add mod">
          <ac:chgData name="Mary Guihen" userId="7f8bfce5-f9a1-418d-8a42-000633c51da5" providerId="ADAL" clId="{8662D59C-D5F3-4E06-AC74-20A8D019E9E1}" dt="2024-09-09T16:24:31.349" v="49" actId="1076"/>
          <ac:picMkLst>
            <pc:docMk/>
            <pc:sldMk cId="2996261619" sldId="285"/>
            <ac:picMk id="10" creationId="{F9E26FA8-24B7-A734-1D1F-95D4B1422240}"/>
          </ac:picMkLst>
        </pc:picChg>
      </pc:sldChg>
      <pc:sldChg chg="modSp mod">
        <pc:chgData name="Mary Guihen" userId="7f8bfce5-f9a1-418d-8a42-000633c51da5" providerId="ADAL" clId="{8662D59C-D5F3-4E06-AC74-20A8D019E9E1}" dt="2024-09-09T16:16:47.204" v="10" actId="207"/>
        <pc:sldMkLst>
          <pc:docMk/>
          <pc:sldMk cId="2358516972" sldId="345"/>
        </pc:sldMkLst>
        <pc:spChg chg="mod">
          <ac:chgData name="Mary Guihen" userId="7f8bfce5-f9a1-418d-8a42-000633c51da5" providerId="ADAL" clId="{8662D59C-D5F3-4E06-AC74-20A8D019E9E1}" dt="2024-09-09T16:16:23.003" v="6" actId="207"/>
          <ac:spMkLst>
            <pc:docMk/>
            <pc:sldMk cId="2358516972" sldId="345"/>
            <ac:spMk id="10" creationId="{453D32A7-2111-9FF5-CE80-2C98CAC50629}"/>
          </ac:spMkLst>
        </pc:spChg>
        <pc:spChg chg="mod">
          <ac:chgData name="Mary Guihen" userId="7f8bfce5-f9a1-418d-8a42-000633c51da5" providerId="ADAL" clId="{8662D59C-D5F3-4E06-AC74-20A8D019E9E1}" dt="2024-09-09T16:16:36.740" v="8" actId="207"/>
          <ac:spMkLst>
            <pc:docMk/>
            <pc:sldMk cId="2358516972" sldId="345"/>
            <ac:spMk id="14" creationId="{5DA770E6-2FAF-FE26-1DFB-396B98E3DE81}"/>
          </ac:spMkLst>
        </pc:spChg>
        <pc:spChg chg="mod">
          <ac:chgData name="Mary Guihen" userId="7f8bfce5-f9a1-418d-8a42-000633c51da5" providerId="ADAL" clId="{8662D59C-D5F3-4E06-AC74-20A8D019E9E1}" dt="2024-09-09T16:16:47.204" v="10" actId="207"/>
          <ac:spMkLst>
            <pc:docMk/>
            <pc:sldMk cId="2358516972" sldId="345"/>
            <ac:spMk id="17" creationId="{2165FC18-4529-5515-DF08-A2175CCFD20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9/9/2024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9/9/2024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33B2F-6662-2B4E-A57B-B009C830B425}" type="slidenum">
              <a:rPr lang="en-US" smtClean="0"/>
              <a:t>2</a:t>
            </a:fld>
            <a:endParaRPr lang="en-US"/>
          </a:p>
        </p:txBody>
      </p:sp>
    </p:spTree>
    <p:extLst>
      <p:ext uri="{BB962C8B-B14F-4D97-AF65-F5344CB8AC3E}">
        <p14:creationId xmlns:p14="http://schemas.microsoft.com/office/powerpoint/2010/main" val="333049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ne Slide ">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0095D4E-4CA6-6ACD-BE8B-9EBC264F661F}"/>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 name="Slide Number Placeholder 5">
            <a:extLst>
              <a:ext uri="{FF2B5EF4-FFF2-40B4-BE49-F238E27FC236}">
                <a16:creationId xmlns:a16="http://schemas.microsoft.com/office/drawing/2014/main" id="{F753F2E8-67E6-1327-3664-8324F792F302}"/>
              </a:ext>
            </a:extLst>
          </p:cNvPr>
          <p:cNvSpPr>
            <a:spLocks noGrp="1"/>
          </p:cNvSpPr>
          <p:nvPr>
            <p:ph type="sldNum" sz="quarter" idx="4"/>
          </p:nvPr>
        </p:nvSpPr>
        <p:spPr>
          <a:xfrm>
            <a:off x="7106992" y="10245992"/>
            <a:ext cx="300672" cy="266594"/>
          </a:xfrm>
          <a:prstGeom prst="rect">
            <a:avLst/>
          </a:prstGeom>
        </p:spPr>
        <p:txBody>
          <a:bodyPr vert="horz" lIns="91440" tIns="45720" rIns="91440" bIns="45720" rtlCol="0" anchor="ctr"/>
          <a:lstStyle>
            <a:lvl1pPr algn="r">
              <a:defRPr sz="700" b="0" i="0">
                <a:solidFill>
                  <a:srgbClr val="18425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5" name="Rectangle 44">
            <a:extLst>
              <a:ext uri="{FF2B5EF4-FFF2-40B4-BE49-F238E27FC236}">
                <a16:creationId xmlns:a16="http://schemas.microsoft.com/office/drawing/2014/main" id="{7CAA2A28-18CA-F9D8-2BCE-21F74010C559}"/>
              </a:ext>
            </a:extLst>
          </p:cNvPr>
          <p:cNvSpPr/>
          <p:nvPr userDrawn="1"/>
        </p:nvSpPr>
        <p:spPr>
          <a:xfrm>
            <a:off x="-2829007" y="-253867"/>
            <a:ext cx="2836862" cy="109456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5DAA9A8-A7D2-A115-0AFA-9B9E3B3AA770}"/>
              </a:ext>
            </a:extLst>
          </p:cNvPr>
          <p:cNvSpPr/>
          <p:nvPr userDrawn="1"/>
        </p:nvSpPr>
        <p:spPr>
          <a:xfrm>
            <a:off x="7855" y="-1636437"/>
            <a:ext cx="7551820" cy="163643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Text Placeholder 32">
            <a:extLst>
              <a:ext uri="{FF2B5EF4-FFF2-40B4-BE49-F238E27FC236}">
                <a16:creationId xmlns:a16="http://schemas.microsoft.com/office/drawing/2014/main" id="{AF1A0784-8C10-0282-7634-D0B61561E214}"/>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2" name="Text Placeholder 32">
            <a:extLst>
              <a:ext uri="{FF2B5EF4-FFF2-40B4-BE49-F238E27FC236}">
                <a16:creationId xmlns:a16="http://schemas.microsoft.com/office/drawing/2014/main" id="{BB8CBD79-D1AC-14AF-2458-E86907C6C8CB}"/>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23" name="Freeform 22">
            <a:extLst>
              <a:ext uri="{FF2B5EF4-FFF2-40B4-BE49-F238E27FC236}">
                <a16:creationId xmlns:a16="http://schemas.microsoft.com/office/drawing/2014/main" id="{8701A25E-6836-CAC9-0A4F-C449DBFE00C8}"/>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27" name="Text Placeholder 32">
            <a:extLst>
              <a:ext uri="{FF2B5EF4-FFF2-40B4-BE49-F238E27FC236}">
                <a16:creationId xmlns:a16="http://schemas.microsoft.com/office/drawing/2014/main" id="{EBB7399B-1778-5762-FC59-62E5AFF4341E}"/>
              </a:ext>
            </a:extLst>
          </p:cNvPr>
          <p:cNvSpPr>
            <a:spLocks noGrp="1"/>
          </p:cNvSpPr>
          <p:nvPr>
            <p:ph type="body" sz="quarter" idx="32" hasCustomPrompt="1"/>
          </p:nvPr>
        </p:nvSpPr>
        <p:spPr>
          <a:xfrm>
            <a:off x="752315" y="3760792"/>
            <a:ext cx="6143488" cy="241522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32" name="Picture 31">
            <a:extLst>
              <a:ext uri="{FF2B5EF4-FFF2-40B4-BE49-F238E27FC236}">
                <a16:creationId xmlns:a16="http://schemas.microsoft.com/office/drawing/2014/main" id="{EA3CB5C2-282F-65BC-B362-824F5379279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207067" y="6254810"/>
            <a:ext cx="3885694" cy="4437003"/>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3" name="Picture Placeholder 9">
            <a:extLst>
              <a:ext uri="{FF2B5EF4-FFF2-40B4-BE49-F238E27FC236}">
                <a16:creationId xmlns:a16="http://schemas.microsoft.com/office/drawing/2014/main" id="{2592AB80-72A9-E21F-9F8D-C0808FFEFA83}"/>
              </a:ext>
            </a:extLst>
          </p:cNvPr>
          <p:cNvSpPr>
            <a:spLocks noGrp="1"/>
          </p:cNvSpPr>
          <p:nvPr>
            <p:ph type="pic" sz="quarter" idx="13"/>
          </p:nvPr>
        </p:nvSpPr>
        <p:spPr>
          <a:xfrm>
            <a:off x="3647109" y="7499244"/>
            <a:ext cx="3064876" cy="3192572"/>
          </a:xfrm>
          <a:prstGeom prst="rect">
            <a:avLst/>
          </a:prstGeom>
          <a:solidFill>
            <a:schemeClr val="bg1">
              <a:lumMod val="75000"/>
            </a:schemeClr>
          </a:solidFill>
        </p:spPr>
        <p:txBody>
          <a:bodyPr>
            <a:normAutofit/>
          </a:bodyPr>
          <a:lstStyle>
            <a:lvl1pPr marL="0" indent="0">
              <a:buNone/>
              <a:defRPr sz="1000">
                <a:latin typeface="Calibri" panose="020F0502020204030204" pitchFamily="34" charset="0"/>
                <a:cs typeface="Calibri" panose="020F0502020204030204" pitchFamily="34" charset="0"/>
              </a:defRPr>
            </a:lvl1pPr>
          </a:lstStyle>
          <a:p>
            <a:endParaRPr lang="fr-CA" dirty="0"/>
          </a:p>
        </p:txBody>
      </p:sp>
    </p:spTree>
    <p:extLst>
      <p:ext uri="{BB962C8B-B14F-4D97-AF65-F5344CB8AC3E}">
        <p14:creationId xmlns:p14="http://schemas.microsoft.com/office/powerpoint/2010/main" val="348852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t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417D0217-2258-FEE3-646C-559910E7A173}"/>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9" name="Rectangle 18">
            <a:extLst>
              <a:ext uri="{FF2B5EF4-FFF2-40B4-BE49-F238E27FC236}">
                <a16:creationId xmlns:a16="http://schemas.microsoft.com/office/drawing/2014/main" id="{740FD42E-906C-F6D8-3494-734CC55D7A2B}"/>
              </a:ext>
            </a:extLst>
          </p:cNvPr>
          <p:cNvSpPr/>
          <p:nvPr userDrawn="1"/>
        </p:nvSpPr>
        <p:spPr>
          <a:xfrm>
            <a:off x="0" y="9519762"/>
            <a:ext cx="3941575" cy="117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85BCE5AD-E044-E34B-9D35-8C47FC891E75}"/>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2797177" y="5029984"/>
            <a:ext cx="4607383" cy="5661829"/>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36" name="Picture Placeholder 14">
            <a:extLst>
              <a:ext uri="{FF2B5EF4-FFF2-40B4-BE49-F238E27FC236}">
                <a16:creationId xmlns:a16="http://schemas.microsoft.com/office/drawing/2014/main" id="{53F14211-E87D-394E-A761-FAB3D2E31D58}"/>
              </a:ext>
            </a:extLst>
          </p:cNvPr>
          <p:cNvSpPr>
            <a:spLocks noGrp="1"/>
          </p:cNvSpPr>
          <p:nvPr>
            <p:ph type="pic" sz="quarter" idx="13"/>
          </p:nvPr>
        </p:nvSpPr>
        <p:spPr>
          <a:xfrm>
            <a:off x="3051058" y="5502756"/>
            <a:ext cx="3973385" cy="5168053"/>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marL="0" indent="0" algn="ctr">
              <a:buNone/>
              <a:defRPr lang="fr-CA" sz="1000">
                <a:latin typeface="Calibri" panose="020F0502020204030204" pitchFamily="34" charset="0"/>
                <a:cs typeface="Calibri" panose="020F0502020204030204" pitchFamily="34" charset="0"/>
              </a:defRPr>
            </a:lvl1pPr>
          </a:lstStyle>
          <a:p>
            <a:endParaRPr lang="fr-CA" dirty="0"/>
          </a:p>
        </p:txBody>
      </p:sp>
      <p:sp>
        <p:nvSpPr>
          <p:cNvPr id="37" name="Rectangle 36">
            <a:extLst>
              <a:ext uri="{FF2B5EF4-FFF2-40B4-BE49-F238E27FC236}">
                <a16:creationId xmlns:a16="http://schemas.microsoft.com/office/drawing/2014/main" id="{3B009728-2DA3-8E4D-9F2A-C1239AFF1B1A}"/>
              </a:ext>
            </a:extLst>
          </p:cNvPr>
          <p:cNvSpPr/>
          <p:nvPr userDrawn="1"/>
        </p:nvSpPr>
        <p:spPr bwMode="auto">
          <a:xfrm>
            <a:off x="3787314" y="9426290"/>
            <a:ext cx="2473903" cy="527935"/>
          </a:xfrm>
          <a:prstGeom prst="rect">
            <a:avLst/>
          </a:prstGeom>
          <a:solidFill>
            <a:srgbClr val="0E72B5"/>
          </a:solidFill>
          <a:ln w="12700" cap="flat">
            <a:noFill/>
            <a:prstDash val="solid"/>
            <a:miter lim="800000"/>
            <a:headEnd/>
            <a:tailEnd/>
          </a:ln>
        </p:spPr>
        <p:txBody>
          <a:bodyPr vert="horz" wrap="square" lIns="141398" tIns="70698" rIns="141398" bIns="70698" numCol="1" rtlCol="0" anchor="t" anchorCtr="0" compatLnSpc="1">
            <a:prstTxWarp prst="textNoShape">
              <a:avLst/>
            </a:prstTxWarp>
          </a:bodyPr>
          <a:lstStyle/>
          <a:p>
            <a:pPr algn="ctr"/>
            <a:endParaRPr lang="fr-CA" sz="4175" dirty="0">
              <a:latin typeface="Calibri" panose="020F0502020204030204" pitchFamily="34" charset="0"/>
              <a:cs typeface="Calibri" panose="020F0502020204030204" pitchFamily="34" charset="0"/>
            </a:endParaRPr>
          </a:p>
        </p:txBody>
      </p:sp>
      <p:sp>
        <p:nvSpPr>
          <p:cNvPr id="40" name="Text Placeholder 32">
            <a:extLst>
              <a:ext uri="{FF2B5EF4-FFF2-40B4-BE49-F238E27FC236}">
                <a16:creationId xmlns:a16="http://schemas.microsoft.com/office/drawing/2014/main" id="{5F052AE7-3A08-4247-874C-FB077814E0FD}"/>
              </a:ext>
            </a:extLst>
          </p:cNvPr>
          <p:cNvSpPr>
            <a:spLocks noGrp="1"/>
          </p:cNvSpPr>
          <p:nvPr>
            <p:ph type="body" sz="quarter" idx="19" hasCustomPrompt="1"/>
          </p:nvPr>
        </p:nvSpPr>
        <p:spPr>
          <a:xfrm>
            <a:off x="3051058" y="9519760"/>
            <a:ext cx="3973385" cy="434465"/>
          </a:xfrm>
        </p:spPr>
        <p:txBody>
          <a:bodyPr anchor="t">
            <a:noAutofit/>
          </a:bodyPr>
          <a:lstStyle>
            <a:lvl1pPr marL="0" indent="0" algn="ctr">
              <a:lnSpc>
                <a:spcPct val="100000"/>
              </a:lnSpc>
              <a:spcBef>
                <a:spcPts val="0"/>
              </a:spcBef>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7460" indent="0">
              <a:buNone/>
              <a:defRPr sz="3111">
                <a:solidFill>
                  <a:srgbClr val="011E3B"/>
                </a:solidFill>
                <a:latin typeface="Montserrat" pitchFamily="2" charset="77"/>
              </a:defRPr>
            </a:lvl2pPr>
            <a:lvl3pPr marL="734919" indent="0">
              <a:buNone/>
              <a:defRPr sz="3111">
                <a:solidFill>
                  <a:srgbClr val="011E3B"/>
                </a:solidFill>
                <a:latin typeface="Montserrat" pitchFamily="2" charset="77"/>
              </a:defRPr>
            </a:lvl3pPr>
            <a:lvl4pPr marL="1102379" indent="0">
              <a:buNone/>
              <a:defRPr sz="3111">
                <a:solidFill>
                  <a:srgbClr val="011E3B"/>
                </a:solidFill>
                <a:latin typeface="Montserrat" pitchFamily="2" charset="77"/>
              </a:defRPr>
            </a:lvl4pPr>
            <a:lvl5pPr marL="1469839" indent="0">
              <a:buNone/>
              <a:defRPr sz="3111">
                <a:solidFill>
                  <a:srgbClr val="011E3B"/>
                </a:solidFill>
                <a:latin typeface="Montserrat" pitchFamily="2" charset="77"/>
              </a:defRPr>
            </a:lvl5pPr>
          </a:lstStyle>
          <a:p>
            <a:pPr lvl="0"/>
            <a:r>
              <a:rPr lang="en-GB" dirty="0"/>
              <a:t>LEARN MORE</a:t>
            </a:r>
            <a:endParaRPr lang="en-US" dirty="0"/>
          </a:p>
        </p:txBody>
      </p:sp>
      <p:sp>
        <p:nvSpPr>
          <p:cNvPr id="45" name="Rectangle 44">
            <a:extLst>
              <a:ext uri="{FF2B5EF4-FFF2-40B4-BE49-F238E27FC236}">
                <a16:creationId xmlns:a16="http://schemas.microsoft.com/office/drawing/2014/main" id="{F7D896F3-485F-4D4A-480E-89D59C351428}"/>
              </a:ext>
            </a:extLst>
          </p:cNvPr>
          <p:cNvSpPr/>
          <p:nvPr userDrawn="1"/>
        </p:nvSpPr>
        <p:spPr>
          <a:xfrm>
            <a:off x="-69142" y="10691811"/>
            <a:ext cx="7551820" cy="230153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2" name="Text Placeholder 32">
            <a:extLst>
              <a:ext uri="{FF2B5EF4-FFF2-40B4-BE49-F238E27FC236}">
                <a16:creationId xmlns:a16="http://schemas.microsoft.com/office/drawing/2014/main" id="{50F5DFFD-336F-AA5B-BC48-45AC0DF0F7BA}"/>
              </a:ext>
            </a:extLst>
          </p:cNvPr>
          <p:cNvSpPr>
            <a:spLocks noGrp="1"/>
          </p:cNvSpPr>
          <p:nvPr>
            <p:ph type="body" sz="quarter" idx="32" hasCustomPrompt="1"/>
          </p:nvPr>
        </p:nvSpPr>
        <p:spPr>
          <a:xfrm>
            <a:off x="559612" y="2049131"/>
            <a:ext cx="6526988" cy="372937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Freeform 22">
            <a:extLst>
              <a:ext uri="{FF2B5EF4-FFF2-40B4-BE49-F238E27FC236}">
                <a16:creationId xmlns:a16="http://schemas.microsoft.com/office/drawing/2014/main" id="{05FD1E26-EB21-C739-F548-A2F4F2DD1CF9}"/>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24" name="Text Placeholder 32">
            <a:extLst>
              <a:ext uri="{FF2B5EF4-FFF2-40B4-BE49-F238E27FC236}">
                <a16:creationId xmlns:a16="http://schemas.microsoft.com/office/drawing/2014/main" id="{2E382226-8AB1-C67C-8AC3-AB2EDC3F12DE}"/>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Tree>
    <p:extLst>
      <p:ext uri="{BB962C8B-B14F-4D97-AF65-F5344CB8AC3E}">
        <p14:creationId xmlns:p14="http://schemas.microsoft.com/office/powerpoint/2010/main" val="207411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3AC9E09B-3367-A423-56C2-F76662F6E7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795" y="10191110"/>
            <a:ext cx="1498564" cy="313626"/>
          </a:xfrm>
          <a:prstGeom prst="rect">
            <a:avLst/>
          </a:prstGeom>
          <a:noFill/>
          <a:ln>
            <a:noFill/>
          </a:ln>
        </p:spPr>
      </p:pic>
      <p:sp>
        <p:nvSpPr>
          <p:cNvPr id="8" name="Rectangle 7">
            <a:extLst>
              <a:ext uri="{FF2B5EF4-FFF2-40B4-BE49-F238E27FC236}">
                <a16:creationId xmlns:a16="http://schemas.microsoft.com/office/drawing/2014/main" id="{754294A0-3C23-667D-3321-C7082493138A}"/>
              </a:ext>
            </a:extLst>
          </p:cNvPr>
          <p:cNvSpPr/>
          <p:nvPr userDrawn="1"/>
        </p:nvSpPr>
        <p:spPr>
          <a:xfrm>
            <a:off x="379764" y="928485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9BFF681-6D54-478C-CAE4-BE5E5F21044D}"/>
              </a:ext>
            </a:extLst>
          </p:cNvPr>
          <p:cNvPicPr>
            <a:picLocks noChangeAspect="1"/>
          </p:cNvPicPr>
          <p:nvPr userDrawn="1"/>
        </p:nvPicPr>
        <p:blipFill>
          <a:blip r:embed="rId3"/>
          <a:stretch>
            <a:fillRect/>
          </a:stretch>
        </p:blipFill>
        <p:spPr>
          <a:xfrm>
            <a:off x="448630" y="9619559"/>
            <a:ext cx="1244049" cy="433251"/>
          </a:xfrm>
          <a:prstGeom prst="rect">
            <a:avLst/>
          </a:prstGeom>
        </p:spPr>
      </p:pic>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1" y="5362846"/>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sp>
        <p:nvSpPr>
          <p:cNvPr id="6" name="Rectangle 5">
            <a:extLst>
              <a:ext uri="{FF2B5EF4-FFF2-40B4-BE49-F238E27FC236}">
                <a16:creationId xmlns:a16="http://schemas.microsoft.com/office/drawing/2014/main" id="{55EF9A95-A7B7-5A33-122F-60FEE271BC0F}"/>
              </a:ext>
            </a:extLst>
          </p:cNvPr>
          <p:cNvSpPr/>
          <p:nvPr userDrawn="1"/>
        </p:nvSpPr>
        <p:spPr>
          <a:xfrm>
            <a:off x="3249118" y="10009995"/>
            <a:ext cx="4310557"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650690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673024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0806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3040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765434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787768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593323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15656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Rectangle 9">
            <a:extLst>
              <a:ext uri="{FF2B5EF4-FFF2-40B4-BE49-F238E27FC236}">
                <a16:creationId xmlns:a16="http://schemas.microsoft.com/office/drawing/2014/main" id="{4D896182-B4AE-8FE5-8857-BC5037A12C24}"/>
              </a:ext>
            </a:extLst>
          </p:cNvPr>
          <p:cNvSpPr/>
          <p:nvPr userDrawn="1"/>
        </p:nvSpPr>
        <p:spPr>
          <a:xfrm>
            <a:off x="235353" y="968596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6ABEF95-3122-705E-AA9D-2DF7560ABA9D}"/>
              </a:ext>
            </a:extLst>
          </p:cNvPr>
          <p:cNvPicPr>
            <a:picLocks noChangeAspect="1"/>
          </p:cNvPicPr>
          <p:nvPr userDrawn="1"/>
        </p:nvPicPr>
        <p:blipFill>
          <a:blip r:embed="rId4"/>
          <a:stretch>
            <a:fillRect/>
          </a:stretch>
        </p:blipFill>
        <p:spPr>
          <a:xfrm>
            <a:off x="304219" y="10020669"/>
            <a:ext cx="1244049" cy="433251"/>
          </a:xfrm>
          <a:prstGeom prst="rect">
            <a:avLst/>
          </a:prstGeom>
        </p:spPr>
      </p:pic>
      <p:pic>
        <p:nvPicPr>
          <p:cNvPr id="12" name="Picture 11" descr="Co-funded by the European Union logo in png for web usage">
            <a:extLst>
              <a:ext uri="{FF2B5EF4-FFF2-40B4-BE49-F238E27FC236}">
                <a16:creationId xmlns:a16="http://schemas.microsoft.com/office/drawing/2014/main" id="{963D93D4-B406-7E62-8226-6C1A723D98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6366" y="10167285"/>
            <a:ext cx="1498564" cy="313626"/>
          </a:xfrm>
          <a:prstGeom prst="rect">
            <a:avLst/>
          </a:prstGeom>
          <a:noFill/>
          <a:ln>
            <a:noFill/>
          </a:ln>
        </p:spPr>
      </p:pic>
      <p:sp>
        <p:nvSpPr>
          <p:cNvPr id="13" name="Text Placeholder 32">
            <a:extLst>
              <a:ext uri="{FF2B5EF4-FFF2-40B4-BE49-F238E27FC236}">
                <a16:creationId xmlns:a16="http://schemas.microsoft.com/office/drawing/2014/main" id="{275FB6E7-98B6-9920-29D9-EE1CA9958EFF}"/>
              </a:ext>
            </a:extLst>
          </p:cNvPr>
          <p:cNvSpPr>
            <a:spLocks noGrp="1"/>
          </p:cNvSpPr>
          <p:nvPr>
            <p:ph type="body" sz="quarter" idx="66" hasCustomPrompt="1"/>
          </p:nvPr>
        </p:nvSpPr>
        <p:spPr>
          <a:xfrm>
            <a:off x="555031" y="822410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14" name="Text Placeholder 32">
            <a:extLst>
              <a:ext uri="{FF2B5EF4-FFF2-40B4-BE49-F238E27FC236}">
                <a16:creationId xmlns:a16="http://schemas.microsoft.com/office/drawing/2014/main" id="{830A45AF-F8BB-613C-0326-E1D6BDFA7F8F}"/>
              </a:ext>
            </a:extLst>
          </p:cNvPr>
          <p:cNvSpPr>
            <a:spLocks noGrp="1"/>
          </p:cNvSpPr>
          <p:nvPr>
            <p:ph type="body" sz="quarter" idx="67" hasCustomPrompt="1"/>
          </p:nvPr>
        </p:nvSpPr>
        <p:spPr>
          <a:xfrm>
            <a:off x="555031" y="844743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hoto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B82B61-69FA-606A-E43F-F8DDC090DC26}"/>
              </a:ext>
            </a:extLst>
          </p:cNvPr>
          <p:cNvSpPr/>
          <p:nvPr userDrawn="1"/>
        </p:nvSpPr>
        <p:spPr>
          <a:xfrm>
            <a:off x="461309" y="819729"/>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6" name="Picture Placeholder 5">
            <a:extLst>
              <a:ext uri="{FF2B5EF4-FFF2-40B4-BE49-F238E27FC236}">
                <a16:creationId xmlns:a16="http://schemas.microsoft.com/office/drawing/2014/main" id="{527A9C76-F6FA-56B6-796F-F8A16E629D4C}"/>
              </a:ext>
            </a:extLst>
          </p:cNvPr>
          <p:cNvSpPr>
            <a:spLocks noGrp="1"/>
          </p:cNvSpPr>
          <p:nvPr>
            <p:ph type="pic" sz="quarter" idx="41"/>
          </p:nvPr>
        </p:nvSpPr>
        <p:spPr>
          <a:xfrm>
            <a:off x="-1" y="-11581"/>
            <a:ext cx="7559675" cy="2723566"/>
          </a:xfrm>
          <a:custGeom>
            <a:avLst/>
            <a:gdLst>
              <a:gd name="connsiteX0" fmla="*/ 0 w 7559675"/>
              <a:gd name="connsiteY0" fmla="*/ 1293190 h 2723566"/>
              <a:gd name="connsiteX1" fmla="*/ 461310 w 7559675"/>
              <a:gd name="connsiteY1" fmla="*/ 1293190 h 2723566"/>
              <a:gd name="connsiteX2" fmla="*/ 461310 w 7559675"/>
              <a:gd name="connsiteY2" fmla="*/ 2158919 h 2723566"/>
              <a:gd name="connsiteX3" fmla="*/ 546081 w 7559675"/>
              <a:gd name="connsiteY3" fmla="*/ 2578304 h 2723566"/>
              <a:gd name="connsiteX4" fmla="*/ 624985 w 7559675"/>
              <a:gd name="connsiteY4" fmla="*/ 2723566 h 2723566"/>
              <a:gd name="connsiteX5" fmla="*/ 0 w 7559675"/>
              <a:gd name="connsiteY5" fmla="*/ 2723566 h 2723566"/>
              <a:gd name="connsiteX6" fmla="*/ 0 w 7559675"/>
              <a:gd name="connsiteY6" fmla="*/ 0 h 2723566"/>
              <a:gd name="connsiteX7" fmla="*/ 7555804 w 7559675"/>
              <a:gd name="connsiteY7" fmla="*/ 0 h 2723566"/>
              <a:gd name="connsiteX8" fmla="*/ 7555804 w 7559675"/>
              <a:gd name="connsiteY8" fmla="*/ 1041853 h 2723566"/>
              <a:gd name="connsiteX9" fmla="*/ 7559675 w 7559675"/>
              <a:gd name="connsiteY9" fmla="*/ 1041853 h 2723566"/>
              <a:gd name="connsiteX10" fmla="*/ 7559675 w 7559675"/>
              <a:gd name="connsiteY10" fmla="*/ 2623260 h 2723566"/>
              <a:gd name="connsiteX11" fmla="*/ 7555804 w 7559675"/>
              <a:gd name="connsiteY11" fmla="*/ 2623260 h 2723566"/>
              <a:gd name="connsiteX12" fmla="*/ 7555804 w 7559675"/>
              <a:gd name="connsiteY12" fmla="*/ 2723566 h 2723566"/>
              <a:gd name="connsiteX13" fmla="*/ 3897855 w 7559675"/>
              <a:gd name="connsiteY13" fmla="*/ 2723566 h 2723566"/>
              <a:gd name="connsiteX14" fmla="*/ 3897855 w 7559675"/>
              <a:gd name="connsiteY14" fmla="*/ 1565294 h 2723566"/>
              <a:gd name="connsiteX15" fmla="*/ 3163661 w 7559675"/>
              <a:gd name="connsiteY15" fmla="*/ 831310 h 2723566"/>
              <a:gd name="connsiteX16" fmla="*/ 461310 w 7559675"/>
              <a:gd name="connsiteY16" fmla="*/ 831310 h 2723566"/>
              <a:gd name="connsiteX17" fmla="*/ 461310 w 7559675"/>
              <a:gd name="connsiteY17" fmla="*/ 1247471 h 2723566"/>
              <a:gd name="connsiteX18" fmla="*/ 0 w 7559675"/>
              <a:gd name="connsiteY18" fmla="*/ 1247471 h 272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9675" h="2723566">
                <a:moveTo>
                  <a:pt x="0" y="1293190"/>
                </a:moveTo>
                <a:lnTo>
                  <a:pt x="461310" y="1293190"/>
                </a:lnTo>
                <a:lnTo>
                  <a:pt x="461310" y="2158919"/>
                </a:lnTo>
                <a:cubicBezTo>
                  <a:pt x="461310" y="2307647"/>
                  <a:pt x="491499" y="2449374"/>
                  <a:pt x="546081" y="2578304"/>
                </a:cubicBezTo>
                <a:lnTo>
                  <a:pt x="624985" y="2723566"/>
                </a:lnTo>
                <a:lnTo>
                  <a:pt x="0" y="2723566"/>
                </a:lnTo>
                <a:close/>
                <a:moveTo>
                  <a:pt x="0" y="0"/>
                </a:moveTo>
                <a:lnTo>
                  <a:pt x="7555804" y="0"/>
                </a:lnTo>
                <a:lnTo>
                  <a:pt x="7555804" y="1041853"/>
                </a:lnTo>
                <a:lnTo>
                  <a:pt x="7559675" y="1041853"/>
                </a:lnTo>
                <a:lnTo>
                  <a:pt x="7559675" y="2623260"/>
                </a:lnTo>
                <a:lnTo>
                  <a:pt x="7555804" y="2623260"/>
                </a:lnTo>
                <a:lnTo>
                  <a:pt x="7555804" y="2723566"/>
                </a:lnTo>
                <a:lnTo>
                  <a:pt x="3897855" y="2723566"/>
                </a:lnTo>
                <a:lnTo>
                  <a:pt x="3897855" y="1565294"/>
                </a:lnTo>
                <a:cubicBezTo>
                  <a:pt x="3897855" y="1159671"/>
                  <a:pt x="3569401" y="831310"/>
                  <a:pt x="3163661" y="831310"/>
                </a:cubicBezTo>
                <a:lnTo>
                  <a:pt x="461310" y="831310"/>
                </a:lnTo>
                <a:lnTo>
                  <a:pt x="461310" y="1247471"/>
                </a:lnTo>
                <a:lnTo>
                  <a:pt x="0" y="124747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7" name="Freeform 6">
            <a:extLst>
              <a:ext uri="{FF2B5EF4-FFF2-40B4-BE49-F238E27FC236}">
                <a16:creationId xmlns:a16="http://schemas.microsoft.com/office/drawing/2014/main" id="{66EAA005-B17B-D6B5-5AA1-832B54F7E17F}"/>
              </a:ext>
            </a:extLst>
          </p:cNvPr>
          <p:cNvSpPr/>
          <p:nvPr userDrawn="1"/>
        </p:nvSpPr>
        <p:spPr>
          <a:xfrm rot="10800000" flipV="1">
            <a:off x="-1" y="1235890"/>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32">
            <a:extLst>
              <a:ext uri="{FF2B5EF4-FFF2-40B4-BE49-F238E27FC236}">
                <a16:creationId xmlns:a16="http://schemas.microsoft.com/office/drawing/2014/main" id="{16C1CE78-6294-5954-6486-78DC3661D398}"/>
              </a:ext>
            </a:extLst>
          </p:cNvPr>
          <p:cNvSpPr>
            <a:spLocks noGrp="1"/>
          </p:cNvSpPr>
          <p:nvPr>
            <p:ph type="body" sz="quarter" idx="52" hasCustomPrompt="1"/>
          </p:nvPr>
        </p:nvSpPr>
        <p:spPr>
          <a:xfrm>
            <a:off x="729207" y="2711985"/>
            <a:ext cx="3050631"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0" name="Text Placeholder 23">
            <a:extLst>
              <a:ext uri="{FF2B5EF4-FFF2-40B4-BE49-F238E27FC236}">
                <a16:creationId xmlns:a16="http://schemas.microsoft.com/office/drawing/2014/main" id="{6FB8A194-79B7-2C05-24BA-3CAAC43C2E64}"/>
              </a:ext>
            </a:extLst>
          </p:cNvPr>
          <p:cNvSpPr>
            <a:spLocks noGrp="1"/>
          </p:cNvSpPr>
          <p:nvPr>
            <p:ph type="body" sz="quarter" idx="13" hasCustomPrompt="1"/>
          </p:nvPr>
        </p:nvSpPr>
        <p:spPr>
          <a:xfrm>
            <a:off x="760061" y="1427746"/>
            <a:ext cx="2977082" cy="1101335"/>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1" name="Round Single Corner Rectangle 10">
            <a:extLst>
              <a:ext uri="{FF2B5EF4-FFF2-40B4-BE49-F238E27FC236}">
                <a16:creationId xmlns:a16="http://schemas.microsoft.com/office/drawing/2014/main" id="{EE78960A-EACA-E3F0-8825-A5DF9E741869}"/>
              </a:ext>
            </a:extLst>
          </p:cNvPr>
          <p:cNvSpPr/>
          <p:nvPr userDrawn="1"/>
        </p:nvSpPr>
        <p:spPr>
          <a:xfrm rot="5400000" flipH="1">
            <a:off x="3244760" y="409229"/>
            <a:ext cx="571614" cy="7061134"/>
          </a:xfrm>
          <a:prstGeom prst="round1Rect">
            <a:avLst>
              <a:gd name="adj" fmla="val 50000"/>
            </a:avLst>
          </a:pr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32">
            <a:extLst>
              <a:ext uri="{FF2B5EF4-FFF2-40B4-BE49-F238E27FC236}">
                <a16:creationId xmlns:a16="http://schemas.microsoft.com/office/drawing/2014/main" id="{20518955-003F-851E-2A6A-C91390C7913A}"/>
              </a:ext>
            </a:extLst>
          </p:cNvPr>
          <p:cNvSpPr>
            <a:spLocks noGrp="1"/>
          </p:cNvSpPr>
          <p:nvPr>
            <p:ph type="body" sz="quarter" idx="58" hasCustomPrompt="1"/>
          </p:nvPr>
        </p:nvSpPr>
        <p:spPr>
          <a:xfrm>
            <a:off x="860495" y="3765597"/>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HOW IS YOUR PRODUCT OR SERVICE INNOVATIVE? WHAT GAP IN THE MARKETPLACE DOES IT FILL?</a:t>
            </a:r>
          </a:p>
        </p:txBody>
      </p:sp>
      <p:sp>
        <p:nvSpPr>
          <p:cNvPr id="13" name="Text Placeholder 32">
            <a:extLst>
              <a:ext uri="{FF2B5EF4-FFF2-40B4-BE49-F238E27FC236}">
                <a16:creationId xmlns:a16="http://schemas.microsoft.com/office/drawing/2014/main" id="{D76359E3-2B81-88F9-8004-283441EFF040}"/>
              </a:ext>
            </a:extLst>
          </p:cNvPr>
          <p:cNvSpPr>
            <a:spLocks noGrp="1"/>
          </p:cNvSpPr>
          <p:nvPr>
            <p:ph type="body" sz="quarter" idx="32" hasCustomPrompt="1"/>
          </p:nvPr>
        </p:nvSpPr>
        <p:spPr>
          <a:xfrm>
            <a:off x="860496" y="4436312"/>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
        <p:nvSpPr>
          <p:cNvPr id="14" name="Round Single Corner Rectangle 13">
            <a:extLst>
              <a:ext uri="{FF2B5EF4-FFF2-40B4-BE49-F238E27FC236}">
                <a16:creationId xmlns:a16="http://schemas.microsoft.com/office/drawing/2014/main" id="{741B6247-E1F1-3631-AACA-32FA17D45BBB}"/>
              </a:ext>
            </a:extLst>
          </p:cNvPr>
          <p:cNvSpPr/>
          <p:nvPr userDrawn="1"/>
        </p:nvSpPr>
        <p:spPr>
          <a:xfrm rot="5400000" flipH="1">
            <a:off x="3244760" y="3535435"/>
            <a:ext cx="571614" cy="7061134"/>
          </a:xfrm>
          <a:prstGeom prst="round1Rect">
            <a:avLst>
              <a:gd name="adj" fmla="val 50000"/>
            </a:avLst>
          </a:prstGeom>
          <a:solidFill>
            <a:srgbClr val="17AAA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32">
            <a:extLst>
              <a:ext uri="{FF2B5EF4-FFF2-40B4-BE49-F238E27FC236}">
                <a16:creationId xmlns:a16="http://schemas.microsoft.com/office/drawing/2014/main" id="{F1C2199B-2592-02A8-A6E3-CB123AF32A91}"/>
              </a:ext>
            </a:extLst>
          </p:cNvPr>
          <p:cNvSpPr>
            <a:spLocks noGrp="1"/>
          </p:cNvSpPr>
          <p:nvPr>
            <p:ph type="body" sz="quarter" idx="60" hasCustomPrompt="1"/>
          </p:nvPr>
        </p:nvSpPr>
        <p:spPr>
          <a:xfrm>
            <a:off x="860495" y="6891803"/>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WHERE DID YOU SOURCE THE MAIN SUPPORT AND RESOURCES </a:t>
            </a:r>
          </a:p>
          <a:p>
            <a:pPr lvl="0"/>
            <a:r>
              <a:rPr lang="en-GB" dirty="0"/>
              <a:t>(EG GRANTS AND OTHER SUPPORT)?</a:t>
            </a:r>
          </a:p>
        </p:txBody>
      </p:sp>
      <p:sp>
        <p:nvSpPr>
          <p:cNvPr id="17" name="Text Placeholder 32">
            <a:extLst>
              <a:ext uri="{FF2B5EF4-FFF2-40B4-BE49-F238E27FC236}">
                <a16:creationId xmlns:a16="http://schemas.microsoft.com/office/drawing/2014/main" id="{0D1996D1-3CF7-1E70-9BDD-62C82236DE5D}"/>
              </a:ext>
            </a:extLst>
          </p:cNvPr>
          <p:cNvSpPr>
            <a:spLocks noGrp="1"/>
          </p:cNvSpPr>
          <p:nvPr>
            <p:ph type="body" sz="quarter" idx="62" hasCustomPrompt="1"/>
          </p:nvPr>
        </p:nvSpPr>
        <p:spPr>
          <a:xfrm>
            <a:off x="844454" y="7532440"/>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Tree>
    <p:extLst>
      <p:ext uri="{BB962C8B-B14F-4D97-AF65-F5344CB8AC3E}">
        <p14:creationId xmlns:p14="http://schemas.microsoft.com/office/powerpoint/2010/main" val="204966887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quote/photo slide 1">
    <p:spTree>
      <p:nvGrpSpPr>
        <p:cNvPr id="1" name=""/>
        <p:cNvGrpSpPr/>
        <p:nvPr/>
      </p:nvGrpSpPr>
      <p:grpSpPr>
        <a:xfrm>
          <a:off x="0" y="0"/>
          <a:ext cx="0" cy="0"/>
          <a:chOff x="0" y="0"/>
          <a:chExt cx="0" cy="0"/>
        </a:xfrm>
      </p:grpSpPr>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376381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70" r:id="rId2"/>
    <p:sldLayoutId id="2147483935" r:id="rId3"/>
    <p:sldLayoutId id="2147483936" r:id="rId4"/>
    <p:sldLayoutId id="2147483937" r:id="rId5"/>
    <p:sldLayoutId id="2147483938" r:id="rId6"/>
    <p:sldLayoutId id="2147483939" r:id="rId7"/>
    <p:sldLayoutId id="2147483940" r:id="rId8"/>
    <p:sldLayoutId id="2147483941" r:id="rId9"/>
    <p:sldLayoutId id="2147483943" r:id="rId10"/>
    <p:sldLayoutId id="2147483960" r:id="rId11"/>
    <p:sldLayoutId id="2147483959" r:id="rId12"/>
    <p:sldLayoutId id="2147483944" r:id="rId13"/>
    <p:sldLayoutId id="2147483967" r:id="rId14"/>
    <p:sldLayoutId id="2147483969" r:id="rId15"/>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x.com/DBFL_Ireland" TargetMode="External"/><Relationship Id="rId7" Type="http://schemas.openxmlformats.org/officeDocument/2006/relationships/image" Target="../media/image8.jpeg"/><Relationship Id="rId2" Type="http://schemas.openxmlformats.org/officeDocument/2006/relationships/slideLayout" Target="../slideLayouts/slideLayout14.xml"/><Relationship Id="rId1" Type="http://schemas.openxmlformats.org/officeDocument/2006/relationships/video" Target="https://player.vimeo.com/video/968712772?app_id=122963" TargetMode="External"/><Relationship Id="rId6" Type="http://schemas.openxmlformats.org/officeDocument/2006/relationships/image" Target="../media/image7.png"/><Relationship Id="rId5" Type="http://schemas.openxmlformats.org/officeDocument/2006/relationships/hyperlink" Target="https://www.linkedin.com/company/dbfl-consulting-engineers-ltd-/" TargetMode="External"/><Relationship Id="rId10" Type="http://schemas.openxmlformats.org/officeDocument/2006/relationships/image" Target="../media/image10.png"/><Relationship Id="rId4" Type="http://schemas.openxmlformats.org/officeDocument/2006/relationships/hyperlink" Target="https://www.facebook.com/DBFLConsultingEngineers/" TargetMode="External"/><Relationship Id="rId9" Type="http://schemas.openxmlformats.org/officeDocument/2006/relationships/hyperlink" Target="https://vimeo.com/dbf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5.xml"/><Relationship Id="rId1" Type="http://schemas.openxmlformats.org/officeDocument/2006/relationships/video" Target="https://player.vimeo.com/video/1004520528?app_id=122963"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hyperlink" Target="https://projectdare.eu/" TargetMode="External"/><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hyperlink" Target="https://www.facebook.com/profile.php?id=100092188720908" TargetMode="External"/><Relationship Id="rId11" Type="http://schemas.openxmlformats.org/officeDocument/2006/relationships/image" Target="../media/image35.jpeg"/><Relationship Id="rId5" Type="http://schemas.openxmlformats.org/officeDocument/2006/relationships/image" Target="../media/image32.jpeg"/><Relationship Id="rId10" Type="http://schemas.openxmlformats.org/officeDocument/2006/relationships/hyperlink" Target="https://www.linkedin.com/company/94290387/admin/" TargetMode="External"/><Relationship Id="rId4" Type="http://schemas.openxmlformats.org/officeDocument/2006/relationships/image" Target="../media/image6.sv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3484799" y="6522270"/>
            <a:ext cx="3984243" cy="2221770"/>
          </a:xfrm>
        </p:spPr>
        <p:txBody>
          <a:bodyPr>
            <a:noAutofit/>
          </a:bodyPr>
          <a:lstStyle/>
          <a:p>
            <a:r>
              <a:rPr lang="en-GB" sz="1200" dirty="0"/>
              <a:t>DBFL Consulting Engineers, is a fully Irish-owned firm specializing in the planning, engineering design and delivery within the property, infrastructure, environmental &amp; energy sectors. DBFL have a deep connection with their clients and the communities they serve. </a:t>
            </a:r>
          </a:p>
          <a:p>
            <a:endParaRPr lang="en-GB" sz="1200" dirty="0"/>
          </a:p>
          <a:p>
            <a:r>
              <a:rPr lang="en-GB" sz="1200" dirty="0"/>
              <a:t>DBFL is dedicated to delivering innovative, resilient and sustainable engineering solutions. The core values of sustainability, Integrity, Adaptability, Excellence, Innovation, and Inclusivity—are the foundation of everything DBFL do, guiding their approach to each project and helping to stay true to their mission of Engineering Sustainable Futures.</a:t>
            </a:r>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a:xfrm>
            <a:off x="326920" y="6506908"/>
            <a:ext cx="2942156" cy="393286"/>
          </a:xfrm>
        </p:spPr>
        <p:txBody>
          <a:bodyPr>
            <a:normAutofit/>
          </a:bodyPr>
          <a:lstStyle/>
          <a:p>
            <a:r>
              <a:rPr lang="en-GB" sz="1600" dirty="0"/>
              <a:t>Industry, Number of Employees</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a:xfrm>
            <a:off x="306962" y="6730242"/>
            <a:ext cx="2942156" cy="349177"/>
          </a:xfrm>
        </p:spPr>
        <p:txBody>
          <a:bodyPr>
            <a:normAutofit/>
          </a:bodyPr>
          <a:lstStyle/>
          <a:p>
            <a:r>
              <a:rPr lang="en-GB" sz="1200" dirty="0"/>
              <a:t> Engineering, 145 Employees</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a:xfrm>
            <a:off x="346876" y="6953578"/>
            <a:ext cx="2902243" cy="476265"/>
          </a:xfrm>
        </p:spPr>
        <p:txBody>
          <a:bodyPr>
            <a:normAutofit/>
          </a:bodyPr>
          <a:lstStyle/>
          <a:p>
            <a:r>
              <a:rPr lang="en-GB" sz="1600" dirty="0"/>
              <a:t>D&amp;I Strategy </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a:xfrm>
            <a:off x="346876" y="7217368"/>
            <a:ext cx="2902242" cy="435810"/>
          </a:xfrm>
        </p:spPr>
        <p:txBody>
          <a:bodyPr>
            <a:noAutofit/>
          </a:bodyPr>
          <a:lstStyle/>
          <a:p>
            <a:r>
              <a:rPr lang="en-GB" sz="1200" dirty="0"/>
              <a:t>Promoting Diversity and Inclusion Through Partnership &amp; Community Engagement</a:t>
            </a:r>
          </a:p>
        </p:txBody>
      </p:sp>
      <p:sp>
        <p:nvSpPr>
          <p:cNvPr id="25" name="Text Placeholder 24">
            <a:extLst>
              <a:ext uri="{FF2B5EF4-FFF2-40B4-BE49-F238E27FC236}">
                <a16:creationId xmlns:a16="http://schemas.microsoft.com/office/drawing/2014/main" id="{F19C7C69-F55A-00B4-5C68-9E0698AC43C6}"/>
              </a:ext>
            </a:extLst>
          </p:cNvPr>
          <p:cNvSpPr>
            <a:spLocks noGrp="1"/>
          </p:cNvSpPr>
          <p:nvPr>
            <p:ph type="body" sz="quarter" idx="64"/>
          </p:nvPr>
        </p:nvSpPr>
        <p:spPr>
          <a:xfrm>
            <a:off x="326920" y="7625378"/>
            <a:ext cx="2922199" cy="349177"/>
          </a:xfrm>
        </p:spPr>
        <p:txBody>
          <a:bodyPr/>
          <a:lstStyle/>
          <a:p>
            <a:r>
              <a:rPr lang="en-GB" sz="1600" dirty="0"/>
              <a:t>Module Topic </a:t>
            </a:r>
          </a:p>
        </p:txBody>
      </p:sp>
      <p:sp>
        <p:nvSpPr>
          <p:cNvPr id="26" name="Text Placeholder 25">
            <a:extLst>
              <a:ext uri="{FF2B5EF4-FFF2-40B4-BE49-F238E27FC236}">
                <a16:creationId xmlns:a16="http://schemas.microsoft.com/office/drawing/2014/main" id="{019F3011-6448-72C9-CC9A-D8DE9CB0DBBC}"/>
              </a:ext>
            </a:extLst>
          </p:cNvPr>
          <p:cNvSpPr>
            <a:spLocks noGrp="1"/>
          </p:cNvSpPr>
          <p:nvPr>
            <p:ph type="body" sz="quarter" idx="65"/>
          </p:nvPr>
        </p:nvSpPr>
        <p:spPr>
          <a:xfrm>
            <a:off x="346877" y="7877680"/>
            <a:ext cx="2544370" cy="349177"/>
          </a:xfrm>
        </p:spPr>
        <p:txBody>
          <a:bodyPr/>
          <a:lstStyle/>
          <a:p>
            <a:pPr>
              <a:spcBef>
                <a:spcPts val="0"/>
              </a:spcBef>
            </a:pPr>
            <a:r>
              <a:rPr lang="en-GB" sz="1200" dirty="0"/>
              <a:t>Module 6 Engaging with Communities and Partnerships</a:t>
            </a:r>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a:xfrm>
            <a:off x="306964" y="5933230"/>
            <a:ext cx="2942156" cy="349177"/>
          </a:xfrm>
        </p:spPr>
        <p:txBody>
          <a:bodyPr>
            <a:normAutofit/>
          </a:bodyPr>
          <a:lstStyle/>
          <a:p>
            <a:r>
              <a:rPr lang="en-GB" sz="1600" dirty="0"/>
              <a:t>Company Name, Country</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a:xfrm>
            <a:off x="326921" y="6156564"/>
            <a:ext cx="2922198" cy="349177"/>
          </a:xfrm>
        </p:spPr>
        <p:txBody>
          <a:bodyPr>
            <a:normAutofit/>
          </a:bodyPr>
          <a:lstStyle/>
          <a:p>
            <a:r>
              <a:rPr lang="en-GB" sz="1200" dirty="0"/>
              <a:t>DBFL Consulting Engineers, Ireland</a:t>
            </a:r>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639797" y="3895217"/>
            <a:ext cx="3332788" cy="1688837"/>
          </a:xfrm>
        </p:spPr>
        <p:txBody>
          <a:bodyPr/>
          <a:lstStyle/>
          <a:p>
            <a:r>
              <a:rPr lang="en-GB" sz="3200" b="1" dirty="0"/>
              <a:t>DBFL Consulting Engineers, </a:t>
            </a:r>
          </a:p>
          <a:p>
            <a:r>
              <a:rPr lang="en-GB" sz="3200" b="1" dirty="0"/>
              <a:t>Ireland</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19958" y="7625378"/>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2" y="83370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aphic 3">
            <a:extLst>
              <a:ext uri="{FF2B5EF4-FFF2-40B4-BE49-F238E27FC236}">
                <a16:creationId xmlns:a16="http://schemas.microsoft.com/office/drawing/2014/main" id="{2BCCC0F0-02E4-9326-2AEB-BDA52FA2F64C}"/>
              </a:ext>
            </a:extLst>
          </p:cNvPr>
          <p:cNvGrpSpPr/>
          <p:nvPr/>
        </p:nvGrpSpPr>
        <p:grpSpPr>
          <a:xfrm>
            <a:off x="5993172" y="9548725"/>
            <a:ext cx="410401" cy="463436"/>
            <a:chOff x="1950027" y="2499889"/>
            <a:chExt cx="850463" cy="850463"/>
          </a:xfrm>
        </p:grpSpPr>
        <p:sp>
          <p:nvSpPr>
            <p:cNvPr id="42" name="Freeform 218">
              <a:extLst>
                <a:ext uri="{FF2B5EF4-FFF2-40B4-BE49-F238E27FC236}">
                  <a16:creationId xmlns:a16="http://schemas.microsoft.com/office/drawing/2014/main" id="{240B0F2A-5260-B1B3-1AAC-A451BB63C16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aphic 3">
              <a:extLst>
                <a:ext uri="{FF2B5EF4-FFF2-40B4-BE49-F238E27FC236}">
                  <a16:creationId xmlns:a16="http://schemas.microsoft.com/office/drawing/2014/main" id="{8753163A-9F74-30D0-89B6-17BEFA144E13}"/>
                </a:ext>
              </a:extLst>
            </p:cNvPr>
            <p:cNvGrpSpPr/>
            <p:nvPr/>
          </p:nvGrpSpPr>
          <p:grpSpPr>
            <a:xfrm>
              <a:off x="2107521" y="2657382"/>
              <a:ext cx="535476" cy="535477"/>
              <a:chOff x="2107521" y="2657382"/>
              <a:chExt cx="535476" cy="535477"/>
            </a:xfrm>
            <a:solidFill>
              <a:srgbClr val="FFFFFF"/>
            </a:solidFill>
          </p:grpSpPr>
          <p:sp>
            <p:nvSpPr>
              <p:cNvPr id="48" name="Freeform 220">
                <a:extLst>
                  <a:ext uri="{FF2B5EF4-FFF2-40B4-BE49-F238E27FC236}">
                    <a16:creationId xmlns:a16="http://schemas.microsoft.com/office/drawing/2014/main" id="{18242F45-C4DE-C95D-CB5E-CF9668CBA069}"/>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222">
                <a:extLst>
                  <a:ext uri="{FF2B5EF4-FFF2-40B4-BE49-F238E27FC236}">
                    <a16:creationId xmlns:a16="http://schemas.microsoft.com/office/drawing/2014/main" id="{4CF130FA-C0AC-9034-0EDD-EA1138E1A9F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1" name="Freeform 224">
            <a:hlinkClick r:id="rId3"/>
            <a:extLst>
              <a:ext uri="{FF2B5EF4-FFF2-40B4-BE49-F238E27FC236}">
                <a16:creationId xmlns:a16="http://schemas.microsoft.com/office/drawing/2014/main" id="{BDE2B815-10B5-B885-878A-471396565CBC}"/>
              </a:ext>
            </a:extLst>
          </p:cNvPr>
          <p:cNvSpPr/>
          <p:nvPr/>
        </p:nvSpPr>
        <p:spPr>
          <a:xfrm>
            <a:off x="4868709" y="9527586"/>
            <a:ext cx="410401" cy="463436"/>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5" name="Graphic 3">
            <a:extLst>
              <a:ext uri="{FF2B5EF4-FFF2-40B4-BE49-F238E27FC236}">
                <a16:creationId xmlns:a16="http://schemas.microsoft.com/office/drawing/2014/main" id="{896FD939-EBE5-082F-E02C-45E1A2632622}"/>
              </a:ext>
            </a:extLst>
          </p:cNvPr>
          <p:cNvGrpSpPr/>
          <p:nvPr/>
        </p:nvGrpSpPr>
        <p:grpSpPr>
          <a:xfrm>
            <a:off x="4300366" y="9528278"/>
            <a:ext cx="410401" cy="463780"/>
            <a:chOff x="-1196056" y="2499889"/>
            <a:chExt cx="850463" cy="851093"/>
          </a:xfrm>
        </p:grpSpPr>
        <p:sp>
          <p:nvSpPr>
            <p:cNvPr id="56" name="Freeform 230">
              <a:extLst>
                <a:ext uri="{FF2B5EF4-FFF2-40B4-BE49-F238E27FC236}">
                  <a16:creationId xmlns:a16="http://schemas.microsoft.com/office/drawing/2014/main" id="{B6EA9483-6551-90CF-C97C-3296FDEF7B6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231">
              <a:hlinkClick r:id="rId4"/>
              <a:extLst>
                <a:ext uri="{FF2B5EF4-FFF2-40B4-BE49-F238E27FC236}">
                  <a16:creationId xmlns:a16="http://schemas.microsoft.com/office/drawing/2014/main" id="{6DDE3A9E-3A09-CCB6-C2BD-632FE4B0991F}"/>
                </a:ext>
              </a:extLst>
            </p:cNvPr>
            <p:cNvSpPr>
              <a:spLocks/>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D0A52899-BDE4-79C0-55AD-51F4786D309A}"/>
              </a:ext>
            </a:extLst>
          </p:cNvPr>
          <p:cNvGrpSpPr/>
          <p:nvPr/>
        </p:nvGrpSpPr>
        <p:grpSpPr>
          <a:xfrm>
            <a:off x="5434798" y="9533230"/>
            <a:ext cx="410401" cy="463436"/>
            <a:chOff x="3094393" y="4759137"/>
            <a:chExt cx="1074283" cy="1074283"/>
          </a:xfrm>
        </p:grpSpPr>
        <p:sp>
          <p:nvSpPr>
            <p:cNvPr id="62" name="Freeform 236">
              <a:extLst>
                <a:ext uri="{FF2B5EF4-FFF2-40B4-BE49-F238E27FC236}">
                  <a16:creationId xmlns:a16="http://schemas.microsoft.com/office/drawing/2014/main" id="{143855FC-2304-51E5-4AE8-C2094B8B3E85}"/>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F0D828E6-573C-233B-3A09-479751127A9F}"/>
                </a:ext>
              </a:extLst>
            </p:cNvPr>
            <p:cNvGrpSpPr/>
            <p:nvPr/>
          </p:nvGrpSpPr>
          <p:grpSpPr>
            <a:xfrm>
              <a:off x="3303016" y="4946695"/>
              <a:ext cx="685139" cy="655838"/>
              <a:chOff x="3303016" y="4946695"/>
              <a:chExt cx="685139" cy="655838"/>
            </a:xfrm>
          </p:grpSpPr>
          <p:sp>
            <p:nvSpPr>
              <p:cNvPr id="64" name="Freeform 238">
                <a:hlinkClick r:id="rId5"/>
                <a:extLst>
                  <a:ext uri="{FF2B5EF4-FFF2-40B4-BE49-F238E27FC236}">
                    <a16:creationId xmlns:a16="http://schemas.microsoft.com/office/drawing/2014/main" id="{D5BA11D4-B029-F2A1-2765-4BD4179B76CF}"/>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dirty="0"/>
              </a:p>
            </p:txBody>
          </p:sp>
          <p:sp>
            <p:nvSpPr>
              <p:cNvPr id="65" name="Freeform 239">
                <a:extLst>
                  <a:ext uri="{FF2B5EF4-FFF2-40B4-BE49-F238E27FC236}">
                    <a16:creationId xmlns:a16="http://schemas.microsoft.com/office/drawing/2014/main" id="{2C248A2D-7E73-C8ED-AEBE-F6922862F735}"/>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66" name="Freeform 240">
                <a:extLst>
                  <a:ext uri="{FF2B5EF4-FFF2-40B4-BE49-F238E27FC236}">
                    <a16:creationId xmlns:a16="http://schemas.microsoft.com/office/drawing/2014/main" id="{820D68F9-B491-3469-5752-868054F18FE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
        <p:nvSpPr>
          <p:cNvPr id="70" name="Graphic 3">
            <a:extLst>
              <a:ext uri="{FF2B5EF4-FFF2-40B4-BE49-F238E27FC236}">
                <a16:creationId xmlns:a16="http://schemas.microsoft.com/office/drawing/2014/main" id="{7732EB36-6E93-5442-51BE-23EA916E20C0}"/>
              </a:ext>
            </a:extLst>
          </p:cNvPr>
          <p:cNvSpPr/>
          <p:nvPr/>
        </p:nvSpPr>
        <p:spPr>
          <a:xfrm>
            <a:off x="4960932" y="9622694"/>
            <a:ext cx="249366" cy="265552"/>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cxnSp>
        <p:nvCxnSpPr>
          <p:cNvPr id="71" name="Straight Connector 70">
            <a:extLst>
              <a:ext uri="{FF2B5EF4-FFF2-40B4-BE49-F238E27FC236}">
                <a16:creationId xmlns:a16="http://schemas.microsoft.com/office/drawing/2014/main" id="{89A4AA17-EC56-E5B6-D12C-445A64992357}"/>
              </a:ext>
            </a:extLst>
          </p:cNvPr>
          <p:cNvCxnSpPr>
            <a:cxnSpLocks/>
          </p:cNvCxnSpPr>
          <p:nvPr/>
        </p:nvCxnSpPr>
        <p:spPr>
          <a:xfrm flipH="1">
            <a:off x="1" y="6505741"/>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 Placeholder 24">
            <a:extLst>
              <a:ext uri="{FF2B5EF4-FFF2-40B4-BE49-F238E27FC236}">
                <a16:creationId xmlns:a16="http://schemas.microsoft.com/office/drawing/2014/main" id="{363D67BD-9CEC-D031-03A3-218A1F4D0D43}"/>
              </a:ext>
            </a:extLst>
          </p:cNvPr>
          <p:cNvSpPr txBox="1">
            <a:spLocks/>
          </p:cNvSpPr>
          <p:nvPr/>
        </p:nvSpPr>
        <p:spPr>
          <a:xfrm>
            <a:off x="346876" y="8337005"/>
            <a:ext cx="2902241" cy="349177"/>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sz="1200" b="1"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Website</a:t>
            </a:r>
          </a:p>
        </p:txBody>
      </p:sp>
      <p:cxnSp>
        <p:nvCxnSpPr>
          <p:cNvPr id="73" name="Straight Connector 72">
            <a:extLst>
              <a:ext uri="{FF2B5EF4-FFF2-40B4-BE49-F238E27FC236}">
                <a16:creationId xmlns:a16="http://schemas.microsoft.com/office/drawing/2014/main" id="{5C8C9591-D076-7D91-BE02-F190C73B04B5}"/>
              </a:ext>
            </a:extLst>
          </p:cNvPr>
          <p:cNvCxnSpPr>
            <a:cxnSpLocks/>
          </p:cNvCxnSpPr>
          <p:nvPr/>
        </p:nvCxnSpPr>
        <p:spPr>
          <a:xfrm flipH="1">
            <a:off x="-2" y="8887460"/>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25">
            <a:extLst>
              <a:ext uri="{FF2B5EF4-FFF2-40B4-BE49-F238E27FC236}">
                <a16:creationId xmlns:a16="http://schemas.microsoft.com/office/drawing/2014/main" id="{4495FA42-C31B-F0DD-D5C2-FCC7996429E7}"/>
              </a:ext>
            </a:extLst>
          </p:cNvPr>
          <p:cNvSpPr txBox="1">
            <a:spLocks/>
          </p:cNvSpPr>
          <p:nvPr/>
        </p:nvSpPr>
        <p:spPr>
          <a:xfrm>
            <a:off x="346876" y="8538283"/>
            <a:ext cx="2902239" cy="349177"/>
          </a:xfrm>
          <a:prstGeom prst="rect">
            <a:avLst/>
          </a:prstGeom>
        </p:spPr>
        <p:txBody>
          <a:bodyPr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highlight>
                  <a:srgbClr val="E14726"/>
                </a:highlight>
              </a:rPr>
              <a:t>https://www.dbfl.ie/</a:t>
            </a:r>
          </a:p>
        </p:txBody>
      </p:sp>
      <p:pic>
        <p:nvPicPr>
          <p:cNvPr id="17" name="Picture 16">
            <a:extLst>
              <a:ext uri="{FF2B5EF4-FFF2-40B4-BE49-F238E27FC236}">
                <a16:creationId xmlns:a16="http://schemas.microsoft.com/office/drawing/2014/main" id="{2295FB57-A41C-DD04-7287-F3971D71DD5B}"/>
              </a:ext>
            </a:extLst>
          </p:cNvPr>
          <p:cNvPicPr>
            <a:picLocks noChangeAspect="1"/>
          </p:cNvPicPr>
          <p:nvPr/>
        </p:nvPicPr>
        <p:blipFill>
          <a:blip r:embed="rId6"/>
          <a:stretch>
            <a:fillRect/>
          </a:stretch>
        </p:blipFill>
        <p:spPr>
          <a:xfrm>
            <a:off x="4261248" y="369690"/>
            <a:ext cx="3029975" cy="1511939"/>
          </a:xfrm>
          <a:prstGeom prst="rect">
            <a:avLst/>
          </a:prstGeom>
        </p:spPr>
      </p:pic>
      <p:pic>
        <p:nvPicPr>
          <p:cNvPr id="4" name="Online Media 3" title="DBFL Consulting Engineers - Engineering Sustainable Futures">
            <a:hlinkClick r:id="" action="ppaction://media"/>
            <a:extLst>
              <a:ext uri="{FF2B5EF4-FFF2-40B4-BE49-F238E27FC236}">
                <a16:creationId xmlns:a16="http://schemas.microsoft.com/office/drawing/2014/main" id="{70EF63F2-CDF1-60F4-241E-4E070027470B}"/>
              </a:ext>
            </a:extLst>
          </p:cNvPr>
          <p:cNvPicPr>
            <a:picLocks noRot="1" noChangeAspect="1"/>
          </p:cNvPicPr>
          <p:nvPr>
            <a:videoFile r:link="rId1"/>
          </p:nvPr>
        </p:nvPicPr>
        <p:blipFill>
          <a:blip r:embed="rId7"/>
          <a:stretch>
            <a:fillRect/>
          </a:stretch>
        </p:blipFill>
        <p:spPr>
          <a:xfrm>
            <a:off x="4606684" y="3261323"/>
            <a:ext cx="2546419" cy="1575388"/>
          </a:xfrm>
          <a:prstGeom prst="rect">
            <a:avLst/>
          </a:prstGeom>
        </p:spPr>
      </p:pic>
      <p:pic>
        <p:nvPicPr>
          <p:cNvPr id="1026" name="Picture 2" descr="Engineering Sustainable Futures">
            <a:extLst>
              <a:ext uri="{FF2B5EF4-FFF2-40B4-BE49-F238E27FC236}">
                <a16:creationId xmlns:a16="http://schemas.microsoft.com/office/drawing/2014/main" id="{68642D00-F7F7-A595-5D11-B384771E97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3021" y="2049951"/>
            <a:ext cx="5378202" cy="8267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B201139-F491-E63C-6E94-74363CD37911}"/>
              </a:ext>
            </a:extLst>
          </p:cNvPr>
          <p:cNvSpPr txBox="1"/>
          <p:nvPr/>
        </p:nvSpPr>
        <p:spPr>
          <a:xfrm>
            <a:off x="639797" y="2171471"/>
            <a:ext cx="1565171" cy="523220"/>
          </a:xfrm>
          <a:prstGeom prst="rect">
            <a:avLst/>
          </a:prstGeom>
          <a:noFill/>
        </p:spPr>
        <p:txBody>
          <a:bodyPr wrap="square" rtlCol="0">
            <a:spAutoFit/>
          </a:bodyPr>
          <a:lstStyle/>
          <a:p>
            <a:r>
              <a:rPr lang="en-GB" sz="2800" dirty="0">
                <a:solidFill>
                  <a:schemeClr val="bg1"/>
                </a:solidFill>
                <a:highlight>
                  <a:srgbClr val="0E72B5"/>
                </a:highlight>
              </a:rPr>
              <a:t>DBFL</a:t>
            </a:r>
          </a:p>
        </p:txBody>
      </p:sp>
      <p:pic>
        <p:nvPicPr>
          <p:cNvPr id="19" name="Picture 2" descr="Download Vimeo, Vimeo Icon, Vimeo Logo ...">
            <a:hlinkClick r:id="rId9"/>
            <a:extLst>
              <a:ext uri="{FF2B5EF4-FFF2-40B4-BE49-F238E27FC236}">
                <a16:creationId xmlns:a16="http://schemas.microsoft.com/office/drawing/2014/main" id="{41B7CDAE-0687-563E-EFCA-6770E158C7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2049" y="9672218"/>
            <a:ext cx="215639" cy="21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4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a:xfrm>
            <a:off x="444137" y="2690949"/>
            <a:ext cx="3082839" cy="2289991"/>
          </a:xfrm>
        </p:spPr>
        <p:txBody>
          <a:bodyPr/>
          <a:lstStyle/>
          <a:p>
            <a:r>
              <a:rPr lang="en-US" dirty="0"/>
              <a:t>       What We Do</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a:xfrm>
            <a:off x="148681" y="4905375"/>
            <a:ext cx="3884019" cy="5786439"/>
          </a:xfrm>
        </p:spPr>
        <p:txBody>
          <a:bodyPr/>
          <a:lstStyle/>
          <a:p>
            <a:endParaRPr lang="en-GB" sz="1200" dirty="0"/>
          </a:p>
          <a:p>
            <a:r>
              <a:rPr lang="en-GB" sz="1200" b="1" dirty="0">
                <a:solidFill>
                  <a:schemeClr val="bg1"/>
                </a:solidFill>
                <a:highlight>
                  <a:srgbClr val="E14726"/>
                </a:highlight>
              </a:rPr>
              <a:t>The DBFL Way</a:t>
            </a:r>
          </a:p>
          <a:p>
            <a:pPr algn="l"/>
            <a:endParaRPr lang="en-GB" sz="1200" dirty="0"/>
          </a:p>
          <a:p>
            <a:pPr algn="l"/>
            <a:r>
              <a:rPr lang="en-GB" sz="1200" dirty="0"/>
              <a:t>DBFL are consulting engineers providing multidisciplinary services and solutions to their clients throughout the built and natural environment. ‘”The DBFL Way” is grounded on the principles of partnership, excellence, integrity, and innovation. They are both responsive and ‘hands-on’ in the field of civil, transportation and structural engineering. DBFL encourage and foster creativity to solve complex engineering challenges.</a:t>
            </a:r>
          </a:p>
          <a:p>
            <a:pPr algn="l"/>
            <a:endParaRPr lang="en-GB" sz="1200" dirty="0"/>
          </a:p>
          <a:p>
            <a:pPr algn="l"/>
            <a:r>
              <a:rPr lang="en-GB" sz="1200" dirty="0"/>
              <a:t>Their dedicated teams focus on client satisfaction, sustainable solutions, and professional development to ensure their projects are successful and ‘make a difference’. The DBFL Leadership Team is actively involved in their projects, working closely with team leaders, technical staff and planners on all aspects of project delivery. They partner with clients and treat their projects and goals like their own.</a:t>
            </a:r>
          </a:p>
          <a:p>
            <a:endParaRPr lang="en-GB" sz="1200" b="1" dirty="0">
              <a:solidFill>
                <a:schemeClr val="bg1"/>
              </a:solidFill>
              <a:highlight>
                <a:srgbClr val="E14726"/>
              </a:highlight>
            </a:endParaRPr>
          </a:p>
          <a:p>
            <a:r>
              <a:rPr lang="en-GB" sz="1200" b="1" dirty="0">
                <a:solidFill>
                  <a:schemeClr val="bg1"/>
                </a:solidFill>
                <a:highlight>
                  <a:srgbClr val="E14726"/>
                </a:highlight>
              </a:rPr>
              <a:t>Sustainable Development</a:t>
            </a:r>
          </a:p>
          <a:p>
            <a:endParaRPr lang="en-GB" sz="1200" dirty="0">
              <a:solidFill>
                <a:schemeClr val="bg1"/>
              </a:solidFill>
              <a:highlight>
                <a:srgbClr val="E14726"/>
              </a:highlight>
            </a:endParaRPr>
          </a:p>
          <a:p>
            <a:pPr algn="l"/>
            <a:r>
              <a:rPr lang="en-GB" sz="1200" dirty="0"/>
              <a:t>DBFL expanding portfolio includes campus development infrastructure including airports and logistics hubs. Future energy related projects are also now part of our offering. DBFL civil engineering teams have provided expert advice and services on the restoration of old transport corridors such as the Ulster Canal in Clones. </a:t>
            </a:r>
          </a:p>
          <a:p>
            <a:pPr algn="l"/>
            <a:endParaRPr lang="en-GB" sz="1200" dirty="0"/>
          </a:p>
          <a:p>
            <a:pPr algn="l"/>
            <a:r>
              <a:rPr lang="en-GB" sz="1200" dirty="0"/>
              <a:t>With a strong emphasis on sustainability, they strive to ensure that infrastructure they design contributes to national environmental protection and climate action goals. This includes promoting the use of green technologies, reducing carbon emissions, and incorporating climate resilience into the design and construction of new infrastructure.</a:t>
            </a:r>
          </a:p>
          <a:p>
            <a:pPr algn="l"/>
            <a:endParaRPr lang="en-GB" sz="1200" dirty="0">
              <a:solidFill>
                <a:schemeClr val="bg1"/>
              </a:solidFill>
            </a:endParaRPr>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3905250" y="2684587"/>
            <a:ext cx="3581400" cy="7126595"/>
          </a:xfrm>
        </p:spPr>
        <p:txBody>
          <a:bodyPr/>
          <a:lstStyle/>
          <a:p>
            <a:pPr algn="l"/>
            <a:endParaRPr lang="en-GB" sz="1200" dirty="0">
              <a:highlight>
                <a:srgbClr val="E14726"/>
              </a:highlight>
            </a:endParaRPr>
          </a:p>
          <a:p>
            <a:pPr algn="l"/>
            <a:r>
              <a:rPr lang="en-GB" sz="1200" b="1" dirty="0">
                <a:solidFill>
                  <a:schemeClr val="bg1"/>
                </a:solidFill>
                <a:highlight>
                  <a:srgbClr val="E14726"/>
                </a:highlight>
              </a:rPr>
              <a:t>Expert Planning</a:t>
            </a:r>
          </a:p>
          <a:p>
            <a:pPr algn="l"/>
            <a:endParaRPr lang="en-GB" sz="1200" dirty="0">
              <a:solidFill>
                <a:schemeClr val="bg1"/>
              </a:solidFill>
              <a:highlight>
                <a:srgbClr val="E14726"/>
              </a:highlight>
            </a:endParaRPr>
          </a:p>
          <a:p>
            <a:pPr algn="l"/>
            <a:r>
              <a:rPr lang="en-GB" sz="1200" dirty="0"/>
              <a:t>DBFL transport planners provide sustainable travel advice to support the development and operation of modern campuses such as </a:t>
            </a:r>
            <a:r>
              <a:rPr lang="en-GB" sz="1200" dirty="0" err="1"/>
              <a:t>Grangegorman</a:t>
            </a:r>
            <a:r>
              <a:rPr lang="en-GB" sz="1200" dirty="0"/>
              <a:t> (TU Dublin), Trinity College &amp; </a:t>
            </a:r>
            <a:r>
              <a:rPr lang="en-GB" sz="1200" dirty="0" err="1"/>
              <a:t>Hollyhill</a:t>
            </a:r>
            <a:r>
              <a:rPr lang="en-GB" sz="1200" dirty="0"/>
              <a:t> in Cork to name but a few. They utilize the latest digital technology to collect data, process and review. GIS is a cornerstone of their transport planning work and DBFL are nationally recognized as industry leaders in this space.</a:t>
            </a:r>
          </a:p>
          <a:p>
            <a:pPr algn="l"/>
            <a:endParaRPr lang="en-GB" sz="1200" dirty="0"/>
          </a:p>
          <a:p>
            <a:pPr algn="l"/>
            <a:r>
              <a:rPr lang="en-GB" sz="1200" dirty="0"/>
              <a:t>At the core of their work is the delivery of sustainable transport infrastructure which is key to the achievement of national climate change targets.. This ranges from strategic public transport corridors to nationally significant greenway projects. Their industry leading transportation professionals allow the delivery of their mission of Engineering Sustainable Futures.</a:t>
            </a:r>
          </a:p>
          <a:p>
            <a:pPr algn="l"/>
            <a:endParaRPr lang="en-GB" sz="1200" dirty="0"/>
          </a:p>
          <a:p>
            <a:pPr algn="l"/>
            <a:r>
              <a:rPr lang="en-GB" sz="1200" b="1" dirty="0">
                <a:solidFill>
                  <a:schemeClr val="bg1"/>
                </a:solidFill>
                <a:highlight>
                  <a:srgbClr val="E14726"/>
                </a:highlight>
              </a:rPr>
              <a:t>Constantly Innovating</a:t>
            </a:r>
          </a:p>
          <a:p>
            <a:pPr algn="l"/>
            <a:endParaRPr lang="en-GB" sz="1200" b="1" dirty="0">
              <a:solidFill>
                <a:schemeClr val="bg1"/>
              </a:solidFill>
              <a:highlight>
                <a:srgbClr val="E14726"/>
              </a:highlight>
            </a:endParaRPr>
          </a:p>
          <a:p>
            <a:pPr algn="l"/>
            <a:r>
              <a:rPr lang="en-GB" sz="1200" dirty="0"/>
              <a:t>Our transportation team constantly innovates and evolves to meet the modern needs of society while influencing the sustainable travel agenda. Our teams are continuously developing comprehensive and sustainable mobility strategies for towns, cities and regions, using the latest modelling and simulation technologies to promote well-balanced, multi-modal solutions. </a:t>
            </a:r>
          </a:p>
          <a:p>
            <a:pPr algn="l"/>
            <a:endParaRPr lang="en-GB" sz="1200" dirty="0"/>
          </a:p>
          <a:p>
            <a:pPr algn="l"/>
            <a:r>
              <a:rPr lang="en-GB" sz="1200" dirty="0"/>
              <a:t>Our model outputs are also used to inform air quality and noise pollution considerations which have an impact on our environment.</a:t>
            </a:r>
          </a:p>
          <a:p>
            <a:pPr algn="l"/>
            <a:endParaRPr lang="en-US" sz="1200" dirty="0"/>
          </a:p>
          <a:p>
            <a:pPr algn="l"/>
            <a:endParaRPr lang="en-US" sz="1200" dirty="0"/>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4" name="Picture 3">
            <a:extLst>
              <a:ext uri="{FF2B5EF4-FFF2-40B4-BE49-F238E27FC236}">
                <a16:creationId xmlns:a16="http://schemas.microsoft.com/office/drawing/2014/main" id="{FCDB9573-E5FB-A120-E946-2ED833DB0AF6}"/>
              </a:ext>
            </a:extLst>
          </p:cNvPr>
          <p:cNvPicPr>
            <a:picLocks noChangeAspect="1"/>
          </p:cNvPicPr>
          <p:nvPr/>
        </p:nvPicPr>
        <p:blipFill>
          <a:blip r:embed="rId3"/>
          <a:stretch>
            <a:fillRect/>
          </a:stretch>
        </p:blipFill>
        <p:spPr>
          <a:xfrm>
            <a:off x="4074075" y="7798594"/>
            <a:ext cx="3243750" cy="1558834"/>
          </a:xfrm>
          <a:prstGeom prst="rect">
            <a:avLst/>
          </a:prstGeom>
        </p:spPr>
      </p:pic>
      <p:pic>
        <p:nvPicPr>
          <p:cNvPr id="11" name="Picture 10">
            <a:extLst>
              <a:ext uri="{FF2B5EF4-FFF2-40B4-BE49-F238E27FC236}">
                <a16:creationId xmlns:a16="http://schemas.microsoft.com/office/drawing/2014/main" id="{2A689D71-03CB-784C-5994-EC206787BCA3}"/>
              </a:ext>
            </a:extLst>
          </p:cNvPr>
          <p:cNvPicPr>
            <a:picLocks noChangeAspect="1"/>
          </p:cNvPicPr>
          <p:nvPr/>
        </p:nvPicPr>
        <p:blipFill>
          <a:blip r:embed="rId4"/>
          <a:stretch>
            <a:fillRect/>
          </a:stretch>
        </p:blipFill>
        <p:spPr>
          <a:xfrm>
            <a:off x="-1" y="0"/>
            <a:ext cx="7559676" cy="2684587"/>
          </a:xfrm>
          <a:prstGeom prst="rect">
            <a:avLst/>
          </a:prstGeom>
        </p:spPr>
      </p:pic>
      <p:pic>
        <p:nvPicPr>
          <p:cNvPr id="13" name="Picture 12">
            <a:extLst>
              <a:ext uri="{FF2B5EF4-FFF2-40B4-BE49-F238E27FC236}">
                <a16:creationId xmlns:a16="http://schemas.microsoft.com/office/drawing/2014/main" id="{2EA2C205-7BAF-57BC-B3D4-A0F4DD4AB411}"/>
              </a:ext>
            </a:extLst>
          </p:cNvPr>
          <p:cNvPicPr>
            <a:picLocks noChangeAspect="1"/>
          </p:cNvPicPr>
          <p:nvPr/>
        </p:nvPicPr>
        <p:blipFill>
          <a:blip r:embed="rId5"/>
          <a:stretch>
            <a:fillRect/>
          </a:stretch>
        </p:blipFill>
        <p:spPr>
          <a:xfrm>
            <a:off x="1118079" y="3341442"/>
            <a:ext cx="1945222" cy="1563933"/>
          </a:xfrm>
          <a:prstGeom prst="rect">
            <a:avLst/>
          </a:prstGeo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0E8DD4B-E173-E55F-C27B-38CF72C54B39}"/>
              </a:ext>
            </a:extLst>
          </p:cNvPr>
          <p:cNvPicPr>
            <a:picLocks noGrp="1" noChangeAspect="1"/>
          </p:cNvPicPr>
          <p:nvPr>
            <p:ph type="pic" sz="quarter" idx="41"/>
          </p:nvPr>
        </p:nvPicPr>
        <p:blipFill>
          <a:blip r:embed="rId3"/>
          <a:srcRect t="22989" b="22989"/>
          <a:stretch>
            <a:fillRect/>
          </a:stretch>
        </p:blipFill>
        <p:spPr>
          <a:xfrm>
            <a:off x="4182233" y="261431"/>
            <a:ext cx="3020600" cy="1458681"/>
          </a:xfrm>
          <a:prstGeom prst="rect">
            <a:avLst/>
          </a:prstGeom>
        </p:spPr>
      </p:pic>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10" name="Text Placeholder 9">
            <a:extLst>
              <a:ext uri="{FF2B5EF4-FFF2-40B4-BE49-F238E27FC236}">
                <a16:creationId xmlns:a16="http://schemas.microsoft.com/office/drawing/2014/main" id="{54521F36-3CEF-844F-DF4E-B14548934A34}"/>
              </a:ext>
            </a:extLst>
          </p:cNvPr>
          <p:cNvSpPr>
            <a:spLocks noGrp="1"/>
          </p:cNvSpPr>
          <p:nvPr>
            <p:ph type="body" sz="quarter" idx="52"/>
          </p:nvPr>
        </p:nvSpPr>
        <p:spPr>
          <a:xfrm>
            <a:off x="1714500" y="2776645"/>
            <a:ext cx="2171700" cy="437619"/>
          </a:xfrm>
        </p:spPr>
        <p:txBody>
          <a:bodyPr/>
          <a:lstStyle/>
          <a:p>
            <a:r>
              <a:rPr lang="en-US" dirty="0">
                <a:highlight>
                  <a:srgbClr val="0E72B5"/>
                </a:highlight>
              </a:rPr>
              <a:t>https://www.dbfl.ie/sponsoring-advancing-gender-equality-award/</a:t>
            </a:r>
          </a:p>
          <a:p>
            <a:endParaRPr lang="en-US" dirty="0">
              <a:highlight>
                <a:srgbClr val="0E72B5"/>
              </a:highlight>
            </a:endParaRPr>
          </a:p>
        </p:txBody>
      </p:sp>
      <p:sp>
        <p:nvSpPr>
          <p:cNvPr id="12" name="Text Placeholder 11">
            <a:extLst>
              <a:ext uri="{FF2B5EF4-FFF2-40B4-BE49-F238E27FC236}">
                <a16:creationId xmlns:a16="http://schemas.microsoft.com/office/drawing/2014/main" id="{8AF8BCBD-EDE1-2917-F0DA-09C38B34B365}"/>
              </a:ext>
            </a:extLst>
          </p:cNvPr>
          <p:cNvSpPr>
            <a:spLocks noGrp="1"/>
          </p:cNvSpPr>
          <p:nvPr>
            <p:ph type="body" sz="quarter" idx="32"/>
          </p:nvPr>
        </p:nvSpPr>
        <p:spPr>
          <a:xfrm>
            <a:off x="230463" y="4368004"/>
            <a:ext cx="6720788" cy="2272145"/>
          </a:xfrm>
        </p:spPr>
        <p:txBody>
          <a:bodyPr/>
          <a:lstStyle/>
          <a:p>
            <a:endParaRPr lang="en-GB" dirty="0"/>
          </a:p>
          <a:p>
            <a:r>
              <a:rPr lang="en-GB" dirty="0"/>
              <a:t>DBFL concluded Disability Pride Month with a memorable event: the 5k Run4Autism, held on Sunday 28th July, in the sunny </a:t>
            </a:r>
            <a:r>
              <a:rPr lang="en-GB" dirty="0" err="1"/>
              <a:t>Corkagh</a:t>
            </a:r>
            <a:r>
              <a:rPr lang="en-GB" dirty="0"/>
              <a:t> Park. Organised by </a:t>
            </a:r>
            <a:r>
              <a:rPr lang="en-GB" dirty="0" err="1"/>
              <a:t>AsIAm</a:t>
            </a:r>
            <a:r>
              <a:rPr lang="en-GB" dirty="0"/>
              <a:t>, this annual event, now in its 6th year, plays a vital role in raising funds to support their mission of providing comprehensive information about autism and creating a supportive platform for individuals and families in the autism community.</a:t>
            </a:r>
          </a:p>
          <a:p>
            <a:endParaRPr lang="en-GB" dirty="0"/>
          </a:p>
          <a:p>
            <a:r>
              <a:rPr lang="en-GB" dirty="0"/>
              <a:t>This year’s Run4Autism saw an impressive turnout, with nearly a thousand enthusiastic participants coming together for the cause. DBFL proudly fielded a team of 12 dedicated runners, walkers and their supporters who actively fundraised for the event, showing their support for autism awareness.</a:t>
            </a:r>
          </a:p>
          <a:p>
            <a:endParaRPr lang="en-GB" dirty="0"/>
          </a:p>
          <a:p>
            <a:r>
              <a:rPr lang="en-GB" dirty="0"/>
              <a:t> </a:t>
            </a:r>
          </a:p>
          <a:p>
            <a:endParaRPr lang="en-GB" dirty="0"/>
          </a:p>
          <a:p>
            <a:endParaRPr lang="en-GB" dirty="0"/>
          </a:p>
        </p:txBody>
      </p:sp>
      <p:sp>
        <p:nvSpPr>
          <p:cNvPr id="15" name="Text Placeholder 14">
            <a:extLst>
              <a:ext uri="{FF2B5EF4-FFF2-40B4-BE49-F238E27FC236}">
                <a16:creationId xmlns:a16="http://schemas.microsoft.com/office/drawing/2014/main" id="{1E08A043-CFD4-7577-5DBB-B48ABE4AE8AE}"/>
              </a:ext>
            </a:extLst>
          </p:cNvPr>
          <p:cNvSpPr>
            <a:spLocks noGrp="1"/>
          </p:cNvSpPr>
          <p:nvPr>
            <p:ph type="body" sz="quarter" idx="62"/>
          </p:nvPr>
        </p:nvSpPr>
        <p:spPr>
          <a:xfrm>
            <a:off x="332335" y="7583857"/>
            <a:ext cx="6772681" cy="3646117"/>
          </a:xfrm>
        </p:spPr>
        <p:txBody>
          <a:bodyPr/>
          <a:lstStyle/>
          <a:p>
            <a:r>
              <a:rPr lang="en-GB" dirty="0"/>
              <a:t>DBFL concluded Disability Pride Month with a memorable event: the 5k Run4Autism, held on Sunday 28th July, in the sunny </a:t>
            </a:r>
            <a:r>
              <a:rPr lang="en-GB" dirty="0" err="1"/>
              <a:t>Corkagh</a:t>
            </a:r>
            <a:r>
              <a:rPr lang="en-GB" dirty="0"/>
              <a:t> Park. Organised by </a:t>
            </a:r>
            <a:r>
              <a:rPr lang="en-GB" dirty="0" err="1"/>
              <a:t>AsIAm</a:t>
            </a:r>
            <a:r>
              <a:rPr lang="en-GB" dirty="0"/>
              <a:t>, this annual event, now in its 6th year, plays a vital role in raising funds to support their mission of providing comprehensive information about autism and creating a supportive platform for individuals and families in the autism community.</a:t>
            </a:r>
          </a:p>
          <a:p>
            <a:endParaRPr lang="en-GB" dirty="0"/>
          </a:p>
          <a:p>
            <a:r>
              <a:rPr lang="en-GB" dirty="0"/>
              <a:t>This year’s Run4Autism saw an impressive turnout, with nearly a thousand enthusiastic participants coming together for the cause. DBFL proudly fielded a team of 12 dedicated runners, walkers and their supporters who actively fundraised for the event, showing their support for autism awareness.</a:t>
            </a:r>
          </a:p>
          <a:p>
            <a:endParaRPr lang="en-GB" dirty="0"/>
          </a:p>
          <a:p>
            <a:endParaRPr lang="en-GB" dirty="0"/>
          </a:p>
          <a:p>
            <a:endParaRPr lang="en-GB" dirty="0"/>
          </a:p>
          <a:p>
            <a:endParaRPr lang="en-GB" dirty="0"/>
          </a:p>
          <a:p>
            <a:endParaRPr lang="en-GB" dirty="0"/>
          </a:p>
          <a:p>
            <a:endParaRPr lang="en-GB" dirty="0"/>
          </a:p>
          <a:p>
            <a:r>
              <a:rPr lang="en-GB" dirty="0"/>
              <a:t>Special thanks to our incredible Diversity and Inclusion team for all their efforts in organizing the team and rallying participation.</a:t>
            </a:r>
          </a:p>
          <a:p>
            <a:endParaRPr lang="en-GB" dirty="0"/>
          </a:p>
          <a:p>
            <a:r>
              <a:rPr lang="en-GB" dirty="0"/>
              <a:t>By participating in the Run4Autism, DBFL contributed to a worthy cause. The funds raised through this event will enable </a:t>
            </a:r>
            <a:r>
              <a:rPr lang="en-GB" dirty="0" err="1"/>
              <a:t>AsIAm</a:t>
            </a:r>
            <a:r>
              <a:rPr lang="en-GB" dirty="0"/>
              <a:t> to continue their invaluable work, providing resources, support, and advocacy for the autism community.</a:t>
            </a:r>
          </a:p>
        </p:txBody>
      </p:sp>
      <p:sp>
        <p:nvSpPr>
          <p:cNvPr id="11" name="Freeform 10">
            <a:extLst>
              <a:ext uri="{FF2B5EF4-FFF2-40B4-BE49-F238E27FC236}">
                <a16:creationId xmlns:a16="http://schemas.microsoft.com/office/drawing/2014/main" id="{1C5692AF-C6AA-9CAD-95FD-AF661FF05C58}"/>
              </a:ext>
            </a:extLst>
          </p:cNvPr>
          <p:cNvSpPr/>
          <p:nvPr/>
        </p:nvSpPr>
        <p:spPr>
          <a:xfrm>
            <a:off x="207112" y="2633180"/>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Text Placeholder 10">
            <a:extLst>
              <a:ext uri="{FF2B5EF4-FFF2-40B4-BE49-F238E27FC236}">
                <a16:creationId xmlns:a16="http://schemas.microsoft.com/office/drawing/2014/main" id="{5A6E0541-E9D3-D4CA-CA3F-7A1EB725D5CE}"/>
              </a:ext>
            </a:extLst>
          </p:cNvPr>
          <p:cNvSpPr txBox="1">
            <a:spLocks/>
          </p:cNvSpPr>
          <p:nvPr/>
        </p:nvSpPr>
        <p:spPr>
          <a:xfrm>
            <a:off x="663971" y="1605060"/>
            <a:ext cx="3115866" cy="1028119"/>
          </a:xfrm>
          <a:prstGeom prst="rect">
            <a:avLst/>
          </a:prstGeom>
        </p:spPr>
        <p:txBody>
          <a:bodyPr anchor="ctr">
            <a:noAutofit/>
          </a:bodyPr>
          <a:lstStyle>
            <a:lvl1pPr marL="0" indent="0" algn="ctr" defTabSz="2072941" rtl="0" eaLnBrk="1" latinLnBrk="0" hangingPunct="1">
              <a:lnSpc>
                <a:spcPts val="2060"/>
              </a:lnSpc>
              <a:spcBef>
                <a:spcPts val="0"/>
              </a:spcBef>
              <a:buFont typeface="Arial" panose="020B0604020202020204" pitchFamily="34" charset="0"/>
              <a:buNone/>
              <a:defRPr sz="1800" b="0" i="0" kern="120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highlight>
                  <a:srgbClr val="0E72B5"/>
                </a:highlight>
              </a:rPr>
              <a:t>“We are so proud to announce that DBFL is sponsoring the Advancing Gender Equality Award in the NATIONAL DIVERSITY &amp; INCLUSION AWARDS 2025 Appreciating Ireland’s D&amp;I excellence”</a:t>
            </a:r>
            <a:endParaRPr lang="en-GB" dirty="0">
              <a:highlight>
                <a:srgbClr val="0E72B5"/>
              </a:highlight>
            </a:endParaRPr>
          </a:p>
          <a:p>
            <a:endParaRPr lang="en-GB" dirty="0">
              <a:highlight>
                <a:srgbClr val="0E72B5"/>
              </a:highlight>
            </a:endParaRPr>
          </a:p>
        </p:txBody>
      </p:sp>
      <p:grpSp>
        <p:nvGrpSpPr>
          <p:cNvPr id="19" name="Google Shape;656;p39">
            <a:extLst>
              <a:ext uri="{FF2B5EF4-FFF2-40B4-BE49-F238E27FC236}">
                <a16:creationId xmlns:a16="http://schemas.microsoft.com/office/drawing/2014/main" id="{1338DBFC-E293-0265-14DF-93EBC069B2CF}"/>
              </a:ext>
            </a:extLst>
          </p:cNvPr>
          <p:cNvGrpSpPr/>
          <p:nvPr/>
        </p:nvGrpSpPr>
        <p:grpSpPr>
          <a:xfrm>
            <a:off x="230463" y="3782976"/>
            <a:ext cx="353136" cy="313738"/>
            <a:chOff x="5292575" y="3681900"/>
            <a:chExt cx="420150" cy="373275"/>
          </a:xfrm>
        </p:grpSpPr>
        <p:sp>
          <p:nvSpPr>
            <p:cNvPr id="20" name="Google Shape;657;p39">
              <a:extLst>
                <a:ext uri="{FF2B5EF4-FFF2-40B4-BE49-F238E27FC236}">
                  <a16:creationId xmlns:a16="http://schemas.microsoft.com/office/drawing/2014/main" id="{F44FB59A-2E0C-4F10-7868-FC5FFED1CD78}"/>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8;p39">
              <a:extLst>
                <a:ext uri="{FF2B5EF4-FFF2-40B4-BE49-F238E27FC236}">
                  <a16:creationId xmlns:a16="http://schemas.microsoft.com/office/drawing/2014/main" id="{3B171561-0DF5-58E3-7677-6FD0C0F64FDB}"/>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9;p39">
              <a:extLst>
                <a:ext uri="{FF2B5EF4-FFF2-40B4-BE49-F238E27FC236}">
                  <a16:creationId xmlns:a16="http://schemas.microsoft.com/office/drawing/2014/main" id="{350178EB-F022-E2A2-AF2F-C7567CF60A7C}"/>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0;p39">
              <a:extLst>
                <a:ext uri="{FF2B5EF4-FFF2-40B4-BE49-F238E27FC236}">
                  <a16:creationId xmlns:a16="http://schemas.microsoft.com/office/drawing/2014/main" id="{94FFB4A9-2EE3-73E4-84C9-FFD34AC6911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1;p39">
              <a:extLst>
                <a:ext uri="{FF2B5EF4-FFF2-40B4-BE49-F238E27FC236}">
                  <a16:creationId xmlns:a16="http://schemas.microsoft.com/office/drawing/2014/main" id="{BF00C836-AA91-EFB6-53AF-F35ECFD9631D}"/>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2;p39">
              <a:extLst>
                <a:ext uri="{FF2B5EF4-FFF2-40B4-BE49-F238E27FC236}">
                  <a16:creationId xmlns:a16="http://schemas.microsoft.com/office/drawing/2014/main" id="{E456539F-0C7F-2E78-83D1-EFA6C76EE18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3;p39">
              <a:extLst>
                <a:ext uri="{FF2B5EF4-FFF2-40B4-BE49-F238E27FC236}">
                  <a16:creationId xmlns:a16="http://schemas.microsoft.com/office/drawing/2014/main" id="{7B87F1E2-B028-69F6-F248-FEAB3077CA4F}"/>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 Placeholder 1">
            <a:extLst>
              <a:ext uri="{FF2B5EF4-FFF2-40B4-BE49-F238E27FC236}">
                <a16:creationId xmlns:a16="http://schemas.microsoft.com/office/drawing/2014/main" id="{A42532DE-63FF-A009-977D-FE186F78A90B}"/>
              </a:ext>
            </a:extLst>
          </p:cNvPr>
          <p:cNvSpPr txBox="1">
            <a:spLocks/>
          </p:cNvSpPr>
          <p:nvPr/>
        </p:nvSpPr>
        <p:spPr>
          <a:xfrm>
            <a:off x="860496" y="6926360"/>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DBFL At Run4Autism 5k Run  - July 2024</a:t>
            </a:r>
          </a:p>
        </p:txBody>
      </p:sp>
      <p:grpSp>
        <p:nvGrpSpPr>
          <p:cNvPr id="30" name="Google Shape;840;p39">
            <a:extLst>
              <a:ext uri="{FF2B5EF4-FFF2-40B4-BE49-F238E27FC236}">
                <a16:creationId xmlns:a16="http://schemas.microsoft.com/office/drawing/2014/main" id="{7BC79BB6-667D-1F04-C269-45A82819AAF6}"/>
              </a:ext>
            </a:extLst>
          </p:cNvPr>
          <p:cNvGrpSpPr/>
          <p:nvPr/>
        </p:nvGrpSpPr>
        <p:grpSpPr>
          <a:xfrm>
            <a:off x="273959" y="6829391"/>
            <a:ext cx="353136" cy="445369"/>
            <a:chOff x="2635450" y="4321225"/>
            <a:chExt cx="368400" cy="466425"/>
          </a:xfrm>
        </p:grpSpPr>
        <p:sp>
          <p:nvSpPr>
            <p:cNvPr id="31" name="Google Shape;841;p39">
              <a:extLst>
                <a:ext uri="{FF2B5EF4-FFF2-40B4-BE49-F238E27FC236}">
                  <a16:creationId xmlns:a16="http://schemas.microsoft.com/office/drawing/2014/main" id="{008ECDBF-275C-CB57-E65A-E05EE04CCBAE}"/>
                </a:ext>
              </a:extLst>
            </p:cNvPr>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2;p39">
              <a:extLst>
                <a:ext uri="{FF2B5EF4-FFF2-40B4-BE49-F238E27FC236}">
                  <a16:creationId xmlns:a16="http://schemas.microsoft.com/office/drawing/2014/main" id="{7FFC754F-41AE-5480-B3E0-EB484E7E44BC}"/>
                </a:ext>
              </a:extLst>
            </p:cNvPr>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3;p39">
              <a:extLst>
                <a:ext uri="{FF2B5EF4-FFF2-40B4-BE49-F238E27FC236}">
                  <a16:creationId xmlns:a16="http://schemas.microsoft.com/office/drawing/2014/main" id="{D804EC2B-DCAB-3320-2DBB-9F9D0E80D543}"/>
                </a:ext>
              </a:extLst>
            </p:cNvPr>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4;p39">
              <a:extLst>
                <a:ext uri="{FF2B5EF4-FFF2-40B4-BE49-F238E27FC236}">
                  <a16:creationId xmlns:a16="http://schemas.microsoft.com/office/drawing/2014/main" id="{17491F34-321C-4033-70E3-76E313473B25}"/>
                </a:ext>
              </a:extLst>
            </p:cNvPr>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5;p39">
              <a:extLst>
                <a:ext uri="{FF2B5EF4-FFF2-40B4-BE49-F238E27FC236}">
                  <a16:creationId xmlns:a16="http://schemas.microsoft.com/office/drawing/2014/main" id="{67FA9639-CDF7-E08D-EAC5-6AF2C44C399D}"/>
                </a:ext>
              </a:extLst>
            </p:cNvPr>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6;p39">
              <a:extLst>
                <a:ext uri="{FF2B5EF4-FFF2-40B4-BE49-F238E27FC236}">
                  <a16:creationId xmlns:a16="http://schemas.microsoft.com/office/drawing/2014/main" id="{94B80300-9C30-6F75-2AB9-9A05A56D6C44}"/>
                </a:ext>
              </a:extLst>
            </p:cNvPr>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nline Media 2" title="DBFL Dragons 2024 Highlight">
            <a:hlinkClick r:id="" action="ppaction://media"/>
            <a:extLst>
              <a:ext uri="{FF2B5EF4-FFF2-40B4-BE49-F238E27FC236}">
                <a16:creationId xmlns:a16="http://schemas.microsoft.com/office/drawing/2014/main" id="{A3650150-4F83-DD45-9C29-623A2126BBC2}"/>
              </a:ext>
            </a:extLst>
          </p:cNvPr>
          <p:cNvPicPr>
            <a:picLocks noRot="1" noChangeAspect="1"/>
          </p:cNvPicPr>
          <p:nvPr>
            <a:videoFile r:link="rId1"/>
          </p:nvPr>
        </p:nvPicPr>
        <p:blipFill>
          <a:blip r:embed="rId4"/>
          <a:stretch>
            <a:fillRect/>
          </a:stretch>
        </p:blipFill>
        <p:spPr>
          <a:xfrm>
            <a:off x="4259840" y="9294840"/>
            <a:ext cx="2245039" cy="1195079"/>
          </a:xfrm>
          <a:prstGeom prst="rect">
            <a:avLst/>
          </a:prstGeom>
        </p:spPr>
      </p:pic>
      <p:sp>
        <p:nvSpPr>
          <p:cNvPr id="8" name="TextBox 7">
            <a:extLst>
              <a:ext uri="{FF2B5EF4-FFF2-40B4-BE49-F238E27FC236}">
                <a16:creationId xmlns:a16="http://schemas.microsoft.com/office/drawing/2014/main" id="{B9E74960-E6E5-E1CE-5E3E-EBCCBF43A0F5}"/>
              </a:ext>
            </a:extLst>
          </p:cNvPr>
          <p:cNvSpPr txBox="1"/>
          <p:nvPr/>
        </p:nvSpPr>
        <p:spPr>
          <a:xfrm>
            <a:off x="663971" y="3720353"/>
            <a:ext cx="5060553" cy="338554"/>
          </a:xfrm>
          <a:prstGeom prst="rect">
            <a:avLst/>
          </a:prstGeom>
          <a:noFill/>
        </p:spPr>
        <p:txBody>
          <a:bodyPr wrap="square">
            <a:spAutoFit/>
          </a:bodyPr>
          <a:lstStyle/>
          <a:p>
            <a:r>
              <a:rPr lang="en-GB" sz="1600" b="1" dirty="0">
                <a:solidFill>
                  <a:schemeClr val="bg1"/>
                </a:solidFill>
                <a:latin typeface="Calibri" panose="020F0502020204030204" pitchFamily="34" charset="0"/>
                <a:cs typeface="Calibri" panose="020F0502020204030204" pitchFamily="34" charset="0"/>
              </a:rPr>
              <a:t>DBFL Wins Dragon at the Docks Category - August 2024</a:t>
            </a:r>
            <a:endParaRPr lang="en-GB" b="1" dirty="0"/>
          </a:p>
        </p:txBody>
      </p:sp>
      <p:pic>
        <p:nvPicPr>
          <p:cNvPr id="13" name="Picture 12">
            <a:extLst>
              <a:ext uri="{FF2B5EF4-FFF2-40B4-BE49-F238E27FC236}">
                <a16:creationId xmlns:a16="http://schemas.microsoft.com/office/drawing/2014/main" id="{1F200424-E589-4F00-DE5E-EA92C712C20B}"/>
              </a:ext>
            </a:extLst>
          </p:cNvPr>
          <p:cNvPicPr>
            <a:picLocks noChangeAspect="1"/>
          </p:cNvPicPr>
          <p:nvPr/>
        </p:nvPicPr>
        <p:blipFill>
          <a:blip r:embed="rId5"/>
          <a:stretch>
            <a:fillRect/>
          </a:stretch>
        </p:blipFill>
        <p:spPr>
          <a:xfrm>
            <a:off x="4130503" y="5098965"/>
            <a:ext cx="2070133" cy="1349460"/>
          </a:xfrm>
          <a:prstGeom prst="rect">
            <a:avLst/>
          </a:prstGeom>
        </p:spPr>
      </p:pic>
      <p:pic>
        <p:nvPicPr>
          <p:cNvPr id="27" name="Picture 26">
            <a:extLst>
              <a:ext uri="{FF2B5EF4-FFF2-40B4-BE49-F238E27FC236}">
                <a16:creationId xmlns:a16="http://schemas.microsoft.com/office/drawing/2014/main" id="{7BCBCD5D-CBB7-5284-8C45-8A6DF9637C99}"/>
              </a:ext>
            </a:extLst>
          </p:cNvPr>
          <p:cNvPicPr>
            <a:picLocks noChangeAspect="1"/>
          </p:cNvPicPr>
          <p:nvPr/>
        </p:nvPicPr>
        <p:blipFill>
          <a:blip r:embed="rId6"/>
          <a:stretch>
            <a:fillRect/>
          </a:stretch>
        </p:blipFill>
        <p:spPr>
          <a:xfrm>
            <a:off x="4408834" y="1909354"/>
            <a:ext cx="2542417" cy="1430109"/>
          </a:xfrm>
          <a:prstGeom prst="rect">
            <a:avLst/>
          </a:prstGeom>
        </p:spPr>
      </p:pic>
      <p:sp>
        <p:nvSpPr>
          <p:cNvPr id="38" name="TextBox 37">
            <a:extLst>
              <a:ext uri="{FF2B5EF4-FFF2-40B4-BE49-F238E27FC236}">
                <a16:creationId xmlns:a16="http://schemas.microsoft.com/office/drawing/2014/main" id="{1E39EC22-818C-FEB9-B57B-F4129026B8D6}"/>
              </a:ext>
            </a:extLst>
          </p:cNvPr>
          <p:cNvSpPr txBox="1"/>
          <p:nvPr/>
        </p:nvSpPr>
        <p:spPr>
          <a:xfrm>
            <a:off x="583599" y="190501"/>
            <a:ext cx="2793843" cy="646331"/>
          </a:xfrm>
          <a:prstGeom prst="rect">
            <a:avLst/>
          </a:prstGeom>
          <a:solidFill>
            <a:srgbClr val="17AAA3"/>
          </a:solidFill>
          <a:effectLst>
            <a:innerShdw blurRad="63500" dist="50800" dir="18900000">
              <a:prstClr val="black">
                <a:alpha val="50000"/>
              </a:prstClr>
            </a:innerShdw>
          </a:effectLst>
          <a:scene3d>
            <a:camera prst="isometricOffAxis2Left"/>
            <a:lightRig rig="threePt" dir="t"/>
          </a:scene3d>
        </p:spPr>
        <p:txBody>
          <a:bodyPr wrap="square">
            <a:spAutoFit/>
          </a:bodyPr>
          <a:lstStyle/>
          <a:p>
            <a:r>
              <a:rPr lang="en-GB" sz="1200" dirty="0">
                <a:solidFill>
                  <a:schemeClr val="bg1"/>
                </a:solidFill>
              </a:rPr>
              <a:t>Promoting Diversity and Inclusion Through Partnership &amp; Community Engagement</a:t>
            </a:r>
          </a:p>
        </p:txBody>
      </p:sp>
    </p:spTree>
    <p:extLst>
      <p:ext uri="{BB962C8B-B14F-4D97-AF65-F5344CB8AC3E}">
        <p14:creationId xmlns:p14="http://schemas.microsoft.com/office/powerpoint/2010/main" val="26787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B271AC2-FCE3-29BA-F55A-C2EDB373CCCC}"/>
              </a:ext>
            </a:extLst>
          </p:cNvPr>
          <p:cNvSpPr/>
          <p:nvPr/>
        </p:nvSpPr>
        <p:spPr>
          <a:xfrm>
            <a:off x="35480" y="188179"/>
            <a:ext cx="3318613" cy="9304164"/>
          </a:xfrm>
          <a:prstGeom prst="rect">
            <a:avLst/>
          </a:prstGeom>
          <a:solidFill>
            <a:schemeClr val="accent4">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453D32A7-2111-9FF5-CE80-2C98CAC50629}"/>
              </a:ext>
            </a:extLst>
          </p:cNvPr>
          <p:cNvSpPr>
            <a:spLocks noGrp="1"/>
          </p:cNvSpPr>
          <p:nvPr>
            <p:ph type="body" sz="quarter" idx="35"/>
          </p:nvPr>
        </p:nvSpPr>
        <p:spPr>
          <a:xfrm>
            <a:off x="4467197" y="940899"/>
            <a:ext cx="2865419" cy="374268"/>
          </a:xfrm>
        </p:spPr>
        <p:txBody>
          <a:bodyPr>
            <a:normAutofit fontScale="25000" lnSpcReduction="20000"/>
          </a:bodyPr>
          <a:lstStyle/>
          <a:p>
            <a:pPr algn="l"/>
            <a:r>
              <a:rPr lang="en-GB" sz="4800" dirty="0">
                <a:solidFill>
                  <a:schemeClr val="bg1"/>
                </a:solidFill>
                <a:highlight>
                  <a:srgbClr val="E14726"/>
                </a:highlight>
              </a:rPr>
              <a:t>Irish Construction Excellence Winner</a:t>
            </a:r>
          </a:p>
          <a:p>
            <a:endParaRPr lang="en-GB" dirty="0"/>
          </a:p>
        </p:txBody>
      </p:sp>
      <p:sp>
        <p:nvSpPr>
          <p:cNvPr id="11" name="Text Placeholder 10">
            <a:extLst>
              <a:ext uri="{FF2B5EF4-FFF2-40B4-BE49-F238E27FC236}">
                <a16:creationId xmlns:a16="http://schemas.microsoft.com/office/drawing/2014/main" id="{FA09BB18-25CE-5439-C02D-D841E3A88E04}"/>
              </a:ext>
            </a:extLst>
          </p:cNvPr>
          <p:cNvSpPr>
            <a:spLocks noGrp="1"/>
          </p:cNvSpPr>
          <p:nvPr>
            <p:ph type="body" sz="quarter" idx="36"/>
          </p:nvPr>
        </p:nvSpPr>
        <p:spPr>
          <a:xfrm>
            <a:off x="4467198" y="1140823"/>
            <a:ext cx="2686475" cy="1125093"/>
          </a:xfrm>
        </p:spPr>
        <p:txBody>
          <a:bodyPr/>
          <a:lstStyle/>
          <a:p>
            <a:pPr algn="l"/>
            <a:r>
              <a:rPr lang="en-GB" sz="1100" dirty="0"/>
              <a:t>A great win for the multi-site Ukrainian Rapid Modular Homes project with John Sisk &amp; Son Ltd and the Office of Public Works Winner of the Innovation in Construction category at the Irish Construction Excellence Awards 2024.</a:t>
            </a:r>
          </a:p>
          <a:p>
            <a:pPr algn="l"/>
            <a:endParaRPr lang="en-GB" sz="900" dirty="0"/>
          </a:p>
        </p:txBody>
      </p:sp>
      <p:sp>
        <p:nvSpPr>
          <p:cNvPr id="13" name="Picture Placeholder 12">
            <a:extLst>
              <a:ext uri="{FF2B5EF4-FFF2-40B4-BE49-F238E27FC236}">
                <a16:creationId xmlns:a16="http://schemas.microsoft.com/office/drawing/2014/main" id="{92A6D0BC-98F5-3657-2E48-AD45ABB1E1F1}"/>
              </a:ext>
            </a:extLst>
          </p:cNvPr>
          <p:cNvSpPr>
            <a:spLocks noGrp="1"/>
          </p:cNvSpPr>
          <p:nvPr>
            <p:ph type="pic" sz="quarter" idx="41"/>
          </p:nvPr>
        </p:nvSpPr>
        <p:spPr>
          <a:xfrm>
            <a:off x="15592" y="188180"/>
            <a:ext cx="3354094" cy="9304164"/>
          </a:xfrm>
          <a:solidFill>
            <a:schemeClr val="bg1"/>
          </a:solidFill>
        </p:spPr>
        <p:txBody>
          <a:bodyPr/>
          <a:lstStyle/>
          <a:p>
            <a:endParaRPr lang="en-GB" sz="5400" dirty="0">
              <a:solidFill>
                <a:schemeClr val="bg1"/>
              </a:solidFill>
              <a:highlight>
                <a:srgbClr val="0E72B5"/>
              </a:highlight>
            </a:endParaRPr>
          </a:p>
          <a:p>
            <a:r>
              <a:rPr lang="en-GB" sz="1200" dirty="0">
                <a:solidFill>
                  <a:schemeClr val="bg1"/>
                </a:solidFill>
                <a:highlight>
                  <a:srgbClr val="E14726"/>
                </a:highlight>
              </a:rPr>
              <a:t>DBFL achieves Gold Smarter Travel Mark</a:t>
            </a:r>
          </a:p>
          <a:p>
            <a:r>
              <a:rPr lang="en-GB" sz="1100" dirty="0"/>
              <a:t>A great testament to THE </a:t>
            </a:r>
            <a:r>
              <a:rPr lang="en-GB" sz="1100" dirty="0" err="1"/>
              <a:t>dbfl</a:t>
            </a:r>
            <a:r>
              <a:rPr lang="en-GB" sz="1100" dirty="0"/>
              <a:t> smarter travel options in their four offices, DBFL was one of the first ten companies to be awarded the Gold Level Smarter Travel Mark from the National Transport Authority, recognising that the company has “outstanding measures that support sustainable and active commuting”.  At DBFL, we pride ourselves in ‘practising what we preach’ in terms of sustainable travel.</a:t>
            </a:r>
          </a:p>
          <a:p>
            <a:endParaRPr lang="en-GB" sz="1200" dirty="0"/>
          </a:p>
          <a:p>
            <a:endParaRPr lang="en-GB" sz="1200" dirty="0"/>
          </a:p>
          <a:p>
            <a:endParaRPr lang="en-GB" sz="1200" dirty="0"/>
          </a:p>
          <a:p>
            <a:endParaRPr lang="en-GB" sz="1600" dirty="0">
              <a:solidFill>
                <a:schemeClr val="bg1"/>
              </a:solidFill>
              <a:highlight>
                <a:srgbClr val="0E72B5"/>
              </a:highlight>
            </a:endParaRPr>
          </a:p>
          <a:p>
            <a:r>
              <a:rPr lang="en-GB" sz="1200" dirty="0">
                <a:solidFill>
                  <a:schemeClr val="bg1"/>
                </a:solidFill>
                <a:highlight>
                  <a:srgbClr val="E14726"/>
                </a:highlight>
              </a:rPr>
              <a:t>DBFL Wins </a:t>
            </a:r>
            <a:r>
              <a:rPr lang="en-GB" sz="1200" dirty="0" err="1">
                <a:solidFill>
                  <a:schemeClr val="bg1"/>
                </a:solidFill>
                <a:highlight>
                  <a:srgbClr val="E14726"/>
                </a:highlight>
              </a:rPr>
              <a:t>IStructE</a:t>
            </a:r>
            <a:r>
              <a:rPr lang="en-GB" sz="1200" dirty="0">
                <a:solidFill>
                  <a:schemeClr val="bg1"/>
                </a:solidFill>
                <a:highlight>
                  <a:srgbClr val="E14726"/>
                </a:highlight>
              </a:rPr>
              <a:t> Conservation Award </a:t>
            </a:r>
          </a:p>
          <a:p>
            <a:r>
              <a:rPr lang="en-GB" sz="1100" dirty="0"/>
              <a:t>DBFL won the Conservation Award for our Primark Bank Buildings Belfast project at the Institution of Structural Engineers inaugural Irish awards.  DBFL engineers helped devise some amazing engineering innovations to overcome the unique complexities and challenges of this dramatic resurrection project.</a:t>
            </a:r>
          </a:p>
          <a:p>
            <a:endParaRPr lang="en-GB" sz="1100" dirty="0"/>
          </a:p>
          <a:p>
            <a:endParaRPr lang="en-GB" sz="1100" dirty="0"/>
          </a:p>
          <a:p>
            <a:endParaRPr lang="en-GB" sz="1100" dirty="0"/>
          </a:p>
          <a:p>
            <a:endParaRPr lang="en-GB" sz="1100" dirty="0"/>
          </a:p>
        </p:txBody>
      </p:sp>
      <p:sp>
        <p:nvSpPr>
          <p:cNvPr id="14" name="Text Placeholder 13">
            <a:extLst>
              <a:ext uri="{FF2B5EF4-FFF2-40B4-BE49-F238E27FC236}">
                <a16:creationId xmlns:a16="http://schemas.microsoft.com/office/drawing/2014/main" id="{5DA770E6-2FAF-FE26-1DFB-396B98E3DE81}"/>
              </a:ext>
            </a:extLst>
          </p:cNvPr>
          <p:cNvSpPr>
            <a:spLocks noGrp="1"/>
          </p:cNvSpPr>
          <p:nvPr>
            <p:ph type="body" sz="quarter" idx="42"/>
          </p:nvPr>
        </p:nvSpPr>
        <p:spPr>
          <a:xfrm>
            <a:off x="4023361" y="3665614"/>
            <a:ext cx="2595154" cy="390739"/>
          </a:xfrm>
        </p:spPr>
        <p:txBody>
          <a:bodyPr>
            <a:normAutofit/>
          </a:bodyPr>
          <a:lstStyle/>
          <a:p>
            <a:r>
              <a:rPr lang="en-GB" sz="1200" dirty="0">
                <a:solidFill>
                  <a:schemeClr val="bg1"/>
                </a:solidFill>
                <a:highlight>
                  <a:srgbClr val="E14726"/>
                </a:highlight>
              </a:rPr>
              <a:t>Cork Business of the Year Award</a:t>
            </a:r>
          </a:p>
        </p:txBody>
      </p:sp>
      <p:sp>
        <p:nvSpPr>
          <p:cNvPr id="15" name="Text Placeholder 14">
            <a:extLst>
              <a:ext uri="{FF2B5EF4-FFF2-40B4-BE49-F238E27FC236}">
                <a16:creationId xmlns:a16="http://schemas.microsoft.com/office/drawing/2014/main" id="{58238EE0-8D41-D632-2216-FEC5C19E74EB}"/>
              </a:ext>
            </a:extLst>
          </p:cNvPr>
          <p:cNvSpPr>
            <a:spLocks noGrp="1"/>
          </p:cNvSpPr>
          <p:nvPr>
            <p:ph type="body" sz="quarter" idx="43"/>
          </p:nvPr>
        </p:nvSpPr>
        <p:spPr>
          <a:xfrm>
            <a:off x="4442020" y="3910137"/>
            <a:ext cx="2686475" cy="1081100"/>
          </a:xfrm>
        </p:spPr>
        <p:txBody>
          <a:bodyPr/>
          <a:lstStyle/>
          <a:p>
            <a:pPr algn="l"/>
            <a:r>
              <a:rPr lang="en-GB" dirty="0"/>
              <a:t>DBFL’s Cork office won the esteemed 2024 Cork Business Association (CBA) Business of the Year Awards in the ‘Best Professional Services’ category, a well-deserved accolade for a great team.</a:t>
            </a:r>
          </a:p>
        </p:txBody>
      </p:sp>
      <p:sp>
        <p:nvSpPr>
          <p:cNvPr id="17" name="Text Placeholder 16">
            <a:extLst>
              <a:ext uri="{FF2B5EF4-FFF2-40B4-BE49-F238E27FC236}">
                <a16:creationId xmlns:a16="http://schemas.microsoft.com/office/drawing/2014/main" id="{2165FC18-4529-5515-DF08-A2175CCFD206}"/>
              </a:ext>
            </a:extLst>
          </p:cNvPr>
          <p:cNvSpPr>
            <a:spLocks noGrp="1"/>
          </p:cNvSpPr>
          <p:nvPr>
            <p:ph type="body" sz="quarter" idx="45"/>
          </p:nvPr>
        </p:nvSpPr>
        <p:spPr>
          <a:xfrm>
            <a:off x="4336869" y="6370858"/>
            <a:ext cx="2791625" cy="604017"/>
          </a:xfrm>
        </p:spPr>
        <p:txBody>
          <a:bodyPr>
            <a:normAutofit/>
          </a:bodyPr>
          <a:lstStyle/>
          <a:p>
            <a:pPr algn="l"/>
            <a:r>
              <a:rPr lang="en-GB" sz="1200" dirty="0"/>
              <a:t> </a:t>
            </a:r>
            <a:r>
              <a:rPr lang="en-GB" sz="1200" dirty="0">
                <a:solidFill>
                  <a:schemeClr val="bg1"/>
                </a:solidFill>
                <a:highlight>
                  <a:srgbClr val="E14726"/>
                </a:highlight>
              </a:rPr>
              <a:t>National Diversity &amp; Inclusion Awards </a:t>
            </a:r>
          </a:p>
          <a:p>
            <a:endParaRPr lang="en-GB" sz="1300" dirty="0"/>
          </a:p>
        </p:txBody>
      </p:sp>
      <p:sp>
        <p:nvSpPr>
          <p:cNvPr id="18" name="Text Placeholder 17">
            <a:extLst>
              <a:ext uri="{FF2B5EF4-FFF2-40B4-BE49-F238E27FC236}">
                <a16:creationId xmlns:a16="http://schemas.microsoft.com/office/drawing/2014/main" id="{2A34FADF-4253-A1C3-5E40-2E555DDF4773}"/>
              </a:ext>
            </a:extLst>
          </p:cNvPr>
          <p:cNvSpPr>
            <a:spLocks noGrp="1"/>
          </p:cNvSpPr>
          <p:nvPr>
            <p:ph type="body" sz="quarter" idx="46"/>
          </p:nvPr>
        </p:nvSpPr>
        <p:spPr>
          <a:xfrm>
            <a:off x="4428427" y="6548846"/>
            <a:ext cx="2594916" cy="1825545"/>
          </a:xfrm>
        </p:spPr>
        <p:txBody>
          <a:bodyPr/>
          <a:lstStyle/>
          <a:p>
            <a:pPr algn="l"/>
            <a:r>
              <a:rPr lang="en-GB" dirty="0"/>
              <a:t>DBFL were super proud of Christina Haney for winning Employee of the Year, at the National Diversity and Inclusion Awards 2024. These comments from the judging panel say it all. “Christina excels not only in her profession but also as a dedicated advocate for D&amp;I. She’s a pivotal member of the D&amp;I Employee Resource Group, driving inclusion both across an intersection of domains.”</a:t>
            </a:r>
          </a:p>
        </p:txBody>
      </p:sp>
      <p:sp>
        <p:nvSpPr>
          <p:cNvPr id="3" name="Slide Number Placeholder 2">
            <a:extLst>
              <a:ext uri="{FF2B5EF4-FFF2-40B4-BE49-F238E27FC236}">
                <a16:creationId xmlns:a16="http://schemas.microsoft.com/office/drawing/2014/main" id="{B33256D0-966D-8658-06B1-069AA4534062}"/>
              </a:ext>
            </a:extLst>
          </p:cNvPr>
          <p:cNvSpPr>
            <a:spLocks noGrp="1"/>
          </p:cNvSpPr>
          <p:nvPr>
            <p:ph type="sldNum" sz="quarter" idx="4"/>
          </p:nvPr>
        </p:nvSpPr>
        <p:spPr/>
        <p:txBody>
          <a:bodyPr/>
          <a:lstStyle/>
          <a:p>
            <a:fld id="{CB2079F2-58AF-ED44-82D7-E04B2F6FD686}" type="slidenum">
              <a:rPr lang="en-US" smtClean="0"/>
              <a:pPr/>
              <a:t>4</a:t>
            </a:fld>
            <a:endParaRPr lang="en-US" dirty="0"/>
          </a:p>
        </p:txBody>
      </p:sp>
      <p:pic>
        <p:nvPicPr>
          <p:cNvPr id="25" name="Picture 24">
            <a:extLst>
              <a:ext uri="{FF2B5EF4-FFF2-40B4-BE49-F238E27FC236}">
                <a16:creationId xmlns:a16="http://schemas.microsoft.com/office/drawing/2014/main" id="{CECED15B-E05E-35B0-92F2-DB473E2E326B}"/>
              </a:ext>
            </a:extLst>
          </p:cNvPr>
          <p:cNvPicPr>
            <a:picLocks noChangeAspect="1"/>
          </p:cNvPicPr>
          <p:nvPr/>
        </p:nvPicPr>
        <p:blipFill>
          <a:blip r:embed="rId2"/>
          <a:stretch>
            <a:fillRect/>
          </a:stretch>
        </p:blipFill>
        <p:spPr>
          <a:xfrm>
            <a:off x="4681970" y="2204403"/>
            <a:ext cx="1788500" cy="978157"/>
          </a:xfrm>
          <a:prstGeom prst="rect">
            <a:avLst/>
          </a:prstGeom>
        </p:spPr>
      </p:pic>
      <p:pic>
        <p:nvPicPr>
          <p:cNvPr id="27" name="Picture 26">
            <a:extLst>
              <a:ext uri="{FF2B5EF4-FFF2-40B4-BE49-F238E27FC236}">
                <a16:creationId xmlns:a16="http://schemas.microsoft.com/office/drawing/2014/main" id="{74A90A45-BFF2-1409-FEE9-0714EF5F174A}"/>
              </a:ext>
            </a:extLst>
          </p:cNvPr>
          <p:cNvPicPr>
            <a:picLocks noChangeAspect="1"/>
          </p:cNvPicPr>
          <p:nvPr/>
        </p:nvPicPr>
        <p:blipFill>
          <a:blip r:embed="rId3"/>
          <a:stretch>
            <a:fillRect/>
          </a:stretch>
        </p:blipFill>
        <p:spPr>
          <a:xfrm>
            <a:off x="4672886" y="4901495"/>
            <a:ext cx="1797583" cy="994174"/>
          </a:xfrm>
          <a:prstGeom prst="rect">
            <a:avLst/>
          </a:prstGeom>
        </p:spPr>
      </p:pic>
      <p:pic>
        <p:nvPicPr>
          <p:cNvPr id="29" name="Picture 28">
            <a:extLst>
              <a:ext uri="{FF2B5EF4-FFF2-40B4-BE49-F238E27FC236}">
                <a16:creationId xmlns:a16="http://schemas.microsoft.com/office/drawing/2014/main" id="{08955E1E-5D5F-8616-77AC-58E74E6F9F31}"/>
              </a:ext>
            </a:extLst>
          </p:cNvPr>
          <p:cNvPicPr>
            <a:picLocks noChangeAspect="1"/>
          </p:cNvPicPr>
          <p:nvPr/>
        </p:nvPicPr>
        <p:blipFill>
          <a:blip r:embed="rId4"/>
          <a:stretch>
            <a:fillRect/>
          </a:stretch>
        </p:blipFill>
        <p:spPr>
          <a:xfrm>
            <a:off x="4482468" y="8687095"/>
            <a:ext cx="2563363" cy="1491494"/>
          </a:xfrm>
          <a:prstGeom prst="rect">
            <a:avLst/>
          </a:prstGeom>
        </p:spPr>
      </p:pic>
      <p:pic>
        <p:nvPicPr>
          <p:cNvPr id="33" name="Picture 32">
            <a:extLst>
              <a:ext uri="{FF2B5EF4-FFF2-40B4-BE49-F238E27FC236}">
                <a16:creationId xmlns:a16="http://schemas.microsoft.com/office/drawing/2014/main" id="{CF5A5082-ACFD-891B-8D8C-988831343B6D}"/>
              </a:ext>
            </a:extLst>
          </p:cNvPr>
          <p:cNvPicPr>
            <a:picLocks noChangeAspect="1"/>
          </p:cNvPicPr>
          <p:nvPr/>
        </p:nvPicPr>
        <p:blipFill>
          <a:blip r:embed="rId5"/>
          <a:stretch>
            <a:fillRect/>
          </a:stretch>
        </p:blipFill>
        <p:spPr>
          <a:xfrm>
            <a:off x="154951" y="3338128"/>
            <a:ext cx="2725136" cy="1563367"/>
          </a:xfrm>
          <a:prstGeom prst="rect">
            <a:avLst/>
          </a:prstGeom>
        </p:spPr>
      </p:pic>
      <p:pic>
        <p:nvPicPr>
          <p:cNvPr id="35" name="Picture 34">
            <a:extLst>
              <a:ext uri="{FF2B5EF4-FFF2-40B4-BE49-F238E27FC236}">
                <a16:creationId xmlns:a16="http://schemas.microsoft.com/office/drawing/2014/main" id="{9420B295-6060-A595-A264-717C75EE5A4F}"/>
              </a:ext>
            </a:extLst>
          </p:cNvPr>
          <p:cNvPicPr>
            <a:picLocks noChangeAspect="1"/>
          </p:cNvPicPr>
          <p:nvPr/>
        </p:nvPicPr>
        <p:blipFill>
          <a:blip r:embed="rId6"/>
          <a:stretch>
            <a:fillRect/>
          </a:stretch>
        </p:blipFill>
        <p:spPr>
          <a:xfrm>
            <a:off x="253111" y="7360743"/>
            <a:ext cx="2590962" cy="1381399"/>
          </a:xfrm>
          <a:prstGeom prst="rect">
            <a:avLst/>
          </a:prstGeom>
        </p:spPr>
      </p:pic>
      <p:pic>
        <p:nvPicPr>
          <p:cNvPr id="36" name="Picture 35">
            <a:extLst>
              <a:ext uri="{FF2B5EF4-FFF2-40B4-BE49-F238E27FC236}">
                <a16:creationId xmlns:a16="http://schemas.microsoft.com/office/drawing/2014/main" id="{4FDD30C4-B2A3-54D0-2A57-A3D1E8BD3E40}"/>
              </a:ext>
            </a:extLst>
          </p:cNvPr>
          <p:cNvPicPr>
            <a:picLocks noChangeAspect="1"/>
          </p:cNvPicPr>
          <p:nvPr/>
        </p:nvPicPr>
        <p:blipFill>
          <a:blip r:embed="rId7"/>
          <a:stretch>
            <a:fillRect/>
          </a:stretch>
        </p:blipFill>
        <p:spPr>
          <a:xfrm>
            <a:off x="85907" y="9432842"/>
            <a:ext cx="3213463" cy="944959"/>
          </a:xfrm>
          <a:prstGeom prst="rect">
            <a:avLst/>
          </a:prstGeom>
        </p:spPr>
      </p:pic>
      <p:sp>
        <p:nvSpPr>
          <p:cNvPr id="39" name="Rectangle: Rounded Corners 38">
            <a:extLst>
              <a:ext uri="{FF2B5EF4-FFF2-40B4-BE49-F238E27FC236}">
                <a16:creationId xmlns:a16="http://schemas.microsoft.com/office/drawing/2014/main" id="{999B4C1A-85D9-EA5B-A9E6-0CE2099F34C7}"/>
              </a:ext>
            </a:extLst>
          </p:cNvPr>
          <p:cNvSpPr/>
          <p:nvPr/>
        </p:nvSpPr>
        <p:spPr>
          <a:xfrm>
            <a:off x="311053" y="188179"/>
            <a:ext cx="2475690" cy="86555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40" name="TextBox 39">
            <a:extLst>
              <a:ext uri="{FF2B5EF4-FFF2-40B4-BE49-F238E27FC236}">
                <a16:creationId xmlns:a16="http://schemas.microsoft.com/office/drawing/2014/main" id="{E3829D17-74EF-B645-3F23-800A289500CA}"/>
              </a:ext>
            </a:extLst>
          </p:cNvPr>
          <p:cNvSpPr txBox="1"/>
          <p:nvPr/>
        </p:nvSpPr>
        <p:spPr>
          <a:xfrm>
            <a:off x="253111" y="387868"/>
            <a:ext cx="2367641" cy="369332"/>
          </a:xfrm>
          <a:prstGeom prst="rect">
            <a:avLst/>
          </a:prstGeom>
          <a:noFill/>
          <a:ln>
            <a:noFill/>
          </a:ln>
          <a:effectLst>
            <a:outerShdw blurRad="225425" dist="50800" dir="5220000" algn="ctr">
              <a:srgbClr val="000000">
                <a:alpha val="33000"/>
              </a:srgbClr>
            </a:outerShdw>
          </a:effectLst>
          <a:scene3d>
            <a:camera prst="perspectiveHeroicExtremeLeftFacing"/>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en-GB" dirty="0"/>
              <a:t>AWARDS 2024</a:t>
            </a:r>
          </a:p>
        </p:txBody>
      </p:sp>
    </p:spTree>
    <p:extLst>
      <p:ext uri="{BB962C8B-B14F-4D97-AF65-F5344CB8AC3E}">
        <p14:creationId xmlns:p14="http://schemas.microsoft.com/office/powerpoint/2010/main" val="235851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D7F049-CB8A-654D-B2FE-2264757665A4}"/>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11" name="Text Placeholder 10">
            <a:extLst>
              <a:ext uri="{FF2B5EF4-FFF2-40B4-BE49-F238E27FC236}">
                <a16:creationId xmlns:a16="http://schemas.microsoft.com/office/drawing/2014/main" id="{28926B94-501C-744D-B7B9-42DD7C6583F1}"/>
              </a:ext>
            </a:extLst>
          </p:cNvPr>
          <p:cNvSpPr>
            <a:spLocks noGrp="1"/>
          </p:cNvSpPr>
          <p:nvPr>
            <p:ph type="body" sz="quarter" idx="30"/>
          </p:nvPr>
        </p:nvSpPr>
        <p:spPr>
          <a:xfrm>
            <a:off x="223284" y="255181"/>
            <a:ext cx="6153453" cy="489098"/>
          </a:xfrm>
        </p:spPr>
        <p:txBody>
          <a:bodyPr/>
          <a:lstStyle/>
          <a:p>
            <a:r>
              <a:rPr lang="en-US" dirty="0"/>
              <a:t>Sustainability at DBFL  -   in their own words</a:t>
            </a:r>
          </a:p>
        </p:txBody>
      </p:sp>
      <p:sp>
        <p:nvSpPr>
          <p:cNvPr id="9" name="Text Placeholder 8">
            <a:extLst>
              <a:ext uri="{FF2B5EF4-FFF2-40B4-BE49-F238E27FC236}">
                <a16:creationId xmlns:a16="http://schemas.microsoft.com/office/drawing/2014/main" id="{0C77B4BE-74D7-994B-AA46-4BFF6A2566BF}"/>
              </a:ext>
            </a:extLst>
          </p:cNvPr>
          <p:cNvSpPr>
            <a:spLocks noGrp="1"/>
          </p:cNvSpPr>
          <p:nvPr>
            <p:ph type="body" sz="quarter" idx="33"/>
          </p:nvPr>
        </p:nvSpPr>
        <p:spPr>
          <a:xfrm>
            <a:off x="553453" y="788653"/>
            <a:ext cx="6553539" cy="1735739"/>
          </a:xfrm>
        </p:spPr>
        <p:txBody>
          <a:bodyPr/>
          <a:lstStyle/>
          <a:p>
            <a:endParaRPr lang="en-US" sz="1200" dirty="0"/>
          </a:p>
        </p:txBody>
      </p:sp>
      <p:sp>
        <p:nvSpPr>
          <p:cNvPr id="8" name="Text Placeholder 7">
            <a:extLst>
              <a:ext uri="{FF2B5EF4-FFF2-40B4-BE49-F238E27FC236}">
                <a16:creationId xmlns:a16="http://schemas.microsoft.com/office/drawing/2014/main" id="{4FFF0C2C-D061-674F-905F-3EEFBC209A71}"/>
              </a:ext>
            </a:extLst>
          </p:cNvPr>
          <p:cNvSpPr>
            <a:spLocks noGrp="1"/>
          </p:cNvSpPr>
          <p:nvPr>
            <p:ph type="body" sz="quarter" idx="32"/>
          </p:nvPr>
        </p:nvSpPr>
        <p:spPr>
          <a:xfrm>
            <a:off x="0" y="3192571"/>
            <a:ext cx="6895803" cy="5999555"/>
          </a:xfrm>
        </p:spPr>
        <p:txBody>
          <a:bodyPr>
            <a:normAutofit/>
          </a:bodyPr>
          <a:lstStyle/>
          <a:p>
            <a:endParaRPr lang="en-US" dirty="0"/>
          </a:p>
          <a:p>
            <a:r>
              <a:rPr lang="en-GB" sz="1400" dirty="0">
                <a:highlight>
                  <a:srgbClr val="E14726"/>
                </a:highlight>
              </a:rPr>
              <a:t>Sustainability</a:t>
            </a:r>
          </a:p>
          <a:p>
            <a:endParaRPr lang="en-GB" sz="1400" dirty="0"/>
          </a:p>
          <a:p>
            <a:endParaRPr lang="en-GB" sz="1400" dirty="0"/>
          </a:p>
          <a:p>
            <a:r>
              <a:rPr lang="en-GB" sz="1400" dirty="0"/>
              <a:t>Sustainability is at the heart of everything we do. We believe that every project offers an opportunity to drive environmental efficiencies. From project concept to completion, DBFL integrates environmentally-friendly practices and cutting-edge technologies to minimize environmental impact while maximizing efficiency, quality and longevity. </a:t>
            </a:r>
          </a:p>
          <a:p>
            <a:endParaRPr lang="en-GB" sz="1400" dirty="0"/>
          </a:p>
          <a:p>
            <a:r>
              <a:rPr lang="en-GB" sz="1400" dirty="0"/>
              <a:t>Our commitment to sustainability ensures that we deliver solutions that are not only effective today but also beneficial for future generations. We strive to influence sectors &amp; policy makers with what we do.</a:t>
            </a:r>
          </a:p>
          <a:p>
            <a:endParaRPr lang="en-US" sz="1300" dirty="0"/>
          </a:p>
          <a:p>
            <a:endParaRPr lang="en-US" sz="1300" dirty="0"/>
          </a:p>
          <a:p>
            <a:r>
              <a:rPr lang="en-US" sz="1300" b="1" dirty="0">
                <a:highlight>
                  <a:srgbClr val="E14726"/>
                </a:highlight>
              </a:rPr>
              <a:t>The</a:t>
            </a:r>
            <a:r>
              <a:rPr lang="en-US" sz="1300" dirty="0">
                <a:highlight>
                  <a:srgbClr val="E14726"/>
                </a:highlight>
              </a:rPr>
              <a:t>  </a:t>
            </a:r>
            <a:r>
              <a:rPr lang="en-GB" sz="1300" dirty="0">
                <a:highlight>
                  <a:srgbClr val="E14726"/>
                </a:highlight>
              </a:rPr>
              <a:t>The ACEI Pledge</a:t>
            </a:r>
          </a:p>
          <a:p>
            <a:endParaRPr lang="en-GB" sz="1300" dirty="0"/>
          </a:p>
          <a:p>
            <a:r>
              <a:rPr lang="en-GB" sz="1300" dirty="0"/>
              <a:t>At DBFL we take our responsibility within the industry seriously. We are signatories to the ACEI Pledge to Net Zero campaign, and members of the Irish Green Building Council and their EPD Campaign. These initiatives are </a:t>
            </a:r>
          </a:p>
          <a:p>
            <a:endParaRPr lang="en-GB" sz="1300" dirty="0"/>
          </a:p>
          <a:p>
            <a:endParaRPr lang="en-GB" sz="1300" dirty="0"/>
          </a:p>
          <a:p>
            <a:endParaRPr lang="en-GB" sz="1300" dirty="0"/>
          </a:p>
          <a:p>
            <a:endParaRPr lang="en-GB" sz="1300" dirty="0"/>
          </a:p>
          <a:p>
            <a:r>
              <a:rPr lang="en-GB" sz="1300" dirty="0"/>
              <a:t>driven by our staff who are passionate about tackling the climate emergency and affecting change in how we design, but also in how we conduct our business responsibly. We are involved with Construct Innovate working groups and active members of MMC Ireland. </a:t>
            </a:r>
          </a:p>
          <a:p>
            <a:endParaRPr lang="en-GB" sz="1300" dirty="0"/>
          </a:p>
          <a:p>
            <a:r>
              <a:rPr lang="en-GB" sz="1300" u="sng" dirty="0"/>
              <a:t>Our environmental management systems are ISO 14001:2015 certified.</a:t>
            </a:r>
          </a:p>
          <a:p>
            <a:endParaRPr lang="en-US" dirty="0"/>
          </a:p>
        </p:txBody>
      </p:sp>
      <p:pic>
        <p:nvPicPr>
          <p:cNvPr id="2" name="Picture 1">
            <a:extLst>
              <a:ext uri="{FF2B5EF4-FFF2-40B4-BE49-F238E27FC236}">
                <a16:creationId xmlns:a16="http://schemas.microsoft.com/office/drawing/2014/main" id="{8AD672E5-A836-51C5-74AA-A436FF173B39}"/>
              </a:ext>
            </a:extLst>
          </p:cNvPr>
          <p:cNvPicPr>
            <a:picLocks noChangeAspect="1"/>
          </p:cNvPicPr>
          <p:nvPr/>
        </p:nvPicPr>
        <p:blipFill>
          <a:blip r:embed="rId2"/>
          <a:stretch>
            <a:fillRect/>
          </a:stretch>
        </p:blipFill>
        <p:spPr>
          <a:xfrm>
            <a:off x="0" y="744279"/>
            <a:ext cx="7664116" cy="2448292"/>
          </a:xfrm>
          <a:prstGeom prst="rect">
            <a:avLst/>
          </a:prstGeom>
        </p:spPr>
      </p:pic>
      <p:pic>
        <p:nvPicPr>
          <p:cNvPr id="24" name="Picture 23">
            <a:extLst>
              <a:ext uri="{FF2B5EF4-FFF2-40B4-BE49-F238E27FC236}">
                <a16:creationId xmlns:a16="http://schemas.microsoft.com/office/drawing/2014/main" id="{9AB61E2D-4C91-D9B3-3D8D-191278F47793}"/>
              </a:ext>
            </a:extLst>
          </p:cNvPr>
          <p:cNvPicPr>
            <a:picLocks noChangeAspect="1"/>
          </p:cNvPicPr>
          <p:nvPr/>
        </p:nvPicPr>
        <p:blipFill>
          <a:blip r:embed="rId3"/>
          <a:stretch>
            <a:fillRect/>
          </a:stretch>
        </p:blipFill>
        <p:spPr>
          <a:xfrm flipH="1" flipV="1">
            <a:off x="5608977" y="92283"/>
            <a:ext cx="940966" cy="674183"/>
          </a:xfrm>
          <a:prstGeom prst="rect">
            <a:avLst/>
          </a:prstGeom>
        </p:spPr>
      </p:pic>
      <p:pic>
        <p:nvPicPr>
          <p:cNvPr id="26" name="Picture 25">
            <a:extLst>
              <a:ext uri="{FF2B5EF4-FFF2-40B4-BE49-F238E27FC236}">
                <a16:creationId xmlns:a16="http://schemas.microsoft.com/office/drawing/2014/main" id="{061D5F32-1598-B208-F2BE-47434B73D07D}"/>
              </a:ext>
            </a:extLst>
          </p:cNvPr>
          <p:cNvPicPr>
            <a:picLocks noChangeAspect="1"/>
          </p:cNvPicPr>
          <p:nvPr/>
        </p:nvPicPr>
        <p:blipFill>
          <a:blip r:embed="rId4"/>
          <a:stretch>
            <a:fillRect/>
          </a:stretch>
        </p:blipFill>
        <p:spPr>
          <a:xfrm>
            <a:off x="2107246" y="3343311"/>
            <a:ext cx="938865" cy="676715"/>
          </a:xfrm>
          <a:prstGeom prst="rect">
            <a:avLst/>
          </a:prstGeom>
        </p:spPr>
      </p:pic>
      <p:pic>
        <p:nvPicPr>
          <p:cNvPr id="12" name="Picture 11">
            <a:extLst>
              <a:ext uri="{FF2B5EF4-FFF2-40B4-BE49-F238E27FC236}">
                <a16:creationId xmlns:a16="http://schemas.microsoft.com/office/drawing/2014/main" id="{4E4347A5-F074-64DB-460B-DAE7742E6AA6}"/>
              </a:ext>
            </a:extLst>
          </p:cNvPr>
          <p:cNvPicPr>
            <a:picLocks noChangeAspect="1"/>
          </p:cNvPicPr>
          <p:nvPr/>
        </p:nvPicPr>
        <p:blipFill>
          <a:blip r:embed="rId5"/>
          <a:stretch>
            <a:fillRect/>
          </a:stretch>
        </p:blipFill>
        <p:spPr>
          <a:xfrm flipH="1">
            <a:off x="3601264" y="7489329"/>
            <a:ext cx="3080061" cy="3202483"/>
          </a:xfrm>
          <a:prstGeom prst="rect">
            <a:avLst/>
          </a:prstGeom>
        </p:spPr>
      </p:pic>
    </p:spTree>
    <p:extLst>
      <p:ext uri="{BB962C8B-B14F-4D97-AF65-F5344CB8AC3E}">
        <p14:creationId xmlns:p14="http://schemas.microsoft.com/office/powerpoint/2010/main" val="345910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B5709D-23FE-7740-AF1B-EDCD6EF8A6C8}"/>
              </a:ext>
            </a:extLst>
          </p:cNvPr>
          <p:cNvSpPr>
            <a:spLocks noGrp="1"/>
          </p:cNvSpPr>
          <p:nvPr>
            <p:ph type="body" sz="quarter" idx="32"/>
          </p:nvPr>
        </p:nvSpPr>
        <p:spPr>
          <a:xfrm>
            <a:off x="430392" y="1913021"/>
            <a:ext cx="6656207" cy="3865480"/>
          </a:xfrm>
        </p:spPr>
        <p:txBody>
          <a:bodyPr>
            <a:normAutofit/>
          </a:bodyPr>
          <a:lstStyle/>
          <a:p>
            <a:r>
              <a:rPr lang="en-GB" sz="1400" dirty="0"/>
              <a:t>DBFL had a great visit from a very good boy, Zaid the labrador, with his handler Anne in July. They were accompanied by Corporate Partnership Manager, John Burke from Irish Guide Dogs for the Blind.</a:t>
            </a:r>
          </a:p>
          <a:p>
            <a:endParaRPr lang="en-GB" sz="1400" dirty="0"/>
          </a:p>
          <a:p>
            <a:r>
              <a:rPr lang="en-GB" sz="1400" dirty="0"/>
              <a:t>Their visit highlighted the impact these specially trained animals have on the lives of those they assist. Anne and John shared insights into the training process and the incredible bond they form with these remarkable dogs. The event was made possible by our Diversity &amp; Inclusion team, who organised this gathering to raise awareness about the vital work of Irish Guide Dogs for the Blind, while we celebrate Disability Pride Month.</a:t>
            </a:r>
          </a:p>
          <a:p>
            <a:endParaRPr lang="en-GB" sz="1400" dirty="0"/>
          </a:p>
          <a:p>
            <a:r>
              <a:rPr lang="en-GB" sz="1400" dirty="0"/>
              <a:t>Some lovely cakes which were baked by our volunteers were enjoyed while everyone played with and petted Zaid. </a:t>
            </a:r>
            <a:r>
              <a:rPr lang="en-GB" sz="1400"/>
              <a:t>DBFI </a:t>
            </a:r>
            <a:r>
              <a:rPr lang="en-GB" sz="1400" dirty="0"/>
              <a:t>also raised nearly €600, so far for Irish Guide Dogs for the Blind.</a:t>
            </a:r>
            <a:r>
              <a:rPr lang="en-US" sz="1400" dirty="0"/>
              <a:t>pe </a:t>
            </a:r>
          </a:p>
        </p:txBody>
      </p:sp>
      <p:sp>
        <p:nvSpPr>
          <p:cNvPr id="11" name="Text Placeholder 10">
            <a:extLst>
              <a:ext uri="{FF2B5EF4-FFF2-40B4-BE49-F238E27FC236}">
                <a16:creationId xmlns:a16="http://schemas.microsoft.com/office/drawing/2014/main" id="{6EC4878B-0A5D-2047-A509-6B550CBF8A94}"/>
              </a:ext>
            </a:extLst>
          </p:cNvPr>
          <p:cNvSpPr>
            <a:spLocks noGrp="1"/>
          </p:cNvSpPr>
          <p:nvPr>
            <p:ph type="body" sz="quarter" idx="30"/>
          </p:nvPr>
        </p:nvSpPr>
        <p:spPr>
          <a:xfrm>
            <a:off x="409074" y="1070810"/>
            <a:ext cx="6656207" cy="565485"/>
          </a:xfrm>
        </p:spPr>
        <p:txBody>
          <a:bodyPr>
            <a:normAutofit/>
          </a:bodyPr>
          <a:lstStyle/>
          <a:p>
            <a:r>
              <a:rPr lang="en-US" dirty="0"/>
              <a:t>Irish Guide Dogs For the Blind - 26 July 2024</a:t>
            </a:r>
          </a:p>
          <a:p>
            <a:endParaRPr lang="en-US" dirty="0"/>
          </a:p>
        </p:txBody>
      </p:sp>
      <p:sp>
        <p:nvSpPr>
          <p:cNvPr id="6" name="Slide Number Placeholder 5">
            <a:extLst>
              <a:ext uri="{FF2B5EF4-FFF2-40B4-BE49-F238E27FC236}">
                <a16:creationId xmlns:a16="http://schemas.microsoft.com/office/drawing/2014/main" id="{60968506-586A-3544-BF0B-C905D394F01B}"/>
              </a:ext>
            </a:extLst>
          </p:cNvPr>
          <p:cNvSpPr>
            <a:spLocks noGrp="1"/>
          </p:cNvSpPr>
          <p:nvPr>
            <p:ph type="sldNum" sz="quarter" idx="4294967295"/>
          </p:nvPr>
        </p:nvSpPr>
        <p:spPr>
          <a:xfrm>
            <a:off x="7259638" y="10245725"/>
            <a:ext cx="300037" cy="266700"/>
          </a:xfrm>
        </p:spPr>
        <p:txBody>
          <a:bodyPr/>
          <a:lstStyle/>
          <a:p>
            <a:fld id="{CB2079F2-58AF-ED44-82D7-E04B2F6FD686}" type="slidenum">
              <a:rPr lang="en-US" smtClean="0"/>
              <a:pPr/>
              <a:t>6</a:t>
            </a:fld>
            <a:endParaRPr lang="en-US" dirty="0"/>
          </a:p>
        </p:txBody>
      </p:sp>
      <p:pic>
        <p:nvPicPr>
          <p:cNvPr id="4" name="Picture Placeholder 3">
            <a:extLst>
              <a:ext uri="{FF2B5EF4-FFF2-40B4-BE49-F238E27FC236}">
                <a16:creationId xmlns:a16="http://schemas.microsoft.com/office/drawing/2014/main" id="{82878FA6-9201-E9B3-9540-DBE5368037C2}"/>
              </a:ext>
            </a:extLst>
          </p:cNvPr>
          <p:cNvPicPr>
            <a:picLocks noGrp="1" noChangeAspect="1"/>
          </p:cNvPicPr>
          <p:nvPr>
            <p:ph type="pic" sz="quarter" idx="13"/>
          </p:nvPr>
        </p:nvPicPr>
        <p:blipFill>
          <a:blip r:embed="rId2"/>
          <a:srcRect l="24382" r="24382"/>
          <a:stretch>
            <a:fillRect/>
          </a:stretch>
        </p:blipFill>
        <p:spPr>
          <a:xfrm>
            <a:off x="3417157" y="5955268"/>
            <a:ext cx="3428034" cy="4458732"/>
          </a:xfrm>
          <a:prstGeom prst="rect">
            <a:avLst/>
          </a:prstGeom>
        </p:spPr>
      </p:pic>
      <p:pic>
        <p:nvPicPr>
          <p:cNvPr id="5" name="Picture 4">
            <a:extLst>
              <a:ext uri="{FF2B5EF4-FFF2-40B4-BE49-F238E27FC236}">
                <a16:creationId xmlns:a16="http://schemas.microsoft.com/office/drawing/2014/main" id="{5CCC9FA9-66A2-5A63-E5B3-BA888E898BE2}"/>
              </a:ext>
            </a:extLst>
          </p:cNvPr>
          <p:cNvPicPr>
            <a:picLocks noChangeAspect="1"/>
          </p:cNvPicPr>
          <p:nvPr/>
        </p:nvPicPr>
        <p:blipFill>
          <a:blip r:embed="rId3"/>
          <a:stretch>
            <a:fillRect/>
          </a:stretch>
        </p:blipFill>
        <p:spPr>
          <a:xfrm>
            <a:off x="276666" y="8589662"/>
            <a:ext cx="2246337" cy="1499884"/>
          </a:xfrm>
          <a:prstGeom prst="rect">
            <a:avLst/>
          </a:prstGeom>
        </p:spPr>
      </p:pic>
      <p:pic>
        <p:nvPicPr>
          <p:cNvPr id="10" name="Picture 9">
            <a:extLst>
              <a:ext uri="{FF2B5EF4-FFF2-40B4-BE49-F238E27FC236}">
                <a16:creationId xmlns:a16="http://schemas.microsoft.com/office/drawing/2014/main" id="{F9E26FA8-24B7-A734-1D1F-95D4B1422240}"/>
              </a:ext>
            </a:extLst>
          </p:cNvPr>
          <p:cNvPicPr>
            <a:picLocks noChangeAspect="1"/>
          </p:cNvPicPr>
          <p:nvPr/>
        </p:nvPicPr>
        <p:blipFill>
          <a:blip r:embed="rId4"/>
          <a:stretch>
            <a:fillRect/>
          </a:stretch>
        </p:blipFill>
        <p:spPr>
          <a:xfrm>
            <a:off x="276666" y="6635231"/>
            <a:ext cx="2246337" cy="1497192"/>
          </a:xfrm>
          <a:prstGeom prst="rect">
            <a:avLst/>
          </a:prstGeom>
        </p:spPr>
      </p:pic>
    </p:spTree>
    <p:extLst>
      <p:ext uri="{BB962C8B-B14F-4D97-AF65-F5344CB8AC3E}">
        <p14:creationId xmlns:p14="http://schemas.microsoft.com/office/powerpoint/2010/main" val="299626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sp>
        <p:nvSpPr>
          <p:cNvPr id="8" name="Text Placeholder 7">
            <a:extLst>
              <a:ext uri="{FF2B5EF4-FFF2-40B4-BE49-F238E27FC236}">
                <a16:creationId xmlns:a16="http://schemas.microsoft.com/office/drawing/2014/main" id="{E6C19A69-159D-E84E-9604-8FC978D0E923}"/>
              </a:ext>
            </a:extLst>
          </p:cNvPr>
          <p:cNvSpPr>
            <a:spLocks noGrp="1"/>
          </p:cNvSpPr>
          <p:nvPr>
            <p:ph type="body" sz="quarter" idx="32"/>
          </p:nvPr>
        </p:nvSpPr>
        <p:spPr>
          <a:xfrm>
            <a:off x="554560" y="2629989"/>
            <a:ext cx="6326687" cy="4843269"/>
          </a:xfrm>
        </p:spPr>
        <p:txBody>
          <a:bodyPr/>
          <a:lstStyle/>
          <a:p>
            <a:r>
              <a:rPr lang="en-GB" sz="1200" dirty="0">
                <a:highlight>
                  <a:srgbClr val="E14726"/>
                </a:highlight>
              </a:rPr>
              <a:t>Putting our Commitments into Practice</a:t>
            </a:r>
          </a:p>
          <a:p>
            <a:endParaRPr lang="en-GB" sz="1200" dirty="0">
              <a:highlight>
                <a:srgbClr val="E14726"/>
              </a:highlight>
            </a:endParaRPr>
          </a:p>
          <a:p>
            <a:r>
              <a:rPr lang="en-GB" sz="1200" dirty="0"/>
              <a:t>At DBFL, they pride ourselves in ‘practising what we preach’ in terms of sustainable travel, reflecting the extensive contribution our Transportation teams are making in development and implementation of Active Travel schemes across the country.</a:t>
            </a:r>
          </a:p>
          <a:p>
            <a:endParaRPr lang="en-GB" sz="1200" dirty="0"/>
          </a:p>
          <a:p>
            <a:r>
              <a:rPr lang="en-GB" sz="1200" dirty="0"/>
              <a:t>In their designs, they encourage all their engineers to consider the environmental impact of their decisions. They aim to help clients and the design team to consider sustainability in their own aspects of a project, to think about using sustainable materials and construction methods wherever possible. By using embodied carbon calculators at concept design stage, they can inform the team of the environmental footprint of each option considered. This information allows them to highlight areas, materials and phases with the biggest environmental impact.</a:t>
            </a:r>
          </a:p>
          <a:p>
            <a:endParaRPr lang="en-GB" sz="1200" dirty="0"/>
          </a:p>
          <a:p>
            <a:r>
              <a:rPr lang="en-GB" sz="1200" dirty="0">
                <a:highlight>
                  <a:srgbClr val="E14726"/>
                </a:highlight>
              </a:rPr>
              <a:t>The 3 R’s</a:t>
            </a:r>
          </a:p>
          <a:p>
            <a:r>
              <a:rPr lang="en-GB" sz="1200" b="1" u="sng" dirty="0"/>
              <a:t>Reduce, Reuse </a:t>
            </a:r>
            <a:r>
              <a:rPr lang="en-GB" sz="1200" dirty="0"/>
              <a:t>and </a:t>
            </a:r>
            <a:r>
              <a:rPr lang="en-GB" sz="1200" b="1" u="sng" dirty="0"/>
              <a:t>Recycle</a:t>
            </a:r>
            <a:r>
              <a:rPr lang="en-GB" sz="1200" dirty="0"/>
              <a:t> is a core principle of DBFL designs. Their expertise in soil stabilization, re-use of excavated materials, geosynthetics and recycled aggregates for use in roads, where appropriate, minimises import/export of virgin materials, reduces haulage traffic and disposal to landfill. DBFL designs and commitment to the environment offer significant carbon reductions and increased sustainability.</a:t>
            </a:r>
            <a:endParaRPr lang="en-US" sz="1200" dirty="0"/>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3253878" y="4649952"/>
            <a:ext cx="3992125" cy="2499518"/>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6"/>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7"/>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0"/>
            <a:extLst>
              <a:ext uri="{FF2B5EF4-FFF2-40B4-BE49-F238E27FC236}">
                <a16:creationId xmlns:a16="http://schemas.microsoft.com/office/drawing/2014/main" id="{BA97B80B-044F-9E37-D387-F8D3087124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CC4D6C4-D6EA-13E4-4DD0-537F166532E1}"/>
              </a:ext>
            </a:extLst>
          </p:cNvPr>
          <p:cNvSpPr txBox="1"/>
          <p:nvPr/>
        </p:nvSpPr>
        <p:spPr>
          <a:xfrm>
            <a:off x="365760" y="235131"/>
            <a:ext cx="6801393" cy="1740413"/>
          </a:xfrm>
          <a:prstGeom prst="rect">
            <a:avLst/>
          </a:prstGeom>
          <a:solidFill>
            <a:schemeClr val="accent4">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nSpc>
                <a:spcPct val="107000"/>
              </a:lnSpc>
              <a:spcAft>
                <a:spcPts val="800"/>
              </a:spcAft>
            </a:pPr>
            <a:r>
              <a:rPr lang="en-GB" sz="1100" kern="100" dirty="0">
                <a:solidFill>
                  <a:schemeClr val="bg1"/>
                </a:solidFill>
                <a:effectLst/>
                <a:highlight>
                  <a:srgbClr val="E14726"/>
                </a:highlight>
                <a:latin typeface="Aptos" panose="020B0004020202020204" pitchFamily="34" charset="0"/>
                <a:ea typeface="Aptos" panose="020B0004020202020204" pitchFamily="34" charset="0"/>
                <a:cs typeface="Times New Roman" panose="02020603050405020304" pitchFamily="18" charset="0"/>
              </a:rPr>
              <a:t>Leaders in Nature-based Strategies</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DBFL has introduced a transformative shift in their approach to urban drainage design in response to the climate crisis and their commitment to sustainable engineering solutions. </a:t>
            </a:r>
            <a:r>
              <a:rPr lang="en-GB" sz="1100" kern="100" dirty="0">
                <a:latin typeface="Aptos" panose="020B0004020202020204" pitchFamily="34" charset="0"/>
                <a:ea typeface="Aptos" panose="020B0004020202020204" pitchFamily="34" charset="0"/>
                <a:cs typeface="Times New Roman" panose="02020603050405020304" pitchFamily="18" charset="0"/>
              </a:rPr>
              <a:t>DBFL</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are leaders in the design of nature-based drainage strategies at regional and site level to mitigate the effects of extreme weather events.</a:t>
            </a:r>
          </a:p>
          <a:p>
            <a:pPr>
              <a:lnSpc>
                <a:spcPct val="107000"/>
              </a:lnSpc>
              <a:spcAft>
                <a:spcPts val="800"/>
              </a:spcAft>
            </a:pPr>
            <a:r>
              <a:rPr lang="en-GB" sz="1100" kern="100" dirty="0">
                <a:latin typeface="Aptos" panose="020B0004020202020204" pitchFamily="34" charset="0"/>
                <a:ea typeface="Aptos" panose="020B0004020202020204" pitchFamily="34" charset="0"/>
                <a:cs typeface="Times New Roman" panose="02020603050405020304" pitchFamily="18" charset="0"/>
              </a:rPr>
              <a:t>Thei</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r design approach focuses on replicating the natural drainage regime while ensuring robust and maintainable systems for </a:t>
            </a:r>
            <a:r>
              <a:rPr lang="en-GB" sz="1100" kern="100" dirty="0">
                <a:latin typeface="Aptos" panose="020B0004020202020204" pitchFamily="34" charset="0"/>
                <a:ea typeface="Aptos" panose="020B0004020202020204" pitchFamily="34" charset="0"/>
                <a:cs typeface="Times New Roman" panose="02020603050405020304" pitchFamily="18" charset="0"/>
              </a:rPr>
              <a:t>thei</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r clients and future generations. This approach ensures the functional requirements of on-site drainage systems are achieved while also respecting the flood protection of downstream assets.</a:t>
            </a:r>
          </a:p>
        </p:txBody>
      </p:sp>
      <p:pic>
        <p:nvPicPr>
          <p:cNvPr id="19" name="Picture 18">
            <a:extLst>
              <a:ext uri="{FF2B5EF4-FFF2-40B4-BE49-F238E27FC236}">
                <a16:creationId xmlns:a16="http://schemas.microsoft.com/office/drawing/2014/main" id="{4B996C5E-EC1A-874E-317A-BAE67590D7F9}"/>
              </a:ext>
            </a:extLst>
          </p:cNvPr>
          <p:cNvPicPr>
            <a:picLocks noChangeAspect="1"/>
          </p:cNvPicPr>
          <p:nvPr/>
        </p:nvPicPr>
        <p:blipFill>
          <a:blip r:embed="rId12"/>
          <a:stretch>
            <a:fillRect/>
          </a:stretch>
        </p:blipFill>
        <p:spPr>
          <a:xfrm>
            <a:off x="3994804" y="5477476"/>
            <a:ext cx="2510271" cy="992834"/>
          </a:xfrm>
          <a:prstGeom prst="rect">
            <a:avLst/>
          </a:prstGeom>
        </p:spPr>
      </p:pic>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19998</TotalTime>
  <Words>1950</Words>
  <Application>Microsoft Office PowerPoint</Application>
  <PresentationFormat>Custom</PresentationFormat>
  <Paragraphs>130</Paragraphs>
  <Slides>7</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Calibri</vt:lpstr>
      <vt:lpstr>Century Schoolbook</vt:lpstr>
      <vt:lpstr>Montserrat</vt:lpstr>
      <vt:lpstr>Poppins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Mary Guihen</cp:lastModifiedBy>
  <cp:revision>600</cp:revision>
  <dcterms:created xsi:type="dcterms:W3CDTF">2020-10-14T13:32:04Z</dcterms:created>
  <dcterms:modified xsi:type="dcterms:W3CDTF">2024-09-09T16:25:26Z</dcterms:modified>
</cp:coreProperties>
</file>