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Lst>
  <p:notesMasterIdLst>
    <p:notesMasterId r:id="rId7"/>
  </p:notesMasterIdLst>
  <p:handoutMasterIdLst>
    <p:handoutMasterId r:id="rId8"/>
  </p:handoutMasterIdLst>
  <p:sldIdLst>
    <p:sldId id="343" r:id="rId2"/>
    <p:sldId id="332" r:id="rId3"/>
    <p:sldId id="334" r:id="rId4"/>
    <p:sldId id="340" r:id="rId5"/>
    <p:sldId id="315" r:id="rId6"/>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726"/>
    <a:srgbClr val="28ACE2"/>
    <a:srgbClr val="17AAA3"/>
    <a:srgbClr val="10B1A2"/>
    <a:srgbClr val="0E72B5"/>
    <a:srgbClr val="702E8C"/>
    <a:srgbClr val="30583F"/>
    <a:srgbClr val="083F59"/>
    <a:srgbClr val="ECECEC"/>
    <a:srgbClr val="FEC7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6281"/>
  </p:normalViewPr>
  <p:slideViewPr>
    <p:cSldViewPr snapToGrid="0" snapToObjects="1">
      <p:cViewPr>
        <p:scale>
          <a:sx n="90" d="100"/>
          <a:sy n="90" d="100"/>
        </p:scale>
        <p:origin x="1332" y="-792"/>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Guihen" userId="7f8bfce5-f9a1-418d-8a42-000633c51da5" providerId="ADAL" clId="{B58BD8C3-BE2F-4384-98BC-2770FA5EAC5A}"/>
    <pc:docChg chg="custSel modSld">
      <pc:chgData name="Mary Guihen" userId="7f8bfce5-f9a1-418d-8a42-000633c51da5" providerId="ADAL" clId="{B58BD8C3-BE2F-4384-98BC-2770FA5EAC5A}" dt="2024-09-09T16:13:17.381" v="6" actId="313"/>
      <pc:docMkLst>
        <pc:docMk/>
      </pc:docMkLst>
      <pc:sldChg chg="modSp mod">
        <pc:chgData name="Mary Guihen" userId="7f8bfce5-f9a1-418d-8a42-000633c51da5" providerId="ADAL" clId="{B58BD8C3-BE2F-4384-98BC-2770FA5EAC5A}" dt="2024-09-09T16:13:17.381" v="6" actId="313"/>
        <pc:sldMkLst>
          <pc:docMk/>
          <pc:sldMk cId="3549374053" sldId="334"/>
        </pc:sldMkLst>
        <pc:spChg chg="mod">
          <ac:chgData name="Mary Guihen" userId="7f8bfce5-f9a1-418d-8a42-000633c51da5" providerId="ADAL" clId="{B58BD8C3-BE2F-4384-98BC-2770FA5EAC5A}" dt="2024-09-09T16:13:17.381" v="6" actId="313"/>
          <ac:spMkLst>
            <pc:docMk/>
            <pc:sldMk cId="3549374053" sldId="334"/>
            <ac:spMk id="3" creationId="{ADCF113C-C374-0C93-9D93-47B80D64986D}"/>
          </ac:spMkLst>
        </pc:spChg>
        <pc:picChg chg="mod">
          <ac:chgData name="Mary Guihen" userId="7f8bfce5-f9a1-418d-8a42-000633c51da5" providerId="ADAL" clId="{B58BD8C3-BE2F-4384-98BC-2770FA5EAC5A}" dt="2024-09-09T16:12:52.992" v="1" actId="14100"/>
          <ac:picMkLst>
            <pc:docMk/>
            <pc:sldMk cId="3549374053" sldId="334"/>
            <ac:picMk id="7" creationId="{7D0F4DE0-CFC9-E075-863E-B9BE07FA85A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9/9/2024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9/9/2024</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133B2F-6662-2B4E-A57B-B009C830B425}" type="slidenum">
              <a:rPr lang="en-US" smtClean="0"/>
              <a:t>3</a:t>
            </a:fld>
            <a:endParaRPr lang="en-US"/>
          </a:p>
        </p:txBody>
      </p:sp>
    </p:spTree>
    <p:extLst>
      <p:ext uri="{BB962C8B-B14F-4D97-AF65-F5344CB8AC3E}">
        <p14:creationId xmlns:p14="http://schemas.microsoft.com/office/powerpoint/2010/main" val="177128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descr="Co-funded by the European Union logo in png for web usage">
            <a:extLst>
              <a:ext uri="{FF2B5EF4-FFF2-40B4-BE49-F238E27FC236}">
                <a16:creationId xmlns:a16="http://schemas.microsoft.com/office/drawing/2014/main" id="{3AC9E09B-3367-A423-56C2-F76662F6E7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795" y="10191110"/>
            <a:ext cx="1498564" cy="313626"/>
          </a:xfrm>
          <a:prstGeom prst="rect">
            <a:avLst/>
          </a:prstGeom>
          <a:noFill/>
          <a:ln>
            <a:noFill/>
          </a:ln>
        </p:spPr>
      </p:pic>
      <p:sp>
        <p:nvSpPr>
          <p:cNvPr id="8" name="Rectangle 7">
            <a:extLst>
              <a:ext uri="{FF2B5EF4-FFF2-40B4-BE49-F238E27FC236}">
                <a16:creationId xmlns:a16="http://schemas.microsoft.com/office/drawing/2014/main" id="{754294A0-3C23-667D-3321-C7082493138A}"/>
              </a:ext>
            </a:extLst>
          </p:cNvPr>
          <p:cNvSpPr/>
          <p:nvPr userDrawn="1"/>
        </p:nvSpPr>
        <p:spPr>
          <a:xfrm>
            <a:off x="379764" y="9284851"/>
            <a:ext cx="1255337" cy="461665"/>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9BFF681-6D54-478C-CAE4-BE5E5F21044D}"/>
              </a:ext>
            </a:extLst>
          </p:cNvPr>
          <p:cNvPicPr>
            <a:picLocks noChangeAspect="1"/>
          </p:cNvPicPr>
          <p:nvPr userDrawn="1"/>
        </p:nvPicPr>
        <p:blipFill>
          <a:blip r:embed="rId3"/>
          <a:stretch>
            <a:fillRect/>
          </a:stretch>
        </p:blipFill>
        <p:spPr>
          <a:xfrm>
            <a:off x="448630" y="9619559"/>
            <a:ext cx="1244049" cy="433251"/>
          </a:xfrm>
          <a:prstGeom prst="rect">
            <a:avLst/>
          </a:prstGeom>
        </p:spPr>
      </p:pic>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1" y="5362846"/>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r>
              <a:rPr lang="en-US"/>
              <a:t>`</a:t>
            </a:r>
          </a:p>
        </p:txBody>
      </p:sp>
      <p:sp>
        <p:nvSpPr>
          <p:cNvPr id="9" name="Round Single Corner Rectangle 8">
            <a:extLst>
              <a:ext uri="{FF2B5EF4-FFF2-40B4-BE49-F238E27FC236}">
                <a16:creationId xmlns:a16="http://schemas.microsoft.com/office/drawing/2014/main" id="{6023AD0E-BC9C-EEA8-E13F-72C787B84636}"/>
              </a:ext>
            </a:extLst>
          </p:cNvPr>
          <p:cNvSpPr/>
          <p:nvPr userDrawn="1"/>
        </p:nvSpPr>
        <p:spPr>
          <a:xfrm>
            <a:off x="-1" y="2955472"/>
            <a:ext cx="4376057" cy="2726008"/>
          </a:xfrm>
          <a:prstGeom prst="round1Rect">
            <a:avLst/>
          </a:prstGeom>
          <a:solidFill>
            <a:srgbClr val="E14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99" y="0"/>
            <a:ext cx="3522338" cy="2659725"/>
          </a:xfrm>
          <a:prstGeom prst="rect">
            <a:avLst/>
          </a:prstGeom>
        </p:spPr>
      </p:pic>
      <p:sp>
        <p:nvSpPr>
          <p:cNvPr id="6" name="Rectangle 5">
            <a:extLst>
              <a:ext uri="{FF2B5EF4-FFF2-40B4-BE49-F238E27FC236}">
                <a16:creationId xmlns:a16="http://schemas.microsoft.com/office/drawing/2014/main" id="{55EF9A95-A7B7-5A33-122F-60FEE271BC0F}"/>
              </a:ext>
            </a:extLst>
          </p:cNvPr>
          <p:cNvSpPr/>
          <p:nvPr userDrawn="1"/>
        </p:nvSpPr>
        <p:spPr>
          <a:xfrm>
            <a:off x="3249118" y="10009995"/>
            <a:ext cx="4310557" cy="58477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p>
        </p:txBody>
      </p:sp>
      <p:sp>
        <p:nvSpPr>
          <p:cNvPr id="2" name="Text Placeholder 32">
            <a:extLst>
              <a:ext uri="{FF2B5EF4-FFF2-40B4-BE49-F238E27FC236}">
                <a16:creationId xmlns:a16="http://schemas.microsoft.com/office/drawing/2014/main" id="{FF76D46A-D188-E7F1-5686-3EED344D4454}"/>
              </a:ext>
            </a:extLst>
          </p:cNvPr>
          <p:cNvSpPr>
            <a:spLocks noGrp="1"/>
          </p:cNvSpPr>
          <p:nvPr>
            <p:ph type="body" sz="quarter" idx="32" hasCustomPrompt="1"/>
          </p:nvPr>
        </p:nvSpPr>
        <p:spPr>
          <a:xfrm>
            <a:off x="4034880" y="7009360"/>
            <a:ext cx="2865335" cy="1734679"/>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Short description</a:t>
            </a:r>
            <a:endParaRPr lang="en-US" dirty="0"/>
          </a:p>
        </p:txBody>
      </p:sp>
      <p:sp>
        <p:nvSpPr>
          <p:cNvPr id="19" name="Text Placeholder 32">
            <a:extLst>
              <a:ext uri="{FF2B5EF4-FFF2-40B4-BE49-F238E27FC236}">
                <a16:creationId xmlns:a16="http://schemas.microsoft.com/office/drawing/2014/main" id="{7B7ED498-EEA9-54EE-55B6-D1F7883005CE}"/>
              </a:ext>
            </a:extLst>
          </p:cNvPr>
          <p:cNvSpPr>
            <a:spLocks noGrp="1"/>
          </p:cNvSpPr>
          <p:nvPr>
            <p:ph type="body" sz="quarter" idx="60" hasCustomPrompt="1"/>
          </p:nvPr>
        </p:nvSpPr>
        <p:spPr>
          <a:xfrm>
            <a:off x="555032" y="6506908"/>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Date of Interview</a:t>
            </a:r>
            <a:endParaRPr lang="en-US" dirty="0"/>
          </a:p>
        </p:txBody>
      </p:sp>
      <p:sp>
        <p:nvSpPr>
          <p:cNvPr id="20" name="Text Placeholder 32">
            <a:extLst>
              <a:ext uri="{FF2B5EF4-FFF2-40B4-BE49-F238E27FC236}">
                <a16:creationId xmlns:a16="http://schemas.microsoft.com/office/drawing/2014/main" id="{0EECE17C-93E9-620F-396D-B6FB994831C3}"/>
              </a:ext>
            </a:extLst>
          </p:cNvPr>
          <p:cNvSpPr>
            <a:spLocks noGrp="1"/>
          </p:cNvSpPr>
          <p:nvPr>
            <p:ph type="body" sz="quarter" idx="61" hasCustomPrompt="1"/>
          </p:nvPr>
        </p:nvSpPr>
        <p:spPr>
          <a:xfrm>
            <a:off x="555032" y="6730242"/>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1" name="Text Placeholder 32">
            <a:extLst>
              <a:ext uri="{FF2B5EF4-FFF2-40B4-BE49-F238E27FC236}">
                <a16:creationId xmlns:a16="http://schemas.microsoft.com/office/drawing/2014/main" id="{C81E1C63-8EC3-45DB-3E04-39311A1C21BA}"/>
              </a:ext>
            </a:extLst>
          </p:cNvPr>
          <p:cNvSpPr>
            <a:spLocks noGrp="1"/>
          </p:cNvSpPr>
          <p:nvPr>
            <p:ph type="body" sz="quarter" idx="62" hasCustomPrompt="1"/>
          </p:nvPr>
        </p:nvSpPr>
        <p:spPr>
          <a:xfrm>
            <a:off x="555032" y="708066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Contact Person</a:t>
            </a:r>
            <a:endParaRPr lang="en-US" dirty="0"/>
          </a:p>
        </p:txBody>
      </p:sp>
      <p:sp>
        <p:nvSpPr>
          <p:cNvPr id="22" name="Text Placeholder 32">
            <a:extLst>
              <a:ext uri="{FF2B5EF4-FFF2-40B4-BE49-F238E27FC236}">
                <a16:creationId xmlns:a16="http://schemas.microsoft.com/office/drawing/2014/main" id="{30D676FD-481C-AEF2-AF96-EE57E3B8B4C6}"/>
              </a:ext>
            </a:extLst>
          </p:cNvPr>
          <p:cNvSpPr>
            <a:spLocks noGrp="1"/>
          </p:cNvSpPr>
          <p:nvPr>
            <p:ph type="body" sz="quarter" idx="63" hasCustomPrompt="1"/>
          </p:nvPr>
        </p:nvSpPr>
        <p:spPr>
          <a:xfrm>
            <a:off x="555032" y="730400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3" name="Text Placeholder 32">
            <a:extLst>
              <a:ext uri="{FF2B5EF4-FFF2-40B4-BE49-F238E27FC236}">
                <a16:creationId xmlns:a16="http://schemas.microsoft.com/office/drawing/2014/main" id="{FA70CECB-A007-A6BC-71EE-FDBA7CEDF279}"/>
              </a:ext>
            </a:extLst>
          </p:cNvPr>
          <p:cNvSpPr>
            <a:spLocks noGrp="1"/>
          </p:cNvSpPr>
          <p:nvPr>
            <p:ph type="body" sz="quarter" idx="64" hasCustomPrompt="1"/>
          </p:nvPr>
        </p:nvSpPr>
        <p:spPr>
          <a:xfrm>
            <a:off x="555032" y="765434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24" name="Text Placeholder 32">
            <a:extLst>
              <a:ext uri="{FF2B5EF4-FFF2-40B4-BE49-F238E27FC236}">
                <a16:creationId xmlns:a16="http://schemas.microsoft.com/office/drawing/2014/main" id="{507A03CC-66BC-0F88-7AF2-5DBC59B2DFAA}"/>
              </a:ext>
            </a:extLst>
          </p:cNvPr>
          <p:cNvSpPr>
            <a:spLocks noGrp="1"/>
          </p:cNvSpPr>
          <p:nvPr>
            <p:ph type="body" sz="quarter" idx="65" hasCustomPrompt="1"/>
          </p:nvPr>
        </p:nvSpPr>
        <p:spPr>
          <a:xfrm>
            <a:off x="555032" y="787768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5" name="Text Placeholder 32">
            <a:extLst>
              <a:ext uri="{FF2B5EF4-FFF2-40B4-BE49-F238E27FC236}">
                <a16:creationId xmlns:a16="http://schemas.microsoft.com/office/drawing/2014/main" id="{25927A3C-CFA7-65D3-CA44-3DDCAD439C02}"/>
              </a:ext>
            </a:extLst>
          </p:cNvPr>
          <p:cNvSpPr>
            <a:spLocks noGrp="1"/>
          </p:cNvSpPr>
          <p:nvPr>
            <p:ph type="body" sz="quarter" idx="58" hasCustomPrompt="1"/>
          </p:nvPr>
        </p:nvSpPr>
        <p:spPr>
          <a:xfrm>
            <a:off x="555032" y="593323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Company Name</a:t>
            </a:r>
            <a:endParaRPr lang="en-US" dirty="0"/>
          </a:p>
        </p:txBody>
      </p:sp>
      <p:sp>
        <p:nvSpPr>
          <p:cNvPr id="26" name="Text Placeholder 32">
            <a:extLst>
              <a:ext uri="{FF2B5EF4-FFF2-40B4-BE49-F238E27FC236}">
                <a16:creationId xmlns:a16="http://schemas.microsoft.com/office/drawing/2014/main" id="{C1F439CB-39A3-DA53-5EDA-66637D5536E7}"/>
              </a:ext>
            </a:extLst>
          </p:cNvPr>
          <p:cNvSpPr>
            <a:spLocks noGrp="1"/>
          </p:cNvSpPr>
          <p:nvPr>
            <p:ph type="body" sz="quarter" idx="59" hasCustomPrompt="1"/>
          </p:nvPr>
        </p:nvSpPr>
        <p:spPr>
          <a:xfrm>
            <a:off x="555032" y="615656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 name="Text Placeholder 32">
            <a:extLst>
              <a:ext uri="{FF2B5EF4-FFF2-40B4-BE49-F238E27FC236}">
                <a16:creationId xmlns:a16="http://schemas.microsoft.com/office/drawing/2014/main" id="{7317E1C3-F43C-7A38-1724-C3153BC148DC}"/>
              </a:ext>
            </a:extLst>
          </p:cNvPr>
          <p:cNvSpPr>
            <a:spLocks noGrp="1"/>
          </p:cNvSpPr>
          <p:nvPr>
            <p:ph type="body" sz="quarter" idx="11" hasCustomPrompt="1"/>
          </p:nvPr>
        </p:nvSpPr>
        <p:spPr>
          <a:xfrm>
            <a:off x="359153" y="3349102"/>
            <a:ext cx="2794427"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8" name="Text Placeholder 32">
            <a:extLst>
              <a:ext uri="{FF2B5EF4-FFF2-40B4-BE49-F238E27FC236}">
                <a16:creationId xmlns:a16="http://schemas.microsoft.com/office/drawing/2014/main" id="{1A7FAD28-6850-5B1E-5ECB-475145F34FB9}"/>
              </a:ext>
            </a:extLst>
          </p:cNvPr>
          <p:cNvSpPr>
            <a:spLocks noGrp="1"/>
          </p:cNvSpPr>
          <p:nvPr>
            <p:ph type="body" sz="quarter" idx="16" hasCustomPrompt="1"/>
          </p:nvPr>
        </p:nvSpPr>
        <p:spPr>
          <a:xfrm>
            <a:off x="359153" y="4196753"/>
            <a:ext cx="2821794"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3423073" y="1079390"/>
            <a:ext cx="3615254" cy="514236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Rectangle 9">
            <a:extLst>
              <a:ext uri="{FF2B5EF4-FFF2-40B4-BE49-F238E27FC236}">
                <a16:creationId xmlns:a16="http://schemas.microsoft.com/office/drawing/2014/main" id="{4D896182-B4AE-8FE5-8857-BC5037A12C24}"/>
              </a:ext>
            </a:extLst>
          </p:cNvPr>
          <p:cNvSpPr/>
          <p:nvPr userDrawn="1"/>
        </p:nvSpPr>
        <p:spPr>
          <a:xfrm>
            <a:off x="235353" y="9685961"/>
            <a:ext cx="1255337" cy="461665"/>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6ABEF95-3122-705E-AA9D-2DF7560ABA9D}"/>
              </a:ext>
            </a:extLst>
          </p:cNvPr>
          <p:cNvPicPr>
            <a:picLocks noChangeAspect="1"/>
          </p:cNvPicPr>
          <p:nvPr userDrawn="1"/>
        </p:nvPicPr>
        <p:blipFill>
          <a:blip r:embed="rId4"/>
          <a:stretch>
            <a:fillRect/>
          </a:stretch>
        </p:blipFill>
        <p:spPr>
          <a:xfrm>
            <a:off x="304219" y="10020669"/>
            <a:ext cx="1244049" cy="433251"/>
          </a:xfrm>
          <a:prstGeom prst="rect">
            <a:avLst/>
          </a:prstGeom>
        </p:spPr>
      </p:pic>
      <p:pic>
        <p:nvPicPr>
          <p:cNvPr id="12" name="Picture 11" descr="Co-funded by the European Union logo in png for web usage">
            <a:extLst>
              <a:ext uri="{FF2B5EF4-FFF2-40B4-BE49-F238E27FC236}">
                <a16:creationId xmlns:a16="http://schemas.microsoft.com/office/drawing/2014/main" id="{963D93D4-B406-7E62-8226-6C1A723D98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56366" y="10167285"/>
            <a:ext cx="1498564" cy="313626"/>
          </a:xfrm>
          <a:prstGeom prst="rect">
            <a:avLst/>
          </a:prstGeom>
          <a:noFill/>
          <a:ln>
            <a:noFill/>
          </a:ln>
        </p:spPr>
      </p:pic>
      <p:sp>
        <p:nvSpPr>
          <p:cNvPr id="13" name="Text Placeholder 32">
            <a:extLst>
              <a:ext uri="{FF2B5EF4-FFF2-40B4-BE49-F238E27FC236}">
                <a16:creationId xmlns:a16="http://schemas.microsoft.com/office/drawing/2014/main" id="{275FB6E7-98B6-9920-29D9-EE1CA9958EFF}"/>
              </a:ext>
            </a:extLst>
          </p:cNvPr>
          <p:cNvSpPr>
            <a:spLocks noGrp="1"/>
          </p:cNvSpPr>
          <p:nvPr>
            <p:ph type="body" sz="quarter" idx="66" hasCustomPrompt="1"/>
          </p:nvPr>
        </p:nvSpPr>
        <p:spPr>
          <a:xfrm>
            <a:off x="555031" y="822410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14" name="Text Placeholder 32">
            <a:extLst>
              <a:ext uri="{FF2B5EF4-FFF2-40B4-BE49-F238E27FC236}">
                <a16:creationId xmlns:a16="http://schemas.microsoft.com/office/drawing/2014/main" id="{830A45AF-F8BB-613C-0326-E1D6BDFA7F8F}"/>
              </a:ext>
            </a:extLst>
          </p:cNvPr>
          <p:cNvSpPr>
            <a:spLocks noGrp="1"/>
          </p:cNvSpPr>
          <p:nvPr>
            <p:ph type="body" sz="quarter" idx="67" hasCustomPrompt="1"/>
          </p:nvPr>
        </p:nvSpPr>
        <p:spPr>
          <a:xfrm>
            <a:off x="555031" y="844743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82674322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15" name="Round Single Corner Rectangle 14">
            <a:extLst>
              <a:ext uri="{FF2B5EF4-FFF2-40B4-BE49-F238E27FC236}">
                <a16:creationId xmlns:a16="http://schemas.microsoft.com/office/drawing/2014/main" id="{66F866B5-4510-6F87-0F19-46862CAC3CD0}"/>
              </a:ext>
            </a:extLst>
          </p:cNvPr>
          <p:cNvSpPr/>
          <p:nvPr userDrawn="1"/>
        </p:nvSpPr>
        <p:spPr>
          <a:xfrm rot="5400000" flipH="1">
            <a:off x="3244760" y="-2606684"/>
            <a:ext cx="571614" cy="7061134"/>
          </a:xfrm>
          <a:prstGeom prst="round1Rect">
            <a:avLst>
              <a:gd name="adj" fmla="val 50000"/>
            </a:avLst>
          </a:prstGeom>
          <a:solidFill>
            <a:srgbClr val="0D72B5"/>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
        <p:nvSpPr>
          <p:cNvPr id="10" name="Text Placeholder 32">
            <a:extLst>
              <a:ext uri="{FF2B5EF4-FFF2-40B4-BE49-F238E27FC236}">
                <a16:creationId xmlns:a16="http://schemas.microsoft.com/office/drawing/2014/main" id="{118DF27E-29F8-C761-0087-6440811C0748}"/>
              </a:ext>
            </a:extLst>
          </p:cNvPr>
          <p:cNvSpPr>
            <a:spLocks noGrp="1"/>
          </p:cNvSpPr>
          <p:nvPr>
            <p:ph type="body" sz="quarter" idx="58" hasCustomPrompt="1"/>
          </p:nvPr>
        </p:nvSpPr>
        <p:spPr>
          <a:xfrm>
            <a:off x="860495" y="749684"/>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WHAT WAS THE TRIGGER FOR YOUR BUSINESS OR ENTREPRENEURIAL IDEA?</a:t>
            </a:r>
          </a:p>
        </p:txBody>
      </p:sp>
      <p:sp>
        <p:nvSpPr>
          <p:cNvPr id="11" name="Text Placeholder 32">
            <a:extLst>
              <a:ext uri="{FF2B5EF4-FFF2-40B4-BE49-F238E27FC236}">
                <a16:creationId xmlns:a16="http://schemas.microsoft.com/office/drawing/2014/main" id="{2278FA30-9758-FDA0-3009-66686B10C188}"/>
              </a:ext>
            </a:extLst>
          </p:cNvPr>
          <p:cNvSpPr>
            <a:spLocks noGrp="1"/>
          </p:cNvSpPr>
          <p:nvPr>
            <p:ph type="body" sz="quarter" idx="32" hasCustomPrompt="1"/>
          </p:nvPr>
        </p:nvSpPr>
        <p:spPr>
          <a:xfrm>
            <a:off x="860496" y="1420399"/>
            <a:ext cx="5435600" cy="2743062"/>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sp>
        <p:nvSpPr>
          <p:cNvPr id="18" name="Round Single Corner Rectangle 17">
            <a:extLst>
              <a:ext uri="{FF2B5EF4-FFF2-40B4-BE49-F238E27FC236}">
                <a16:creationId xmlns:a16="http://schemas.microsoft.com/office/drawing/2014/main" id="{962EB6B9-79EA-C6BB-3227-25C0687D824C}"/>
              </a:ext>
            </a:extLst>
          </p:cNvPr>
          <p:cNvSpPr/>
          <p:nvPr userDrawn="1"/>
        </p:nvSpPr>
        <p:spPr>
          <a:xfrm rot="5400000" flipH="1">
            <a:off x="3244760" y="1546216"/>
            <a:ext cx="571614" cy="7061134"/>
          </a:xfrm>
          <a:prstGeom prst="round1Rect">
            <a:avLst>
              <a:gd name="adj" fmla="val 50000"/>
            </a:avLst>
          </a:prstGeom>
          <a:solidFill>
            <a:srgbClr val="702E8C"/>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32">
            <a:extLst>
              <a:ext uri="{FF2B5EF4-FFF2-40B4-BE49-F238E27FC236}">
                <a16:creationId xmlns:a16="http://schemas.microsoft.com/office/drawing/2014/main" id="{E0F821FF-FD52-8BEF-9C2C-3EEB66705E95}"/>
              </a:ext>
            </a:extLst>
          </p:cNvPr>
          <p:cNvSpPr>
            <a:spLocks noGrp="1"/>
          </p:cNvSpPr>
          <p:nvPr>
            <p:ph type="body" sz="quarter" idx="60" hasCustomPrompt="1"/>
          </p:nvPr>
        </p:nvSpPr>
        <p:spPr>
          <a:xfrm>
            <a:off x="860495" y="4902584"/>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HOW DOES THE BUSINESS HELP TO ADDRESS REGIONAL CLIMATE CHANGE OR SUSTAINABILITY ISSUES?</a:t>
            </a:r>
          </a:p>
        </p:txBody>
      </p:sp>
      <p:sp>
        <p:nvSpPr>
          <p:cNvPr id="20" name="Text Placeholder 32">
            <a:extLst>
              <a:ext uri="{FF2B5EF4-FFF2-40B4-BE49-F238E27FC236}">
                <a16:creationId xmlns:a16="http://schemas.microsoft.com/office/drawing/2014/main" id="{433B4E02-A7D5-851C-7941-8EF9DFAAC998}"/>
              </a:ext>
            </a:extLst>
          </p:cNvPr>
          <p:cNvSpPr>
            <a:spLocks noGrp="1"/>
          </p:cNvSpPr>
          <p:nvPr>
            <p:ph type="body" sz="quarter" idx="61" hasCustomPrompt="1"/>
          </p:nvPr>
        </p:nvSpPr>
        <p:spPr>
          <a:xfrm>
            <a:off x="860496" y="5573299"/>
            <a:ext cx="5435600" cy="2743062"/>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grpSp>
        <p:nvGrpSpPr>
          <p:cNvPr id="21" name="Group 20">
            <a:extLst>
              <a:ext uri="{FF2B5EF4-FFF2-40B4-BE49-F238E27FC236}">
                <a16:creationId xmlns:a16="http://schemas.microsoft.com/office/drawing/2014/main" id="{26503240-70C3-1B6A-5D4C-551A18E7CA1B}"/>
              </a:ext>
            </a:extLst>
          </p:cNvPr>
          <p:cNvGrpSpPr/>
          <p:nvPr userDrawn="1"/>
        </p:nvGrpSpPr>
        <p:grpSpPr>
          <a:xfrm>
            <a:off x="5574844" y="8018767"/>
            <a:ext cx="1736490" cy="1957196"/>
            <a:chOff x="10018183" y="3994132"/>
            <a:chExt cx="1697453" cy="1913197"/>
          </a:xfrm>
        </p:grpSpPr>
        <p:sp>
          <p:nvSpPr>
            <p:cNvPr id="22" name="Freeform 21">
              <a:extLst>
                <a:ext uri="{FF2B5EF4-FFF2-40B4-BE49-F238E27FC236}">
                  <a16:creationId xmlns:a16="http://schemas.microsoft.com/office/drawing/2014/main" id="{38CD6480-5A2D-6B8A-01A5-5630708198FD}"/>
                </a:ext>
              </a:extLst>
            </p:cNvPr>
            <p:cNvSpPr/>
            <p:nvPr/>
          </p:nvSpPr>
          <p:spPr>
            <a:xfrm>
              <a:off x="10632222" y="3994132"/>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99FF956-A36F-4E3E-32CD-1479C160D370}"/>
                </a:ext>
              </a:extLst>
            </p:cNvPr>
            <p:cNvSpPr/>
            <p:nvPr/>
          </p:nvSpPr>
          <p:spPr>
            <a:xfrm>
              <a:off x="10018183" y="4562365"/>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256AB93-37D2-01EC-E435-1C3294FC596B}"/>
                </a:ext>
              </a:extLst>
            </p:cNvPr>
            <p:cNvSpPr/>
            <p:nvPr/>
          </p:nvSpPr>
          <p:spPr>
            <a:xfrm>
              <a:off x="10527922" y="4566770"/>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010101"/>
            </a:solidFill>
            <a:ln w="950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041EEFE-FDC5-7E63-E432-3AB36CAD23B2}"/>
                </a:ext>
              </a:extLst>
            </p:cNvPr>
            <p:cNvSpPr/>
            <p:nvPr/>
          </p:nvSpPr>
          <p:spPr>
            <a:xfrm>
              <a:off x="10527922" y="4566772"/>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067206878"/>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hoto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B82B61-69FA-606A-E43F-F8DDC090DC26}"/>
              </a:ext>
            </a:extLst>
          </p:cNvPr>
          <p:cNvSpPr/>
          <p:nvPr userDrawn="1"/>
        </p:nvSpPr>
        <p:spPr>
          <a:xfrm>
            <a:off x="461309" y="819729"/>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6" name="Picture Placeholder 5">
            <a:extLst>
              <a:ext uri="{FF2B5EF4-FFF2-40B4-BE49-F238E27FC236}">
                <a16:creationId xmlns:a16="http://schemas.microsoft.com/office/drawing/2014/main" id="{527A9C76-F6FA-56B6-796F-F8A16E629D4C}"/>
              </a:ext>
            </a:extLst>
          </p:cNvPr>
          <p:cNvSpPr>
            <a:spLocks noGrp="1"/>
          </p:cNvSpPr>
          <p:nvPr>
            <p:ph type="pic" sz="quarter" idx="41"/>
          </p:nvPr>
        </p:nvSpPr>
        <p:spPr>
          <a:xfrm>
            <a:off x="-1" y="-11581"/>
            <a:ext cx="7559675" cy="2723566"/>
          </a:xfrm>
          <a:custGeom>
            <a:avLst/>
            <a:gdLst>
              <a:gd name="connsiteX0" fmla="*/ 0 w 7559675"/>
              <a:gd name="connsiteY0" fmla="*/ 1293190 h 2723566"/>
              <a:gd name="connsiteX1" fmla="*/ 461310 w 7559675"/>
              <a:gd name="connsiteY1" fmla="*/ 1293190 h 2723566"/>
              <a:gd name="connsiteX2" fmla="*/ 461310 w 7559675"/>
              <a:gd name="connsiteY2" fmla="*/ 2158919 h 2723566"/>
              <a:gd name="connsiteX3" fmla="*/ 546081 w 7559675"/>
              <a:gd name="connsiteY3" fmla="*/ 2578304 h 2723566"/>
              <a:gd name="connsiteX4" fmla="*/ 624985 w 7559675"/>
              <a:gd name="connsiteY4" fmla="*/ 2723566 h 2723566"/>
              <a:gd name="connsiteX5" fmla="*/ 0 w 7559675"/>
              <a:gd name="connsiteY5" fmla="*/ 2723566 h 2723566"/>
              <a:gd name="connsiteX6" fmla="*/ 0 w 7559675"/>
              <a:gd name="connsiteY6" fmla="*/ 0 h 2723566"/>
              <a:gd name="connsiteX7" fmla="*/ 7555804 w 7559675"/>
              <a:gd name="connsiteY7" fmla="*/ 0 h 2723566"/>
              <a:gd name="connsiteX8" fmla="*/ 7555804 w 7559675"/>
              <a:gd name="connsiteY8" fmla="*/ 1041853 h 2723566"/>
              <a:gd name="connsiteX9" fmla="*/ 7559675 w 7559675"/>
              <a:gd name="connsiteY9" fmla="*/ 1041853 h 2723566"/>
              <a:gd name="connsiteX10" fmla="*/ 7559675 w 7559675"/>
              <a:gd name="connsiteY10" fmla="*/ 2623260 h 2723566"/>
              <a:gd name="connsiteX11" fmla="*/ 7555804 w 7559675"/>
              <a:gd name="connsiteY11" fmla="*/ 2623260 h 2723566"/>
              <a:gd name="connsiteX12" fmla="*/ 7555804 w 7559675"/>
              <a:gd name="connsiteY12" fmla="*/ 2723566 h 2723566"/>
              <a:gd name="connsiteX13" fmla="*/ 3897855 w 7559675"/>
              <a:gd name="connsiteY13" fmla="*/ 2723566 h 2723566"/>
              <a:gd name="connsiteX14" fmla="*/ 3897855 w 7559675"/>
              <a:gd name="connsiteY14" fmla="*/ 1565294 h 2723566"/>
              <a:gd name="connsiteX15" fmla="*/ 3163661 w 7559675"/>
              <a:gd name="connsiteY15" fmla="*/ 831310 h 2723566"/>
              <a:gd name="connsiteX16" fmla="*/ 461310 w 7559675"/>
              <a:gd name="connsiteY16" fmla="*/ 831310 h 2723566"/>
              <a:gd name="connsiteX17" fmla="*/ 461310 w 7559675"/>
              <a:gd name="connsiteY17" fmla="*/ 1247471 h 2723566"/>
              <a:gd name="connsiteX18" fmla="*/ 0 w 7559675"/>
              <a:gd name="connsiteY18" fmla="*/ 1247471 h 272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9675" h="2723566">
                <a:moveTo>
                  <a:pt x="0" y="1293190"/>
                </a:moveTo>
                <a:lnTo>
                  <a:pt x="461310" y="1293190"/>
                </a:lnTo>
                <a:lnTo>
                  <a:pt x="461310" y="2158919"/>
                </a:lnTo>
                <a:cubicBezTo>
                  <a:pt x="461310" y="2307647"/>
                  <a:pt x="491499" y="2449374"/>
                  <a:pt x="546081" y="2578304"/>
                </a:cubicBezTo>
                <a:lnTo>
                  <a:pt x="624985" y="2723566"/>
                </a:lnTo>
                <a:lnTo>
                  <a:pt x="0" y="2723566"/>
                </a:lnTo>
                <a:close/>
                <a:moveTo>
                  <a:pt x="0" y="0"/>
                </a:moveTo>
                <a:lnTo>
                  <a:pt x="7555804" y="0"/>
                </a:lnTo>
                <a:lnTo>
                  <a:pt x="7555804" y="1041853"/>
                </a:lnTo>
                <a:lnTo>
                  <a:pt x="7559675" y="1041853"/>
                </a:lnTo>
                <a:lnTo>
                  <a:pt x="7559675" y="2623260"/>
                </a:lnTo>
                <a:lnTo>
                  <a:pt x="7555804" y="2623260"/>
                </a:lnTo>
                <a:lnTo>
                  <a:pt x="7555804" y="2723566"/>
                </a:lnTo>
                <a:lnTo>
                  <a:pt x="3897855" y="2723566"/>
                </a:lnTo>
                <a:lnTo>
                  <a:pt x="3897855" y="1565294"/>
                </a:lnTo>
                <a:cubicBezTo>
                  <a:pt x="3897855" y="1159671"/>
                  <a:pt x="3569401" y="831310"/>
                  <a:pt x="3163661" y="831310"/>
                </a:cubicBezTo>
                <a:lnTo>
                  <a:pt x="461310" y="831310"/>
                </a:lnTo>
                <a:lnTo>
                  <a:pt x="461310" y="1247471"/>
                </a:lnTo>
                <a:lnTo>
                  <a:pt x="0" y="124747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
        <p:nvSpPr>
          <p:cNvPr id="7" name="Freeform 6">
            <a:extLst>
              <a:ext uri="{FF2B5EF4-FFF2-40B4-BE49-F238E27FC236}">
                <a16:creationId xmlns:a16="http://schemas.microsoft.com/office/drawing/2014/main" id="{66EAA005-B17B-D6B5-5AA1-832B54F7E17F}"/>
              </a:ext>
            </a:extLst>
          </p:cNvPr>
          <p:cNvSpPr/>
          <p:nvPr userDrawn="1"/>
        </p:nvSpPr>
        <p:spPr>
          <a:xfrm rot="10800000" flipV="1">
            <a:off x="-1" y="1235890"/>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32">
            <a:extLst>
              <a:ext uri="{FF2B5EF4-FFF2-40B4-BE49-F238E27FC236}">
                <a16:creationId xmlns:a16="http://schemas.microsoft.com/office/drawing/2014/main" id="{16C1CE78-6294-5954-6486-78DC3661D398}"/>
              </a:ext>
            </a:extLst>
          </p:cNvPr>
          <p:cNvSpPr>
            <a:spLocks noGrp="1"/>
          </p:cNvSpPr>
          <p:nvPr>
            <p:ph type="body" sz="quarter" idx="52" hasCustomPrompt="1"/>
          </p:nvPr>
        </p:nvSpPr>
        <p:spPr>
          <a:xfrm>
            <a:off x="729207" y="2711985"/>
            <a:ext cx="3050631"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10" name="Text Placeholder 23">
            <a:extLst>
              <a:ext uri="{FF2B5EF4-FFF2-40B4-BE49-F238E27FC236}">
                <a16:creationId xmlns:a16="http://schemas.microsoft.com/office/drawing/2014/main" id="{6FB8A194-79B7-2C05-24BA-3CAAC43C2E64}"/>
              </a:ext>
            </a:extLst>
          </p:cNvPr>
          <p:cNvSpPr>
            <a:spLocks noGrp="1"/>
          </p:cNvSpPr>
          <p:nvPr>
            <p:ph type="body" sz="quarter" idx="13" hasCustomPrompt="1"/>
          </p:nvPr>
        </p:nvSpPr>
        <p:spPr>
          <a:xfrm>
            <a:off x="760061" y="1427746"/>
            <a:ext cx="2977082" cy="1101335"/>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1" name="Round Single Corner Rectangle 10">
            <a:extLst>
              <a:ext uri="{FF2B5EF4-FFF2-40B4-BE49-F238E27FC236}">
                <a16:creationId xmlns:a16="http://schemas.microsoft.com/office/drawing/2014/main" id="{EE78960A-EACA-E3F0-8825-A5DF9E741869}"/>
              </a:ext>
            </a:extLst>
          </p:cNvPr>
          <p:cNvSpPr/>
          <p:nvPr userDrawn="1"/>
        </p:nvSpPr>
        <p:spPr>
          <a:xfrm rot="5400000" flipH="1">
            <a:off x="3244760" y="409229"/>
            <a:ext cx="571614" cy="7061134"/>
          </a:xfrm>
          <a:prstGeom prst="round1Rect">
            <a:avLst>
              <a:gd name="adj" fmla="val 50000"/>
            </a:avLst>
          </a:pr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32">
            <a:extLst>
              <a:ext uri="{FF2B5EF4-FFF2-40B4-BE49-F238E27FC236}">
                <a16:creationId xmlns:a16="http://schemas.microsoft.com/office/drawing/2014/main" id="{20518955-003F-851E-2A6A-C91390C7913A}"/>
              </a:ext>
            </a:extLst>
          </p:cNvPr>
          <p:cNvSpPr>
            <a:spLocks noGrp="1"/>
          </p:cNvSpPr>
          <p:nvPr>
            <p:ph type="body" sz="quarter" idx="58" hasCustomPrompt="1"/>
          </p:nvPr>
        </p:nvSpPr>
        <p:spPr>
          <a:xfrm>
            <a:off x="860495" y="3765597"/>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HOW IS YOUR PRODUCT OR SERVICE INNOVATIVE? WHAT GAP IN THE MARKETPLACE DOES IT FILL?</a:t>
            </a:r>
          </a:p>
        </p:txBody>
      </p:sp>
      <p:sp>
        <p:nvSpPr>
          <p:cNvPr id="13" name="Text Placeholder 32">
            <a:extLst>
              <a:ext uri="{FF2B5EF4-FFF2-40B4-BE49-F238E27FC236}">
                <a16:creationId xmlns:a16="http://schemas.microsoft.com/office/drawing/2014/main" id="{D76359E3-2B81-88F9-8004-283441EFF040}"/>
              </a:ext>
            </a:extLst>
          </p:cNvPr>
          <p:cNvSpPr>
            <a:spLocks noGrp="1"/>
          </p:cNvSpPr>
          <p:nvPr>
            <p:ph type="body" sz="quarter" idx="32" hasCustomPrompt="1"/>
          </p:nvPr>
        </p:nvSpPr>
        <p:spPr>
          <a:xfrm>
            <a:off x="860496" y="4436312"/>
            <a:ext cx="5435600" cy="2029898"/>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sp>
        <p:nvSpPr>
          <p:cNvPr id="14" name="Round Single Corner Rectangle 13">
            <a:extLst>
              <a:ext uri="{FF2B5EF4-FFF2-40B4-BE49-F238E27FC236}">
                <a16:creationId xmlns:a16="http://schemas.microsoft.com/office/drawing/2014/main" id="{741B6247-E1F1-3631-AACA-32FA17D45BBB}"/>
              </a:ext>
            </a:extLst>
          </p:cNvPr>
          <p:cNvSpPr/>
          <p:nvPr userDrawn="1"/>
        </p:nvSpPr>
        <p:spPr>
          <a:xfrm rot="5400000" flipH="1">
            <a:off x="3244760" y="3535435"/>
            <a:ext cx="571614" cy="7061134"/>
          </a:xfrm>
          <a:prstGeom prst="round1Rect">
            <a:avLst>
              <a:gd name="adj" fmla="val 50000"/>
            </a:avLst>
          </a:prstGeom>
          <a:solidFill>
            <a:srgbClr val="17AAA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 name="Text Placeholder 32">
            <a:extLst>
              <a:ext uri="{FF2B5EF4-FFF2-40B4-BE49-F238E27FC236}">
                <a16:creationId xmlns:a16="http://schemas.microsoft.com/office/drawing/2014/main" id="{F1C2199B-2592-02A8-A6E3-CB123AF32A91}"/>
              </a:ext>
            </a:extLst>
          </p:cNvPr>
          <p:cNvSpPr>
            <a:spLocks noGrp="1"/>
          </p:cNvSpPr>
          <p:nvPr>
            <p:ph type="body" sz="quarter" idx="60" hasCustomPrompt="1"/>
          </p:nvPr>
        </p:nvSpPr>
        <p:spPr>
          <a:xfrm>
            <a:off x="860495" y="6891803"/>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WHERE DID YOU SOURCE THE MAIN SUPPORT AND RESOURCES </a:t>
            </a:r>
          </a:p>
          <a:p>
            <a:pPr lvl="0"/>
            <a:r>
              <a:rPr lang="en-GB" dirty="0"/>
              <a:t>(EG GRANTS AND OTHER SUPPORT)?</a:t>
            </a:r>
          </a:p>
        </p:txBody>
      </p:sp>
      <p:sp>
        <p:nvSpPr>
          <p:cNvPr id="17" name="Text Placeholder 32">
            <a:extLst>
              <a:ext uri="{FF2B5EF4-FFF2-40B4-BE49-F238E27FC236}">
                <a16:creationId xmlns:a16="http://schemas.microsoft.com/office/drawing/2014/main" id="{0D1996D1-3CF7-1E70-9BDD-62C82236DE5D}"/>
              </a:ext>
            </a:extLst>
          </p:cNvPr>
          <p:cNvSpPr>
            <a:spLocks noGrp="1"/>
          </p:cNvSpPr>
          <p:nvPr>
            <p:ph type="body" sz="quarter" idx="62" hasCustomPrompt="1"/>
          </p:nvPr>
        </p:nvSpPr>
        <p:spPr>
          <a:xfrm>
            <a:off x="844454" y="7532440"/>
            <a:ext cx="5435600" cy="2029898"/>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spTree>
    <p:extLst>
      <p:ext uri="{BB962C8B-B14F-4D97-AF65-F5344CB8AC3E}">
        <p14:creationId xmlns:p14="http://schemas.microsoft.com/office/powerpoint/2010/main" val="204966887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quote/photo slide 1">
    <p:spTree>
      <p:nvGrpSpPr>
        <p:cNvPr id="1" name=""/>
        <p:cNvGrpSpPr/>
        <p:nvPr/>
      </p:nvGrpSpPr>
      <p:grpSpPr>
        <a:xfrm>
          <a:off x="0" y="0"/>
          <a:ext cx="0" cy="0"/>
          <a:chOff x="0" y="0"/>
          <a:chExt cx="0" cy="0"/>
        </a:xfrm>
      </p:grpSpPr>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376381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70" r:id="rId2"/>
    <p:sldLayoutId id="2147483935" r:id="rId3"/>
    <p:sldLayoutId id="2147483936" r:id="rId4"/>
    <p:sldLayoutId id="2147483937" r:id="rId5"/>
    <p:sldLayoutId id="2147483938" r:id="rId6"/>
    <p:sldLayoutId id="2147483939" r:id="rId7"/>
    <p:sldLayoutId id="2147483940" r:id="rId8"/>
    <p:sldLayoutId id="2147483941" r:id="rId9"/>
    <p:sldLayoutId id="2147483943" r:id="rId10"/>
    <p:sldLayoutId id="2147483944" r:id="rId11"/>
    <p:sldLayoutId id="2147483967" r:id="rId12"/>
    <p:sldLayoutId id="2147483968" r:id="rId13"/>
    <p:sldLayoutId id="2147483969" r:id="rId14"/>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instagram.com/fuzioncommunications/" TargetMode="External"/><Relationship Id="rId7" Type="http://schemas.openxmlformats.org/officeDocument/2006/relationships/hyperlink" Target="http://www.fuzion.ie/" TargetMode="Externa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hyperlink" Target="https://www.linkedin.com/company/fuzion-communications/" TargetMode="External"/><Relationship Id="rId5" Type="http://schemas.openxmlformats.org/officeDocument/2006/relationships/hyperlink" Target="https://www.facebook.com/fuzioncommunications/" TargetMode="External"/><Relationship Id="rId4" Type="http://schemas.openxmlformats.org/officeDocument/2006/relationships/hyperlink" Target="https://www.youtube.com/@fuzioncommunications" TargetMode="Externa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www.fuzion.ie/media-training-case-studies/" TargetMode="External"/><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hyperlink" Target="https://www.facebook.com/fuzioncommunications/" TargetMode="External"/><Relationship Id="rId13" Type="http://schemas.openxmlformats.org/officeDocument/2006/relationships/image" Target="../media/image18.jpeg"/><Relationship Id="rId3" Type="http://schemas.openxmlformats.org/officeDocument/2006/relationships/image" Target="../media/image14.jpg"/><Relationship Id="rId7" Type="http://schemas.openxmlformats.org/officeDocument/2006/relationships/hyperlink" Target="https://www.facebook.com/profile.php?id=100092188720908" TargetMode="External"/><Relationship Id="rId12" Type="http://schemas.openxmlformats.org/officeDocument/2006/relationships/hyperlink" Target="https://www.linkedin.com/company/fuzion-communications/" TargetMode="External"/><Relationship Id="rId2" Type="http://schemas.openxmlformats.org/officeDocument/2006/relationships/image" Target="../media/image13.png"/><Relationship Id="rId16"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15.jpeg"/><Relationship Id="rId11" Type="http://schemas.openxmlformats.org/officeDocument/2006/relationships/image" Target="../media/image17.svg"/><Relationship Id="rId5" Type="http://schemas.openxmlformats.org/officeDocument/2006/relationships/image" Target="../media/image4.sv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hyperlink" Target="https://projectdare.eu/" TargetMode="External"/><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B36C12-D239-0FF6-8EC8-6E895492D680}"/>
              </a:ext>
            </a:extLst>
          </p:cNvPr>
          <p:cNvSpPr>
            <a:spLocks noGrp="1"/>
          </p:cNvSpPr>
          <p:nvPr>
            <p:ph type="body" sz="quarter" idx="44"/>
          </p:nvPr>
        </p:nvSpPr>
        <p:spPr/>
        <p:txBody>
          <a:bodyPr>
            <a:normAutofit/>
          </a:bodyPr>
          <a:lstStyle/>
          <a:p>
            <a:r>
              <a:rPr lang="en-GB"/>
              <a:t>www.</a:t>
            </a:r>
            <a:r>
              <a:rPr lang="en-US" sz="2400" b="1" dirty="0" err="1"/>
              <a:t>projectdare</a:t>
            </a:r>
            <a:r>
              <a:rPr lang="en-GB"/>
              <a:t>.eu</a:t>
            </a:r>
          </a:p>
        </p:txBody>
      </p:sp>
      <p:sp>
        <p:nvSpPr>
          <p:cNvPr id="5" name="Text Placeholder 4">
            <a:extLst>
              <a:ext uri="{FF2B5EF4-FFF2-40B4-BE49-F238E27FC236}">
                <a16:creationId xmlns:a16="http://schemas.microsoft.com/office/drawing/2014/main" id="{39792F19-0229-BA4A-0879-924340C51C91}"/>
              </a:ext>
            </a:extLst>
          </p:cNvPr>
          <p:cNvSpPr>
            <a:spLocks noGrp="1"/>
          </p:cNvSpPr>
          <p:nvPr>
            <p:ph type="body" sz="quarter" idx="32"/>
          </p:nvPr>
        </p:nvSpPr>
        <p:spPr>
          <a:xfrm>
            <a:off x="3779836" y="6293949"/>
            <a:ext cx="3733671" cy="2449286"/>
          </a:xfrm>
        </p:spPr>
        <p:txBody>
          <a:bodyPr>
            <a:normAutofit fontScale="25000" lnSpcReduction="20000"/>
          </a:bodyPr>
          <a:lstStyle/>
          <a:p>
            <a:r>
              <a:rPr lang="en-GB" sz="4800" dirty="0"/>
              <a:t>Fuzion is a fully integrated brand communications agency providing public relations, creative design, digital marketing and impactful storytelling to help clients build their brand and manage their reputation.</a:t>
            </a:r>
          </a:p>
          <a:p>
            <a:endParaRPr lang="en-GB" sz="4800" dirty="0"/>
          </a:p>
          <a:p>
            <a:r>
              <a:rPr lang="en-GB" sz="4800" dirty="0"/>
              <a:t>All of Fuzion client services, whether it’s arranging a photocall or distributing press materials, designing reports or executing a complete rebrand, crafting communication strategies or launching digital marketing campaigns, shape the way brands are perceived, enhancing reputation through effective communication. </a:t>
            </a:r>
          </a:p>
          <a:p>
            <a:endParaRPr lang="en-GB" sz="4800" dirty="0"/>
          </a:p>
          <a:p>
            <a:r>
              <a:rPr lang="en-GB" sz="4800" dirty="0"/>
              <a:t>With an ‘always on’ approach Fuzion devise, create and activate unique communication strategies across multiple channels. From traditional PR to social media delivering creative campaigns that get results</a:t>
            </a:r>
          </a:p>
          <a:p>
            <a:endParaRPr lang="en-GB" sz="1200" dirty="0"/>
          </a:p>
        </p:txBody>
      </p:sp>
      <p:sp>
        <p:nvSpPr>
          <p:cNvPr id="9" name="Text Placeholder 8">
            <a:extLst>
              <a:ext uri="{FF2B5EF4-FFF2-40B4-BE49-F238E27FC236}">
                <a16:creationId xmlns:a16="http://schemas.microsoft.com/office/drawing/2014/main" id="{84CB683A-CF14-5EDF-3D3E-DE8CA5D4CD1E}"/>
              </a:ext>
            </a:extLst>
          </p:cNvPr>
          <p:cNvSpPr>
            <a:spLocks noGrp="1"/>
          </p:cNvSpPr>
          <p:nvPr>
            <p:ph type="body" sz="quarter" idx="60"/>
          </p:nvPr>
        </p:nvSpPr>
        <p:spPr>
          <a:xfrm>
            <a:off x="555032" y="6506908"/>
            <a:ext cx="2714043" cy="393286"/>
          </a:xfrm>
        </p:spPr>
        <p:txBody>
          <a:bodyPr>
            <a:normAutofit fontScale="92500"/>
          </a:bodyPr>
          <a:lstStyle/>
          <a:p>
            <a:r>
              <a:rPr lang="en-GB" sz="1600" dirty="0"/>
              <a:t>Industry, Number of Employees</a:t>
            </a:r>
          </a:p>
        </p:txBody>
      </p:sp>
      <p:sp>
        <p:nvSpPr>
          <p:cNvPr id="10" name="Text Placeholder 9">
            <a:extLst>
              <a:ext uri="{FF2B5EF4-FFF2-40B4-BE49-F238E27FC236}">
                <a16:creationId xmlns:a16="http://schemas.microsoft.com/office/drawing/2014/main" id="{676E2570-F700-718F-B5E1-B9992A10E77A}"/>
              </a:ext>
            </a:extLst>
          </p:cNvPr>
          <p:cNvSpPr>
            <a:spLocks noGrp="1"/>
          </p:cNvSpPr>
          <p:nvPr>
            <p:ph type="body" sz="quarter" idx="61"/>
          </p:nvPr>
        </p:nvSpPr>
        <p:spPr>
          <a:xfrm>
            <a:off x="555031" y="6730242"/>
            <a:ext cx="3224805" cy="349177"/>
          </a:xfrm>
        </p:spPr>
        <p:txBody>
          <a:bodyPr>
            <a:normAutofit/>
          </a:bodyPr>
          <a:lstStyle/>
          <a:p>
            <a:r>
              <a:rPr lang="en-GB" sz="1200" dirty="0"/>
              <a:t>Advertising Services, 11-50 Employees</a:t>
            </a:r>
          </a:p>
        </p:txBody>
      </p:sp>
      <p:sp>
        <p:nvSpPr>
          <p:cNvPr id="11" name="Text Placeholder 10">
            <a:extLst>
              <a:ext uri="{FF2B5EF4-FFF2-40B4-BE49-F238E27FC236}">
                <a16:creationId xmlns:a16="http://schemas.microsoft.com/office/drawing/2014/main" id="{A9F20B16-8627-E8A8-43B4-7515738FB941}"/>
              </a:ext>
            </a:extLst>
          </p:cNvPr>
          <p:cNvSpPr>
            <a:spLocks noGrp="1"/>
          </p:cNvSpPr>
          <p:nvPr>
            <p:ph type="body" sz="quarter" idx="62"/>
          </p:nvPr>
        </p:nvSpPr>
        <p:spPr>
          <a:xfrm>
            <a:off x="555032" y="7080667"/>
            <a:ext cx="2714043" cy="326454"/>
          </a:xfrm>
        </p:spPr>
        <p:txBody>
          <a:bodyPr>
            <a:normAutofit/>
          </a:bodyPr>
          <a:lstStyle/>
          <a:p>
            <a:r>
              <a:rPr lang="en-GB" sz="1600" dirty="0"/>
              <a:t>D&amp;I Strategy </a:t>
            </a:r>
          </a:p>
        </p:txBody>
      </p:sp>
      <p:sp>
        <p:nvSpPr>
          <p:cNvPr id="12" name="Text Placeholder 11">
            <a:extLst>
              <a:ext uri="{FF2B5EF4-FFF2-40B4-BE49-F238E27FC236}">
                <a16:creationId xmlns:a16="http://schemas.microsoft.com/office/drawing/2014/main" id="{7D2F4E10-9B56-BBA4-986B-B4C9D6EE7959}"/>
              </a:ext>
            </a:extLst>
          </p:cNvPr>
          <p:cNvSpPr>
            <a:spLocks noGrp="1"/>
          </p:cNvSpPr>
          <p:nvPr>
            <p:ph type="body" sz="quarter" idx="63"/>
          </p:nvPr>
        </p:nvSpPr>
        <p:spPr/>
        <p:txBody>
          <a:bodyPr>
            <a:normAutofit/>
          </a:bodyPr>
          <a:lstStyle/>
          <a:p>
            <a:r>
              <a:rPr lang="en-GB" sz="1200" dirty="0"/>
              <a:t>Marketing Strategies</a:t>
            </a:r>
          </a:p>
        </p:txBody>
      </p:sp>
      <p:sp>
        <p:nvSpPr>
          <p:cNvPr id="25" name="Text Placeholder 24">
            <a:extLst>
              <a:ext uri="{FF2B5EF4-FFF2-40B4-BE49-F238E27FC236}">
                <a16:creationId xmlns:a16="http://schemas.microsoft.com/office/drawing/2014/main" id="{F19C7C69-F55A-00B4-5C68-9E0698AC43C6}"/>
              </a:ext>
            </a:extLst>
          </p:cNvPr>
          <p:cNvSpPr>
            <a:spLocks noGrp="1"/>
          </p:cNvSpPr>
          <p:nvPr>
            <p:ph type="body" sz="quarter" idx="64"/>
          </p:nvPr>
        </p:nvSpPr>
        <p:spPr>
          <a:xfrm>
            <a:off x="565010" y="7315136"/>
            <a:ext cx="2684109" cy="989436"/>
          </a:xfrm>
        </p:spPr>
        <p:txBody>
          <a:bodyPr/>
          <a:lstStyle/>
          <a:p>
            <a:r>
              <a:rPr lang="en-GB" sz="1600" dirty="0"/>
              <a:t>Module Topic </a:t>
            </a:r>
          </a:p>
        </p:txBody>
      </p:sp>
      <p:sp>
        <p:nvSpPr>
          <p:cNvPr id="26" name="Text Placeholder 25">
            <a:extLst>
              <a:ext uri="{FF2B5EF4-FFF2-40B4-BE49-F238E27FC236}">
                <a16:creationId xmlns:a16="http://schemas.microsoft.com/office/drawing/2014/main" id="{019F3011-6448-72C9-CC9A-D8DE9CB0DBBC}"/>
              </a:ext>
            </a:extLst>
          </p:cNvPr>
          <p:cNvSpPr>
            <a:spLocks noGrp="1"/>
          </p:cNvSpPr>
          <p:nvPr>
            <p:ph type="body" sz="quarter" idx="65"/>
          </p:nvPr>
        </p:nvSpPr>
        <p:spPr>
          <a:xfrm>
            <a:off x="565010" y="7899735"/>
            <a:ext cx="3249118" cy="400770"/>
          </a:xfrm>
        </p:spPr>
        <p:txBody>
          <a:bodyPr/>
          <a:lstStyle/>
          <a:p>
            <a:pPr>
              <a:spcBef>
                <a:spcPts val="0"/>
              </a:spcBef>
            </a:pPr>
            <a:r>
              <a:rPr lang="en-GB" sz="1200" dirty="0"/>
              <a:t>Module 5 Marketing Strategies that Promote Diversity and Inclusion</a:t>
            </a:r>
          </a:p>
        </p:txBody>
      </p:sp>
      <p:sp>
        <p:nvSpPr>
          <p:cNvPr id="7" name="Text Placeholder 6">
            <a:extLst>
              <a:ext uri="{FF2B5EF4-FFF2-40B4-BE49-F238E27FC236}">
                <a16:creationId xmlns:a16="http://schemas.microsoft.com/office/drawing/2014/main" id="{2218036C-7EB2-E5E9-FADD-3636DF3A3896}"/>
              </a:ext>
            </a:extLst>
          </p:cNvPr>
          <p:cNvSpPr>
            <a:spLocks noGrp="1"/>
          </p:cNvSpPr>
          <p:nvPr>
            <p:ph type="body" sz="quarter" idx="58"/>
          </p:nvPr>
        </p:nvSpPr>
        <p:spPr/>
        <p:txBody>
          <a:bodyPr>
            <a:normAutofit/>
          </a:bodyPr>
          <a:lstStyle/>
          <a:p>
            <a:r>
              <a:rPr lang="en-GB" sz="1600" dirty="0"/>
              <a:t>Company Name, Country</a:t>
            </a:r>
          </a:p>
        </p:txBody>
      </p:sp>
      <p:sp>
        <p:nvSpPr>
          <p:cNvPr id="8" name="Text Placeholder 7">
            <a:extLst>
              <a:ext uri="{FF2B5EF4-FFF2-40B4-BE49-F238E27FC236}">
                <a16:creationId xmlns:a16="http://schemas.microsoft.com/office/drawing/2014/main" id="{39C00486-5CF5-8888-1CD6-4510360BCB09}"/>
              </a:ext>
            </a:extLst>
          </p:cNvPr>
          <p:cNvSpPr>
            <a:spLocks noGrp="1"/>
          </p:cNvSpPr>
          <p:nvPr>
            <p:ph type="body" sz="quarter" idx="59"/>
          </p:nvPr>
        </p:nvSpPr>
        <p:spPr/>
        <p:txBody>
          <a:bodyPr>
            <a:normAutofit/>
          </a:bodyPr>
          <a:lstStyle/>
          <a:p>
            <a:r>
              <a:rPr lang="en-GB" sz="1200" dirty="0"/>
              <a:t>                                            </a:t>
            </a:r>
            <a:r>
              <a:rPr lang="en-GB" sz="1600" dirty="0"/>
              <a:t>Ireland</a:t>
            </a:r>
          </a:p>
        </p:txBody>
      </p:sp>
      <p:sp>
        <p:nvSpPr>
          <p:cNvPr id="2" name="Text Placeholder 1">
            <a:extLst>
              <a:ext uri="{FF2B5EF4-FFF2-40B4-BE49-F238E27FC236}">
                <a16:creationId xmlns:a16="http://schemas.microsoft.com/office/drawing/2014/main" id="{ADB29C28-376C-0A1A-2D23-755FBF54FCC1}"/>
              </a:ext>
            </a:extLst>
          </p:cNvPr>
          <p:cNvSpPr>
            <a:spLocks noGrp="1"/>
          </p:cNvSpPr>
          <p:nvPr>
            <p:ph type="body" sz="quarter" idx="11"/>
          </p:nvPr>
        </p:nvSpPr>
        <p:spPr>
          <a:xfrm>
            <a:off x="150914" y="3424467"/>
            <a:ext cx="3502321" cy="574616"/>
          </a:xfrm>
        </p:spPr>
        <p:txBody>
          <a:bodyPr/>
          <a:lstStyle/>
          <a:p>
            <a:r>
              <a:rPr lang="en-GB" sz="4800" dirty="0"/>
              <a:t>CASE STUDY</a:t>
            </a:r>
          </a:p>
        </p:txBody>
      </p:sp>
      <p:sp>
        <p:nvSpPr>
          <p:cNvPr id="3" name="Text Placeholder 2">
            <a:extLst>
              <a:ext uri="{FF2B5EF4-FFF2-40B4-BE49-F238E27FC236}">
                <a16:creationId xmlns:a16="http://schemas.microsoft.com/office/drawing/2014/main" id="{B1CE29B8-CA19-330F-E37F-89C2F0E34FD6}"/>
              </a:ext>
            </a:extLst>
          </p:cNvPr>
          <p:cNvSpPr>
            <a:spLocks noGrp="1"/>
          </p:cNvSpPr>
          <p:nvPr>
            <p:ph type="body" sz="quarter" idx="16"/>
          </p:nvPr>
        </p:nvSpPr>
        <p:spPr>
          <a:xfrm>
            <a:off x="317844" y="4120668"/>
            <a:ext cx="2821794" cy="775758"/>
          </a:xfrm>
        </p:spPr>
        <p:txBody>
          <a:bodyPr/>
          <a:lstStyle/>
          <a:p>
            <a:r>
              <a:rPr lang="en-GB" sz="3600" dirty="0"/>
              <a:t>,</a:t>
            </a:r>
          </a:p>
          <a:p>
            <a:r>
              <a:rPr lang="en-GB" sz="3600" dirty="0"/>
              <a:t>Ireland</a:t>
            </a:r>
          </a:p>
        </p:txBody>
      </p:sp>
      <p:grpSp>
        <p:nvGrpSpPr>
          <p:cNvPr id="13" name="Group 12">
            <a:extLst>
              <a:ext uri="{FF2B5EF4-FFF2-40B4-BE49-F238E27FC236}">
                <a16:creationId xmlns:a16="http://schemas.microsoft.com/office/drawing/2014/main" id="{1CB874ED-D228-B739-C5E5-8D24B0B90470}"/>
              </a:ext>
            </a:extLst>
          </p:cNvPr>
          <p:cNvGrpSpPr/>
          <p:nvPr/>
        </p:nvGrpSpPr>
        <p:grpSpPr>
          <a:xfrm rot="10327245">
            <a:off x="2833274" y="4570075"/>
            <a:ext cx="2061589" cy="1788378"/>
            <a:chOff x="-1397183" y="824494"/>
            <a:chExt cx="1192352" cy="1034336"/>
          </a:xfrm>
        </p:grpSpPr>
        <p:sp>
          <p:nvSpPr>
            <p:cNvPr id="14" name="Freeform 13">
              <a:extLst>
                <a:ext uri="{FF2B5EF4-FFF2-40B4-BE49-F238E27FC236}">
                  <a16:creationId xmlns:a16="http://schemas.microsoft.com/office/drawing/2014/main" id="{A178F316-4F05-474E-BF17-FC4E273D5F8C}"/>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CE69460-6C1F-C905-77B5-273C2020C1D0}"/>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364973-F886-103B-1EF4-AF79DE69B955}"/>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cxnSp>
        <p:nvCxnSpPr>
          <p:cNvPr id="20" name="Straight Connector 19">
            <a:extLst>
              <a:ext uri="{FF2B5EF4-FFF2-40B4-BE49-F238E27FC236}">
                <a16:creationId xmlns:a16="http://schemas.microsoft.com/office/drawing/2014/main" id="{CBC85E2D-EB26-C19D-F516-94161C1CE53E}"/>
              </a:ext>
            </a:extLst>
          </p:cNvPr>
          <p:cNvCxnSpPr>
            <a:cxnSpLocks/>
          </p:cNvCxnSpPr>
          <p:nvPr/>
        </p:nvCxnSpPr>
        <p:spPr>
          <a:xfrm flipH="1">
            <a:off x="0" y="70073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511484-72B2-6000-0B8D-9B0AD54B8F4B}"/>
              </a:ext>
            </a:extLst>
          </p:cNvPr>
          <p:cNvCxnSpPr>
            <a:cxnSpLocks/>
          </p:cNvCxnSpPr>
          <p:nvPr userDrawn="1"/>
        </p:nvCxnSpPr>
        <p:spPr>
          <a:xfrm flipH="1" flipV="1">
            <a:off x="-2" y="7598686"/>
            <a:ext cx="3269077" cy="115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3F403C-1422-EC11-6D5B-9345BB047618}"/>
              </a:ext>
            </a:extLst>
          </p:cNvPr>
          <p:cNvCxnSpPr>
            <a:cxnSpLocks/>
          </p:cNvCxnSpPr>
          <p:nvPr userDrawn="1"/>
        </p:nvCxnSpPr>
        <p:spPr>
          <a:xfrm flipH="1">
            <a:off x="-2" y="83370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Placeholder 17">
            <a:extLst>
              <a:ext uri="{FF2B5EF4-FFF2-40B4-BE49-F238E27FC236}">
                <a16:creationId xmlns:a16="http://schemas.microsoft.com/office/drawing/2014/main" id="{6EDD5264-D260-3CA0-9E79-E5230075B2F5}"/>
              </a:ext>
            </a:extLst>
          </p:cNvPr>
          <p:cNvPicPr>
            <a:picLocks noGrp="1" noChangeAspect="1"/>
          </p:cNvPicPr>
          <p:nvPr>
            <p:ph type="pic" sz="quarter" idx="43"/>
          </p:nvPr>
        </p:nvPicPr>
        <p:blipFill>
          <a:blip r:embed="rId2"/>
          <a:srcRect l="12308" r="12308"/>
          <a:stretch>
            <a:fillRect/>
          </a:stretch>
        </p:blipFill>
        <p:spPr>
          <a:xfrm>
            <a:off x="4347015" y="2307938"/>
            <a:ext cx="3212659" cy="3154926"/>
          </a:xfrm>
          <a:prstGeom prst="rect">
            <a:avLst/>
          </a:prstGeom>
        </p:spPr>
      </p:pic>
      <p:grpSp>
        <p:nvGrpSpPr>
          <p:cNvPr id="41" name="Graphic 3">
            <a:extLst>
              <a:ext uri="{FF2B5EF4-FFF2-40B4-BE49-F238E27FC236}">
                <a16:creationId xmlns:a16="http://schemas.microsoft.com/office/drawing/2014/main" id="{2BCCC0F0-02E4-9326-2AEB-BDA52FA2F64C}"/>
              </a:ext>
            </a:extLst>
          </p:cNvPr>
          <p:cNvGrpSpPr/>
          <p:nvPr/>
        </p:nvGrpSpPr>
        <p:grpSpPr>
          <a:xfrm>
            <a:off x="5993172" y="9548725"/>
            <a:ext cx="410401" cy="463436"/>
            <a:chOff x="1950027" y="2499889"/>
            <a:chExt cx="850463" cy="850463"/>
          </a:xfrm>
        </p:grpSpPr>
        <p:sp>
          <p:nvSpPr>
            <p:cNvPr id="42" name="Freeform 218">
              <a:extLst>
                <a:ext uri="{FF2B5EF4-FFF2-40B4-BE49-F238E27FC236}">
                  <a16:creationId xmlns:a16="http://schemas.microsoft.com/office/drawing/2014/main" id="{240B0F2A-5260-B1B3-1AAC-A451BB63C16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3" name="Graphic 3">
              <a:extLst>
                <a:ext uri="{FF2B5EF4-FFF2-40B4-BE49-F238E27FC236}">
                  <a16:creationId xmlns:a16="http://schemas.microsoft.com/office/drawing/2014/main" id="{8753163A-9F74-30D0-89B6-17BEFA144E13}"/>
                </a:ext>
              </a:extLst>
            </p:cNvPr>
            <p:cNvGrpSpPr/>
            <p:nvPr/>
          </p:nvGrpSpPr>
          <p:grpSpPr>
            <a:xfrm>
              <a:off x="2107521" y="2657382"/>
              <a:ext cx="535476" cy="535477"/>
              <a:chOff x="2107521" y="2657382"/>
              <a:chExt cx="535476" cy="535477"/>
            </a:xfrm>
            <a:solidFill>
              <a:srgbClr val="FFFFFF"/>
            </a:solidFill>
          </p:grpSpPr>
          <p:sp>
            <p:nvSpPr>
              <p:cNvPr id="48" name="Freeform 220">
                <a:extLst>
                  <a:ext uri="{FF2B5EF4-FFF2-40B4-BE49-F238E27FC236}">
                    <a16:creationId xmlns:a16="http://schemas.microsoft.com/office/drawing/2014/main" id="{18242F45-C4DE-C95D-CB5E-CF9668CBA069}"/>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9" name="Freeform 221">
                <a:hlinkClick r:id="rId3"/>
                <a:extLst>
                  <a:ext uri="{FF2B5EF4-FFF2-40B4-BE49-F238E27FC236}">
                    <a16:creationId xmlns:a16="http://schemas.microsoft.com/office/drawing/2014/main" id="{256B1F1B-F87A-C8DC-67CF-C12488E583A9}"/>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222">
                <a:extLst>
                  <a:ext uri="{FF2B5EF4-FFF2-40B4-BE49-F238E27FC236}">
                    <a16:creationId xmlns:a16="http://schemas.microsoft.com/office/drawing/2014/main" id="{4CF130FA-C0AC-9034-0EDD-EA1138E1A9F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52" name="Graphic 3">
            <a:extLst>
              <a:ext uri="{FF2B5EF4-FFF2-40B4-BE49-F238E27FC236}">
                <a16:creationId xmlns:a16="http://schemas.microsoft.com/office/drawing/2014/main" id="{B2F4FD24-3EF6-E4D8-35F7-CB121797B5D0}"/>
              </a:ext>
            </a:extLst>
          </p:cNvPr>
          <p:cNvGrpSpPr/>
          <p:nvPr/>
        </p:nvGrpSpPr>
        <p:grpSpPr>
          <a:xfrm>
            <a:off x="6566976" y="9528278"/>
            <a:ext cx="410401" cy="463436"/>
            <a:chOff x="2998302" y="2499889"/>
            <a:chExt cx="850463" cy="850463"/>
          </a:xfrm>
        </p:grpSpPr>
        <p:sp>
          <p:nvSpPr>
            <p:cNvPr id="53" name="Freeform 227">
              <a:extLst>
                <a:ext uri="{FF2B5EF4-FFF2-40B4-BE49-F238E27FC236}">
                  <a16:creationId xmlns:a16="http://schemas.microsoft.com/office/drawing/2014/main" id="{3D50DE4C-8FCC-6588-6E90-52E6844CB440}"/>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4" name="Freeform 228">
              <a:hlinkClick r:id="rId4"/>
              <a:extLst>
                <a:ext uri="{FF2B5EF4-FFF2-40B4-BE49-F238E27FC236}">
                  <a16:creationId xmlns:a16="http://schemas.microsoft.com/office/drawing/2014/main" id="{98179CEB-3B9A-B839-93A7-96F82789ED8B}"/>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56" name="Freeform 230">
            <a:hlinkClick r:id="rId5"/>
            <a:extLst>
              <a:ext uri="{FF2B5EF4-FFF2-40B4-BE49-F238E27FC236}">
                <a16:creationId xmlns:a16="http://schemas.microsoft.com/office/drawing/2014/main" id="{B6EA9483-6551-90CF-C97C-3296FDEF7B6E}"/>
              </a:ext>
            </a:extLst>
          </p:cNvPr>
          <p:cNvSpPr/>
          <p:nvPr/>
        </p:nvSpPr>
        <p:spPr>
          <a:xfrm>
            <a:off x="4883335" y="9533230"/>
            <a:ext cx="410401" cy="460690"/>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1" name="Group 60">
            <a:extLst>
              <a:ext uri="{FF2B5EF4-FFF2-40B4-BE49-F238E27FC236}">
                <a16:creationId xmlns:a16="http://schemas.microsoft.com/office/drawing/2014/main" id="{D0A52899-BDE4-79C0-55AD-51F4786D309A}"/>
              </a:ext>
            </a:extLst>
          </p:cNvPr>
          <p:cNvGrpSpPr/>
          <p:nvPr/>
        </p:nvGrpSpPr>
        <p:grpSpPr>
          <a:xfrm>
            <a:off x="5434798" y="9533230"/>
            <a:ext cx="410401" cy="463436"/>
            <a:chOff x="3094393" y="4759137"/>
            <a:chExt cx="1074283" cy="1074283"/>
          </a:xfrm>
        </p:grpSpPr>
        <p:sp>
          <p:nvSpPr>
            <p:cNvPr id="62" name="Freeform 236">
              <a:extLst>
                <a:ext uri="{FF2B5EF4-FFF2-40B4-BE49-F238E27FC236}">
                  <a16:creationId xmlns:a16="http://schemas.microsoft.com/office/drawing/2014/main" id="{143855FC-2304-51E5-4AE8-C2094B8B3E85}"/>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F0D828E6-573C-233B-3A09-479751127A9F}"/>
                </a:ext>
              </a:extLst>
            </p:cNvPr>
            <p:cNvGrpSpPr/>
            <p:nvPr/>
          </p:nvGrpSpPr>
          <p:grpSpPr>
            <a:xfrm>
              <a:off x="3303016" y="4946695"/>
              <a:ext cx="685139" cy="655838"/>
              <a:chOff x="3303016" y="4946695"/>
              <a:chExt cx="685139" cy="655838"/>
            </a:xfrm>
          </p:grpSpPr>
          <p:sp>
            <p:nvSpPr>
              <p:cNvPr id="64" name="Freeform 238">
                <a:hlinkClick r:id="rId6"/>
                <a:extLst>
                  <a:ext uri="{FF2B5EF4-FFF2-40B4-BE49-F238E27FC236}">
                    <a16:creationId xmlns:a16="http://schemas.microsoft.com/office/drawing/2014/main" id="{D5BA11D4-B029-F2A1-2765-4BD4179B76CF}"/>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65" name="Freeform 239">
                <a:extLst>
                  <a:ext uri="{FF2B5EF4-FFF2-40B4-BE49-F238E27FC236}">
                    <a16:creationId xmlns:a16="http://schemas.microsoft.com/office/drawing/2014/main" id="{2C248A2D-7E73-C8ED-AEBE-F6922862F735}"/>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66" name="Freeform 240">
                <a:extLst>
                  <a:ext uri="{FF2B5EF4-FFF2-40B4-BE49-F238E27FC236}">
                    <a16:creationId xmlns:a16="http://schemas.microsoft.com/office/drawing/2014/main" id="{820D68F9-B491-3469-5752-868054F18FE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cxnSp>
        <p:nvCxnSpPr>
          <p:cNvPr id="71" name="Straight Connector 70">
            <a:extLst>
              <a:ext uri="{FF2B5EF4-FFF2-40B4-BE49-F238E27FC236}">
                <a16:creationId xmlns:a16="http://schemas.microsoft.com/office/drawing/2014/main" id="{89A4AA17-EC56-E5B6-D12C-445A64992357}"/>
              </a:ext>
            </a:extLst>
          </p:cNvPr>
          <p:cNvCxnSpPr>
            <a:cxnSpLocks/>
          </p:cNvCxnSpPr>
          <p:nvPr/>
        </p:nvCxnSpPr>
        <p:spPr>
          <a:xfrm flipH="1">
            <a:off x="1" y="6505741"/>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 Placeholder 24">
            <a:extLst>
              <a:ext uri="{FF2B5EF4-FFF2-40B4-BE49-F238E27FC236}">
                <a16:creationId xmlns:a16="http://schemas.microsoft.com/office/drawing/2014/main" id="{363D67BD-9CEC-D031-03A3-218A1F4D0D43}"/>
              </a:ext>
            </a:extLst>
          </p:cNvPr>
          <p:cNvSpPr txBox="1">
            <a:spLocks/>
          </p:cNvSpPr>
          <p:nvPr/>
        </p:nvSpPr>
        <p:spPr>
          <a:xfrm>
            <a:off x="555029" y="8299549"/>
            <a:ext cx="2694087" cy="349177"/>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sz="1200" b="1" i="0" kern="1200">
                <a:solidFill>
                  <a:schemeClr val="bg1"/>
                </a:solidFill>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Website</a:t>
            </a:r>
          </a:p>
        </p:txBody>
      </p:sp>
      <p:cxnSp>
        <p:nvCxnSpPr>
          <p:cNvPr id="73" name="Straight Connector 72">
            <a:extLst>
              <a:ext uri="{FF2B5EF4-FFF2-40B4-BE49-F238E27FC236}">
                <a16:creationId xmlns:a16="http://schemas.microsoft.com/office/drawing/2014/main" id="{5C8C9591-D076-7D91-BE02-F190C73B04B5}"/>
              </a:ext>
            </a:extLst>
          </p:cNvPr>
          <p:cNvCxnSpPr>
            <a:cxnSpLocks/>
          </p:cNvCxnSpPr>
          <p:nvPr/>
        </p:nvCxnSpPr>
        <p:spPr>
          <a:xfrm flipH="1">
            <a:off x="-2" y="8887460"/>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 Placeholder 25">
            <a:extLst>
              <a:ext uri="{FF2B5EF4-FFF2-40B4-BE49-F238E27FC236}">
                <a16:creationId xmlns:a16="http://schemas.microsoft.com/office/drawing/2014/main" id="{4495FA42-C31B-F0DD-D5C2-FCC7996429E7}"/>
              </a:ext>
            </a:extLst>
          </p:cNvPr>
          <p:cNvSpPr txBox="1">
            <a:spLocks/>
          </p:cNvSpPr>
          <p:nvPr/>
        </p:nvSpPr>
        <p:spPr>
          <a:xfrm>
            <a:off x="565010" y="8505849"/>
            <a:ext cx="2694086" cy="349177"/>
          </a:xfrm>
          <a:prstGeom prst="rect">
            <a:avLst/>
          </a:prstGeom>
        </p:spPr>
        <p:txBody>
          <a:bodyPr anchor="ctr">
            <a:noAutofit/>
          </a:bodyPr>
          <a:lstStyle>
            <a:lvl1pPr marL="0" indent="0" algn="l" defTabSz="2072941" rtl="0" eaLnBrk="1" latinLnBrk="0" hangingPunct="1">
              <a:lnSpc>
                <a:spcPct val="100000"/>
              </a:lnSpc>
              <a:spcBef>
                <a:spcPts val="2267"/>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dirty="0">
                <a:highlight>
                  <a:srgbClr val="E14726"/>
                </a:highlight>
                <a:hlinkClick r:id="rId7">
                  <a:extLst>
                    <a:ext uri="{A12FA001-AC4F-418D-AE19-62706E023703}">
                      <ahyp:hlinkClr xmlns:ahyp="http://schemas.microsoft.com/office/drawing/2018/hyperlinkcolor" val="tx"/>
                    </a:ext>
                  </a:extLst>
                </a:hlinkClick>
              </a:rPr>
              <a:t>http://www.fuzion.ie</a:t>
            </a:r>
            <a:r>
              <a:rPr lang="en-GB" sz="1200" dirty="0">
                <a:highlight>
                  <a:srgbClr val="E14726"/>
                </a:highlight>
              </a:rPr>
              <a:t> </a:t>
            </a:r>
          </a:p>
        </p:txBody>
      </p:sp>
      <p:pic>
        <p:nvPicPr>
          <p:cNvPr id="4" name="Picture 3">
            <a:extLst>
              <a:ext uri="{FF2B5EF4-FFF2-40B4-BE49-F238E27FC236}">
                <a16:creationId xmlns:a16="http://schemas.microsoft.com/office/drawing/2014/main" id="{4636F32E-DAAA-FF25-B9FF-78542E18447B}"/>
              </a:ext>
            </a:extLst>
          </p:cNvPr>
          <p:cNvPicPr>
            <a:picLocks noChangeAspect="1"/>
          </p:cNvPicPr>
          <p:nvPr/>
        </p:nvPicPr>
        <p:blipFill>
          <a:blip r:embed="rId8"/>
          <a:stretch>
            <a:fillRect/>
          </a:stretch>
        </p:blipFill>
        <p:spPr>
          <a:xfrm>
            <a:off x="298393" y="4075669"/>
            <a:ext cx="2698261" cy="621730"/>
          </a:xfrm>
          <a:prstGeom prst="rect">
            <a:avLst/>
          </a:prstGeom>
        </p:spPr>
      </p:pic>
      <p:pic>
        <p:nvPicPr>
          <p:cNvPr id="19" name="Picture 18">
            <a:extLst>
              <a:ext uri="{FF2B5EF4-FFF2-40B4-BE49-F238E27FC236}">
                <a16:creationId xmlns:a16="http://schemas.microsoft.com/office/drawing/2014/main" id="{F4761B22-33D8-0042-FD37-E98AA377D038}"/>
              </a:ext>
            </a:extLst>
          </p:cNvPr>
          <p:cNvPicPr>
            <a:picLocks noChangeAspect="1"/>
          </p:cNvPicPr>
          <p:nvPr/>
        </p:nvPicPr>
        <p:blipFill>
          <a:blip r:embed="rId9"/>
          <a:stretch>
            <a:fillRect/>
          </a:stretch>
        </p:blipFill>
        <p:spPr>
          <a:xfrm>
            <a:off x="4541220" y="387621"/>
            <a:ext cx="2824247" cy="1409282"/>
          </a:xfrm>
          <a:prstGeom prst="rect">
            <a:avLst/>
          </a:prstGeom>
        </p:spPr>
      </p:pic>
      <p:pic>
        <p:nvPicPr>
          <p:cNvPr id="23" name="Picture 22">
            <a:extLst>
              <a:ext uri="{FF2B5EF4-FFF2-40B4-BE49-F238E27FC236}">
                <a16:creationId xmlns:a16="http://schemas.microsoft.com/office/drawing/2014/main" id="{319C72D1-4D9D-9CAA-B676-5CED86947107}"/>
              </a:ext>
            </a:extLst>
          </p:cNvPr>
          <p:cNvPicPr>
            <a:picLocks noChangeAspect="1"/>
          </p:cNvPicPr>
          <p:nvPr/>
        </p:nvPicPr>
        <p:blipFill>
          <a:blip r:embed="rId8"/>
          <a:stretch>
            <a:fillRect/>
          </a:stretch>
        </p:blipFill>
        <p:spPr>
          <a:xfrm>
            <a:off x="639159" y="6197235"/>
            <a:ext cx="1126715" cy="259616"/>
          </a:xfrm>
          <a:prstGeom prst="rect">
            <a:avLst/>
          </a:prstGeom>
        </p:spPr>
      </p:pic>
    </p:spTree>
    <p:extLst>
      <p:ext uri="{BB962C8B-B14F-4D97-AF65-F5344CB8AC3E}">
        <p14:creationId xmlns:p14="http://schemas.microsoft.com/office/powerpoint/2010/main" val="322144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EBA7CA4-3212-6029-2007-DC285ECE9061}"/>
              </a:ext>
            </a:extLst>
          </p:cNvPr>
          <p:cNvSpPr/>
          <p:nvPr/>
        </p:nvSpPr>
        <p:spPr>
          <a:xfrm>
            <a:off x="4649230" y="3252028"/>
            <a:ext cx="2209969" cy="17556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4D2651D5-596C-B375-B4EF-377A4D5C7360}"/>
              </a:ext>
            </a:extLst>
          </p:cNvPr>
          <p:cNvSpPr/>
          <p:nvPr/>
        </p:nvSpPr>
        <p:spPr>
          <a:xfrm>
            <a:off x="233916" y="5467098"/>
            <a:ext cx="6822521" cy="451456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6" name="Text Placeholder 5">
            <a:extLst>
              <a:ext uri="{FF2B5EF4-FFF2-40B4-BE49-F238E27FC236}">
                <a16:creationId xmlns:a16="http://schemas.microsoft.com/office/drawing/2014/main" id="{0D6B3F2D-07AF-6216-9C24-FE242517DE22}"/>
              </a:ext>
            </a:extLst>
          </p:cNvPr>
          <p:cNvSpPr>
            <a:spLocks noGrp="1"/>
          </p:cNvSpPr>
          <p:nvPr>
            <p:ph type="body" sz="quarter" idx="30"/>
          </p:nvPr>
        </p:nvSpPr>
        <p:spPr>
          <a:xfrm>
            <a:off x="700476" y="3700130"/>
            <a:ext cx="2647103" cy="271796"/>
          </a:xfrm>
        </p:spPr>
        <p:txBody>
          <a:bodyPr/>
          <a:lstStyle/>
          <a:p>
            <a:pPr algn="ctr"/>
            <a:r>
              <a:rPr lang="en-US" dirty="0"/>
              <a:t>Communications &amp; Strategic Planning</a:t>
            </a:r>
          </a:p>
        </p:txBody>
      </p:sp>
      <p:sp>
        <p:nvSpPr>
          <p:cNvPr id="8" name="Text Placeholder 7">
            <a:extLst>
              <a:ext uri="{FF2B5EF4-FFF2-40B4-BE49-F238E27FC236}">
                <a16:creationId xmlns:a16="http://schemas.microsoft.com/office/drawing/2014/main" id="{37883FFF-D02F-AD23-B7C4-318C030DEBD5}"/>
              </a:ext>
            </a:extLst>
          </p:cNvPr>
          <p:cNvSpPr>
            <a:spLocks noGrp="1"/>
          </p:cNvSpPr>
          <p:nvPr>
            <p:ph type="body" sz="quarter" idx="42"/>
          </p:nvPr>
        </p:nvSpPr>
        <p:spPr>
          <a:xfrm>
            <a:off x="503237" y="5467099"/>
            <a:ext cx="6471721" cy="4325487"/>
          </a:xfrm>
        </p:spPr>
        <p:txBody>
          <a:bodyPr/>
          <a:lstStyle/>
          <a:p>
            <a:pPr algn="l"/>
            <a:endParaRPr lang="en-GB" sz="1200" dirty="0"/>
          </a:p>
          <a:p>
            <a:pPr algn="l"/>
            <a:r>
              <a:rPr lang="en-GB" sz="1200" dirty="0"/>
              <a:t>“Central to our strategy is ensuring consistency across all communication touchpoints. Whether it’s press releases, social media posts or internal memos, we maintain a unified voice and messaging framework that reinforces brand’s credibility and reliability”</a:t>
            </a:r>
          </a:p>
          <a:p>
            <a:pPr algn="l"/>
            <a:endParaRPr lang="en-GB" sz="1200" dirty="0"/>
          </a:p>
          <a:p>
            <a:pPr algn="l"/>
            <a:r>
              <a:rPr lang="en-GB" sz="1200" dirty="0"/>
              <a:t>Fuzion also prioritise proactive communication to anticipate and address potential issues before they escalate. “Our crisis communication plans are designed to guide organisations through challenging situations, preserving reputation and maintaining stakeholder confidence”</a:t>
            </a:r>
          </a:p>
          <a:p>
            <a:pPr algn="l"/>
            <a:endParaRPr lang="en-GB" sz="1200" dirty="0"/>
          </a:p>
          <a:p>
            <a:pPr algn="l"/>
            <a:r>
              <a:rPr lang="en-GB" sz="1200" dirty="0"/>
              <a:t>Measurement and evaluation are integral parts of the process. Fuzion continuously monitor and analyse the effectiveness of communication strategies, adjusting as needed to optimise results and ensure alignment with organisational goals.</a:t>
            </a:r>
          </a:p>
          <a:p>
            <a:pPr algn="l"/>
            <a:endParaRPr lang="en-GB" sz="1200" dirty="0"/>
          </a:p>
          <a:p>
            <a:pPr algn="l"/>
            <a:r>
              <a:rPr lang="en-GB" sz="1200" dirty="0"/>
              <a:t>Corporate Communications with Fuzion isn’t just about transmitting information; it’s about building relationships and driving success. Crafting clear, cohesive messages that resonate with stakeholders helps organisations navigate the complexities of the corporate landscape with confidence and clarity.</a:t>
            </a:r>
          </a:p>
          <a:p>
            <a:pPr algn="l"/>
            <a:endParaRPr lang="en-GB" sz="1200" dirty="0"/>
          </a:p>
          <a:p>
            <a:pPr algn="l"/>
            <a:r>
              <a:rPr lang="en-GB" sz="1200" dirty="0"/>
              <a:t>Central to their strategy is fostering a culture of open communication and feedback. Fuzion facilitates two-way communication channels that encourage dialogue between leadership and employees. This ensures that everyone feels heard, valued and empowered to contribute to the organisation’s success.</a:t>
            </a:r>
          </a:p>
          <a:p>
            <a:pPr algn="l"/>
            <a:endParaRPr lang="en-GB" sz="1200" dirty="0"/>
          </a:p>
          <a:p>
            <a:pPr algn="l"/>
            <a:r>
              <a:rPr lang="en-GB" sz="1200" dirty="0"/>
              <a:t>Measurement and evaluation are integral parts of their approach. “We continuously monitor the effectiveness of our internal communication strategies, gathering feedback and data to inform ongoing improvements and optimisations”</a:t>
            </a:r>
          </a:p>
          <a:p>
            <a:pPr algn="l"/>
            <a:endParaRPr lang="en-GB" sz="1200" dirty="0"/>
          </a:p>
          <a:p>
            <a:pPr algn="l"/>
            <a:r>
              <a:rPr lang="en-GB" sz="1200" dirty="0"/>
              <a:t>Internal Communications with Fuzion isn’t just about transmitting information; it’s about fostering a culture of collaboration, transparency and engagement. “By providing the tools and support necessary for effective communication, we help organisations thrive in today’s fast-paced business environment”</a:t>
            </a:r>
          </a:p>
          <a:p>
            <a:endParaRPr lang="en-US" sz="1200" dirty="0"/>
          </a:p>
        </p:txBody>
      </p:sp>
      <p:pic>
        <p:nvPicPr>
          <p:cNvPr id="2" name="Picture 1">
            <a:extLst>
              <a:ext uri="{FF2B5EF4-FFF2-40B4-BE49-F238E27FC236}">
                <a16:creationId xmlns:a16="http://schemas.microsoft.com/office/drawing/2014/main" id="{523A4690-D40E-FF76-7B35-C833EF703664}"/>
              </a:ext>
            </a:extLst>
          </p:cNvPr>
          <p:cNvPicPr>
            <a:picLocks noChangeAspect="1"/>
          </p:cNvPicPr>
          <p:nvPr/>
        </p:nvPicPr>
        <p:blipFill>
          <a:blip r:embed="rId2"/>
          <a:stretch>
            <a:fillRect/>
          </a:stretch>
        </p:blipFill>
        <p:spPr>
          <a:xfrm>
            <a:off x="5159094" y="3899600"/>
            <a:ext cx="1041542" cy="765412"/>
          </a:xfrm>
          <a:prstGeom prst="rect">
            <a:avLst/>
          </a:prstGeom>
        </p:spPr>
      </p:pic>
      <p:sp>
        <p:nvSpPr>
          <p:cNvPr id="9" name="Text Placeholder 8">
            <a:extLst>
              <a:ext uri="{FF2B5EF4-FFF2-40B4-BE49-F238E27FC236}">
                <a16:creationId xmlns:a16="http://schemas.microsoft.com/office/drawing/2014/main" id="{C4C713E2-4B91-F92F-F59D-461F79D222F9}"/>
              </a:ext>
            </a:extLst>
          </p:cNvPr>
          <p:cNvSpPr>
            <a:spLocks noGrp="1"/>
          </p:cNvSpPr>
          <p:nvPr>
            <p:ph type="body" sz="quarter" idx="44"/>
          </p:nvPr>
        </p:nvSpPr>
        <p:spPr>
          <a:xfrm>
            <a:off x="4212096" y="3317291"/>
            <a:ext cx="2844342" cy="1960729"/>
          </a:xfrm>
        </p:spPr>
        <p:txBody>
          <a:bodyPr/>
          <a:lstStyle/>
          <a:p>
            <a:r>
              <a:rPr lang="en-US" sz="1600" dirty="0"/>
              <a:t>       </a:t>
            </a:r>
          </a:p>
          <a:p>
            <a:r>
              <a:rPr lang="en-US" sz="1600" dirty="0"/>
              <a:t>               In               own words</a:t>
            </a:r>
          </a:p>
        </p:txBody>
      </p:sp>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2</a:t>
            </a:fld>
            <a:endParaRPr lang="en-US" dirty="0"/>
          </a:p>
        </p:txBody>
      </p:sp>
      <p:pic>
        <p:nvPicPr>
          <p:cNvPr id="20" name="Picture 19" descr="A group of people posing for a photo&#10;&#10;Description automatically generated">
            <a:extLst>
              <a:ext uri="{FF2B5EF4-FFF2-40B4-BE49-F238E27FC236}">
                <a16:creationId xmlns:a16="http://schemas.microsoft.com/office/drawing/2014/main" id="{43ED8EFA-2BD1-CA14-CC5D-1DB710D23057}"/>
              </a:ext>
            </a:extLst>
          </p:cNvPr>
          <p:cNvPicPr>
            <a:picLocks noChangeAspect="1"/>
          </p:cNvPicPr>
          <p:nvPr/>
        </p:nvPicPr>
        <p:blipFill>
          <a:blip r:embed="rId3"/>
          <a:stretch>
            <a:fillRect/>
          </a:stretch>
        </p:blipFill>
        <p:spPr>
          <a:xfrm>
            <a:off x="0" y="-10209"/>
            <a:ext cx="7552363" cy="3135385"/>
          </a:xfrm>
          <a:prstGeom prst="rect">
            <a:avLst/>
          </a:prstGeom>
        </p:spPr>
      </p:pic>
      <p:pic>
        <p:nvPicPr>
          <p:cNvPr id="10" name="Picture 9">
            <a:extLst>
              <a:ext uri="{FF2B5EF4-FFF2-40B4-BE49-F238E27FC236}">
                <a16:creationId xmlns:a16="http://schemas.microsoft.com/office/drawing/2014/main" id="{7A37E31E-9934-2088-B410-B5AEB6E2B86B}"/>
              </a:ext>
            </a:extLst>
          </p:cNvPr>
          <p:cNvPicPr>
            <a:picLocks noChangeAspect="1"/>
          </p:cNvPicPr>
          <p:nvPr/>
        </p:nvPicPr>
        <p:blipFill>
          <a:blip r:embed="rId4"/>
          <a:stretch>
            <a:fillRect/>
          </a:stretch>
        </p:blipFill>
        <p:spPr>
          <a:xfrm>
            <a:off x="5244300" y="3416386"/>
            <a:ext cx="509914" cy="228564"/>
          </a:xfrm>
          <a:prstGeom prst="rect">
            <a:avLst/>
          </a:prstGeom>
        </p:spPr>
      </p:pic>
    </p:spTree>
    <p:extLst>
      <p:ext uri="{BB962C8B-B14F-4D97-AF65-F5344CB8AC3E}">
        <p14:creationId xmlns:p14="http://schemas.microsoft.com/office/powerpoint/2010/main" val="112721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809504-35F9-6A6E-C901-1D4F7B16B459}"/>
              </a:ext>
            </a:extLst>
          </p:cNvPr>
          <p:cNvSpPr>
            <a:spLocks noGrp="1"/>
          </p:cNvSpPr>
          <p:nvPr>
            <p:ph type="body" sz="quarter" idx="58"/>
          </p:nvPr>
        </p:nvSpPr>
        <p:spPr>
          <a:xfrm>
            <a:off x="860495" y="749684"/>
            <a:ext cx="5795486" cy="348400"/>
          </a:xfrm>
        </p:spPr>
        <p:txBody>
          <a:bodyPr/>
          <a:lstStyle/>
          <a:p>
            <a:r>
              <a:rPr lang="en-GB" sz="1600" dirty="0"/>
              <a:t>Marketing Strategies Resulting in National Awards</a:t>
            </a:r>
          </a:p>
        </p:txBody>
      </p:sp>
      <p:sp>
        <p:nvSpPr>
          <p:cNvPr id="3" name="Text Placeholder 2">
            <a:extLst>
              <a:ext uri="{FF2B5EF4-FFF2-40B4-BE49-F238E27FC236}">
                <a16:creationId xmlns:a16="http://schemas.microsoft.com/office/drawing/2014/main" id="{ADCF113C-C374-0C93-9D93-47B80D64986D}"/>
              </a:ext>
            </a:extLst>
          </p:cNvPr>
          <p:cNvSpPr>
            <a:spLocks noGrp="1"/>
          </p:cNvSpPr>
          <p:nvPr>
            <p:ph type="body" sz="quarter" idx="32"/>
          </p:nvPr>
        </p:nvSpPr>
        <p:spPr>
          <a:xfrm>
            <a:off x="84221" y="1212750"/>
            <a:ext cx="7194883" cy="3547315"/>
          </a:xfrm>
        </p:spPr>
        <p:txBody>
          <a:bodyPr/>
          <a:lstStyle/>
          <a:p>
            <a:pPr marL="171450" indent="-171450">
              <a:buFont typeface="Arial" panose="020B0604020202020204" pitchFamily="34" charset="0"/>
              <a:buChar char="•"/>
            </a:pPr>
            <a:r>
              <a:rPr lang="en-GB" sz="1200" dirty="0"/>
              <a:t>Commendation from the Public Relations Institute of Ireland (PRII) at the Excellence in Public Relations Awards for our work with Kildare Co </a:t>
            </a:r>
            <a:r>
              <a:rPr lang="en-GB" sz="1200" dirty="0" err="1"/>
              <a:t>Co</a:t>
            </a:r>
            <a:r>
              <a:rPr lang="en-GB" sz="1200" dirty="0"/>
              <a:t> on Brigid1500. The ‘Brigid 1500’ campaign aimed to create a lasting cultural and societal legacy by honouring St. Brigid, attracting a diverse audience, and boosting tourism to Co. Kildare, Ireland.</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Winner of Chambers Ireland National Communications CSR Award and Special Recognition for Excellence in PR by the PRII for our international ‘Safe-book’ anti cyberbullying campaign.</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Winner of National Award for Excellence for Public Affairs by the PRII for our work with Down Syndrome Ireland when we represented and fought tenaciously on behalf of the thousands of children with Down syndrome who were in danger</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r>
              <a:rPr lang="en-GB" sz="1200" dirty="0"/>
              <a:t>of losing their discretionary medical cards to successfully achieve a Government U-turn.</a:t>
            </a:r>
          </a:p>
          <a:p>
            <a:endParaRPr lang="en-GB" sz="1200" dirty="0"/>
          </a:p>
          <a:p>
            <a:pPr marL="171450" indent="-171450">
              <a:buFont typeface="Arial" panose="020B0604020202020204" pitchFamily="34" charset="0"/>
              <a:buChar char="•"/>
            </a:pPr>
            <a:r>
              <a:rPr lang="en-GB" sz="1200" dirty="0"/>
              <a:t>Winner of Best Public Affairs Campaign at the Awards for Excellence in Public Relations by the PRII for our work with the Cystic Fibrosis Association of Ireland</a:t>
            </a:r>
          </a:p>
          <a:p>
            <a:pPr marL="171450" indent="-171450">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Shortlisted for a National                                     Award for Excellence in PR                                         by the PRII for our Cycle                                      Against Suicide campaign.</a:t>
            </a:r>
          </a:p>
          <a:p>
            <a:pPr marL="171450" indent="-171450" algn="l">
              <a:buFont typeface="Arial" panose="020B0604020202020204" pitchFamily="34" charset="0"/>
              <a:buChar char="•"/>
            </a:pPr>
            <a:endParaRPr lang="en-GB" sz="1200" dirty="0"/>
          </a:p>
          <a:p>
            <a:pPr marL="171450" indent="-171450" algn="l">
              <a:lnSpc>
                <a:spcPct val="107000"/>
              </a:lnSpc>
              <a:spcAft>
                <a:spcPts val="800"/>
              </a:spcAft>
              <a:buFont typeface="Arial" panose="020B0604020202020204" pitchFamily="34" charset="0"/>
              <a:buChar char="•"/>
            </a:pPr>
            <a:r>
              <a:rPr lang="en-GB" sz="1200" dirty="0"/>
              <a:t>Winner of Chambers Ireland                                  </a:t>
            </a:r>
            <a:r>
              <a:rPr lang="en-GB" sz="1200" kern="100" dirty="0">
                <a:effectLst/>
                <a:ea typeface="Aptos" panose="020B0004020202020204" pitchFamily="34" charset="0"/>
              </a:rPr>
              <a:t>National Communications                                     CSR Award and Special                                          Recognition for Excellence                                         for our international “</a:t>
            </a:r>
            <a:r>
              <a:rPr lang="en-GB" sz="1200" kern="100" dirty="0" err="1">
                <a:effectLst/>
                <a:ea typeface="Aptos" panose="020B0004020202020204" pitchFamily="34" charset="0"/>
              </a:rPr>
              <a:t>Safebook</a:t>
            </a:r>
            <a:r>
              <a:rPr lang="en-GB" sz="1200" kern="100" dirty="0">
                <a:effectLst/>
                <a:ea typeface="Aptos" panose="020B0004020202020204" pitchFamily="34" charset="0"/>
              </a:rPr>
              <a:t>”                 cyberbullying campaign</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a:p>
            <a:endParaRPr lang="en-GB" dirty="0"/>
          </a:p>
          <a:p>
            <a:endParaRPr lang="en-GB" dirty="0"/>
          </a:p>
          <a:p>
            <a:endParaRPr lang="en-GB" dirty="0"/>
          </a:p>
        </p:txBody>
      </p:sp>
      <p:sp>
        <p:nvSpPr>
          <p:cNvPr id="5" name="Text Placeholder 4">
            <a:extLst>
              <a:ext uri="{FF2B5EF4-FFF2-40B4-BE49-F238E27FC236}">
                <a16:creationId xmlns:a16="http://schemas.microsoft.com/office/drawing/2014/main" id="{88EA7F43-7B67-367C-7744-F405BB97D0B6}"/>
              </a:ext>
            </a:extLst>
          </p:cNvPr>
          <p:cNvSpPr>
            <a:spLocks noGrp="1"/>
          </p:cNvSpPr>
          <p:nvPr>
            <p:ph type="body" sz="quarter" idx="61"/>
          </p:nvPr>
        </p:nvSpPr>
        <p:spPr>
          <a:xfrm>
            <a:off x="362408" y="5568144"/>
            <a:ext cx="6567781" cy="4166406"/>
          </a:xfrm>
        </p:spPr>
        <p:txBody>
          <a:bodyPr/>
          <a:lstStyle/>
          <a:p>
            <a:pPr algn="l" fontAlgn="base"/>
            <a:r>
              <a:rPr lang="en-GB" sz="1200" b="0" i="0" dirty="0">
                <a:solidFill>
                  <a:srgbClr val="000000"/>
                </a:solidFill>
                <a:effectLst/>
              </a:rPr>
              <a:t>Corporate Communications is the lynchpin of organisational success. Fuzion, understands   its pivotal role in shaping perception, fostering trust and driving business objectives.</a:t>
            </a:r>
          </a:p>
          <a:p>
            <a:pPr algn="l" fontAlgn="base"/>
            <a:endParaRPr lang="en-GB" sz="1200" b="0" i="0" dirty="0">
              <a:solidFill>
                <a:srgbClr val="000000"/>
              </a:solidFill>
              <a:effectLst/>
            </a:endParaRPr>
          </a:p>
          <a:p>
            <a:pPr algn="l" fontAlgn="base"/>
            <a:r>
              <a:rPr lang="en-GB" sz="1200" b="0" i="0" dirty="0">
                <a:solidFill>
                  <a:srgbClr val="000000"/>
                </a:solidFill>
                <a:effectLst/>
              </a:rPr>
              <a:t>Effective corporate communication is necessary for building and maintaining strong relationships with stakeholders – whether it’s employees, investors, customers </a:t>
            </a:r>
            <a:r>
              <a:rPr lang="en-GB" sz="1200" i="0" dirty="0">
                <a:solidFill>
                  <a:srgbClr val="000000"/>
                </a:solidFill>
                <a:effectLst/>
              </a:rPr>
              <a:t>or</a:t>
            </a:r>
            <a:r>
              <a:rPr lang="en-GB" sz="1200" b="1" i="0" dirty="0">
                <a:solidFill>
                  <a:srgbClr val="000000"/>
                </a:solidFill>
                <a:effectLst/>
              </a:rPr>
              <a:t> the public. </a:t>
            </a:r>
            <a:r>
              <a:rPr lang="en-GB" sz="1200" b="0" i="0" dirty="0">
                <a:solidFill>
                  <a:srgbClr val="000000"/>
                </a:solidFill>
                <a:effectLst/>
              </a:rPr>
              <a:t>It ensures alignment of goals, encourages transparency and mitigates potential misunderstandings or conflicts.</a:t>
            </a:r>
          </a:p>
          <a:p>
            <a:pPr algn="l" fontAlgn="base"/>
            <a:endParaRPr lang="en-GB" sz="1200" b="0" i="0" dirty="0">
              <a:solidFill>
                <a:srgbClr val="000000"/>
              </a:solidFill>
              <a:effectLst/>
            </a:endParaRPr>
          </a:p>
          <a:p>
            <a:pPr algn="l" fontAlgn="base"/>
            <a:r>
              <a:rPr lang="en-GB" sz="1200" dirty="0">
                <a:solidFill>
                  <a:srgbClr val="000000"/>
                </a:solidFill>
              </a:rPr>
              <a:t>Their</a:t>
            </a:r>
            <a:r>
              <a:rPr lang="en-GB" sz="1200" b="0" i="0" dirty="0">
                <a:solidFill>
                  <a:srgbClr val="000000"/>
                </a:solidFill>
                <a:effectLst/>
              </a:rPr>
              <a:t> approach to corporate communications is a 360-degree approach. They begin by gaining a deep understanding of organisational values, objectives and target audience. From there, they develop tailored communication strategies that resonate with stakeholders and reinforce brand identity.</a:t>
            </a:r>
          </a:p>
          <a:p>
            <a:pPr algn="l" fontAlgn="base"/>
            <a:endParaRPr lang="en-GB" sz="1200" b="0" i="0" dirty="0">
              <a:solidFill>
                <a:srgbClr val="000000"/>
              </a:solidFill>
              <a:effectLst/>
            </a:endParaRPr>
          </a:p>
          <a:p>
            <a:pPr algn="l" fontAlgn="base"/>
            <a:endParaRPr lang="en-GB" sz="1200" dirty="0">
              <a:solidFill>
                <a:srgbClr val="000000"/>
              </a:solidFill>
            </a:endParaRPr>
          </a:p>
          <a:p>
            <a:pPr algn="l" fontAlgn="base"/>
            <a:r>
              <a:rPr lang="en-GB" sz="1200" dirty="0">
                <a:solidFill>
                  <a:srgbClr val="000000"/>
                </a:solidFill>
              </a:rPr>
              <a:t>Thei</a:t>
            </a:r>
            <a:r>
              <a:rPr lang="en-GB" sz="1200" b="0" i="0" dirty="0">
                <a:solidFill>
                  <a:srgbClr val="000000"/>
                </a:solidFill>
                <a:effectLst/>
              </a:rPr>
              <a:t>r services encompass a range of channels and tactics, from internal communications to external messaging, crisis management and media relations. They craft clear and compelling messages that convey individual organisational vision, values, and achievements.</a:t>
            </a:r>
          </a:p>
          <a:p>
            <a:endParaRPr lang="en-GB" sz="1200" dirty="0"/>
          </a:p>
          <a:p>
            <a:r>
              <a:rPr lang="en-GB" sz="1200" b="1" i="1" dirty="0">
                <a:solidFill>
                  <a:schemeClr val="tx1"/>
                </a:solidFill>
              </a:rPr>
              <a:t>The Power of Positivity</a:t>
            </a:r>
          </a:p>
          <a:p>
            <a:r>
              <a:rPr lang="en-GB" sz="1200" b="1" i="1" dirty="0">
                <a:solidFill>
                  <a:schemeClr val="tx1"/>
                </a:solidFill>
              </a:rPr>
              <a:t>by Fuzion Blog</a:t>
            </a:r>
          </a:p>
        </p:txBody>
      </p:sp>
      <p:sp>
        <p:nvSpPr>
          <p:cNvPr id="8" name="Text Placeholder 1">
            <a:extLst>
              <a:ext uri="{FF2B5EF4-FFF2-40B4-BE49-F238E27FC236}">
                <a16:creationId xmlns:a16="http://schemas.microsoft.com/office/drawing/2014/main" id="{7D63C33A-E2D9-08C0-3C7D-E20501CA83B6}"/>
              </a:ext>
            </a:extLst>
          </p:cNvPr>
          <p:cNvSpPr txBox="1">
            <a:spLocks/>
          </p:cNvSpPr>
          <p:nvPr/>
        </p:nvSpPr>
        <p:spPr>
          <a:xfrm>
            <a:off x="860495" y="4926009"/>
            <a:ext cx="5795486" cy="348400"/>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lang="en-IE" sz="11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The                         Approach  </a:t>
            </a:r>
          </a:p>
        </p:txBody>
      </p:sp>
      <p:sp>
        <p:nvSpPr>
          <p:cNvPr id="9" name="Google Shape;476;p39">
            <a:extLst>
              <a:ext uri="{FF2B5EF4-FFF2-40B4-BE49-F238E27FC236}">
                <a16:creationId xmlns:a16="http://schemas.microsoft.com/office/drawing/2014/main" id="{D36CFCFA-C505-751D-7724-B8CDA64B02A8}"/>
              </a:ext>
            </a:extLst>
          </p:cNvPr>
          <p:cNvSpPr/>
          <p:nvPr/>
        </p:nvSpPr>
        <p:spPr>
          <a:xfrm>
            <a:off x="404370" y="728858"/>
            <a:ext cx="251793" cy="333678"/>
          </a:xfrm>
          <a:custGeom>
            <a:avLst/>
            <a:gdLst/>
            <a:ahLst/>
            <a:cxnLst/>
            <a:rect l="l" t="t" r="r" b="b"/>
            <a:pathLst>
              <a:path w="11983" h="15880" fill="none" extrusionOk="0">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 name="Google Shape;674;p39">
            <a:extLst>
              <a:ext uri="{FF2B5EF4-FFF2-40B4-BE49-F238E27FC236}">
                <a16:creationId xmlns:a16="http://schemas.microsoft.com/office/drawing/2014/main" id="{9124F494-CDC9-3FA5-2DE3-64AAA67FD56B}"/>
              </a:ext>
            </a:extLst>
          </p:cNvPr>
          <p:cNvGrpSpPr/>
          <p:nvPr/>
        </p:nvGrpSpPr>
        <p:grpSpPr>
          <a:xfrm>
            <a:off x="284599" y="4902866"/>
            <a:ext cx="371564" cy="371543"/>
            <a:chOff x="576250" y="4319400"/>
            <a:chExt cx="442075" cy="442050"/>
          </a:xfrm>
        </p:grpSpPr>
        <p:sp>
          <p:nvSpPr>
            <p:cNvPr id="11" name="Google Shape;675;p39">
              <a:extLst>
                <a:ext uri="{FF2B5EF4-FFF2-40B4-BE49-F238E27FC236}">
                  <a16:creationId xmlns:a16="http://schemas.microsoft.com/office/drawing/2014/main" id="{E36E094F-58EF-A81D-F1DA-4316925469C0}"/>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6;p39">
              <a:extLst>
                <a:ext uri="{FF2B5EF4-FFF2-40B4-BE49-F238E27FC236}">
                  <a16:creationId xmlns:a16="http://schemas.microsoft.com/office/drawing/2014/main" id="{6B06AE02-14D0-3CB2-6D9D-D6EF9D840C14}"/>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77;p39">
              <a:extLst>
                <a:ext uri="{FF2B5EF4-FFF2-40B4-BE49-F238E27FC236}">
                  <a16:creationId xmlns:a16="http://schemas.microsoft.com/office/drawing/2014/main" id="{31E3DA28-BFA0-B48F-EE1E-C88DB251E9CF}"/>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78;p39">
              <a:extLst>
                <a:ext uri="{FF2B5EF4-FFF2-40B4-BE49-F238E27FC236}">
                  <a16:creationId xmlns:a16="http://schemas.microsoft.com/office/drawing/2014/main" id="{6A50CB49-51F4-9BDE-36AE-4A555F179FD8}"/>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F94D2602-E4BE-76A1-A138-B74138CC9649}"/>
              </a:ext>
            </a:extLst>
          </p:cNvPr>
          <p:cNvPicPr>
            <a:picLocks noChangeAspect="1"/>
          </p:cNvPicPr>
          <p:nvPr/>
        </p:nvPicPr>
        <p:blipFill>
          <a:blip r:embed="rId3"/>
          <a:stretch>
            <a:fillRect/>
          </a:stretch>
        </p:blipFill>
        <p:spPr>
          <a:xfrm>
            <a:off x="6014036" y="2585640"/>
            <a:ext cx="1265068" cy="1936329"/>
          </a:xfrm>
          <a:prstGeom prst="rect">
            <a:avLst/>
          </a:prstGeom>
        </p:spPr>
      </p:pic>
      <p:pic>
        <p:nvPicPr>
          <p:cNvPr id="6" name="Picture 5">
            <a:extLst>
              <a:ext uri="{FF2B5EF4-FFF2-40B4-BE49-F238E27FC236}">
                <a16:creationId xmlns:a16="http://schemas.microsoft.com/office/drawing/2014/main" id="{ECCFAB15-72B4-60CF-2A31-796AE4973FD4}"/>
              </a:ext>
            </a:extLst>
          </p:cNvPr>
          <p:cNvPicPr>
            <a:picLocks noChangeAspect="1"/>
          </p:cNvPicPr>
          <p:nvPr/>
        </p:nvPicPr>
        <p:blipFill>
          <a:blip r:embed="rId4"/>
          <a:stretch>
            <a:fillRect/>
          </a:stretch>
        </p:blipFill>
        <p:spPr>
          <a:xfrm>
            <a:off x="1431758" y="4926009"/>
            <a:ext cx="912451" cy="284438"/>
          </a:xfrm>
          <a:prstGeom prst="rect">
            <a:avLst/>
          </a:prstGeom>
        </p:spPr>
      </p:pic>
      <p:pic>
        <p:nvPicPr>
          <p:cNvPr id="7" name="Picture 6">
            <a:extLst>
              <a:ext uri="{FF2B5EF4-FFF2-40B4-BE49-F238E27FC236}">
                <a16:creationId xmlns:a16="http://schemas.microsoft.com/office/drawing/2014/main" id="{7D0F4DE0-CFC9-E075-863E-B9BE07FA85AD}"/>
              </a:ext>
            </a:extLst>
          </p:cNvPr>
          <p:cNvPicPr>
            <a:picLocks noChangeAspect="1"/>
          </p:cNvPicPr>
          <p:nvPr/>
        </p:nvPicPr>
        <p:blipFill>
          <a:blip r:embed="rId5"/>
          <a:stretch>
            <a:fillRect/>
          </a:stretch>
        </p:blipFill>
        <p:spPr>
          <a:xfrm>
            <a:off x="3779837" y="7435349"/>
            <a:ext cx="2131865" cy="1598010"/>
          </a:xfrm>
          <a:prstGeom prst="rect">
            <a:avLst/>
          </a:prstGeom>
        </p:spPr>
      </p:pic>
    </p:spTree>
    <p:extLst>
      <p:ext uri="{BB962C8B-B14F-4D97-AF65-F5344CB8AC3E}">
        <p14:creationId xmlns:p14="http://schemas.microsoft.com/office/powerpoint/2010/main" val="3549374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58E6CAF-B8A0-658A-59DB-8659DA403390}"/>
              </a:ext>
            </a:extLst>
          </p:cNvPr>
          <p:cNvPicPr>
            <a:picLocks noGrp="1" noChangeAspect="1"/>
          </p:cNvPicPr>
          <p:nvPr>
            <p:ph type="pic" sz="quarter" idx="41"/>
          </p:nvPr>
        </p:nvPicPr>
        <p:blipFill>
          <a:blip r:embed="rId2"/>
          <a:srcRect t="23061" b="23061"/>
          <a:stretch>
            <a:fillRect/>
          </a:stretch>
        </p:blipFill>
        <p:spPr>
          <a:prstGeom prst="rect">
            <a:avLst/>
          </a:prstGeom>
        </p:spPr>
      </p:pic>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4</a:t>
            </a:fld>
            <a:endParaRPr lang="en-US" dirty="0"/>
          </a:p>
        </p:txBody>
      </p:sp>
      <p:sp>
        <p:nvSpPr>
          <p:cNvPr id="10" name="Text Placeholder 9">
            <a:extLst>
              <a:ext uri="{FF2B5EF4-FFF2-40B4-BE49-F238E27FC236}">
                <a16:creationId xmlns:a16="http://schemas.microsoft.com/office/drawing/2014/main" id="{54521F36-3CEF-844F-DF4E-B14548934A34}"/>
              </a:ext>
            </a:extLst>
          </p:cNvPr>
          <p:cNvSpPr>
            <a:spLocks noGrp="1"/>
          </p:cNvSpPr>
          <p:nvPr>
            <p:ph type="body" sz="quarter" idx="52"/>
          </p:nvPr>
        </p:nvSpPr>
        <p:spPr>
          <a:xfrm>
            <a:off x="1222744" y="2711985"/>
            <a:ext cx="2374711" cy="173500"/>
          </a:xfrm>
        </p:spPr>
        <p:txBody>
          <a:bodyPr/>
          <a:lstStyle/>
          <a:p>
            <a:endParaRPr lang="en-US" dirty="0">
              <a:highlight>
                <a:srgbClr val="0E72B5"/>
              </a:highlight>
            </a:endParaRPr>
          </a:p>
          <a:p>
            <a:r>
              <a:rPr lang="en-US" dirty="0">
                <a:highlight>
                  <a:srgbClr val="0E72B5"/>
                </a:highlight>
              </a:rPr>
              <a:t>https://www.fuzion.ie/communications/</a:t>
            </a:r>
          </a:p>
        </p:txBody>
      </p:sp>
      <p:sp>
        <p:nvSpPr>
          <p:cNvPr id="12" name="Text Placeholder 11">
            <a:extLst>
              <a:ext uri="{FF2B5EF4-FFF2-40B4-BE49-F238E27FC236}">
                <a16:creationId xmlns:a16="http://schemas.microsoft.com/office/drawing/2014/main" id="{8AF8BCBD-EDE1-2917-F0DA-09C38B34B365}"/>
              </a:ext>
            </a:extLst>
          </p:cNvPr>
          <p:cNvSpPr>
            <a:spLocks noGrp="1"/>
          </p:cNvSpPr>
          <p:nvPr>
            <p:ph type="body" sz="quarter" idx="32"/>
          </p:nvPr>
        </p:nvSpPr>
        <p:spPr>
          <a:xfrm>
            <a:off x="140875" y="4201630"/>
            <a:ext cx="7107024" cy="2739133"/>
          </a:xfrm>
        </p:spPr>
        <p:txBody>
          <a:bodyPr/>
          <a:lstStyle/>
          <a:p>
            <a:r>
              <a:rPr lang="en-GB" sz="1200" dirty="0"/>
              <a:t>Creativity doesn’t happen in a vacuum. When we create a culture where everyone’s ideas are welcome and encouraged, magic happens. Sharing diverse perspectives, brainstorming together, and supporting each other’s creativity leads to breakthroughs and amazing campaigns and strategies that we are excited to progress.</a:t>
            </a:r>
          </a:p>
          <a:p>
            <a:endParaRPr lang="en-GB" sz="1200" dirty="0"/>
          </a:p>
          <a:p>
            <a:r>
              <a:rPr lang="en-GB" sz="1200" dirty="0"/>
              <a:t>Overall, creating a positive work environment isn’t just about boosting morale, it’s about creating a thriving ecosystem where employees can reach their full potential, contribute meaningfully to company </a:t>
            </a:r>
          </a:p>
          <a:p>
            <a:r>
              <a:rPr lang="en-GB" sz="1200" dirty="0"/>
              <a:t>success, and find fulfilment in their work. </a:t>
            </a:r>
          </a:p>
          <a:p>
            <a:endParaRPr lang="en-GB" sz="1200" dirty="0"/>
          </a:p>
          <a:p>
            <a:r>
              <a:rPr lang="en-GB" sz="1200" dirty="0"/>
              <a:t>It’s important that you play your part in creating that positive atmosphere – is there a fertile ground for negativity or is it quickly something that is not given oxygen and it dies out?</a:t>
            </a:r>
          </a:p>
          <a:p>
            <a:endParaRPr lang="en-GB" sz="1200" dirty="0"/>
          </a:p>
          <a:p>
            <a:r>
              <a:rPr lang="en-GB" sz="1200" dirty="0"/>
              <a:t>As good always wins over bad, positivity always wins over negativity, and it is everyone’s individual responsibility to champion a culture of positivity, collaboration, and growth in the workplace.</a:t>
            </a:r>
          </a:p>
          <a:p>
            <a:endParaRPr lang="en-GB" sz="1200" dirty="0"/>
          </a:p>
          <a:p>
            <a:r>
              <a:rPr lang="en-GB" sz="1200" b="1" i="1" dirty="0"/>
              <a:t>Stephanie Stafford is Head of Communications at Fuzion</a:t>
            </a:r>
          </a:p>
        </p:txBody>
      </p:sp>
      <p:sp>
        <p:nvSpPr>
          <p:cNvPr id="15" name="Text Placeholder 14">
            <a:extLst>
              <a:ext uri="{FF2B5EF4-FFF2-40B4-BE49-F238E27FC236}">
                <a16:creationId xmlns:a16="http://schemas.microsoft.com/office/drawing/2014/main" id="{1E08A043-CFD4-7577-5DBB-B48ABE4AE8AE}"/>
              </a:ext>
            </a:extLst>
          </p:cNvPr>
          <p:cNvSpPr>
            <a:spLocks noGrp="1"/>
          </p:cNvSpPr>
          <p:nvPr>
            <p:ph type="body" sz="quarter" idx="62"/>
          </p:nvPr>
        </p:nvSpPr>
        <p:spPr>
          <a:xfrm>
            <a:off x="140876" y="7440915"/>
            <a:ext cx="7107024" cy="2703098"/>
          </a:xfrm>
        </p:spPr>
        <p:txBody>
          <a:bodyPr/>
          <a:lstStyle/>
          <a:p>
            <a:r>
              <a:rPr lang="en-GB" dirty="0"/>
              <a:t>Fuzion understand the fears some organisations hold about getting their media communications wrong but, more importantly, they recognise the opportunities of getting it right by providing Media Training services to carefully equip individuals and teams to deal carefully and confidently with the media, in all circumstances.</a:t>
            </a:r>
          </a:p>
          <a:p>
            <a:endParaRPr lang="en-GB" dirty="0"/>
          </a:p>
          <a:p>
            <a:r>
              <a:rPr lang="en-GB" dirty="0"/>
              <a:t>The media training team is led by former journalist, Aoibhinn Twomey, whose experience and expertise help make a more polished spokesperson, business leader or elected official.</a:t>
            </a:r>
          </a:p>
          <a:p>
            <a:endParaRPr lang="en-GB" dirty="0"/>
          </a:p>
          <a:p>
            <a:r>
              <a:rPr lang="en-GB" dirty="0"/>
              <a:t>They have successfully worked with top professionals and CEOs, honing their ability to convey messages clearly and effectively in the public eye.</a:t>
            </a:r>
          </a:p>
          <a:p>
            <a:r>
              <a:rPr lang="en-GB" dirty="0"/>
              <a:t>Fuzion training involves practical insights into media dynamics, equipping organisations with the tools to handle interviews, press conferences, and public speaking engagements. Fuzion go beyond theoretical knowledge, offering hands-on exercises and simulated scenarios to prepare for the unpredictable nature of media interactions.</a:t>
            </a:r>
          </a:p>
          <a:p>
            <a:endParaRPr lang="en-GB" dirty="0"/>
          </a:p>
          <a:p>
            <a:r>
              <a:rPr lang="en-GB" dirty="0"/>
              <a:t>Key elements of the Fuzion approach include message clarity, succinctness, and adaptability. They emphasise the importance of crafting messages that resonate with target audiences while ensuring they align seamlessly with  brand  messaging.</a:t>
            </a:r>
          </a:p>
          <a:p>
            <a:endParaRPr lang="en-GB" dirty="0"/>
          </a:p>
          <a:p>
            <a:r>
              <a:rPr lang="en-GB" dirty="0">
                <a:solidFill>
                  <a:schemeClr val="bg1"/>
                </a:solidFill>
                <a:highlight>
                  <a:srgbClr val="E14726"/>
                </a:highlight>
                <a:hlinkClick r:id="rId3">
                  <a:extLst>
                    <a:ext uri="{A12FA001-AC4F-418D-AE19-62706E023703}">
                      <ahyp:hlinkClr xmlns:ahyp="http://schemas.microsoft.com/office/drawing/2018/hyperlinkcolor" val="tx"/>
                    </a:ext>
                  </a:extLst>
                </a:hlinkClick>
              </a:rPr>
              <a:t>https://www.fuzion.ie/media-training-case-studies/</a:t>
            </a:r>
            <a:r>
              <a:rPr lang="en-GB" dirty="0">
                <a:solidFill>
                  <a:schemeClr val="bg1"/>
                </a:solidFill>
                <a:highlight>
                  <a:srgbClr val="E14726"/>
                </a:highlight>
              </a:rPr>
              <a:t> </a:t>
            </a:r>
          </a:p>
        </p:txBody>
      </p:sp>
      <p:sp>
        <p:nvSpPr>
          <p:cNvPr id="11" name="Freeform 10">
            <a:extLst>
              <a:ext uri="{FF2B5EF4-FFF2-40B4-BE49-F238E27FC236}">
                <a16:creationId xmlns:a16="http://schemas.microsoft.com/office/drawing/2014/main" id="{1C5692AF-C6AA-9CAD-95FD-AF661FF05C58}"/>
              </a:ext>
            </a:extLst>
          </p:cNvPr>
          <p:cNvSpPr/>
          <p:nvPr/>
        </p:nvSpPr>
        <p:spPr>
          <a:xfrm>
            <a:off x="5808790" y="2239627"/>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Text Placeholder 10">
            <a:extLst>
              <a:ext uri="{FF2B5EF4-FFF2-40B4-BE49-F238E27FC236}">
                <a16:creationId xmlns:a16="http://schemas.microsoft.com/office/drawing/2014/main" id="{5A6E0541-E9D3-D4CA-CA3F-7A1EB725D5CE}"/>
              </a:ext>
            </a:extLst>
          </p:cNvPr>
          <p:cNvSpPr txBox="1">
            <a:spLocks/>
          </p:cNvSpPr>
          <p:nvPr/>
        </p:nvSpPr>
        <p:spPr>
          <a:xfrm>
            <a:off x="723013" y="1442254"/>
            <a:ext cx="2837667" cy="835225"/>
          </a:xfrm>
          <a:prstGeom prst="rect">
            <a:avLst/>
          </a:prstGeom>
        </p:spPr>
        <p:txBody>
          <a:bodyPr anchor="ctr">
            <a:noAutofit/>
          </a:bodyPr>
          <a:lstStyle>
            <a:lvl1pPr marL="0" indent="0" algn="ctr" defTabSz="2072941" rtl="0" eaLnBrk="1" latinLnBrk="0" hangingPunct="1">
              <a:lnSpc>
                <a:spcPts val="2060"/>
              </a:lnSpc>
              <a:spcBef>
                <a:spcPts val="0"/>
              </a:spcBef>
              <a:buFont typeface="Arial" panose="020B0604020202020204" pitchFamily="34" charset="0"/>
              <a:buNone/>
              <a:defRPr sz="1800" b="0" i="0" kern="120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highlight>
                  <a:srgbClr val="0E72B5"/>
                </a:highlight>
              </a:rPr>
              <a:t>‘With an ‘always on’ approach we devise, create and activate unique communication strategies across multiple channels.’</a:t>
            </a:r>
          </a:p>
        </p:txBody>
      </p:sp>
      <p:sp>
        <p:nvSpPr>
          <p:cNvPr id="18" name="Text Placeholder 1">
            <a:extLst>
              <a:ext uri="{FF2B5EF4-FFF2-40B4-BE49-F238E27FC236}">
                <a16:creationId xmlns:a16="http://schemas.microsoft.com/office/drawing/2014/main" id="{6AEC61BB-B7E7-0359-D350-7F7DCFDD1638}"/>
              </a:ext>
            </a:extLst>
          </p:cNvPr>
          <p:cNvSpPr txBox="1">
            <a:spLocks/>
          </p:cNvSpPr>
          <p:nvPr/>
        </p:nvSpPr>
        <p:spPr>
          <a:xfrm>
            <a:off x="844454" y="3791102"/>
            <a:ext cx="5795486" cy="348400"/>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lang="en-IE" sz="11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Fostering Creativity by Communications Manager at Fuzion</a:t>
            </a:r>
          </a:p>
        </p:txBody>
      </p:sp>
      <p:grpSp>
        <p:nvGrpSpPr>
          <p:cNvPr id="19" name="Google Shape;656;p39">
            <a:extLst>
              <a:ext uri="{FF2B5EF4-FFF2-40B4-BE49-F238E27FC236}">
                <a16:creationId xmlns:a16="http://schemas.microsoft.com/office/drawing/2014/main" id="{1338DBFC-E293-0265-14DF-93EBC069B2CF}"/>
              </a:ext>
            </a:extLst>
          </p:cNvPr>
          <p:cNvGrpSpPr/>
          <p:nvPr/>
        </p:nvGrpSpPr>
        <p:grpSpPr>
          <a:xfrm>
            <a:off x="230463" y="3782976"/>
            <a:ext cx="353136" cy="313738"/>
            <a:chOff x="5292575" y="3681900"/>
            <a:chExt cx="420150" cy="373275"/>
          </a:xfrm>
        </p:grpSpPr>
        <p:sp>
          <p:nvSpPr>
            <p:cNvPr id="20" name="Google Shape;657;p39">
              <a:extLst>
                <a:ext uri="{FF2B5EF4-FFF2-40B4-BE49-F238E27FC236}">
                  <a16:creationId xmlns:a16="http://schemas.microsoft.com/office/drawing/2014/main" id="{F44FB59A-2E0C-4F10-7868-FC5FFED1CD78}"/>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8;p39">
              <a:extLst>
                <a:ext uri="{FF2B5EF4-FFF2-40B4-BE49-F238E27FC236}">
                  <a16:creationId xmlns:a16="http://schemas.microsoft.com/office/drawing/2014/main" id="{3B171561-0DF5-58E3-7677-6FD0C0F64FDB}"/>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9;p39">
              <a:extLst>
                <a:ext uri="{FF2B5EF4-FFF2-40B4-BE49-F238E27FC236}">
                  <a16:creationId xmlns:a16="http://schemas.microsoft.com/office/drawing/2014/main" id="{350178EB-F022-E2A2-AF2F-C7567CF60A7C}"/>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60;p39">
              <a:extLst>
                <a:ext uri="{FF2B5EF4-FFF2-40B4-BE49-F238E27FC236}">
                  <a16:creationId xmlns:a16="http://schemas.microsoft.com/office/drawing/2014/main" id="{94FFB4A9-2EE3-73E4-84C9-FFD34AC69115}"/>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61;p39">
              <a:extLst>
                <a:ext uri="{FF2B5EF4-FFF2-40B4-BE49-F238E27FC236}">
                  <a16:creationId xmlns:a16="http://schemas.microsoft.com/office/drawing/2014/main" id="{BF00C836-AA91-EFB6-53AF-F35ECFD9631D}"/>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62;p39">
              <a:extLst>
                <a:ext uri="{FF2B5EF4-FFF2-40B4-BE49-F238E27FC236}">
                  <a16:creationId xmlns:a16="http://schemas.microsoft.com/office/drawing/2014/main" id="{E456539F-0C7F-2E78-83D1-EFA6C76EE18D}"/>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63;p39">
              <a:extLst>
                <a:ext uri="{FF2B5EF4-FFF2-40B4-BE49-F238E27FC236}">
                  <a16:creationId xmlns:a16="http://schemas.microsoft.com/office/drawing/2014/main" id="{7B87F1E2-B028-69F6-F248-FEAB3077CA4F}"/>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 Placeholder 1">
            <a:extLst>
              <a:ext uri="{FF2B5EF4-FFF2-40B4-BE49-F238E27FC236}">
                <a16:creationId xmlns:a16="http://schemas.microsoft.com/office/drawing/2014/main" id="{A42532DE-63FF-A009-977D-FE186F78A90B}"/>
              </a:ext>
            </a:extLst>
          </p:cNvPr>
          <p:cNvSpPr txBox="1">
            <a:spLocks/>
          </p:cNvSpPr>
          <p:nvPr/>
        </p:nvSpPr>
        <p:spPr>
          <a:xfrm>
            <a:off x="844454" y="6919015"/>
            <a:ext cx="6235218" cy="348400"/>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lang="en-IE" sz="11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Effective Communications – Media Training &amp; Interview Preparation</a:t>
            </a:r>
          </a:p>
        </p:txBody>
      </p:sp>
      <p:grpSp>
        <p:nvGrpSpPr>
          <p:cNvPr id="30" name="Google Shape;840;p39">
            <a:extLst>
              <a:ext uri="{FF2B5EF4-FFF2-40B4-BE49-F238E27FC236}">
                <a16:creationId xmlns:a16="http://schemas.microsoft.com/office/drawing/2014/main" id="{7BC79BB6-667D-1F04-C269-45A82819AAF6}"/>
              </a:ext>
            </a:extLst>
          </p:cNvPr>
          <p:cNvGrpSpPr/>
          <p:nvPr/>
        </p:nvGrpSpPr>
        <p:grpSpPr>
          <a:xfrm>
            <a:off x="273959" y="6829391"/>
            <a:ext cx="353136" cy="445369"/>
            <a:chOff x="2635450" y="4321225"/>
            <a:chExt cx="368400" cy="466425"/>
          </a:xfrm>
        </p:grpSpPr>
        <p:sp>
          <p:nvSpPr>
            <p:cNvPr id="31" name="Google Shape;841;p39">
              <a:extLst>
                <a:ext uri="{FF2B5EF4-FFF2-40B4-BE49-F238E27FC236}">
                  <a16:creationId xmlns:a16="http://schemas.microsoft.com/office/drawing/2014/main" id="{008ECDBF-275C-CB57-E65A-E05EE04CCBAE}"/>
                </a:ext>
              </a:extLst>
            </p:cNvPr>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2;p39">
              <a:extLst>
                <a:ext uri="{FF2B5EF4-FFF2-40B4-BE49-F238E27FC236}">
                  <a16:creationId xmlns:a16="http://schemas.microsoft.com/office/drawing/2014/main" id="{7FFC754F-41AE-5480-B3E0-EB484E7E44BC}"/>
                </a:ext>
              </a:extLst>
            </p:cNvPr>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3;p39">
              <a:extLst>
                <a:ext uri="{FF2B5EF4-FFF2-40B4-BE49-F238E27FC236}">
                  <a16:creationId xmlns:a16="http://schemas.microsoft.com/office/drawing/2014/main" id="{D804EC2B-DCAB-3320-2DBB-9F9D0E80D543}"/>
                </a:ext>
              </a:extLst>
            </p:cNvPr>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4;p39">
              <a:extLst>
                <a:ext uri="{FF2B5EF4-FFF2-40B4-BE49-F238E27FC236}">
                  <a16:creationId xmlns:a16="http://schemas.microsoft.com/office/drawing/2014/main" id="{17491F34-321C-4033-70E3-76E313473B25}"/>
                </a:ext>
              </a:extLst>
            </p:cNvPr>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5;p39">
              <a:extLst>
                <a:ext uri="{FF2B5EF4-FFF2-40B4-BE49-F238E27FC236}">
                  <a16:creationId xmlns:a16="http://schemas.microsoft.com/office/drawing/2014/main" id="{67FA9639-CDF7-E08D-EAC5-6AF2C44C399D}"/>
                </a:ext>
              </a:extLst>
            </p:cNvPr>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6;p39">
              <a:extLst>
                <a:ext uri="{FF2B5EF4-FFF2-40B4-BE49-F238E27FC236}">
                  <a16:creationId xmlns:a16="http://schemas.microsoft.com/office/drawing/2014/main" id="{94B80300-9C30-6F75-2AB9-9A05A56D6C44}"/>
                </a:ext>
              </a:extLst>
            </p:cNvPr>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8723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61E7606F-193E-2D2B-2338-E60D29FA1F58}"/>
              </a:ext>
            </a:extLst>
          </p:cNvPr>
          <p:cNvSpPr/>
          <p:nvPr/>
        </p:nvSpPr>
        <p:spPr>
          <a:xfrm>
            <a:off x="4807809" y="228585"/>
            <a:ext cx="2486588" cy="13121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t>           Newsletter</a:t>
            </a:r>
          </a:p>
          <a:p>
            <a:pPr algn="ctr"/>
            <a:r>
              <a:rPr lang="en-GB" dirty="0"/>
              <a:t>Marketing - Focus on LinkedIn </a:t>
            </a:r>
          </a:p>
        </p:txBody>
      </p:sp>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a:noFill/>
        </p:spPr>
        <p:txBody>
          <a:bodyPr anchor="ctr">
            <a:normAutofit/>
          </a:bodyPr>
          <a:lstStyle/>
          <a:p>
            <a:r>
              <a:rPr lang="en-US" sz="2400" dirty="0" err="1"/>
              <a:t>www.</a:t>
            </a:r>
            <a:r>
              <a:rPr lang="en-US" sz="2400" b="1" dirty="0" err="1"/>
              <a:t>projectdare.</a:t>
            </a:r>
            <a:r>
              <a:rPr lang="en-US" sz="2400" dirty="0" err="1"/>
              <a:t>eu</a:t>
            </a:r>
            <a:endParaRPr lang="en-US" sz="2400" dirty="0"/>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pPr marL="0" indent="0" defTabSz="2072941" rtl="0" eaLnBrk="1" latinLnBrk="0" hangingPunct="1">
              <a:lnSpc>
                <a:spcPct val="100000"/>
              </a:lnSpc>
              <a:spcBef>
                <a:spcPts val="2267"/>
              </a:spcBef>
              <a:buFont typeface="Arial" panose="020B0604020202020204" pitchFamily="34" charset="0"/>
              <a:buNone/>
            </a:pPr>
            <a:r>
              <a:rPr lang="en-US" dirty="0"/>
              <a:t>Follow our journey</a:t>
            </a:r>
          </a:p>
        </p:txBody>
      </p:sp>
      <p:sp>
        <p:nvSpPr>
          <p:cNvPr id="8" name="Text Placeholder 7">
            <a:extLst>
              <a:ext uri="{FF2B5EF4-FFF2-40B4-BE49-F238E27FC236}">
                <a16:creationId xmlns:a16="http://schemas.microsoft.com/office/drawing/2014/main" id="{E6C19A69-159D-E84E-9604-8FC978D0E923}"/>
              </a:ext>
            </a:extLst>
          </p:cNvPr>
          <p:cNvSpPr>
            <a:spLocks noGrp="1"/>
          </p:cNvSpPr>
          <p:nvPr>
            <p:ph type="body" sz="quarter" idx="32"/>
          </p:nvPr>
        </p:nvSpPr>
        <p:spPr>
          <a:xfrm>
            <a:off x="433137" y="2609661"/>
            <a:ext cx="6616249" cy="4863597"/>
          </a:xfrm>
        </p:spPr>
        <p:txBody>
          <a:bodyPr/>
          <a:lstStyle/>
          <a:p>
            <a:r>
              <a:rPr lang="en-GB" b="1" dirty="0">
                <a:highlight>
                  <a:srgbClr val="E14726"/>
                </a:highlight>
              </a:rPr>
              <a:t>What Fuzion say; </a:t>
            </a:r>
          </a:p>
          <a:p>
            <a:endParaRPr lang="en-GB" dirty="0">
              <a:highlight>
                <a:srgbClr val="E14726"/>
              </a:highlight>
            </a:endParaRPr>
          </a:p>
          <a:p>
            <a:r>
              <a:rPr lang="en-GB" dirty="0"/>
              <a:t>From my experience most LinkedIn users are not using the very useful ‘Groups‘ facility on the platform. For your industry or your business community there is more than likely a group set up with like minded individuals who have already joined.</a:t>
            </a:r>
          </a:p>
          <a:p>
            <a:endParaRPr lang="en-GB" dirty="0"/>
          </a:p>
          <a:p>
            <a:r>
              <a:rPr lang="en-GB" dirty="0"/>
              <a:t>These could provide you with the opportunity to interact with like minded people, discuss topical issues, solve problems, demonstrate your expertise, get information or these could easily help you to identify useful connections for your business or organisation.</a:t>
            </a:r>
          </a:p>
          <a:p>
            <a:endParaRPr lang="en-GB" dirty="0"/>
          </a:p>
          <a:p>
            <a:r>
              <a:rPr lang="en-GB" dirty="0"/>
              <a:t>If you do a search right now…Dublin Chamber, Cork Chamber. UCD Alumni, Marketing professionals, Hospitality professionals in Ireland – you are likely to find a group that matches your search.</a:t>
            </a:r>
          </a:p>
          <a:p>
            <a:endParaRPr lang="en-GB" dirty="0"/>
          </a:p>
          <a:p>
            <a:r>
              <a:rPr lang="en-GB" dirty="0"/>
              <a:t>Groups will have a filter process for members depending on how they have been created – you will need to request to join or be invited to join by an existing member and an administrator somewhere will decide whether to let you in or not.</a:t>
            </a:r>
          </a:p>
          <a:p>
            <a:endParaRPr lang="en-GB" dirty="0"/>
          </a:p>
          <a:p>
            <a:r>
              <a:rPr lang="en-GB" dirty="0"/>
              <a:t>If it is a group for a membership organisation it is very likely that they will not grant you access unless you are a member.</a:t>
            </a:r>
          </a:p>
          <a:p>
            <a:endParaRPr lang="en-GB" dirty="0"/>
          </a:p>
          <a:p>
            <a:endParaRPr lang="en-GB" dirty="0"/>
          </a:p>
          <a:p>
            <a:r>
              <a:rPr lang="en-GB" dirty="0"/>
              <a:t>When you create a group you have </a:t>
            </a:r>
          </a:p>
          <a:p>
            <a:r>
              <a:rPr lang="en-GB" dirty="0"/>
              <a:t>a number of options including:</a:t>
            </a:r>
          </a:p>
          <a:p>
            <a:endParaRPr lang="en-GB" dirty="0"/>
          </a:p>
          <a:p>
            <a:pPr marL="171450" indent="-171450">
              <a:buFont typeface="Arial" panose="020B0604020202020204" pitchFamily="34" charset="0"/>
              <a:buChar char="•"/>
            </a:pPr>
            <a:r>
              <a:rPr lang="en-GB" dirty="0"/>
              <a:t>Name and description</a:t>
            </a:r>
          </a:p>
          <a:p>
            <a:pPr marL="171450" indent="-171450">
              <a:buFont typeface="Arial" panose="020B0604020202020204" pitchFamily="34" charset="0"/>
              <a:buChar char="•"/>
            </a:pPr>
            <a:r>
              <a:rPr lang="en-GB" dirty="0"/>
              <a:t>Industry types (up to 3)</a:t>
            </a:r>
          </a:p>
          <a:p>
            <a:pPr marL="171450" indent="-171450">
              <a:buFont typeface="Arial" panose="020B0604020202020204" pitchFamily="34" charset="0"/>
              <a:buChar char="•"/>
            </a:pPr>
            <a:r>
              <a:rPr lang="en-GB" dirty="0"/>
              <a:t>Stated rules for the group (how members should use and behave within the group)</a:t>
            </a:r>
          </a:p>
          <a:p>
            <a:pPr marL="171450" indent="-171450">
              <a:buFont typeface="Arial" panose="020B0604020202020204" pitchFamily="34" charset="0"/>
              <a:buChar char="•"/>
            </a:pPr>
            <a:r>
              <a:rPr lang="en-GB" dirty="0"/>
              <a:t>Whether the group is visible or not: you could for example make it a “closed” group for your organisation so it won’t appear on searches</a:t>
            </a:r>
          </a:p>
          <a:p>
            <a:pPr marL="171450" indent="-171450">
              <a:buFont typeface="Arial" panose="020B0604020202020204" pitchFamily="34" charset="0"/>
              <a:buChar char="•"/>
            </a:pPr>
            <a:r>
              <a:rPr lang="en-GB" dirty="0"/>
              <a:t>If you allow existing members to invite others to join</a:t>
            </a:r>
          </a:p>
          <a:p>
            <a:pPr marL="171450" indent="-171450">
              <a:buFont typeface="Arial" panose="020B0604020202020204" pitchFamily="34" charset="0"/>
              <a:buChar char="•"/>
            </a:pPr>
            <a:r>
              <a:rPr lang="en-GB" dirty="0"/>
              <a:t>Approval setting for posts within the group.</a:t>
            </a:r>
          </a:p>
          <a:p>
            <a:endParaRPr lang="en-GB" dirty="0"/>
          </a:p>
          <a:p>
            <a:r>
              <a:rPr lang="en-GB" dirty="0">
                <a:highlight>
                  <a:srgbClr val="E14726"/>
                </a:highlight>
              </a:rPr>
              <a:t>New Feature: Messaging</a:t>
            </a:r>
          </a:p>
          <a:p>
            <a:endParaRPr lang="en-GB" dirty="0"/>
          </a:p>
          <a:p>
            <a:r>
              <a:rPr lang="en-GB" dirty="0"/>
              <a:t>The functionality is always changing so how you can use them is always changing. For example LinkedIn have just now given members within groups the ability to send a message to other members, without being connected to them (and without having the paid version of the platform).</a:t>
            </a:r>
          </a:p>
          <a:p>
            <a:endParaRPr lang="en-GB" dirty="0"/>
          </a:p>
          <a:p>
            <a:r>
              <a:rPr lang="en-GB" dirty="0"/>
              <a:t>These messages will come into you just like a normal message on LinkedIn.</a:t>
            </a:r>
          </a:p>
          <a:p>
            <a:endParaRPr lang="en-GB" dirty="0"/>
          </a:p>
          <a:p>
            <a:r>
              <a:rPr lang="en-GB" dirty="0"/>
              <a:t>So…look for a group today that could work for you and your business, click that ‘Join’ button and off you go! Or…maybe you could be the one to create that group?  What are you waiting for?!!</a:t>
            </a:r>
            <a:endParaRPr lang="en-US" dirty="0"/>
          </a:p>
        </p:txBody>
      </p:sp>
      <p:grpSp>
        <p:nvGrpSpPr>
          <p:cNvPr id="27" name="Group 26">
            <a:extLst>
              <a:ext uri="{FF2B5EF4-FFF2-40B4-BE49-F238E27FC236}">
                <a16:creationId xmlns:a16="http://schemas.microsoft.com/office/drawing/2014/main" id="{95AB7821-DA17-A75B-686C-AFFD6D2DBBA0}"/>
              </a:ext>
            </a:extLst>
          </p:cNvPr>
          <p:cNvGrpSpPr/>
          <p:nvPr/>
        </p:nvGrpSpPr>
        <p:grpSpPr>
          <a:xfrm>
            <a:off x="691766" y="18378"/>
            <a:ext cx="4555100" cy="2679105"/>
            <a:chOff x="2267151" y="4806180"/>
            <a:chExt cx="4705438" cy="2867812"/>
          </a:xfrm>
        </p:grpSpPr>
        <p:sp>
          <p:nvSpPr>
            <p:cNvPr id="5" name="Rectangle 4">
              <a:extLst>
                <a:ext uri="{FF2B5EF4-FFF2-40B4-BE49-F238E27FC236}">
                  <a16:creationId xmlns:a16="http://schemas.microsoft.com/office/drawing/2014/main" id="{2FCFB970-1C08-5937-7818-8F38BD43CF04}"/>
                </a:ext>
              </a:extLst>
            </p:cNvPr>
            <p:cNvSpPr/>
            <p:nvPr/>
          </p:nvSpPr>
          <p:spPr>
            <a:xfrm>
              <a:off x="2980464" y="5063694"/>
              <a:ext cx="3326211" cy="20965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67151" y="4806180"/>
              <a:ext cx="4705438" cy="2867812"/>
            </a:xfrm>
            <a:prstGeom prst="rect">
              <a:avLst/>
            </a:prstGeom>
          </p:spPr>
        </p:pic>
        <p:sp>
          <p:nvSpPr>
            <p:cNvPr id="2" name="Rectangle 1">
              <a:extLst>
                <a:ext uri="{FF2B5EF4-FFF2-40B4-BE49-F238E27FC236}">
                  <a16:creationId xmlns:a16="http://schemas.microsoft.com/office/drawing/2014/main" id="{CEFCB33C-5E71-88BB-278E-D1965563432E}"/>
                </a:ext>
              </a:extLst>
            </p:cNvPr>
            <p:cNvSpPr/>
            <p:nvPr/>
          </p:nvSpPr>
          <p:spPr>
            <a:xfrm>
              <a:off x="2980464" y="5760264"/>
              <a:ext cx="3326210" cy="1129869"/>
            </a:xfrm>
            <a:prstGeom prst="rect">
              <a:avLst/>
            </a:prstGeom>
            <a:blipFill>
              <a:blip r:embed="rId3"/>
              <a:srcRect/>
              <a:stretch>
                <a:fillRect t="-30797" b="-654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4" name="Graphic 3">
              <a:extLst>
                <a:ext uri="{FF2B5EF4-FFF2-40B4-BE49-F238E27FC236}">
                  <a16:creationId xmlns:a16="http://schemas.microsoft.com/office/drawing/2014/main" id="{CAD3A810-B380-D016-2F25-C1A9A4EF73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0464" y="5063694"/>
              <a:ext cx="663113" cy="500718"/>
            </a:xfrm>
            <a:prstGeom prst="rect">
              <a:avLst/>
            </a:prstGeom>
          </p:spPr>
        </p:pic>
        <p:cxnSp>
          <p:nvCxnSpPr>
            <p:cNvPr id="11" name="Straight Connector 10">
              <a:extLst>
                <a:ext uri="{FF2B5EF4-FFF2-40B4-BE49-F238E27FC236}">
                  <a16:creationId xmlns:a16="http://schemas.microsoft.com/office/drawing/2014/main" id="{5B06D399-CECC-383B-791D-87B40A96E157}"/>
                </a:ext>
              </a:extLst>
            </p:cNvPr>
            <p:cNvCxnSpPr>
              <a:cxnSpLocks/>
            </p:cNvCxnSpPr>
            <p:nvPr/>
          </p:nvCxnSpPr>
          <p:spPr>
            <a:xfrm>
              <a:off x="2956764" y="5566967"/>
              <a:ext cx="3349911" cy="0"/>
            </a:xfrm>
            <a:prstGeom prst="line">
              <a:avLst/>
            </a:prstGeom>
            <a:ln w="19050">
              <a:solidFill>
                <a:srgbClr val="083F59"/>
              </a:solidFill>
            </a:ln>
          </p:spPr>
          <p:style>
            <a:lnRef idx="1">
              <a:schemeClr val="accent1"/>
            </a:lnRef>
            <a:fillRef idx="0">
              <a:schemeClr val="accent1"/>
            </a:fillRef>
            <a:effectRef idx="0">
              <a:schemeClr val="accent1"/>
            </a:effectRef>
            <a:fontRef idx="minor">
              <a:schemeClr val="tx1"/>
            </a:fontRef>
          </p:style>
        </p:cxnSp>
      </p:grpSp>
      <p:pic>
        <p:nvPicPr>
          <p:cNvPr id="10" name="Grafik 63">
            <a:extLst>
              <a:ext uri="{FF2B5EF4-FFF2-40B4-BE49-F238E27FC236}">
                <a16:creationId xmlns:a16="http://schemas.microsoft.com/office/drawing/2014/main" id="{02B35A59-1B7E-960D-C6F5-09068A181B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316" y="9839486"/>
            <a:ext cx="710453" cy="256194"/>
          </a:xfrm>
          <a:prstGeom prst="rect">
            <a:avLst/>
          </a:prstGeom>
        </p:spPr>
      </p:pic>
      <p:sp>
        <p:nvSpPr>
          <p:cNvPr id="12" name="TextBox 11">
            <a:extLst>
              <a:ext uri="{FF2B5EF4-FFF2-40B4-BE49-F238E27FC236}">
                <a16:creationId xmlns:a16="http://schemas.microsoft.com/office/drawing/2014/main" id="{707B6ADE-46D0-EC5B-DBFE-0DACF8358AE7}"/>
              </a:ext>
            </a:extLst>
          </p:cNvPr>
          <p:cNvSpPr txBox="1"/>
          <p:nvPr/>
        </p:nvSpPr>
        <p:spPr>
          <a:xfrm>
            <a:off x="612920" y="9900357"/>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aphic 3">
            <a:extLst>
              <a:ext uri="{FF2B5EF4-FFF2-40B4-BE49-F238E27FC236}">
                <a16:creationId xmlns:a16="http://schemas.microsoft.com/office/drawing/2014/main" id="{08F49481-9D23-4268-984F-95176F3A591A}"/>
              </a:ext>
            </a:extLst>
          </p:cNvPr>
          <p:cNvGrpSpPr/>
          <p:nvPr/>
        </p:nvGrpSpPr>
        <p:grpSpPr>
          <a:xfrm>
            <a:off x="5189837" y="9599203"/>
            <a:ext cx="426164" cy="385875"/>
            <a:chOff x="-1196056" y="2499889"/>
            <a:chExt cx="850463" cy="851093"/>
          </a:xfrm>
        </p:grpSpPr>
        <p:sp>
          <p:nvSpPr>
            <p:cNvPr id="30" name="Freeform 15">
              <a:hlinkClick r:id="rId7"/>
              <a:extLst>
                <a:ext uri="{FF2B5EF4-FFF2-40B4-BE49-F238E27FC236}">
                  <a16:creationId xmlns:a16="http://schemas.microsoft.com/office/drawing/2014/main" id="{9BDE7C6B-375C-8C79-5D98-A0765F3D82CC}"/>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16">
              <a:hlinkClick r:id="rId8"/>
              <a:extLst>
                <a:ext uri="{FF2B5EF4-FFF2-40B4-BE49-F238E27FC236}">
                  <a16:creationId xmlns:a16="http://schemas.microsoft.com/office/drawing/2014/main" id="{42B4E1E3-1765-7332-D235-BA76B5EEB1E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3F2F2E40-54F4-8D81-106E-6A041F3894C0}"/>
              </a:ext>
            </a:extLst>
          </p:cNvPr>
          <p:cNvGrpSpPr/>
          <p:nvPr/>
        </p:nvGrpSpPr>
        <p:grpSpPr>
          <a:xfrm>
            <a:off x="5654374" y="9587921"/>
            <a:ext cx="426163" cy="424160"/>
            <a:chOff x="5908590" y="9619516"/>
            <a:chExt cx="280634" cy="280634"/>
          </a:xfrm>
        </p:grpSpPr>
        <p:sp>
          <p:nvSpPr>
            <p:cNvPr id="34" name="Freeform 20">
              <a:hlinkClick r:id="rId9"/>
              <a:extLst>
                <a:ext uri="{FF2B5EF4-FFF2-40B4-BE49-F238E27FC236}">
                  <a16:creationId xmlns:a16="http://schemas.microsoft.com/office/drawing/2014/main" id="{35C439AA-2D03-CCDF-D873-51F8649410D8}"/>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5" name="Graphic 34" descr="World with solid fill">
              <a:extLst>
                <a:ext uri="{FF2B5EF4-FFF2-40B4-BE49-F238E27FC236}">
                  <a16:creationId xmlns:a16="http://schemas.microsoft.com/office/drawing/2014/main" id="{C2568E0E-4726-DD21-ACD4-CD4A50ABF2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23764" y="9635962"/>
              <a:ext cx="246077" cy="246077"/>
            </a:xfrm>
            <a:prstGeom prst="rect">
              <a:avLst/>
            </a:prstGeom>
          </p:spPr>
        </p:pic>
      </p:grpSp>
      <p:pic>
        <p:nvPicPr>
          <p:cNvPr id="36" name="Picture 2" descr="Image result for linkedin logo round | ? logo, Marketing method, Photoshop  design">
            <a:hlinkClick r:id="rId12"/>
            <a:extLst>
              <a:ext uri="{FF2B5EF4-FFF2-40B4-BE49-F238E27FC236}">
                <a16:creationId xmlns:a16="http://schemas.microsoft.com/office/drawing/2014/main" id="{BA97B80B-044F-9E37-D387-F8D3087124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4146" y="9488920"/>
            <a:ext cx="601147" cy="6011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4A096A-0ECB-62F7-7B16-4739C7B963D2}"/>
              </a:ext>
            </a:extLst>
          </p:cNvPr>
          <p:cNvPicPr>
            <a:picLocks noChangeAspect="1"/>
          </p:cNvPicPr>
          <p:nvPr/>
        </p:nvPicPr>
        <p:blipFill>
          <a:blip r:embed="rId14"/>
          <a:stretch>
            <a:fillRect/>
          </a:stretch>
        </p:blipFill>
        <p:spPr>
          <a:xfrm>
            <a:off x="1355668" y="762648"/>
            <a:ext cx="3246559" cy="1443756"/>
          </a:xfrm>
          <a:prstGeom prst="rect">
            <a:avLst/>
          </a:prstGeom>
        </p:spPr>
      </p:pic>
      <p:sp>
        <p:nvSpPr>
          <p:cNvPr id="13" name="TextBox 12">
            <a:extLst>
              <a:ext uri="{FF2B5EF4-FFF2-40B4-BE49-F238E27FC236}">
                <a16:creationId xmlns:a16="http://schemas.microsoft.com/office/drawing/2014/main" id="{E354F763-0B6C-9D66-73FC-80FCBDBC0530}"/>
              </a:ext>
            </a:extLst>
          </p:cNvPr>
          <p:cNvSpPr txBox="1"/>
          <p:nvPr/>
        </p:nvSpPr>
        <p:spPr>
          <a:xfrm>
            <a:off x="1881962" y="283760"/>
            <a:ext cx="2720266" cy="415498"/>
          </a:xfrm>
          <a:prstGeom prst="rect">
            <a:avLst/>
          </a:prstGeom>
          <a:noFill/>
        </p:spPr>
        <p:txBody>
          <a:bodyPr wrap="square">
            <a:spAutoFit/>
          </a:bodyPr>
          <a:lstStyle/>
          <a:p>
            <a:r>
              <a:rPr lang="en-GB" sz="1050" dirty="0"/>
              <a:t>LinkedIn – Group Hug!! </a:t>
            </a:r>
          </a:p>
          <a:p>
            <a:r>
              <a:rPr lang="en-GB" sz="1050" dirty="0"/>
              <a:t>(Are you joining groups</a:t>
            </a:r>
            <a:r>
              <a:rPr lang="en-GB" sz="1050"/>
              <a:t>?)  by </a:t>
            </a:r>
            <a:r>
              <a:rPr lang="en-GB" sz="1050" dirty="0"/>
              <a:t>Greg Canty</a:t>
            </a:r>
          </a:p>
        </p:txBody>
      </p:sp>
      <p:pic>
        <p:nvPicPr>
          <p:cNvPr id="18" name="Picture 17">
            <a:extLst>
              <a:ext uri="{FF2B5EF4-FFF2-40B4-BE49-F238E27FC236}">
                <a16:creationId xmlns:a16="http://schemas.microsoft.com/office/drawing/2014/main" id="{52254792-6BA6-AC70-8F35-5CEA3D045466}"/>
              </a:ext>
            </a:extLst>
          </p:cNvPr>
          <p:cNvPicPr>
            <a:picLocks noChangeAspect="1"/>
          </p:cNvPicPr>
          <p:nvPr/>
        </p:nvPicPr>
        <p:blipFill>
          <a:blip r:embed="rId15"/>
          <a:stretch>
            <a:fillRect/>
          </a:stretch>
        </p:blipFill>
        <p:spPr>
          <a:xfrm>
            <a:off x="5018567" y="485085"/>
            <a:ext cx="647029" cy="241632"/>
          </a:xfrm>
          <a:prstGeom prst="rect">
            <a:avLst/>
          </a:prstGeom>
        </p:spPr>
      </p:pic>
      <p:pic>
        <p:nvPicPr>
          <p:cNvPr id="19" name="Picture 18">
            <a:extLst>
              <a:ext uri="{FF2B5EF4-FFF2-40B4-BE49-F238E27FC236}">
                <a16:creationId xmlns:a16="http://schemas.microsoft.com/office/drawing/2014/main" id="{B8859BDD-18DA-33FB-EF79-F5E1ED7E0D7C}"/>
              </a:ext>
            </a:extLst>
          </p:cNvPr>
          <p:cNvPicPr>
            <a:picLocks noChangeAspect="1"/>
          </p:cNvPicPr>
          <p:nvPr/>
        </p:nvPicPr>
        <p:blipFill>
          <a:blip r:embed="rId16"/>
          <a:stretch>
            <a:fillRect/>
          </a:stretch>
        </p:blipFill>
        <p:spPr>
          <a:xfrm>
            <a:off x="171282" y="1713922"/>
            <a:ext cx="716698" cy="523356"/>
          </a:xfrm>
          <a:prstGeom prst="rect">
            <a:avLst/>
          </a:prstGeom>
        </p:spPr>
      </p:pic>
    </p:spTree>
    <p:extLst>
      <p:ext uri="{BB962C8B-B14F-4D97-AF65-F5344CB8AC3E}">
        <p14:creationId xmlns:p14="http://schemas.microsoft.com/office/powerpoint/2010/main" val="3355229977"/>
      </p:ext>
    </p:extLst>
  </p:cSld>
  <p:clrMapOvr>
    <a:masterClrMapping/>
  </p:clrMapOvr>
</p:sld>
</file>

<file path=ppt/theme/theme1.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19855</TotalTime>
  <Words>1668</Words>
  <Application>Microsoft Office PowerPoint</Application>
  <PresentationFormat>Custom</PresentationFormat>
  <Paragraphs>133</Paragraphs>
  <Slides>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Aptos</vt:lpstr>
      <vt:lpstr>Arial</vt:lpstr>
      <vt:lpstr>Calibri</vt:lpstr>
      <vt:lpstr>Century Schoolbook</vt:lpstr>
      <vt:lpstr>Montserrat</vt:lpstr>
      <vt:lpstr>Poppins</vt:lpstr>
      <vt:lpstr>1_Office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Mary Guihen</cp:lastModifiedBy>
  <cp:revision>600</cp:revision>
  <dcterms:created xsi:type="dcterms:W3CDTF">2020-10-14T13:32:04Z</dcterms:created>
  <dcterms:modified xsi:type="dcterms:W3CDTF">2024-09-09T16:13:30Z</dcterms:modified>
</cp:coreProperties>
</file>