
<file path=[Content_Types].xml><?xml version="1.0" encoding="utf-8"?>
<Types xmlns="http://schemas.openxmlformats.org/package/2006/content-types">
  <Default Extension="png" ContentType="image/png"/>
  <Default Extension="jfif" ContentType="image/jpe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5"/>
  </p:notesMasterIdLst>
  <p:handoutMasterIdLst>
    <p:handoutMasterId r:id="rId6"/>
  </p:handoutMasterIdLst>
  <p:sldIdLst>
    <p:sldId id="343" r:id="rId2"/>
    <p:sldId id="332" r:id="rId3"/>
    <p:sldId id="334" r:id="rId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B5"/>
    <a:srgbClr val="17AAA3"/>
    <a:srgbClr val="E14726"/>
    <a:srgbClr val="702E8C"/>
    <a:srgbClr val="30583F"/>
    <a:srgbClr val="083F59"/>
    <a:srgbClr val="ECECEC"/>
    <a:srgbClr val="FEC713"/>
    <a:srgbClr val="28ACE2"/>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98"/>
    <p:restoredTop sz="96281"/>
  </p:normalViewPr>
  <p:slideViewPr>
    <p:cSldViewPr snapToGrid="0" snapToObjects="1">
      <p:cViewPr varScale="1">
        <p:scale>
          <a:sx n="42" d="100"/>
          <a:sy n="42" d="100"/>
        </p:scale>
        <p:origin x="2252" y="44"/>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9/1/2024</a:t>
            </a:fld>
            <a:endParaRPr lang="en-US"/>
          </a:p>
        </p:txBody>
      </p:sp>
      <p:sp>
        <p:nvSpPr>
          <p:cNvPr id="4" name="Footer Placeholder 3">
            <a:extLst>
              <a:ext uri="{FF2B5EF4-FFF2-40B4-BE49-F238E27FC236}">
                <a16:creationId xmlns=""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9/1/2024</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grpSp>
        <p:nvGrpSpPr>
          <p:cNvPr id="2" name="Group 1">
            <a:extLst>
              <a:ext uri="{FF2B5EF4-FFF2-40B4-BE49-F238E27FC236}">
                <a16:creationId xmlns=""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 xmlns:a16="http://schemas.microsoft.com/office/drawing/2014/main" id="{3AC9E09B-3367-A423-56C2-F76662F6E7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0795" y="10191110"/>
            <a:ext cx="1498564" cy="313626"/>
          </a:xfrm>
          <a:prstGeom prst="rect">
            <a:avLst/>
          </a:prstGeom>
          <a:noFill/>
          <a:ln>
            <a:noFill/>
          </a:ln>
        </p:spPr>
      </p:pic>
      <p:sp>
        <p:nvSpPr>
          <p:cNvPr id="8" name="Rectangle 7">
            <a:extLst>
              <a:ext uri="{FF2B5EF4-FFF2-40B4-BE49-F238E27FC236}">
                <a16:creationId xmlns="" xmlns:a16="http://schemas.microsoft.com/office/drawing/2014/main" id="{754294A0-3C23-667D-3321-C7082493138A}"/>
              </a:ext>
            </a:extLst>
          </p:cNvPr>
          <p:cNvSpPr/>
          <p:nvPr userDrawn="1"/>
        </p:nvSpPr>
        <p:spPr>
          <a:xfrm>
            <a:off x="379764" y="928485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a:extLst>
              <a:ext uri="{FF2B5EF4-FFF2-40B4-BE49-F238E27FC236}">
                <a16:creationId xmlns="" xmlns:a16="http://schemas.microsoft.com/office/drawing/2014/main" id="{29BFF681-6D54-478C-CAE4-BE5E5F21044D}"/>
              </a:ext>
            </a:extLst>
          </p:cNvPr>
          <p:cNvPicPr>
            <a:picLocks noChangeAspect="1"/>
          </p:cNvPicPr>
          <p:nvPr userDrawn="1"/>
        </p:nvPicPr>
        <p:blipFill>
          <a:blip r:embed="rId3"/>
          <a:stretch>
            <a:fillRect/>
          </a:stretch>
        </p:blipFill>
        <p:spPr>
          <a:xfrm>
            <a:off x="448630" y="9619559"/>
            <a:ext cx="1244049" cy="433251"/>
          </a:xfrm>
          <a:prstGeom prst="rect">
            <a:avLst/>
          </a:prstGeom>
        </p:spPr>
      </p:pic>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 xmlns:a16="http://schemas.microsoft.com/office/drawing/2014/main" id="{57F553F4-210F-D445-80C4-1685A71FF7AE}"/>
              </a:ext>
            </a:extLst>
          </p:cNvPr>
          <p:cNvSpPr/>
          <p:nvPr/>
        </p:nvSpPr>
        <p:spPr>
          <a:xfrm>
            <a:off x="-1" y="5362846"/>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 xmlns:a16="http://schemas.microsoft.com/office/drawing/2014/main" id="{1F27DBA8-5E67-243C-A148-C62CC9803163}"/>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116999" y="0"/>
            <a:ext cx="3522338" cy="2659725"/>
          </a:xfrm>
          <a:prstGeom prst="rect">
            <a:avLst/>
          </a:prstGeom>
        </p:spPr>
      </p:pic>
      <p:sp>
        <p:nvSpPr>
          <p:cNvPr id="6" name="Rectangle 5">
            <a:extLst>
              <a:ext uri="{FF2B5EF4-FFF2-40B4-BE49-F238E27FC236}">
                <a16:creationId xmlns="" xmlns:a16="http://schemas.microsoft.com/office/drawing/2014/main" id="{55EF9A95-A7B7-5A33-122F-60FEE271BC0F}"/>
              </a:ext>
            </a:extLst>
          </p:cNvPr>
          <p:cNvSpPr/>
          <p:nvPr userDrawn="1"/>
        </p:nvSpPr>
        <p:spPr>
          <a:xfrm>
            <a:off x="3249118" y="10009995"/>
            <a:ext cx="4310557"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2" name="Text Placeholder 32">
            <a:extLst>
              <a:ext uri="{FF2B5EF4-FFF2-40B4-BE49-F238E27FC236}">
                <a16:creationId xmlns=""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 xmlns:a16="http://schemas.microsoft.com/office/drawing/2014/main" id="{7B7ED498-EEA9-54EE-55B6-D1F7883005CE}"/>
              </a:ext>
            </a:extLst>
          </p:cNvPr>
          <p:cNvSpPr>
            <a:spLocks noGrp="1"/>
          </p:cNvSpPr>
          <p:nvPr>
            <p:ph type="body" sz="quarter" idx="60" hasCustomPrompt="1"/>
          </p:nvPr>
        </p:nvSpPr>
        <p:spPr>
          <a:xfrm>
            <a:off x="555032" y="650690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 xmlns:a16="http://schemas.microsoft.com/office/drawing/2014/main" id="{0EECE17C-93E9-620F-396D-B6FB994831C3}"/>
              </a:ext>
            </a:extLst>
          </p:cNvPr>
          <p:cNvSpPr>
            <a:spLocks noGrp="1"/>
          </p:cNvSpPr>
          <p:nvPr>
            <p:ph type="body" sz="quarter" idx="61" hasCustomPrompt="1"/>
          </p:nvPr>
        </p:nvSpPr>
        <p:spPr>
          <a:xfrm>
            <a:off x="555032" y="673024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 xmlns:a16="http://schemas.microsoft.com/office/drawing/2014/main" id="{C81E1C63-8EC3-45DB-3E04-39311A1C21BA}"/>
              </a:ext>
            </a:extLst>
          </p:cNvPr>
          <p:cNvSpPr>
            <a:spLocks noGrp="1"/>
          </p:cNvSpPr>
          <p:nvPr>
            <p:ph type="body" sz="quarter" idx="62" hasCustomPrompt="1"/>
          </p:nvPr>
        </p:nvSpPr>
        <p:spPr>
          <a:xfrm>
            <a:off x="555032" y="70806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 xmlns:a16="http://schemas.microsoft.com/office/drawing/2014/main" id="{30D676FD-481C-AEF2-AF96-EE57E3B8B4C6}"/>
              </a:ext>
            </a:extLst>
          </p:cNvPr>
          <p:cNvSpPr>
            <a:spLocks noGrp="1"/>
          </p:cNvSpPr>
          <p:nvPr>
            <p:ph type="body" sz="quarter" idx="63" hasCustomPrompt="1"/>
          </p:nvPr>
        </p:nvSpPr>
        <p:spPr>
          <a:xfrm>
            <a:off x="555032" y="73040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 xmlns:a16="http://schemas.microsoft.com/office/drawing/2014/main" id="{FA70CECB-A007-A6BC-71EE-FDBA7CEDF279}"/>
              </a:ext>
            </a:extLst>
          </p:cNvPr>
          <p:cNvSpPr>
            <a:spLocks noGrp="1"/>
          </p:cNvSpPr>
          <p:nvPr>
            <p:ph type="body" sz="quarter" idx="64" hasCustomPrompt="1"/>
          </p:nvPr>
        </p:nvSpPr>
        <p:spPr>
          <a:xfrm>
            <a:off x="555032" y="765434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 xmlns:a16="http://schemas.microsoft.com/office/drawing/2014/main" id="{507A03CC-66BC-0F88-7AF2-5DBC59B2DFAA}"/>
              </a:ext>
            </a:extLst>
          </p:cNvPr>
          <p:cNvSpPr>
            <a:spLocks noGrp="1"/>
          </p:cNvSpPr>
          <p:nvPr>
            <p:ph type="body" sz="quarter" idx="65" hasCustomPrompt="1"/>
          </p:nvPr>
        </p:nvSpPr>
        <p:spPr>
          <a:xfrm>
            <a:off x="555032" y="787768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 xmlns:a16="http://schemas.microsoft.com/office/drawing/2014/main" id="{25927A3C-CFA7-65D3-CA44-3DDCAD439C02}"/>
              </a:ext>
            </a:extLst>
          </p:cNvPr>
          <p:cNvSpPr>
            <a:spLocks noGrp="1"/>
          </p:cNvSpPr>
          <p:nvPr>
            <p:ph type="body" sz="quarter" idx="58" hasCustomPrompt="1"/>
          </p:nvPr>
        </p:nvSpPr>
        <p:spPr>
          <a:xfrm>
            <a:off x="555032" y="593323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 xmlns:a16="http://schemas.microsoft.com/office/drawing/2014/main" id="{C1F439CB-39A3-DA53-5EDA-66637D5536E7}"/>
              </a:ext>
            </a:extLst>
          </p:cNvPr>
          <p:cNvSpPr>
            <a:spLocks noGrp="1"/>
          </p:cNvSpPr>
          <p:nvPr>
            <p:ph type="body" sz="quarter" idx="59" hasCustomPrompt="1"/>
          </p:nvPr>
        </p:nvSpPr>
        <p:spPr>
          <a:xfrm>
            <a:off x="555032" y="615656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Rectangle 9">
            <a:extLst>
              <a:ext uri="{FF2B5EF4-FFF2-40B4-BE49-F238E27FC236}">
                <a16:creationId xmlns="" xmlns:a16="http://schemas.microsoft.com/office/drawing/2014/main" id="{4D896182-B4AE-8FE5-8857-BC5037A12C24}"/>
              </a:ext>
            </a:extLst>
          </p:cNvPr>
          <p:cNvSpPr/>
          <p:nvPr userDrawn="1"/>
        </p:nvSpPr>
        <p:spPr>
          <a:xfrm>
            <a:off x="235353" y="968596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 xmlns:a16="http://schemas.microsoft.com/office/drawing/2014/main" id="{C6ABEF95-3122-705E-AA9D-2DF7560ABA9D}"/>
              </a:ext>
            </a:extLst>
          </p:cNvPr>
          <p:cNvPicPr>
            <a:picLocks noChangeAspect="1"/>
          </p:cNvPicPr>
          <p:nvPr userDrawn="1"/>
        </p:nvPicPr>
        <p:blipFill>
          <a:blip r:embed="rId4"/>
          <a:stretch>
            <a:fillRect/>
          </a:stretch>
        </p:blipFill>
        <p:spPr>
          <a:xfrm>
            <a:off x="304219" y="10020669"/>
            <a:ext cx="1244049" cy="433251"/>
          </a:xfrm>
          <a:prstGeom prst="rect">
            <a:avLst/>
          </a:prstGeom>
        </p:spPr>
      </p:pic>
      <p:pic>
        <p:nvPicPr>
          <p:cNvPr id="12" name="Picture 11" descr="Co-funded by the European Union logo in png for web usage">
            <a:extLst>
              <a:ext uri="{FF2B5EF4-FFF2-40B4-BE49-F238E27FC236}">
                <a16:creationId xmlns="" xmlns:a16="http://schemas.microsoft.com/office/drawing/2014/main" id="{963D93D4-B406-7E62-8226-6C1A723D98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56366" y="10167285"/>
            <a:ext cx="1498564" cy="313626"/>
          </a:xfrm>
          <a:prstGeom prst="rect">
            <a:avLst/>
          </a:prstGeom>
          <a:noFill/>
          <a:ln>
            <a:noFill/>
          </a:ln>
        </p:spPr>
      </p:pic>
      <p:sp>
        <p:nvSpPr>
          <p:cNvPr id="13" name="Text Placeholder 32">
            <a:extLst>
              <a:ext uri="{FF2B5EF4-FFF2-40B4-BE49-F238E27FC236}">
                <a16:creationId xmlns="" xmlns:a16="http://schemas.microsoft.com/office/drawing/2014/main" id="{275FB6E7-98B6-9920-29D9-EE1CA9958EFF}"/>
              </a:ext>
            </a:extLst>
          </p:cNvPr>
          <p:cNvSpPr>
            <a:spLocks noGrp="1"/>
          </p:cNvSpPr>
          <p:nvPr>
            <p:ph type="body" sz="quarter" idx="66" hasCustomPrompt="1"/>
          </p:nvPr>
        </p:nvSpPr>
        <p:spPr>
          <a:xfrm>
            <a:off x="555031" y="822410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14" name="Text Placeholder 32">
            <a:extLst>
              <a:ext uri="{FF2B5EF4-FFF2-40B4-BE49-F238E27FC236}">
                <a16:creationId xmlns="" xmlns:a16="http://schemas.microsoft.com/office/drawing/2014/main" id="{830A45AF-F8BB-613C-0326-E1D6BDFA7F8F}"/>
              </a:ext>
            </a:extLst>
          </p:cNvPr>
          <p:cNvSpPr>
            <a:spLocks noGrp="1"/>
          </p:cNvSpPr>
          <p:nvPr>
            <p:ph type="body" sz="quarter" idx="67" hasCustomPrompt="1"/>
          </p:nvPr>
        </p:nvSpPr>
        <p:spPr>
          <a:xfrm>
            <a:off x="555031" y="844743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15" name="Round Single Corner Rectangle 14">
            <a:extLst>
              <a:ext uri="{FF2B5EF4-FFF2-40B4-BE49-F238E27FC236}">
                <a16:creationId xmlns="" xmlns:a16="http://schemas.microsoft.com/office/drawing/2014/main" id="{66F866B5-4510-6F87-0F19-46862CAC3CD0}"/>
              </a:ext>
            </a:extLst>
          </p:cNvPr>
          <p:cNvSpPr/>
          <p:nvPr userDrawn="1"/>
        </p:nvSpPr>
        <p:spPr>
          <a:xfrm rot="5400000" flipH="1">
            <a:off x="3244760" y="-2606684"/>
            <a:ext cx="571614" cy="7061134"/>
          </a:xfrm>
          <a:prstGeom prst="round1Rect">
            <a:avLst>
              <a:gd name="adj" fmla="val 50000"/>
            </a:avLst>
          </a:prstGeom>
          <a:solidFill>
            <a:srgbClr val="0D72B5"/>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Slide Number Placeholder 5">
            <a:extLst>
              <a:ext uri="{FF2B5EF4-FFF2-40B4-BE49-F238E27FC236}">
                <a16:creationId xmlns=""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10" name="Text Placeholder 32">
            <a:extLst>
              <a:ext uri="{FF2B5EF4-FFF2-40B4-BE49-F238E27FC236}">
                <a16:creationId xmlns="" xmlns:a16="http://schemas.microsoft.com/office/drawing/2014/main" id="{118DF27E-29F8-C761-0087-6440811C0748}"/>
              </a:ext>
            </a:extLst>
          </p:cNvPr>
          <p:cNvSpPr>
            <a:spLocks noGrp="1"/>
          </p:cNvSpPr>
          <p:nvPr>
            <p:ph type="body" sz="quarter" idx="58" hasCustomPrompt="1"/>
          </p:nvPr>
        </p:nvSpPr>
        <p:spPr>
          <a:xfrm>
            <a:off x="860495" y="7496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WHAT WAS THE TRIGGER FOR YOUR BUSINESS OR ENTREPRENEURIAL IDEA?</a:t>
            </a:r>
          </a:p>
        </p:txBody>
      </p:sp>
      <p:sp>
        <p:nvSpPr>
          <p:cNvPr id="11" name="Text Placeholder 32">
            <a:extLst>
              <a:ext uri="{FF2B5EF4-FFF2-40B4-BE49-F238E27FC236}">
                <a16:creationId xmlns="" xmlns:a16="http://schemas.microsoft.com/office/drawing/2014/main" id="{2278FA30-9758-FDA0-3009-66686B10C188}"/>
              </a:ext>
            </a:extLst>
          </p:cNvPr>
          <p:cNvSpPr>
            <a:spLocks noGrp="1"/>
          </p:cNvSpPr>
          <p:nvPr>
            <p:ph type="body" sz="quarter" idx="32" hasCustomPrompt="1"/>
          </p:nvPr>
        </p:nvSpPr>
        <p:spPr>
          <a:xfrm>
            <a:off x="860496" y="14203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
        <p:nvSpPr>
          <p:cNvPr id="18" name="Round Single Corner Rectangle 17">
            <a:extLst>
              <a:ext uri="{FF2B5EF4-FFF2-40B4-BE49-F238E27FC236}">
                <a16:creationId xmlns="" xmlns:a16="http://schemas.microsoft.com/office/drawing/2014/main" id="{962EB6B9-79EA-C6BB-3227-25C0687D824C}"/>
              </a:ext>
            </a:extLst>
          </p:cNvPr>
          <p:cNvSpPr/>
          <p:nvPr userDrawn="1"/>
        </p:nvSpPr>
        <p:spPr>
          <a:xfrm rot="5400000" flipH="1">
            <a:off x="3244760" y="1546216"/>
            <a:ext cx="571614" cy="7061134"/>
          </a:xfrm>
          <a:prstGeom prst="round1Rect">
            <a:avLst>
              <a:gd name="adj" fmla="val 50000"/>
            </a:avLst>
          </a:prstGeom>
          <a:solidFill>
            <a:srgbClr val="702E8C"/>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32">
            <a:extLst>
              <a:ext uri="{FF2B5EF4-FFF2-40B4-BE49-F238E27FC236}">
                <a16:creationId xmlns="" xmlns:a16="http://schemas.microsoft.com/office/drawing/2014/main" id="{E0F821FF-FD52-8BEF-9C2C-3EEB66705E95}"/>
              </a:ext>
            </a:extLst>
          </p:cNvPr>
          <p:cNvSpPr>
            <a:spLocks noGrp="1"/>
          </p:cNvSpPr>
          <p:nvPr>
            <p:ph type="body" sz="quarter" idx="60" hasCustomPrompt="1"/>
          </p:nvPr>
        </p:nvSpPr>
        <p:spPr>
          <a:xfrm>
            <a:off x="860495" y="49025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HOW DOES THE BUSINESS HELP TO ADDRESS REGIONAL CLIMATE CHANGE OR SUSTAINABILITY ISSUES?</a:t>
            </a:r>
          </a:p>
        </p:txBody>
      </p:sp>
      <p:sp>
        <p:nvSpPr>
          <p:cNvPr id="20" name="Text Placeholder 32">
            <a:extLst>
              <a:ext uri="{FF2B5EF4-FFF2-40B4-BE49-F238E27FC236}">
                <a16:creationId xmlns="" xmlns:a16="http://schemas.microsoft.com/office/drawing/2014/main" id="{433B4E02-A7D5-851C-7941-8EF9DFAAC998}"/>
              </a:ext>
            </a:extLst>
          </p:cNvPr>
          <p:cNvSpPr>
            <a:spLocks noGrp="1"/>
          </p:cNvSpPr>
          <p:nvPr>
            <p:ph type="body" sz="quarter" idx="61" hasCustomPrompt="1"/>
          </p:nvPr>
        </p:nvSpPr>
        <p:spPr>
          <a:xfrm>
            <a:off x="860496" y="55732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grpSp>
        <p:nvGrpSpPr>
          <p:cNvPr id="21" name="Group 20">
            <a:extLst>
              <a:ext uri="{FF2B5EF4-FFF2-40B4-BE49-F238E27FC236}">
                <a16:creationId xmlns="" xmlns:a16="http://schemas.microsoft.com/office/drawing/2014/main" id="{26503240-70C3-1B6A-5D4C-551A18E7CA1B}"/>
              </a:ext>
            </a:extLst>
          </p:cNvPr>
          <p:cNvGrpSpPr/>
          <p:nvPr userDrawn="1"/>
        </p:nvGrpSpPr>
        <p:grpSpPr>
          <a:xfrm>
            <a:off x="5574844" y="8018767"/>
            <a:ext cx="1736490" cy="1957196"/>
            <a:chOff x="10018183" y="3994132"/>
            <a:chExt cx="1697453" cy="1913197"/>
          </a:xfrm>
        </p:grpSpPr>
        <p:sp>
          <p:nvSpPr>
            <p:cNvPr id="22" name="Freeform 21">
              <a:extLst>
                <a:ext uri="{FF2B5EF4-FFF2-40B4-BE49-F238E27FC236}">
                  <a16:creationId xmlns="" xmlns:a16="http://schemas.microsoft.com/office/drawing/2014/main" id="{38CD6480-5A2D-6B8A-01A5-5630708198FD}"/>
                </a:ext>
              </a:extLst>
            </p:cNvPr>
            <p:cNvSpPr/>
            <p:nvPr/>
          </p:nvSpPr>
          <p:spPr>
            <a:xfrm>
              <a:off x="10632222" y="3994132"/>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3" name="Freeform 22">
              <a:extLst>
                <a:ext uri="{FF2B5EF4-FFF2-40B4-BE49-F238E27FC236}">
                  <a16:creationId xmlns="" xmlns:a16="http://schemas.microsoft.com/office/drawing/2014/main" id="{099FF956-A36F-4E3E-32CD-1479C160D370}"/>
                </a:ext>
              </a:extLst>
            </p:cNvPr>
            <p:cNvSpPr/>
            <p:nvPr/>
          </p:nvSpPr>
          <p:spPr>
            <a:xfrm>
              <a:off x="10018183" y="4562365"/>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4" name="Freeform 23">
              <a:extLst>
                <a:ext uri="{FF2B5EF4-FFF2-40B4-BE49-F238E27FC236}">
                  <a16:creationId xmlns="" xmlns:a16="http://schemas.microsoft.com/office/drawing/2014/main" id="{B256AB93-37D2-01EC-E435-1C3294FC596B}"/>
                </a:ext>
              </a:extLst>
            </p:cNvPr>
            <p:cNvSpPr/>
            <p:nvPr/>
          </p:nvSpPr>
          <p:spPr>
            <a:xfrm>
              <a:off x="10527922" y="4566770"/>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010101"/>
            </a:solidFill>
            <a:ln w="9504" cap="flat">
              <a:noFill/>
              <a:prstDash val="solid"/>
              <a:miter/>
            </a:ln>
          </p:spPr>
          <p:txBody>
            <a:bodyPr rtlCol="0" anchor="ctr"/>
            <a:lstStyle/>
            <a:p>
              <a:endParaRPr lang="en-US"/>
            </a:p>
          </p:txBody>
        </p:sp>
        <p:sp>
          <p:nvSpPr>
            <p:cNvPr id="25" name="Freeform 24">
              <a:extLst>
                <a:ext uri="{FF2B5EF4-FFF2-40B4-BE49-F238E27FC236}">
                  <a16:creationId xmlns="" xmlns:a16="http://schemas.microsoft.com/office/drawing/2014/main" id="{A041EEFE-FDC5-7E63-E432-3AB36CAD23B2}"/>
                </a:ext>
              </a:extLst>
            </p:cNvPr>
            <p:cNvSpPr/>
            <p:nvPr/>
          </p:nvSpPr>
          <p:spPr>
            <a:xfrm>
              <a:off x="10527922" y="4566772"/>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067206878"/>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uote/photo slide 1">
    <p:spTree>
      <p:nvGrpSpPr>
        <p:cNvPr id="1" name=""/>
        <p:cNvGrpSpPr/>
        <p:nvPr/>
      </p:nvGrpSpPr>
      <p:grpSpPr>
        <a:xfrm>
          <a:off x="0" y="0"/>
          <a:ext cx="0" cy="0"/>
          <a:chOff x="0" y="0"/>
          <a:chExt cx="0" cy="0"/>
        </a:xfrm>
      </p:grpSpPr>
      <p:sp>
        <p:nvSpPr>
          <p:cNvPr id="39" name="Slide Number Placeholder 5">
            <a:extLst>
              <a:ext uri="{FF2B5EF4-FFF2-40B4-BE49-F238E27FC236}">
                <a16:creationId xmlns=""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376381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70" r:id="rId2"/>
    <p:sldLayoutId id="2147483935" r:id="rId3"/>
    <p:sldLayoutId id="2147483936" r:id="rId4"/>
    <p:sldLayoutId id="2147483937" r:id="rId5"/>
    <p:sldLayoutId id="2147483938" r:id="rId6"/>
    <p:sldLayoutId id="2147483939" r:id="rId7"/>
    <p:sldLayoutId id="2147483940" r:id="rId8"/>
    <p:sldLayoutId id="2147483941" r:id="rId9"/>
    <p:sldLayoutId id="2147483943" r:id="rId10"/>
    <p:sldLayoutId id="2147483944" r:id="rId11"/>
    <p:sldLayoutId id="2147483967" r:id="rId12"/>
    <p:sldLayoutId id="2147483968" r:id="rId13"/>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 xmlns:a16="http://schemas.microsoft.com/office/drawing/2014/main"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 xmlns:a16="http://schemas.microsoft.com/office/drawing/2014/main" id="{39792F19-0229-BA4A-0879-924340C51C91}"/>
              </a:ext>
            </a:extLst>
          </p:cNvPr>
          <p:cNvSpPr>
            <a:spLocks noGrp="1"/>
          </p:cNvSpPr>
          <p:nvPr>
            <p:ph type="body" sz="quarter" idx="32"/>
          </p:nvPr>
        </p:nvSpPr>
        <p:spPr>
          <a:xfrm>
            <a:off x="3770030" y="6646097"/>
            <a:ext cx="3615254" cy="2300406"/>
          </a:xfrm>
        </p:spPr>
        <p:txBody>
          <a:bodyPr>
            <a:normAutofit/>
          </a:bodyPr>
          <a:lstStyle/>
          <a:p>
            <a:r>
              <a:rPr lang="en-AU" sz="1200" dirty="0"/>
              <a:t>CD PROJEKT Capital Group operates in the rapidly growing electronic entertainment industry - video </a:t>
            </a:r>
            <a:r>
              <a:rPr lang="en-AU" sz="1200" dirty="0" smtClean="0"/>
              <a:t>games</a:t>
            </a:r>
            <a:r>
              <a:rPr lang="pl-PL" sz="1200" dirty="0" smtClean="0"/>
              <a:t>.</a:t>
            </a:r>
          </a:p>
          <a:p>
            <a:r>
              <a:rPr lang="pl-PL" sz="1200" dirty="0" smtClean="0"/>
              <a:t>The </a:t>
            </a:r>
            <a:r>
              <a:rPr lang="en-AU" sz="1200" dirty="0" smtClean="0"/>
              <a:t>company </a:t>
            </a:r>
            <a:r>
              <a:rPr lang="en-AU" sz="1200" dirty="0"/>
              <a:t>founded in </a:t>
            </a:r>
            <a:r>
              <a:rPr lang="en-AU" sz="1200" dirty="0" smtClean="0"/>
              <a:t>2002</a:t>
            </a:r>
            <a:r>
              <a:rPr lang="pl-PL" sz="1200" dirty="0" smtClean="0"/>
              <a:t>, </a:t>
            </a:r>
            <a:r>
              <a:rPr lang="en-AU" sz="1200" dirty="0" smtClean="0"/>
              <a:t>whose </a:t>
            </a:r>
            <a:r>
              <a:rPr lang="en-AU" sz="1200" dirty="0"/>
              <a:t>mission is to create revolutionary role-playing games that reach the hearts of people around the world. </a:t>
            </a:r>
            <a:r>
              <a:rPr lang="pl-PL" sz="1200" dirty="0" err="1" smtClean="0"/>
              <a:t>Their</a:t>
            </a:r>
            <a:r>
              <a:rPr lang="pl-PL" sz="1200" dirty="0" smtClean="0"/>
              <a:t> h</a:t>
            </a:r>
            <a:r>
              <a:rPr lang="en-AU" sz="1200" dirty="0" err="1" smtClean="0"/>
              <a:t>eadquarters</a:t>
            </a:r>
            <a:r>
              <a:rPr lang="en-AU" sz="1200" dirty="0" smtClean="0"/>
              <a:t> </a:t>
            </a:r>
            <a:r>
              <a:rPr lang="en-AU" sz="1200" dirty="0"/>
              <a:t>are located in Warsaw, </a:t>
            </a:r>
            <a:r>
              <a:rPr lang="en-AU" sz="1200" dirty="0" smtClean="0"/>
              <a:t>but</a:t>
            </a:r>
            <a:r>
              <a:rPr lang="pl-PL" sz="1200" dirty="0" smtClean="0"/>
              <a:t> </a:t>
            </a:r>
            <a:r>
              <a:rPr lang="pl-PL" sz="1200" dirty="0" err="1" smtClean="0"/>
              <a:t>also</a:t>
            </a:r>
            <a:r>
              <a:rPr lang="pl-PL" sz="1200" dirty="0" smtClean="0"/>
              <a:t> with</a:t>
            </a:r>
            <a:r>
              <a:rPr lang="en-AU" sz="1200" dirty="0" smtClean="0"/>
              <a:t> </a:t>
            </a:r>
            <a:r>
              <a:rPr lang="en-AU" sz="1200" dirty="0"/>
              <a:t>offices in Krakow, Wroclaw, Boston and Vancouver. </a:t>
            </a:r>
            <a:r>
              <a:rPr lang="pl-PL" sz="1200" dirty="0" smtClean="0"/>
              <a:t>The team </a:t>
            </a:r>
            <a:r>
              <a:rPr lang="pl-PL" sz="1200" dirty="0" err="1" smtClean="0"/>
              <a:t>inludes</a:t>
            </a:r>
            <a:r>
              <a:rPr lang="pl-PL" sz="1200" dirty="0" smtClean="0"/>
              <a:t> </a:t>
            </a:r>
            <a:r>
              <a:rPr lang="en-AU" sz="1200" dirty="0" smtClean="0"/>
              <a:t>specialists </a:t>
            </a:r>
            <a:r>
              <a:rPr lang="en-AU" sz="1200" dirty="0"/>
              <a:t>and professionals from all over the </a:t>
            </a:r>
            <a:r>
              <a:rPr lang="en-AU" sz="1200" dirty="0" smtClean="0"/>
              <a:t>world.</a:t>
            </a:r>
            <a:r>
              <a:rPr lang="pl-PL" sz="1200" dirty="0" smtClean="0"/>
              <a:t> </a:t>
            </a:r>
            <a:r>
              <a:rPr lang="pl-PL" sz="1200" dirty="0" err="1" smtClean="0"/>
              <a:t>Their</a:t>
            </a:r>
            <a:r>
              <a:rPr lang="pl-PL" sz="1200" dirty="0" smtClean="0"/>
              <a:t> </a:t>
            </a:r>
            <a:r>
              <a:rPr lang="pl-PL" sz="1200" dirty="0" err="1" smtClean="0"/>
              <a:t>aim</a:t>
            </a:r>
            <a:r>
              <a:rPr lang="pl-PL" sz="1200" dirty="0" smtClean="0"/>
              <a:t> </a:t>
            </a:r>
            <a:r>
              <a:rPr lang="pl-PL" sz="1200" dirty="0" err="1" smtClean="0"/>
              <a:t>is</a:t>
            </a:r>
            <a:r>
              <a:rPr lang="pl-PL" sz="1200" dirty="0" smtClean="0"/>
              <a:t> to</a:t>
            </a:r>
            <a:r>
              <a:rPr lang="en-AU" sz="1200" dirty="0" smtClean="0"/>
              <a:t> be </a:t>
            </a:r>
            <a:r>
              <a:rPr lang="en-AU" sz="1200" dirty="0"/>
              <a:t>an example of how games should be </a:t>
            </a:r>
            <a:r>
              <a:rPr lang="en-AU" sz="1200" dirty="0" smtClean="0"/>
              <a:t>created</a:t>
            </a:r>
            <a:r>
              <a:rPr lang="pl-PL" sz="1200" dirty="0" smtClean="0"/>
              <a:t>, </a:t>
            </a:r>
            <a:r>
              <a:rPr lang="en-AU" sz="1200" dirty="0" err="1" smtClean="0"/>
              <a:t>cultivat</a:t>
            </a:r>
            <a:r>
              <a:rPr lang="pl-PL" sz="1200" dirty="0" err="1" smtClean="0"/>
              <a:t>ing</a:t>
            </a:r>
            <a:r>
              <a:rPr lang="en-AU" sz="1200" dirty="0" smtClean="0"/>
              <a:t> diversity</a:t>
            </a:r>
            <a:r>
              <a:rPr lang="pl-PL" sz="1200" dirty="0" smtClean="0"/>
              <a:t> </a:t>
            </a:r>
            <a:r>
              <a:rPr lang="en-AU" sz="1200" dirty="0" smtClean="0"/>
              <a:t>guided </a:t>
            </a:r>
            <a:r>
              <a:rPr lang="en-AU" sz="1200" dirty="0"/>
              <a:t>by common values, and always put the well-being of players first</a:t>
            </a:r>
            <a:r>
              <a:rPr lang="en-AU" sz="1200" dirty="0" smtClean="0"/>
              <a:t>.</a:t>
            </a:r>
            <a:r>
              <a:rPr lang="pl-PL" sz="1200" dirty="0" smtClean="0"/>
              <a:t> </a:t>
            </a:r>
            <a:endParaRPr lang="en-GB" sz="1200" dirty="0"/>
          </a:p>
        </p:txBody>
      </p:sp>
      <p:sp>
        <p:nvSpPr>
          <p:cNvPr id="9" name="Text Placeholder 8">
            <a:extLst>
              <a:ext uri="{FF2B5EF4-FFF2-40B4-BE49-F238E27FC236}">
                <a16:creationId xmlns="" xmlns:a16="http://schemas.microsoft.com/office/drawing/2014/main" id="{84CB683A-CF14-5EDF-3D3E-DE8CA5D4CD1E}"/>
              </a:ext>
            </a:extLst>
          </p:cNvPr>
          <p:cNvSpPr>
            <a:spLocks noGrp="1"/>
          </p:cNvSpPr>
          <p:nvPr>
            <p:ph type="body" sz="quarter" idx="60"/>
          </p:nvPr>
        </p:nvSpPr>
        <p:spPr>
          <a:xfrm>
            <a:off x="555032" y="6506908"/>
            <a:ext cx="2714043" cy="393286"/>
          </a:xfrm>
        </p:spPr>
        <p:txBody>
          <a:bodyPr>
            <a:normAutofit fontScale="92500"/>
          </a:bodyPr>
          <a:lstStyle/>
          <a:p>
            <a:r>
              <a:rPr lang="en-GB" sz="1600" dirty="0"/>
              <a:t>Industry, Number of Employees</a:t>
            </a:r>
          </a:p>
        </p:txBody>
      </p:sp>
      <p:sp>
        <p:nvSpPr>
          <p:cNvPr id="10" name="Text Placeholder 9">
            <a:extLst>
              <a:ext uri="{FF2B5EF4-FFF2-40B4-BE49-F238E27FC236}">
                <a16:creationId xmlns="" xmlns:a16="http://schemas.microsoft.com/office/drawing/2014/main" id="{676E2570-F700-718F-B5E1-B9992A10E77A}"/>
              </a:ext>
            </a:extLst>
          </p:cNvPr>
          <p:cNvSpPr>
            <a:spLocks noGrp="1"/>
          </p:cNvSpPr>
          <p:nvPr>
            <p:ph type="body" sz="quarter" idx="61"/>
          </p:nvPr>
        </p:nvSpPr>
        <p:spPr/>
        <p:txBody>
          <a:bodyPr>
            <a:normAutofit fontScale="85000" lnSpcReduction="20000"/>
          </a:bodyPr>
          <a:lstStyle/>
          <a:p>
            <a:r>
              <a:rPr lang="pl-PL" sz="1200" dirty="0" err="1" smtClean="0"/>
              <a:t>Electronic</a:t>
            </a:r>
            <a:r>
              <a:rPr lang="pl-PL" sz="1200" dirty="0" smtClean="0"/>
              <a:t> </a:t>
            </a:r>
            <a:r>
              <a:rPr lang="pl-PL" sz="1200" dirty="0" err="1" smtClean="0"/>
              <a:t>enterteinment</a:t>
            </a:r>
            <a:r>
              <a:rPr lang="pl-PL" sz="1200" dirty="0" smtClean="0"/>
              <a:t> </a:t>
            </a:r>
            <a:r>
              <a:rPr lang="pl-PL" sz="1200" dirty="0" err="1" smtClean="0"/>
              <a:t>industry</a:t>
            </a:r>
            <a:r>
              <a:rPr lang="pl-PL" sz="1200" dirty="0" smtClean="0"/>
              <a:t> –video </a:t>
            </a:r>
            <a:r>
              <a:rPr lang="pl-PL" sz="1200" dirty="0" err="1" smtClean="0"/>
              <a:t>games</a:t>
            </a:r>
            <a:r>
              <a:rPr lang="pl-PL" sz="1200" dirty="0" smtClean="0"/>
              <a:t>, </a:t>
            </a:r>
            <a:r>
              <a:rPr lang="en-GB" sz="1200" dirty="0" smtClean="0"/>
              <a:t>  </a:t>
            </a:r>
            <a:r>
              <a:rPr lang="pl-PL" sz="1200" dirty="0" smtClean="0"/>
              <a:t>453 </a:t>
            </a:r>
            <a:r>
              <a:rPr lang="en-GB" sz="1200" dirty="0" smtClean="0"/>
              <a:t>employees</a:t>
            </a:r>
            <a:r>
              <a:rPr lang="pl-PL" sz="1200" dirty="0" smtClean="0"/>
              <a:t> (2022)</a:t>
            </a:r>
            <a:endParaRPr lang="en-GB" sz="1200" dirty="0"/>
          </a:p>
        </p:txBody>
      </p:sp>
      <p:sp>
        <p:nvSpPr>
          <p:cNvPr id="11" name="Text Placeholder 10">
            <a:extLst>
              <a:ext uri="{FF2B5EF4-FFF2-40B4-BE49-F238E27FC236}">
                <a16:creationId xmlns="" xmlns:a16="http://schemas.microsoft.com/office/drawing/2014/main" id="{A9F20B16-8627-E8A8-43B4-7515738FB941}"/>
              </a:ext>
            </a:extLst>
          </p:cNvPr>
          <p:cNvSpPr>
            <a:spLocks noGrp="1"/>
          </p:cNvSpPr>
          <p:nvPr>
            <p:ph type="body" sz="quarter" idx="62"/>
          </p:nvPr>
        </p:nvSpPr>
        <p:spPr/>
        <p:txBody>
          <a:bodyPr>
            <a:normAutofit/>
          </a:bodyPr>
          <a:lstStyle/>
          <a:p>
            <a:r>
              <a:rPr lang="en-GB" sz="1600" dirty="0"/>
              <a:t>D&amp;I Strategy </a:t>
            </a:r>
          </a:p>
        </p:txBody>
      </p:sp>
      <p:sp>
        <p:nvSpPr>
          <p:cNvPr id="12" name="Text Placeholder 11">
            <a:extLst>
              <a:ext uri="{FF2B5EF4-FFF2-40B4-BE49-F238E27FC236}">
                <a16:creationId xmlns="" xmlns:a16="http://schemas.microsoft.com/office/drawing/2014/main" id="{7D2F4E10-9B56-BBA4-986B-B4C9D6EE7959}"/>
              </a:ext>
            </a:extLst>
          </p:cNvPr>
          <p:cNvSpPr>
            <a:spLocks noGrp="1"/>
          </p:cNvSpPr>
          <p:nvPr>
            <p:ph type="body" sz="quarter" idx="63"/>
          </p:nvPr>
        </p:nvSpPr>
        <p:spPr/>
        <p:txBody>
          <a:bodyPr>
            <a:normAutofit/>
          </a:bodyPr>
          <a:lstStyle/>
          <a:p>
            <a:r>
              <a:rPr lang="pl-PL" sz="1200" dirty="0" err="1" smtClean="0"/>
              <a:t>Diversity</a:t>
            </a:r>
            <a:r>
              <a:rPr lang="pl-PL" sz="1200" dirty="0" smtClean="0"/>
              <a:t> Charter in Poland</a:t>
            </a:r>
            <a:endParaRPr lang="en-GB" sz="1200" dirty="0"/>
          </a:p>
        </p:txBody>
      </p:sp>
      <p:sp>
        <p:nvSpPr>
          <p:cNvPr id="25" name="Text Placeholder 24">
            <a:extLst>
              <a:ext uri="{FF2B5EF4-FFF2-40B4-BE49-F238E27FC236}">
                <a16:creationId xmlns="" xmlns:a16="http://schemas.microsoft.com/office/drawing/2014/main" id="{F19C7C69-F55A-00B4-5C68-9E0698AC43C6}"/>
              </a:ext>
            </a:extLst>
          </p:cNvPr>
          <p:cNvSpPr>
            <a:spLocks noGrp="1"/>
          </p:cNvSpPr>
          <p:nvPr>
            <p:ph type="body" sz="quarter" idx="64"/>
          </p:nvPr>
        </p:nvSpPr>
        <p:spPr>
          <a:xfrm>
            <a:off x="555032" y="7625378"/>
            <a:ext cx="2694087" cy="349177"/>
          </a:xfrm>
        </p:spPr>
        <p:txBody>
          <a:bodyPr/>
          <a:lstStyle/>
          <a:p>
            <a:r>
              <a:rPr lang="en-GB" sz="1600" dirty="0"/>
              <a:t>Module Topic </a:t>
            </a:r>
          </a:p>
        </p:txBody>
      </p:sp>
      <p:sp>
        <p:nvSpPr>
          <p:cNvPr id="26" name="Text Placeholder 25">
            <a:extLst>
              <a:ext uri="{FF2B5EF4-FFF2-40B4-BE49-F238E27FC236}">
                <a16:creationId xmlns="" xmlns:a16="http://schemas.microsoft.com/office/drawing/2014/main" id="{019F3011-6448-72C9-CC9A-D8DE9CB0DBBC}"/>
              </a:ext>
            </a:extLst>
          </p:cNvPr>
          <p:cNvSpPr>
            <a:spLocks noGrp="1"/>
          </p:cNvSpPr>
          <p:nvPr>
            <p:ph type="body" sz="quarter" idx="65"/>
          </p:nvPr>
        </p:nvSpPr>
        <p:spPr>
          <a:xfrm>
            <a:off x="510950" y="7907241"/>
            <a:ext cx="3249118" cy="349177"/>
          </a:xfrm>
        </p:spPr>
        <p:txBody>
          <a:bodyPr/>
          <a:lstStyle/>
          <a:p>
            <a:pPr>
              <a:spcBef>
                <a:spcPts val="0"/>
              </a:spcBef>
            </a:pPr>
            <a:r>
              <a:rPr lang="pl-PL" sz="1200" dirty="0"/>
              <a:t> </a:t>
            </a:r>
            <a:endParaRPr lang="pl-PL" sz="1200" dirty="0" smtClean="0"/>
          </a:p>
          <a:p>
            <a:pPr>
              <a:spcBef>
                <a:spcPts val="0"/>
              </a:spcBef>
            </a:pPr>
            <a:r>
              <a:rPr lang="en-GB" sz="1200" dirty="0" smtClean="0"/>
              <a:t>Module 3</a:t>
            </a:r>
            <a:endParaRPr lang="en-GB" sz="1200" dirty="0"/>
          </a:p>
          <a:p>
            <a:pPr>
              <a:spcBef>
                <a:spcPts val="0"/>
              </a:spcBef>
            </a:pPr>
            <a:endParaRPr lang="en-GB" sz="1200" dirty="0"/>
          </a:p>
        </p:txBody>
      </p:sp>
      <p:sp>
        <p:nvSpPr>
          <p:cNvPr id="7" name="Text Placeholder 6">
            <a:extLst>
              <a:ext uri="{FF2B5EF4-FFF2-40B4-BE49-F238E27FC236}">
                <a16:creationId xmlns="" xmlns:a16="http://schemas.microsoft.com/office/drawing/2014/main" id="{2218036C-7EB2-E5E9-FADD-3636DF3A3896}"/>
              </a:ext>
            </a:extLst>
          </p:cNvPr>
          <p:cNvSpPr>
            <a:spLocks noGrp="1"/>
          </p:cNvSpPr>
          <p:nvPr>
            <p:ph type="body" sz="quarter" idx="58"/>
          </p:nvPr>
        </p:nvSpPr>
        <p:spPr/>
        <p:txBody>
          <a:bodyPr>
            <a:normAutofit/>
          </a:bodyPr>
          <a:lstStyle/>
          <a:p>
            <a:r>
              <a:rPr lang="en-GB" sz="1600" dirty="0"/>
              <a:t>Company Name, Country</a:t>
            </a:r>
          </a:p>
        </p:txBody>
      </p:sp>
      <p:sp>
        <p:nvSpPr>
          <p:cNvPr id="8" name="Text Placeholder 7">
            <a:extLst>
              <a:ext uri="{FF2B5EF4-FFF2-40B4-BE49-F238E27FC236}">
                <a16:creationId xmlns="" xmlns:a16="http://schemas.microsoft.com/office/drawing/2014/main" id="{39C00486-5CF5-8888-1CD6-4510360BCB09}"/>
              </a:ext>
            </a:extLst>
          </p:cNvPr>
          <p:cNvSpPr>
            <a:spLocks noGrp="1"/>
          </p:cNvSpPr>
          <p:nvPr>
            <p:ph type="body" sz="quarter" idx="59"/>
          </p:nvPr>
        </p:nvSpPr>
        <p:spPr/>
        <p:txBody>
          <a:bodyPr>
            <a:normAutofit/>
          </a:bodyPr>
          <a:lstStyle/>
          <a:p>
            <a:r>
              <a:rPr lang="pl-PL" sz="1200" dirty="0" smtClean="0"/>
              <a:t>CD Project Red,</a:t>
            </a:r>
            <a:r>
              <a:rPr lang="en-GB" sz="1200" dirty="0" smtClean="0"/>
              <a:t> </a:t>
            </a:r>
            <a:r>
              <a:rPr lang="pl-PL" sz="1200" dirty="0" smtClean="0"/>
              <a:t>Poland</a:t>
            </a:r>
            <a:endParaRPr lang="en-GB" sz="1200" dirty="0"/>
          </a:p>
        </p:txBody>
      </p:sp>
      <p:sp>
        <p:nvSpPr>
          <p:cNvPr id="2" name="Text Placeholder 1">
            <a:extLst>
              <a:ext uri="{FF2B5EF4-FFF2-40B4-BE49-F238E27FC236}">
                <a16:creationId xmlns=""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p:txBody>
      </p:sp>
      <p:sp>
        <p:nvSpPr>
          <p:cNvPr id="3" name="Text Placeholder 2">
            <a:extLst>
              <a:ext uri="{FF2B5EF4-FFF2-40B4-BE49-F238E27FC236}">
                <a16:creationId xmlns="" xmlns:a16="http://schemas.microsoft.com/office/drawing/2014/main" id="{B1CE29B8-CA19-330F-E37F-89C2F0E34FD6}"/>
              </a:ext>
            </a:extLst>
          </p:cNvPr>
          <p:cNvSpPr>
            <a:spLocks noGrp="1"/>
          </p:cNvSpPr>
          <p:nvPr>
            <p:ph type="body" sz="quarter" idx="16"/>
          </p:nvPr>
        </p:nvSpPr>
        <p:spPr>
          <a:xfrm>
            <a:off x="317843" y="3932967"/>
            <a:ext cx="3355347" cy="1605525"/>
          </a:xfrm>
        </p:spPr>
        <p:txBody>
          <a:bodyPr/>
          <a:lstStyle/>
          <a:p>
            <a:r>
              <a:rPr lang="pl-PL" sz="3600" dirty="0" smtClean="0"/>
              <a:t>CD Project Red</a:t>
            </a:r>
            <a:endParaRPr lang="en-GB" sz="3600" dirty="0"/>
          </a:p>
        </p:txBody>
      </p:sp>
      <p:grpSp>
        <p:nvGrpSpPr>
          <p:cNvPr id="13" name="Group 12">
            <a:extLst>
              <a:ext uri="{FF2B5EF4-FFF2-40B4-BE49-F238E27FC236}">
                <a16:creationId xmlns="" xmlns:a16="http://schemas.microsoft.com/office/drawing/2014/main" id="{1CB874ED-D228-B739-C5E5-8D24B0B90470}"/>
              </a:ext>
            </a:extLst>
          </p:cNvPr>
          <p:cNvGrpSpPr/>
          <p:nvPr/>
        </p:nvGrpSpPr>
        <p:grpSpPr>
          <a:xfrm rot="10327245">
            <a:off x="4884203" y="3603128"/>
            <a:ext cx="2061589" cy="1788378"/>
            <a:chOff x="-1397183" y="824494"/>
            <a:chExt cx="1192352" cy="1034336"/>
          </a:xfrm>
        </p:grpSpPr>
        <p:sp>
          <p:nvSpPr>
            <p:cNvPr id="14" name="Freeform 13">
              <a:extLst>
                <a:ext uri="{FF2B5EF4-FFF2-40B4-BE49-F238E27FC236}">
                  <a16:creationId xmlns=""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 xmlns:a16="http://schemas.microsoft.com/office/drawing/2014/main" id="{CBC85E2D-EB26-C19D-F516-94161C1CE53E}"/>
              </a:ext>
            </a:extLst>
          </p:cNvPr>
          <p:cNvCxnSpPr>
            <a:cxnSpLocks/>
          </p:cNvCxnSpPr>
          <p:nvPr/>
        </p:nvCxnSpPr>
        <p:spPr>
          <a:xfrm flipH="1">
            <a:off x="0" y="70073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 xmlns:a16="http://schemas.microsoft.com/office/drawing/2014/main" id="{05511484-72B2-6000-0B8D-9B0AD54B8F4B}"/>
              </a:ext>
            </a:extLst>
          </p:cNvPr>
          <p:cNvCxnSpPr>
            <a:cxnSpLocks/>
          </p:cNvCxnSpPr>
          <p:nvPr userDrawn="1"/>
        </p:nvCxnSpPr>
        <p:spPr>
          <a:xfrm flipH="1">
            <a:off x="0" y="763868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 xmlns:a16="http://schemas.microsoft.com/office/drawing/2014/main" id="{F43F403C-1422-EC11-6D5B-9345BB047618}"/>
              </a:ext>
            </a:extLst>
          </p:cNvPr>
          <p:cNvCxnSpPr>
            <a:cxnSpLocks/>
          </p:cNvCxnSpPr>
          <p:nvPr userDrawn="1"/>
        </p:nvCxnSpPr>
        <p:spPr>
          <a:xfrm flipH="1">
            <a:off x="-2" y="83370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4" name="Picture Placeholder 23">
            <a:extLst>
              <a:ext uri="{FF2B5EF4-FFF2-40B4-BE49-F238E27FC236}">
                <a16:creationId xmlns="" xmlns:a16="http://schemas.microsoft.com/office/drawing/2014/main" id="{A32142A0-2597-0C07-1CA6-D35464D048AA}"/>
              </a:ext>
            </a:extLst>
          </p:cNvPr>
          <p:cNvPicPr>
            <a:picLocks noGrp="1" noChangeAspect="1"/>
          </p:cNvPicPr>
          <p:nvPr>
            <p:ph type="pic" sz="quarter" idx="43"/>
          </p:nvPr>
        </p:nvPicPr>
        <p:blipFill>
          <a:blip r:embed="rId2">
            <a:extLst>
              <a:ext uri="{28A0092B-C50C-407E-A947-70E740481C1C}">
                <a14:useLocalDpi xmlns:a14="http://schemas.microsoft.com/office/drawing/2010/main" val="0"/>
              </a:ext>
            </a:extLst>
          </a:blip>
          <a:stretch>
            <a:fillRect/>
          </a:stretch>
        </p:blipFill>
        <p:spPr>
          <a:xfrm>
            <a:off x="3116998" y="665462"/>
            <a:ext cx="4268286" cy="2390240"/>
          </a:xfrm>
        </p:spPr>
      </p:pic>
      <p:grpSp>
        <p:nvGrpSpPr>
          <p:cNvPr id="41" name="Graphic 3">
            <a:extLst>
              <a:ext uri="{FF2B5EF4-FFF2-40B4-BE49-F238E27FC236}">
                <a16:creationId xmlns="" xmlns:a16="http://schemas.microsoft.com/office/drawing/2014/main" id="{2BCCC0F0-02E4-9326-2AEB-BDA52FA2F64C}"/>
              </a:ext>
            </a:extLst>
          </p:cNvPr>
          <p:cNvGrpSpPr/>
          <p:nvPr/>
        </p:nvGrpSpPr>
        <p:grpSpPr>
          <a:xfrm>
            <a:off x="5993172" y="9548725"/>
            <a:ext cx="410401" cy="463436"/>
            <a:chOff x="1950027" y="2499889"/>
            <a:chExt cx="850463" cy="850463"/>
          </a:xfrm>
        </p:grpSpPr>
        <p:sp>
          <p:nvSpPr>
            <p:cNvPr id="42" name="Freeform 218">
              <a:extLst>
                <a:ext uri="{FF2B5EF4-FFF2-40B4-BE49-F238E27FC236}">
                  <a16:creationId xmlns="" xmlns:a16="http://schemas.microsoft.com/office/drawing/2014/main" id="{240B0F2A-5260-B1B3-1AAC-A451BB63C16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 xmlns:a16="http://schemas.microsoft.com/office/drawing/2014/main" id="{8753163A-9F74-30D0-89B6-17BEFA144E13}"/>
                </a:ext>
              </a:extLst>
            </p:cNvPr>
            <p:cNvGrpSpPr/>
            <p:nvPr/>
          </p:nvGrpSpPr>
          <p:grpSpPr>
            <a:xfrm>
              <a:off x="2107521" y="2657382"/>
              <a:ext cx="535476" cy="535477"/>
              <a:chOff x="2107521" y="2657382"/>
              <a:chExt cx="535476" cy="535477"/>
            </a:xfrm>
            <a:solidFill>
              <a:srgbClr val="FFFFFF"/>
            </a:solidFill>
          </p:grpSpPr>
          <p:sp>
            <p:nvSpPr>
              <p:cNvPr id="48" name="Freeform 220">
                <a:extLst>
                  <a:ext uri="{FF2B5EF4-FFF2-40B4-BE49-F238E27FC236}">
                    <a16:creationId xmlns="" xmlns:a16="http://schemas.microsoft.com/office/drawing/2014/main" id="{18242F45-C4DE-C95D-CB5E-CF9668CBA069}"/>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221">
                <a:extLst>
                  <a:ext uri="{FF2B5EF4-FFF2-40B4-BE49-F238E27FC236}">
                    <a16:creationId xmlns="" xmlns:a16="http://schemas.microsoft.com/office/drawing/2014/main" id="{256B1F1B-F87A-C8DC-67CF-C12488E583A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22">
                <a:extLst>
                  <a:ext uri="{FF2B5EF4-FFF2-40B4-BE49-F238E27FC236}">
                    <a16:creationId xmlns="" xmlns:a16="http://schemas.microsoft.com/office/drawing/2014/main" id="{4CF130FA-C0AC-9034-0EDD-EA1138E1A9F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1" name="Freeform 224">
            <a:extLst>
              <a:ext uri="{FF2B5EF4-FFF2-40B4-BE49-F238E27FC236}">
                <a16:creationId xmlns="" xmlns:a16="http://schemas.microsoft.com/office/drawing/2014/main" id="{BDE2B815-10B5-B885-878A-471396565CBC}"/>
              </a:ext>
            </a:extLst>
          </p:cNvPr>
          <p:cNvSpPr/>
          <p:nvPr/>
        </p:nvSpPr>
        <p:spPr>
          <a:xfrm>
            <a:off x="4868709" y="9527586"/>
            <a:ext cx="410401" cy="46343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2" name="Graphic 3">
            <a:extLst>
              <a:ext uri="{FF2B5EF4-FFF2-40B4-BE49-F238E27FC236}">
                <a16:creationId xmlns="" xmlns:a16="http://schemas.microsoft.com/office/drawing/2014/main" id="{B2F4FD24-3EF6-E4D8-35F7-CB121797B5D0}"/>
              </a:ext>
            </a:extLst>
          </p:cNvPr>
          <p:cNvGrpSpPr/>
          <p:nvPr/>
        </p:nvGrpSpPr>
        <p:grpSpPr>
          <a:xfrm>
            <a:off x="6566976" y="9528278"/>
            <a:ext cx="410401" cy="463436"/>
            <a:chOff x="2998302" y="2499889"/>
            <a:chExt cx="850463" cy="850463"/>
          </a:xfrm>
        </p:grpSpPr>
        <p:sp>
          <p:nvSpPr>
            <p:cNvPr id="53" name="Freeform 227">
              <a:extLst>
                <a:ext uri="{FF2B5EF4-FFF2-40B4-BE49-F238E27FC236}">
                  <a16:creationId xmlns="" xmlns:a16="http://schemas.microsoft.com/office/drawing/2014/main" id="{3D50DE4C-8FCC-6588-6E90-52E6844CB44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4" name="Freeform 228">
              <a:extLst>
                <a:ext uri="{FF2B5EF4-FFF2-40B4-BE49-F238E27FC236}">
                  <a16:creationId xmlns="" xmlns:a16="http://schemas.microsoft.com/office/drawing/2014/main" id="{98179CEB-3B9A-B839-93A7-96F82789ED8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5" name="Graphic 3">
            <a:extLst>
              <a:ext uri="{FF2B5EF4-FFF2-40B4-BE49-F238E27FC236}">
                <a16:creationId xmlns="" xmlns:a16="http://schemas.microsoft.com/office/drawing/2014/main" id="{896FD939-EBE5-082F-E02C-45E1A2632622}"/>
              </a:ext>
            </a:extLst>
          </p:cNvPr>
          <p:cNvGrpSpPr/>
          <p:nvPr/>
        </p:nvGrpSpPr>
        <p:grpSpPr>
          <a:xfrm>
            <a:off x="4300366" y="9528278"/>
            <a:ext cx="410401" cy="463780"/>
            <a:chOff x="-1196056" y="2499889"/>
            <a:chExt cx="850463" cy="851093"/>
          </a:xfrm>
        </p:grpSpPr>
        <p:sp>
          <p:nvSpPr>
            <p:cNvPr id="56" name="Freeform 230">
              <a:extLst>
                <a:ext uri="{FF2B5EF4-FFF2-40B4-BE49-F238E27FC236}">
                  <a16:creationId xmlns="" xmlns:a16="http://schemas.microsoft.com/office/drawing/2014/main" id="{B6EA9483-6551-90CF-C97C-3296FDEF7B6E}"/>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231">
              <a:extLst>
                <a:ext uri="{FF2B5EF4-FFF2-40B4-BE49-F238E27FC236}">
                  <a16:creationId xmlns="" xmlns:a16="http://schemas.microsoft.com/office/drawing/2014/main" id="{6DDE3A9E-3A09-CCB6-C2BD-632FE4B0991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1" name="Group 60">
            <a:extLst>
              <a:ext uri="{FF2B5EF4-FFF2-40B4-BE49-F238E27FC236}">
                <a16:creationId xmlns="" xmlns:a16="http://schemas.microsoft.com/office/drawing/2014/main" id="{D0A52899-BDE4-79C0-55AD-51F4786D309A}"/>
              </a:ext>
            </a:extLst>
          </p:cNvPr>
          <p:cNvGrpSpPr/>
          <p:nvPr/>
        </p:nvGrpSpPr>
        <p:grpSpPr>
          <a:xfrm>
            <a:off x="5434798" y="9533230"/>
            <a:ext cx="410401" cy="463436"/>
            <a:chOff x="3094393" y="4759137"/>
            <a:chExt cx="1074283" cy="1074283"/>
          </a:xfrm>
        </p:grpSpPr>
        <p:sp>
          <p:nvSpPr>
            <p:cNvPr id="62" name="Freeform 236">
              <a:extLst>
                <a:ext uri="{FF2B5EF4-FFF2-40B4-BE49-F238E27FC236}">
                  <a16:creationId xmlns="" xmlns:a16="http://schemas.microsoft.com/office/drawing/2014/main" id="{143855FC-2304-51E5-4AE8-C2094B8B3E85}"/>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 xmlns:a16="http://schemas.microsoft.com/office/drawing/2014/main" id="{F0D828E6-573C-233B-3A09-479751127A9F}"/>
                </a:ext>
              </a:extLst>
            </p:cNvPr>
            <p:cNvGrpSpPr/>
            <p:nvPr/>
          </p:nvGrpSpPr>
          <p:grpSpPr>
            <a:xfrm>
              <a:off x="3303016" y="4946695"/>
              <a:ext cx="685139" cy="655838"/>
              <a:chOff x="3303016" y="4946695"/>
              <a:chExt cx="685139" cy="655838"/>
            </a:xfrm>
          </p:grpSpPr>
          <p:sp>
            <p:nvSpPr>
              <p:cNvPr id="64" name="Freeform 238">
                <a:extLst>
                  <a:ext uri="{FF2B5EF4-FFF2-40B4-BE49-F238E27FC236}">
                    <a16:creationId xmlns="" xmlns:a16="http://schemas.microsoft.com/office/drawing/2014/main" id="{D5BA11D4-B029-F2A1-2765-4BD4179B76CF}"/>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65" name="Freeform 239">
                <a:extLst>
                  <a:ext uri="{FF2B5EF4-FFF2-40B4-BE49-F238E27FC236}">
                    <a16:creationId xmlns="" xmlns:a16="http://schemas.microsoft.com/office/drawing/2014/main" id="{2C248A2D-7E73-C8ED-AEBE-F6922862F73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6" name="Freeform 240">
                <a:extLst>
                  <a:ext uri="{FF2B5EF4-FFF2-40B4-BE49-F238E27FC236}">
                    <a16:creationId xmlns="" xmlns:a16="http://schemas.microsoft.com/office/drawing/2014/main" id="{820D68F9-B491-3469-5752-868054F18FE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nvGrpSpPr>
          <p:cNvPr id="67" name="Group 66">
            <a:extLst>
              <a:ext uri="{FF2B5EF4-FFF2-40B4-BE49-F238E27FC236}">
                <a16:creationId xmlns="" xmlns:a16="http://schemas.microsoft.com/office/drawing/2014/main" id="{76C12818-07F7-DD96-1973-636667064BEF}"/>
              </a:ext>
            </a:extLst>
          </p:cNvPr>
          <p:cNvGrpSpPr/>
          <p:nvPr/>
        </p:nvGrpSpPr>
        <p:grpSpPr>
          <a:xfrm>
            <a:off x="7058641" y="9518687"/>
            <a:ext cx="410401" cy="463436"/>
            <a:chOff x="9322844" y="1664126"/>
            <a:chExt cx="1074283" cy="1074283"/>
          </a:xfrm>
        </p:grpSpPr>
        <p:sp>
          <p:nvSpPr>
            <p:cNvPr id="68" name="Freeform 1">
              <a:extLst>
                <a:ext uri="{FF2B5EF4-FFF2-40B4-BE49-F238E27FC236}">
                  <a16:creationId xmlns="" xmlns:a16="http://schemas.microsoft.com/office/drawing/2014/main" id="{F1739BB6-8FE4-E5BD-D0C3-A7DAEDDFDB66}"/>
                </a:ext>
              </a:extLst>
            </p:cNvPr>
            <p:cNvSpPr/>
            <p:nvPr/>
          </p:nvSpPr>
          <p:spPr>
            <a:xfrm>
              <a:off x="9322844" y="1664126"/>
              <a:ext cx="1074283" cy="107428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9" name="Freeform 7">
              <a:extLst>
                <a:ext uri="{FF2B5EF4-FFF2-40B4-BE49-F238E27FC236}">
                  <a16:creationId xmlns="" xmlns:a16="http://schemas.microsoft.com/office/drawing/2014/main" id="{9532920B-F901-000A-F7BE-266FF61A44A5}"/>
                </a:ext>
              </a:extLst>
            </p:cNvPr>
            <p:cNvSpPr/>
            <p:nvPr/>
          </p:nvSpPr>
          <p:spPr>
            <a:xfrm>
              <a:off x="9579398" y="1892779"/>
              <a:ext cx="576768" cy="659079"/>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sp>
        <p:nvSpPr>
          <p:cNvPr id="70" name="Graphic 3">
            <a:extLst>
              <a:ext uri="{FF2B5EF4-FFF2-40B4-BE49-F238E27FC236}">
                <a16:creationId xmlns="" xmlns:a16="http://schemas.microsoft.com/office/drawing/2014/main" id="{7732EB36-6E93-5442-51BE-23EA916E20C0}"/>
              </a:ext>
            </a:extLst>
          </p:cNvPr>
          <p:cNvSpPr/>
          <p:nvPr/>
        </p:nvSpPr>
        <p:spPr>
          <a:xfrm>
            <a:off x="4960932" y="9622694"/>
            <a:ext cx="249366" cy="265552"/>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cxnSp>
        <p:nvCxnSpPr>
          <p:cNvPr id="71" name="Straight Connector 70">
            <a:extLst>
              <a:ext uri="{FF2B5EF4-FFF2-40B4-BE49-F238E27FC236}">
                <a16:creationId xmlns="" xmlns:a16="http://schemas.microsoft.com/office/drawing/2014/main" id="{89A4AA17-EC56-E5B6-D12C-445A64992357}"/>
              </a:ext>
            </a:extLst>
          </p:cNvPr>
          <p:cNvCxnSpPr>
            <a:cxnSpLocks/>
          </p:cNvCxnSpPr>
          <p:nvPr/>
        </p:nvCxnSpPr>
        <p:spPr>
          <a:xfrm flipH="1">
            <a:off x="1" y="6505741"/>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Text Placeholder 24">
            <a:extLst>
              <a:ext uri="{FF2B5EF4-FFF2-40B4-BE49-F238E27FC236}">
                <a16:creationId xmlns="" xmlns:a16="http://schemas.microsoft.com/office/drawing/2014/main" id="{363D67BD-9CEC-D031-03A3-218A1F4D0D43}"/>
              </a:ext>
            </a:extLst>
          </p:cNvPr>
          <p:cNvSpPr txBox="1">
            <a:spLocks/>
          </p:cNvSpPr>
          <p:nvPr/>
        </p:nvSpPr>
        <p:spPr>
          <a:xfrm>
            <a:off x="555030" y="8337005"/>
            <a:ext cx="2694087" cy="349177"/>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sz="1200" b="1"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Website</a:t>
            </a:r>
          </a:p>
        </p:txBody>
      </p:sp>
      <p:cxnSp>
        <p:nvCxnSpPr>
          <p:cNvPr id="73" name="Straight Connector 72">
            <a:extLst>
              <a:ext uri="{FF2B5EF4-FFF2-40B4-BE49-F238E27FC236}">
                <a16:creationId xmlns="" xmlns:a16="http://schemas.microsoft.com/office/drawing/2014/main" id="{5C8C9591-D076-7D91-BE02-F190C73B04B5}"/>
              </a:ext>
            </a:extLst>
          </p:cNvPr>
          <p:cNvCxnSpPr>
            <a:cxnSpLocks/>
          </p:cNvCxnSpPr>
          <p:nvPr/>
        </p:nvCxnSpPr>
        <p:spPr>
          <a:xfrm flipH="1">
            <a:off x="-2" y="8887460"/>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 Placeholder 25">
            <a:extLst>
              <a:ext uri="{FF2B5EF4-FFF2-40B4-BE49-F238E27FC236}">
                <a16:creationId xmlns="" xmlns:a16="http://schemas.microsoft.com/office/drawing/2014/main" id="{4495FA42-C31B-F0DD-D5C2-FCC7996429E7}"/>
              </a:ext>
            </a:extLst>
          </p:cNvPr>
          <p:cNvSpPr txBox="1">
            <a:spLocks/>
          </p:cNvSpPr>
          <p:nvPr/>
        </p:nvSpPr>
        <p:spPr>
          <a:xfrm>
            <a:off x="531107" y="8565162"/>
            <a:ext cx="2672665" cy="443319"/>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dirty="0" smtClean="0"/>
              <a:t>https</a:t>
            </a:r>
            <a:r>
              <a:rPr lang="en-GB" sz="1200" dirty="0"/>
              <a:t>://www.cdprojektred.com/pl/diversity </a:t>
            </a:r>
          </a:p>
        </p:txBody>
      </p:sp>
    </p:spTree>
    <p:extLst>
      <p:ext uri="{BB962C8B-B14F-4D97-AF65-F5344CB8AC3E}">
        <p14:creationId xmlns:p14="http://schemas.microsoft.com/office/powerpoint/2010/main" val="32214494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 xmlns:a16="http://schemas.microsoft.com/office/drawing/2014/main" id="{37883FFF-D02F-AD23-B7C4-318C030DEBD5}"/>
              </a:ext>
            </a:extLst>
          </p:cNvPr>
          <p:cNvSpPr>
            <a:spLocks noGrp="1"/>
          </p:cNvSpPr>
          <p:nvPr>
            <p:ph type="body" sz="quarter" idx="42"/>
          </p:nvPr>
        </p:nvSpPr>
        <p:spPr>
          <a:xfrm>
            <a:off x="358095" y="5215277"/>
            <a:ext cx="3238094" cy="4414479"/>
          </a:xfrm>
        </p:spPr>
        <p:txBody>
          <a:bodyPr/>
          <a:lstStyle/>
          <a:p>
            <a:pPr>
              <a:lnSpc>
                <a:spcPct val="100000"/>
              </a:lnSpc>
            </a:pPr>
            <a:r>
              <a:rPr lang="pl-PL" sz="1600" dirty="0" smtClean="0"/>
              <a:t>„</a:t>
            </a:r>
            <a:r>
              <a:rPr lang="en-AU" sz="1600" dirty="0" smtClean="0"/>
              <a:t>We </a:t>
            </a:r>
            <a:r>
              <a:rPr lang="en-AU" sz="1600" dirty="0"/>
              <a:t>are among the companies that have signed the Diversity Charter. This is a document that commits to preventing discrimination in the workplace and introducing policies that promote and strengthen diversity</a:t>
            </a:r>
            <a:r>
              <a:rPr lang="en-AU" sz="1600" dirty="0" smtClean="0"/>
              <a:t>.</a:t>
            </a:r>
            <a:r>
              <a:rPr lang="pl-PL" sz="1600" dirty="0" smtClean="0"/>
              <a:t> </a:t>
            </a:r>
            <a:r>
              <a:rPr lang="en-AU" sz="1600" dirty="0" smtClean="0"/>
              <a:t>We </a:t>
            </a:r>
            <a:r>
              <a:rPr lang="en-AU" sz="1600" dirty="0"/>
              <a:t>have also been listed as one of the best in terms of diversity management and inclusion by employers in </a:t>
            </a:r>
            <a:r>
              <a:rPr lang="en-AU" sz="1600" dirty="0" smtClean="0"/>
              <a:t>Poland</a:t>
            </a:r>
            <a:r>
              <a:rPr lang="pl-PL" sz="1600" dirty="0" smtClean="0"/>
              <a:t>”</a:t>
            </a:r>
            <a:r>
              <a:rPr lang="en-AU" sz="1600" dirty="0" smtClean="0"/>
              <a:t>.</a:t>
            </a:r>
            <a:endParaRPr lang="pl-PL" sz="1600" dirty="0" smtClean="0"/>
          </a:p>
          <a:p>
            <a:pPr>
              <a:lnSpc>
                <a:spcPct val="100000"/>
              </a:lnSpc>
            </a:pPr>
            <a:endParaRPr lang="pl-PL" sz="1600" dirty="0"/>
          </a:p>
          <a:p>
            <a:pPr>
              <a:lnSpc>
                <a:spcPct val="100000"/>
              </a:lnSpc>
            </a:pPr>
            <a:endParaRPr lang="pl-PL" sz="1600" dirty="0" smtClean="0"/>
          </a:p>
          <a:p>
            <a:pPr>
              <a:lnSpc>
                <a:spcPct val="100000"/>
              </a:lnSpc>
            </a:pPr>
            <a:endParaRPr lang="pl-PL" sz="1600" dirty="0"/>
          </a:p>
          <a:p>
            <a:pPr>
              <a:lnSpc>
                <a:spcPct val="100000"/>
              </a:lnSpc>
            </a:pPr>
            <a:endParaRPr lang="pl-PL" sz="1600" dirty="0" smtClean="0"/>
          </a:p>
          <a:p>
            <a:pPr>
              <a:lnSpc>
                <a:spcPct val="100000"/>
              </a:lnSpc>
            </a:pPr>
            <a:endParaRPr lang="pl-PL" sz="1600" dirty="0"/>
          </a:p>
          <a:p>
            <a:pPr>
              <a:lnSpc>
                <a:spcPct val="100000"/>
              </a:lnSpc>
            </a:pPr>
            <a:endParaRPr lang="pl-PL" sz="1600" dirty="0" smtClean="0"/>
          </a:p>
          <a:p>
            <a:pPr>
              <a:lnSpc>
                <a:spcPct val="100000"/>
              </a:lnSpc>
            </a:pPr>
            <a:endParaRPr lang="pl-PL" sz="1600" dirty="0"/>
          </a:p>
          <a:p>
            <a:pPr>
              <a:lnSpc>
                <a:spcPct val="100000"/>
              </a:lnSpc>
            </a:pPr>
            <a:endParaRPr lang="pl-PL" sz="1200" dirty="0" smtClean="0"/>
          </a:p>
          <a:p>
            <a:pPr>
              <a:lnSpc>
                <a:spcPct val="100000"/>
              </a:lnSpc>
            </a:pPr>
            <a:endParaRPr lang="pl-PL" sz="1200" dirty="0"/>
          </a:p>
          <a:p>
            <a:pPr>
              <a:lnSpc>
                <a:spcPct val="100000"/>
              </a:lnSpc>
            </a:pPr>
            <a:r>
              <a:rPr lang="pl-PL" sz="1200" dirty="0" smtClean="0"/>
              <a:t>Source: </a:t>
            </a:r>
            <a:r>
              <a:rPr lang="en-GB" sz="1200" dirty="0"/>
              <a:t>https://www.cdprojektred.com/pl/diversity </a:t>
            </a:r>
            <a:endParaRPr lang="pl-PL" sz="1200" dirty="0"/>
          </a:p>
        </p:txBody>
      </p:sp>
      <p:sp>
        <p:nvSpPr>
          <p:cNvPr id="9" name="Text Placeholder 8">
            <a:extLst>
              <a:ext uri="{FF2B5EF4-FFF2-40B4-BE49-F238E27FC236}">
                <a16:creationId xmlns="" xmlns:a16="http://schemas.microsoft.com/office/drawing/2014/main" id="{C4C713E2-4B91-F92F-F59D-461F79D222F9}"/>
              </a:ext>
            </a:extLst>
          </p:cNvPr>
          <p:cNvSpPr>
            <a:spLocks noGrp="1"/>
          </p:cNvSpPr>
          <p:nvPr>
            <p:ph type="body" sz="quarter" idx="44"/>
          </p:nvPr>
        </p:nvSpPr>
        <p:spPr>
          <a:xfrm>
            <a:off x="4046986" y="2697480"/>
            <a:ext cx="3339269" cy="7582359"/>
          </a:xfrm>
        </p:spPr>
        <p:txBody>
          <a:bodyPr/>
          <a:lstStyle/>
          <a:p>
            <a:pPr>
              <a:lnSpc>
                <a:spcPct val="100000"/>
              </a:lnSpc>
            </a:pPr>
            <a:r>
              <a:rPr lang="pl-PL" sz="1600" b="1" dirty="0" err="1" smtClean="0"/>
              <a:t>Menstrual</a:t>
            </a:r>
            <a:r>
              <a:rPr lang="pl-PL" sz="1600" b="1" dirty="0" smtClean="0"/>
              <a:t> </a:t>
            </a:r>
            <a:r>
              <a:rPr lang="pl-PL" sz="1600" b="1" dirty="0" err="1" smtClean="0"/>
              <a:t>leave</a:t>
            </a:r>
            <a:endParaRPr lang="pl-PL" sz="1600" b="1" dirty="0" smtClean="0"/>
          </a:p>
          <a:p>
            <a:pPr>
              <a:lnSpc>
                <a:spcPct val="100000"/>
              </a:lnSpc>
            </a:pPr>
            <a:r>
              <a:rPr lang="pl-PL" sz="1600" dirty="0" smtClean="0"/>
              <a:t>The </a:t>
            </a:r>
            <a:r>
              <a:rPr lang="pl-PL" sz="1600" dirty="0" err="1" smtClean="0"/>
              <a:t>company</a:t>
            </a:r>
            <a:r>
              <a:rPr lang="pl-PL" sz="1600" dirty="0" smtClean="0"/>
              <a:t> </a:t>
            </a:r>
            <a:r>
              <a:rPr lang="pl-PL" sz="1600" dirty="0" err="1" smtClean="0"/>
              <a:t>has</a:t>
            </a:r>
            <a:r>
              <a:rPr lang="pl-PL" sz="1600" dirty="0" smtClean="0"/>
              <a:t> </a:t>
            </a:r>
            <a:r>
              <a:rPr lang="pl-PL" sz="1600" dirty="0" err="1" smtClean="0"/>
              <a:t>introduced</a:t>
            </a:r>
            <a:r>
              <a:rPr lang="pl-PL" sz="1600" dirty="0" smtClean="0"/>
              <a:t> </a:t>
            </a:r>
            <a:r>
              <a:rPr lang="pl-PL" sz="1600" dirty="0" err="1" smtClean="0"/>
              <a:t>very</a:t>
            </a:r>
            <a:r>
              <a:rPr lang="pl-PL" sz="1600" dirty="0" smtClean="0"/>
              <a:t> </a:t>
            </a:r>
            <a:r>
              <a:rPr lang="pl-PL" sz="1600" dirty="0" err="1" smtClean="0"/>
              <a:t>innovative</a:t>
            </a:r>
            <a:r>
              <a:rPr lang="pl-PL" sz="1600" dirty="0" smtClean="0"/>
              <a:t> as for </a:t>
            </a:r>
            <a:r>
              <a:rPr lang="pl-PL" sz="1600" dirty="0" err="1" smtClean="0"/>
              <a:t>Polish</a:t>
            </a:r>
            <a:r>
              <a:rPr lang="pl-PL" sz="1600" dirty="0" smtClean="0"/>
              <a:t> </a:t>
            </a:r>
            <a:r>
              <a:rPr lang="pl-PL" sz="1600" dirty="0" err="1" smtClean="0"/>
              <a:t>conditions</a:t>
            </a:r>
            <a:r>
              <a:rPr lang="pl-PL" sz="1600" dirty="0" smtClean="0"/>
              <a:t> </a:t>
            </a:r>
            <a:r>
              <a:rPr lang="pl-PL" sz="1600" dirty="0" err="1" smtClean="0"/>
              <a:t>day</a:t>
            </a:r>
            <a:r>
              <a:rPr lang="pl-PL" sz="1600" dirty="0" smtClean="0"/>
              <a:t> off. </a:t>
            </a:r>
            <a:r>
              <a:rPr lang="en-AU" sz="1600" dirty="0" smtClean="0"/>
              <a:t>Any </a:t>
            </a:r>
            <a:r>
              <a:rPr lang="en-AU" sz="1600" dirty="0"/>
              <a:t>menstruating person can take one extra day off per month if menstrual pains and general well-being prevent her from functioning. Menstrual leave fosters an inclusive work environment by raising awareness and acceptance of biological differences in the workplace</a:t>
            </a:r>
            <a:r>
              <a:rPr lang="en-AU" sz="1600" dirty="0" smtClean="0"/>
              <a:t>.</a:t>
            </a:r>
            <a:r>
              <a:rPr lang="pl-PL" sz="1600" dirty="0" smtClean="0"/>
              <a:t> </a:t>
            </a:r>
            <a:r>
              <a:rPr lang="en-AU" sz="1600" dirty="0" smtClean="0"/>
              <a:t>Breaking </a:t>
            </a:r>
            <a:r>
              <a:rPr lang="en-AU" sz="1600" dirty="0"/>
              <a:t>taboos will only be accomplished by talking about and changing perceptions of the often sensitive topic as our everyday lives. If a menstruating person chooses not to take menstrual leave, her days off are not accrued or carried over to the next month as they are during annual leave. They are also not paid when the person leaves the organization.</a:t>
            </a:r>
            <a:endParaRPr lang="en-GB" sz="1600" dirty="0"/>
          </a:p>
          <a:p>
            <a:pPr>
              <a:lnSpc>
                <a:spcPct val="100000"/>
              </a:lnSpc>
            </a:pPr>
            <a:endParaRPr lang="en-GB" sz="1600" dirty="0"/>
          </a:p>
          <a:p>
            <a:pPr>
              <a:lnSpc>
                <a:spcPct val="100000"/>
              </a:lnSpc>
            </a:pPr>
            <a:endParaRPr lang="en-US" sz="1600" dirty="0"/>
          </a:p>
        </p:txBody>
      </p:sp>
      <p:sp>
        <p:nvSpPr>
          <p:cNvPr id="5" name="Slide Number Placeholder 4">
            <a:extLst>
              <a:ext uri="{FF2B5EF4-FFF2-40B4-BE49-F238E27FC236}">
                <a16:creationId xmlns=""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2</a:t>
            </a:fld>
            <a:endParaRPr lang="en-US" dirty="0"/>
          </a:p>
        </p:txBody>
      </p:sp>
      <p:sp>
        <p:nvSpPr>
          <p:cNvPr id="3" name="pole tekstowe 2"/>
          <p:cNvSpPr txBox="1"/>
          <p:nvPr/>
        </p:nvSpPr>
        <p:spPr>
          <a:xfrm>
            <a:off x="1005840" y="457200"/>
            <a:ext cx="5340096" cy="1737360"/>
          </a:xfrm>
          <a:prstGeom prst="rect">
            <a:avLst/>
          </a:prstGeom>
          <a:solidFill>
            <a:schemeClr val="accent3">
              <a:lumMod val="60000"/>
              <a:lumOff val="40000"/>
            </a:schemeClr>
          </a:solidFill>
          <a:ln>
            <a:solidFill>
              <a:schemeClr val="accent1">
                <a:lumMod val="60000"/>
                <a:lumOff val="40000"/>
              </a:schemeClr>
            </a:solidFill>
          </a:ln>
          <a:effectLst>
            <a:outerShdw blurRad="50800" dist="38100" dir="18900000" algn="bl" rotWithShape="0">
              <a:prstClr val="black">
                <a:alpha val="40000"/>
              </a:prstClr>
            </a:outerShdw>
          </a:effectLst>
        </p:spPr>
        <p:txBody>
          <a:bodyPr wrap="square" rtlCol="0">
            <a:spAutoFit/>
          </a:bodyPr>
          <a:lstStyle/>
          <a:p>
            <a:r>
              <a:rPr lang="en-AU" i="1" dirty="0">
                <a:latin typeface="Calibri" panose="020F0502020204030204" pitchFamily="34" charset="0"/>
                <a:cs typeface="Calibri" panose="020F0502020204030204" pitchFamily="34" charset="0"/>
              </a:rPr>
              <a:t>“Our mission is to create revolutionary games for gamers around the world, and this is WHY we need to strengthen the potential of our teams. Diversity of perspectives unleashes creativity and increases innovation.”</a:t>
            </a:r>
            <a:r>
              <a:rPr lang="pl-PL" dirty="0">
                <a:latin typeface="Calibri" panose="020F0502020204030204" pitchFamily="34" charset="0"/>
                <a:cs typeface="Calibri" panose="020F0502020204030204" pitchFamily="34" charset="0"/>
              </a:rPr>
              <a:t/>
            </a:r>
            <a:br>
              <a:rPr lang="pl-PL" dirty="0">
                <a:latin typeface="Calibri" panose="020F0502020204030204" pitchFamily="34" charset="0"/>
                <a:cs typeface="Calibri" panose="020F0502020204030204" pitchFamily="34" charset="0"/>
              </a:rPr>
            </a:br>
            <a:r>
              <a:rPr lang="pl-PL" b="1" dirty="0">
                <a:latin typeface="Calibri" panose="020F0502020204030204" pitchFamily="34" charset="0"/>
                <a:cs typeface="Calibri" panose="020F0502020204030204" pitchFamily="34" charset="0"/>
              </a:rPr>
              <a:t>Adam Kiciński, CEO</a:t>
            </a:r>
            <a:endParaRPr lang="en-AU" dirty="0">
              <a:latin typeface="Calibri" panose="020F0502020204030204" pitchFamily="34" charset="0"/>
              <a:cs typeface="Calibri" panose="020F0502020204030204" pitchFamily="34" charset="0"/>
            </a:endParaRPr>
          </a:p>
        </p:txBody>
      </p:sp>
      <p:pic>
        <p:nvPicPr>
          <p:cNvPr id="13" name="Obraz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75109"/>
            <a:ext cx="3959352" cy="1752339"/>
          </a:xfrm>
          <a:prstGeom prst="rect">
            <a:avLst/>
          </a:prstGeom>
        </p:spPr>
      </p:pic>
    </p:spTree>
    <p:extLst>
      <p:ext uri="{BB962C8B-B14F-4D97-AF65-F5344CB8AC3E}">
        <p14:creationId xmlns:p14="http://schemas.microsoft.com/office/powerpoint/2010/main" val="11272107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C1809504-35F9-6A6E-C901-1D4F7B16B459}"/>
              </a:ext>
            </a:extLst>
          </p:cNvPr>
          <p:cNvSpPr>
            <a:spLocks noGrp="1"/>
          </p:cNvSpPr>
          <p:nvPr>
            <p:ph type="body" sz="quarter" idx="58"/>
          </p:nvPr>
        </p:nvSpPr>
        <p:spPr>
          <a:xfrm>
            <a:off x="860495" y="749684"/>
            <a:ext cx="5795486" cy="348400"/>
          </a:xfrm>
        </p:spPr>
        <p:txBody>
          <a:bodyPr/>
          <a:lstStyle/>
          <a:p>
            <a:r>
              <a:rPr lang="en-GB" sz="1600" dirty="0"/>
              <a:t>Why is it Important for SME Businesses to Invest in D&amp;I?</a:t>
            </a:r>
          </a:p>
        </p:txBody>
      </p:sp>
      <p:sp>
        <p:nvSpPr>
          <p:cNvPr id="3" name="Text Placeholder 2">
            <a:extLst>
              <a:ext uri="{FF2B5EF4-FFF2-40B4-BE49-F238E27FC236}">
                <a16:creationId xmlns="" xmlns:a16="http://schemas.microsoft.com/office/drawing/2014/main" id="{ADCF113C-C374-0C93-9D93-47B80D64986D}"/>
              </a:ext>
            </a:extLst>
          </p:cNvPr>
          <p:cNvSpPr>
            <a:spLocks noGrp="1"/>
          </p:cNvSpPr>
          <p:nvPr>
            <p:ph type="body" sz="quarter" idx="32"/>
          </p:nvPr>
        </p:nvSpPr>
        <p:spPr>
          <a:xfrm>
            <a:off x="530266" y="1307592"/>
            <a:ext cx="6295047" cy="3438144"/>
          </a:xfrm>
        </p:spPr>
        <p:txBody>
          <a:bodyPr/>
          <a:lstStyle/>
          <a:p>
            <a:r>
              <a:rPr lang="en-AU" sz="1600" b="1" dirty="0"/>
              <a:t>Diverse </a:t>
            </a:r>
            <a:r>
              <a:rPr lang="en-AU" sz="1600" b="1" dirty="0" smtClean="0"/>
              <a:t>teams</a:t>
            </a:r>
            <a:endParaRPr lang="pl-PL" sz="1600" b="1" dirty="0" smtClean="0"/>
          </a:p>
          <a:p>
            <a:r>
              <a:rPr lang="en-AU" sz="1600" dirty="0" smtClean="0"/>
              <a:t>It is the potential that can be unleashed in diverse teams that enriches our games and strengthens the community. Openness to differences and different experience is the key to great collaboration and innovative ideas</a:t>
            </a:r>
            <a:r>
              <a:rPr lang="pl-PL" sz="1600" dirty="0" smtClean="0"/>
              <a:t> </a:t>
            </a:r>
          </a:p>
          <a:p>
            <a:r>
              <a:rPr lang="en-AU" sz="1600" b="1" dirty="0" smtClean="0"/>
              <a:t>Inclusive leadership</a:t>
            </a:r>
            <a:endParaRPr lang="pl-PL" sz="1600" b="1" dirty="0"/>
          </a:p>
          <a:p>
            <a:r>
              <a:rPr lang="en-AU" sz="1600" dirty="0" smtClean="0"/>
              <a:t>allows </a:t>
            </a:r>
            <a:r>
              <a:rPr lang="en-AU" sz="1600" dirty="0"/>
              <a:t>to create healthy teams and relationships based on trust and understanding. Diversity inspires </a:t>
            </a:r>
            <a:r>
              <a:rPr lang="en-AU" sz="1600" dirty="0" smtClean="0"/>
              <a:t>to </a:t>
            </a:r>
            <a:r>
              <a:rPr lang="en-AU" sz="1600" dirty="0"/>
              <a:t>create an open environment where </a:t>
            </a:r>
            <a:r>
              <a:rPr lang="en-AU" sz="1600" dirty="0" smtClean="0"/>
              <a:t>leaders have </a:t>
            </a:r>
            <a:r>
              <a:rPr lang="en-AU" sz="1600" dirty="0"/>
              <a:t>the skills to listen to each person and are not guided by biases in decision-making processes. Inclusion fosters growth and builds resilience </a:t>
            </a:r>
            <a:r>
              <a:rPr lang="en-AU" sz="1600" dirty="0" smtClean="0"/>
              <a:t>in teams</a:t>
            </a:r>
            <a:r>
              <a:rPr lang="pl-PL" sz="1600" dirty="0" smtClean="0"/>
              <a:t> and the </a:t>
            </a:r>
            <a:r>
              <a:rPr lang="pl-PL" sz="1600" dirty="0" err="1" smtClean="0"/>
              <a:t>whole</a:t>
            </a:r>
            <a:r>
              <a:rPr lang="pl-PL" sz="1600" dirty="0" smtClean="0"/>
              <a:t> </a:t>
            </a:r>
            <a:r>
              <a:rPr lang="pl-PL" sz="1600" dirty="0" err="1" smtClean="0"/>
              <a:t>company</a:t>
            </a:r>
            <a:r>
              <a:rPr lang="pl-PL" sz="1600" dirty="0" smtClean="0"/>
              <a:t>.</a:t>
            </a:r>
            <a:endParaRPr lang="en-GB" sz="1600" dirty="0"/>
          </a:p>
        </p:txBody>
      </p:sp>
      <p:sp>
        <p:nvSpPr>
          <p:cNvPr id="5" name="Text Placeholder 4">
            <a:extLst>
              <a:ext uri="{FF2B5EF4-FFF2-40B4-BE49-F238E27FC236}">
                <a16:creationId xmlns="" xmlns:a16="http://schemas.microsoft.com/office/drawing/2014/main" id="{88EA7F43-7B67-367C-7744-F405BB97D0B6}"/>
              </a:ext>
            </a:extLst>
          </p:cNvPr>
          <p:cNvSpPr>
            <a:spLocks noGrp="1"/>
          </p:cNvSpPr>
          <p:nvPr>
            <p:ph type="body" sz="quarter" idx="61"/>
          </p:nvPr>
        </p:nvSpPr>
        <p:spPr>
          <a:xfrm>
            <a:off x="2130552" y="5601426"/>
            <a:ext cx="4553544" cy="2743062"/>
          </a:xfrm>
        </p:spPr>
        <p:txBody>
          <a:bodyPr/>
          <a:lstStyle/>
          <a:p>
            <a:r>
              <a:rPr lang="en-AU" sz="1600" b="1" dirty="0" smtClean="0"/>
              <a:t>Equal</a:t>
            </a:r>
            <a:r>
              <a:rPr lang="pl-PL" sz="1600" b="1" dirty="0" smtClean="0"/>
              <a:t> </a:t>
            </a:r>
            <a:r>
              <a:rPr lang="en-AU" sz="1600" b="1" dirty="0" smtClean="0"/>
              <a:t>opportunities </a:t>
            </a:r>
            <a:r>
              <a:rPr lang="en-AU" sz="1600" b="1" dirty="0"/>
              <a:t>for development</a:t>
            </a:r>
            <a:r>
              <a:rPr lang="en-AU" sz="1600" dirty="0" smtClean="0"/>
              <a:t>.</a:t>
            </a:r>
            <a:endParaRPr lang="pl-PL" sz="1600" dirty="0" smtClean="0"/>
          </a:p>
          <a:p>
            <a:r>
              <a:rPr lang="en-AU" sz="1600" dirty="0" smtClean="0"/>
              <a:t>A </a:t>
            </a:r>
            <a:r>
              <a:rPr lang="en-AU" sz="1600" dirty="0"/>
              <a:t>sense of acceptance and respect </a:t>
            </a:r>
            <a:r>
              <a:rPr lang="en-AU" sz="1600" dirty="0" smtClean="0"/>
              <a:t>drive</a:t>
            </a:r>
            <a:r>
              <a:rPr lang="pl-PL" sz="1600" dirty="0" smtClean="0"/>
              <a:t>s </a:t>
            </a:r>
            <a:r>
              <a:rPr lang="en-AU" sz="1600" dirty="0" smtClean="0"/>
              <a:t>to </a:t>
            </a:r>
            <a:r>
              <a:rPr lang="en-AU" sz="1600" dirty="0"/>
              <a:t>use </a:t>
            </a:r>
            <a:r>
              <a:rPr lang="en-AU" sz="1600" dirty="0" smtClean="0"/>
              <a:t>skills </a:t>
            </a:r>
            <a:r>
              <a:rPr lang="en-AU" sz="1600" dirty="0"/>
              <a:t>and talents to create the best games in the world</a:t>
            </a:r>
            <a:r>
              <a:rPr lang="en-AU" sz="1600" dirty="0" smtClean="0"/>
              <a:t>.</a:t>
            </a:r>
            <a:endParaRPr lang="pl-PL" sz="1600" dirty="0" smtClean="0"/>
          </a:p>
        </p:txBody>
      </p:sp>
      <p:sp>
        <p:nvSpPr>
          <p:cNvPr id="8" name="Text Placeholder 1">
            <a:extLst>
              <a:ext uri="{FF2B5EF4-FFF2-40B4-BE49-F238E27FC236}">
                <a16:creationId xmlns="" xmlns:a16="http://schemas.microsoft.com/office/drawing/2014/main" id="{7D63C33A-E2D9-08C0-3C7D-E20501CA83B6}"/>
              </a:ext>
            </a:extLst>
          </p:cNvPr>
          <p:cNvSpPr txBox="1">
            <a:spLocks/>
          </p:cNvSpPr>
          <p:nvPr/>
        </p:nvSpPr>
        <p:spPr>
          <a:xfrm>
            <a:off x="860495" y="4926009"/>
            <a:ext cx="5795486" cy="348400"/>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lang="en-IE" sz="11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How has Implementing D&amp;I Benefited Your Company and Employees?</a:t>
            </a:r>
          </a:p>
        </p:txBody>
      </p:sp>
      <p:sp>
        <p:nvSpPr>
          <p:cNvPr id="9" name="Google Shape;476;p39">
            <a:extLst>
              <a:ext uri="{FF2B5EF4-FFF2-40B4-BE49-F238E27FC236}">
                <a16:creationId xmlns="" xmlns:a16="http://schemas.microsoft.com/office/drawing/2014/main" id="{D36CFCFA-C505-751D-7724-B8CDA64B02A8}"/>
              </a:ext>
            </a:extLst>
          </p:cNvPr>
          <p:cNvSpPr/>
          <p:nvPr/>
        </p:nvSpPr>
        <p:spPr>
          <a:xfrm>
            <a:off x="404370" y="728858"/>
            <a:ext cx="251793" cy="333678"/>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 name="Google Shape;674;p39">
            <a:extLst>
              <a:ext uri="{FF2B5EF4-FFF2-40B4-BE49-F238E27FC236}">
                <a16:creationId xmlns="" xmlns:a16="http://schemas.microsoft.com/office/drawing/2014/main" id="{9124F494-CDC9-3FA5-2DE3-64AAA67FD56B}"/>
              </a:ext>
            </a:extLst>
          </p:cNvPr>
          <p:cNvGrpSpPr/>
          <p:nvPr/>
        </p:nvGrpSpPr>
        <p:grpSpPr>
          <a:xfrm>
            <a:off x="284599" y="4902866"/>
            <a:ext cx="371564" cy="371543"/>
            <a:chOff x="576250" y="4319400"/>
            <a:chExt cx="442075" cy="442050"/>
          </a:xfrm>
        </p:grpSpPr>
        <p:sp>
          <p:nvSpPr>
            <p:cNvPr id="11" name="Google Shape;675;p39">
              <a:extLst>
                <a:ext uri="{FF2B5EF4-FFF2-40B4-BE49-F238E27FC236}">
                  <a16:creationId xmlns="" xmlns:a16="http://schemas.microsoft.com/office/drawing/2014/main" id="{E36E094F-58EF-A81D-F1DA-4316925469C0}"/>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6;p39">
              <a:extLst>
                <a:ext uri="{FF2B5EF4-FFF2-40B4-BE49-F238E27FC236}">
                  <a16:creationId xmlns="" xmlns:a16="http://schemas.microsoft.com/office/drawing/2014/main" id="{6B06AE02-14D0-3CB2-6D9D-D6EF9D840C14}"/>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77;p39">
              <a:extLst>
                <a:ext uri="{FF2B5EF4-FFF2-40B4-BE49-F238E27FC236}">
                  <a16:creationId xmlns="" xmlns:a16="http://schemas.microsoft.com/office/drawing/2014/main" id="{31E3DA28-BFA0-B48F-EE1E-C88DB251E9CF}"/>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78;p39">
              <a:extLst>
                <a:ext uri="{FF2B5EF4-FFF2-40B4-BE49-F238E27FC236}">
                  <a16:creationId xmlns="" xmlns:a16="http://schemas.microsoft.com/office/drawing/2014/main" id="{6A50CB49-51F4-9BDE-36AE-4A555F179FD8}"/>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Prostokąt 3"/>
          <p:cNvSpPr/>
          <p:nvPr/>
        </p:nvSpPr>
        <p:spPr>
          <a:xfrm>
            <a:off x="281997" y="9784632"/>
            <a:ext cx="3778250" cy="261610"/>
          </a:xfrm>
          <a:prstGeom prst="rect">
            <a:avLst/>
          </a:prstGeom>
        </p:spPr>
        <p:txBody>
          <a:bodyPr>
            <a:spAutoFit/>
          </a:bodyPr>
          <a:lstStyle/>
          <a:p>
            <a:pPr>
              <a:lnSpc>
                <a:spcPct val="100000"/>
              </a:lnSpc>
            </a:pPr>
            <a:r>
              <a:rPr lang="pl-PL" sz="1100" dirty="0">
                <a:latin typeface="Calibri" panose="020F0502020204030204" pitchFamily="34" charset="0"/>
                <a:cs typeface="Calibri" panose="020F0502020204030204" pitchFamily="34" charset="0"/>
              </a:rPr>
              <a:t>Source: </a:t>
            </a:r>
            <a:r>
              <a:rPr lang="en-GB" sz="1100" dirty="0">
                <a:latin typeface="Calibri" panose="020F0502020204030204" pitchFamily="34" charset="0"/>
                <a:cs typeface="Calibri" panose="020F0502020204030204" pitchFamily="34" charset="0"/>
              </a:rPr>
              <a:t>https://www.cdprojektred.com/pl/diversity </a:t>
            </a:r>
            <a:endParaRPr lang="pl-PL" sz="1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4937405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20008</TotalTime>
  <Words>520</Words>
  <Application>Microsoft Office PowerPoint</Application>
  <PresentationFormat>Niestandardowy</PresentationFormat>
  <Paragraphs>40</Paragraphs>
  <Slides>3</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3</vt:i4>
      </vt:variant>
    </vt:vector>
  </HeadingPairs>
  <TitlesOfParts>
    <vt:vector size="10" baseType="lpstr">
      <vt:lpstr>Arial</vt:lpstr>
      <vt:lpstr>Calibri</vt:lpstr>
      <vt:lpstr>Century Schoolbook</vt:lpstr>
      <vt:lpstr>Montserrat</vt:lpstr>
      <vt:lpstr>Open Sans</vt:lpstr>
      <vt:lpstr>Poppins</vt:lpstr>
      <vt:lpstr>1_Office Theme</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Konto Microsoft</cp:lastModifiedBy>
  <cp:revision>618</cp:revision>
  <dcterms:created xsi:type="dcterms:W3CDTF">2020-10-14T13:32:04Z</dcterms:created>
  <dcterms:modified xsi:type="dcterms:W3CDTF">2024-09-01T20:48:44Z</dcterms:modified>
</cp:coreProperties>
</file>