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5"/>
  </p:notesMasterIdLst>
  <p:handoutMasterIdLst>
    <p:handoutMasterId r:id="rId6"/>
  </p:handoutMasterIdLst>
  <p:sldIdLst>
    <p:sldId id="343" r:id="rId2"/>
    <p:sldId id="332" r:id="rId3"/>
    <p:sldId id="334"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17AAA3"/>
    <a:srgbClr val="E14726"/>
    <a:srgbClr val="702E8C"/>
    <a:srgbClr val="30583F"/>
    <a:srgbClr val="083F59"/>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8"/>
    <p:restoredTop sz="96281"/>
  </p:normalViewPr>
  <p:slideViewPr>
    <p:cSldViewPr snapToGrid="0" snapToObjects="1">
      <p:cViewPr>
        <p:scale>
          <a:sx n="80" d="100"/>
          <a:sy n="80" d="100"/>
        </p:scale>
        <p:origin x="1348" y="-2144"/>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8/29/2024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8/29/2024</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15" name="Round Single Corner Rectangle 14">
            <a:extLst>
              <a:ext uri="{FF2B5EF4-FFF2-40B4-BE49-F238E27FC236}">
                <a16:creationId xmlns:a16="http://schemas.microsoft.com/office/drawing/2014/main" id="{66F866B5-4510-6F87-0F19-46862CAC3CD0}"/>
              </a:ext>
            </a:extLst>
          </p:cNvPr>
          <p:cNvSpPr/>
          <p:nvPr userDrawn="1"/>
        </p:nvSpPr>
        <p:spPr>
          <a:xfrm rot="5400000" flipH="1">
            <a:off x="3244760" y="-2606684"/>
            <a:ext cx="571614" cy="7061134"/>
          </a:xfrm>
          <a:prstGeom prst="round1Rect">
            <a:avLst>
              <a:gd name="adj" fmla="val 50000"/>
            </a:avLst>
          </a:prstGeom>
          <a:solidFill>
            <a:srgbClr val="0D72B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0" name="Text Placeholder 32">
            <a:extLst>
              <a:ext uri="{FF2B5EF4-FFF2-40B4-BE49-F238E27FC236}">
                <a16:creationId xmlns:a16="http://schemas.microsoft.com/office/drawing/2014/main" id="{118DF27E-29F8-C761-0087-6440811C0748}"/>
              </a:ext>
            </a:extLst>
          </p:cNvPr>
          <p:cNvSpPr>
            <a:spLocks noGrp="1"/>
          </p:cNvSpPr>
          <p:nvPr>
            <p:ph type="body" sz="quarter" idx="58" hasCustomPrompt="1"/>
          </p:nvPr>
        </p:nvSpPr>
        <p:spPr>
          <a:xfrm>
            <a:off x="860495" y="7496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WHAT WAS THE TRIGGER FOR YOUR BUSINESS OR ENTREPRENEURIAL IDEA?</a:t>
            </a:r>
          </a:p>
        </p:txBody>
      </p:sp>
      <p:sp>
        <p:nvSpPr>
          <p:cNvPr id="11" name="Text Placeholder 32">
            <a:extLst>
              <a:ext uri="{FF2B5EF4-FFF2-40B4-BE49-F238E27FC236}">
                <a16:creationId xmlns:a16="http://schemas.microsoft.com/office/drawing/2014/main" id="{2278FA30-9758-FDA0-3009-66686B10C188}"/>
              </a:ext>
            </a:extLst>
          </p:cNvPr>
          <p:cNvSpPr>
            <a:spLocks noGrp="1"/>
          </p:cNvSpPr>
          <p:nvPr>
            <p:ph type="body" sz="quarter" idx="32" hasCustomPrompt="1"/>
          </p:nvPr>
        </p:nvSpPr>
        <p:spPr>
          <a:xfrm>
            <a:off x="860496" y="14203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8" name="Round Single Corner Rectangle 17">
            <a:extLst>
              <a:ext uri="{FF2B5EF4-FFF2-40B4-BE49-F238E27FC236}">
                <a16:creationId xmlns:a16="http://schemas.microsoft.com/office/drawing/2014/main" id="{962EB6B9-79EA-C6BB-3227-25C0687D824C}"/>
              </a:ext>
            </a:extLst>
          </p:cNvPr>
          <p:cNvSpPr/>
          <p:nvPr userDrawn="1"/>
        </p:nvSpPr>
        <p:spPr>
          <a:xfrm rot="5400000" flipH="1">
            <a:off x="3244760" y="1546216"/>
            <a:ext cx="571614" cy="7061134"/>
          </a:xfrm>
          <a:prstGeom prst="round1Rect">
            <a:avLst>
              <a:gd name="adj" fmla="val 50000"/>
            </a:avLst>
          </a:prstGeom>
          <a:solidFill>
            <a:srgbClr val="702E8C"/>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32">
            <a:extLst>
              <a:ext uri="{FF2B5EF4-FFF2-40B4-BE49-F238E27FC236}">
                <a16:creationId xmlns:a16="http://schemas.microsoft.com/office/drawing/2014/main" id="{E0F821FF-FD52-8BEF-9C2C-3EEB66705E95}"/>
              </a:ext>
            </a:extLst>
          </p:cNvPr>
          <p:cNvSpPr>
            <a:spLocks noGrp="1"/>
          </p:cNvSpPr>
          <p:nvPr>
            <p:ph type="body" sz="quarter" idx="60" hasCustomPrompt="1"/>
          </p:nvPr>
        </p:nvSpPr>
        <p:spPr>
          <a:xfrm>
            <a:off x="860495" y="49025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DOES THE BUSINESS HELP TO ADDRESS REGIONAL CLIMATE CHANGE OR SUSTAINABILITY ISSUES?</a:t>
            </a:r>
          </a:p>
        </p:txBody>
      </p:sp>
      <p:sp>
        <p:nvSpPr>
          <p:cNvPr id="20" name="Text Placeholder 32">
            <a:extLst>
              <a:ext uri="{FF2B5EF4-FFF2-40B4-BE49-F238E27FC236}">
                <a16:creationId xmlns:a16="http://schemas.microsoft.com/office/drawing/2014/main" id="{433B4E02-A7D5-851C-7941-8EF9DFAAC998}"/>
              </a:ext>
            </a:extLst>
          </p:cNvPr>
          <p:cNvSpPr>
            <a:spLocks noGrp="1"/>
          </p:cNvSpPr>
          <p:nvPr>
            <p:ph type="body" sz="quarter" idx="61" hasCustomPrompt="1"/>
          </p:nvPr>
        </p:nvSpPr>
        <p:spPr>
          <a:xfrm>
            <a:off x="860496" y="55732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grpSp>
        <p:nvGrpSpPr>
          <p:cNvPr id="21" name="Group 20">
            <a:extLst>
              <a:ext uri="{FF2B5EF4-FFF2-40B4-BE49-F238E27FC236}">
                <a16:creationId xmlns:a16="http://schemas.microsoft.com/office/drawing/2014/main" id="{26503240-70C3-1B6A-5D4C-551A18E7CA1B}"/>
              </a:ext>
            </a:extLst>
          </p:cNvPr>
          <p:cNvGrpSpPr/>
          <p:nvPr userDrawn="1"/>
        </p:nvGrpSpPr>
        <p:grpSpPr>
          <a:xfrm>
            <a:off x="5574844" y="8018767"/>
            <a:ext cx="1736490" cy="1957196"/>
            <a:chOff x="10018183" y="3994132"/>
            <a:chExt cx="1697453" cy="1913197"/>
          </a:xfrm>
        </p:grpSpPr>
        <p:sp>
          <p:nvSpPr>
            <p:cNvPr id="22" name="Freeform 21">
              <a:extLst>
                <a:ext uri="{FF2B5EF4-FFF2-40B4-BE49-F238E27FC236}">
                  <a16:creationId xmlns:a16="http://schemas.microsoft.com/office/drawing/2014/main" id="{38CD6480-5A2D-6B8A-01A5-5630708198FD}"/>
                </a:ext>
              </a:extLst>
            </p:cNvPr>
            <p:cNvSpPr/>
            <p:nvPr/>
          </p:nvSpPr>
          <p:spPr>
            <a:xfrm>
              <a:off x="10632222" y="3994132"/>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99FF956-A36F-4E3E-32CD-1479C160D370}"/>
                </a:ext>
              </a:extLst>
            </p:cNvPr>
            <p:cNvSpPr/>
            <p:nvPr/>
          </p:nvSpPr>
          <p:spPr>
            <a:xfrm>
              <a:off x="10018183" y="4562365"/>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256AB93-37D2-01EC-E435-1C3294FC596B}"/>
                </a:ext>
              </a:extLst>
            </p:cNvPr>
            <p:cNvSpPr/>
            <p:nvPr/>
          </p:nvSpPr>
          <p:spPr>
            <a:xfrm>
              <a:off x="10527922" y="4566770"/>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010101"/>
            </a:solidFill>
            <a:ln w="9504"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041EEFE-FDC5-7E63-E432-3AB36CAD23B2}"/>
                </a:ext>
              </a:extLst>
            </p:cNvPr>
            <p:cNvSpPr/>
            <p:nvPr/>
          </p:nvSpPr>
          <p:spPr>
            <a:xfrm>
              <a:off x="10527922" y="4566772"/>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067206878"/>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44" r:id="rId11"/>
    <p:sldLayoutId id="2147483967" r:id="rId12"/>
    <p:sldLayoutId id="2147483968" r:id="rId13"/>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bemyeyes.com/about" TargetMode="External"/><Relationship Id="rId2" Type="http://schemas.openxmlformats.org/officeDocument/2006/relationships/image" Target="../media/image5.jpg"/><Relationship Id="rId1" Type="http://schemas.openxmlformats.org/officeDocument/2006/relationships/slideLayout" Target="../slideLayouts/slideLayout12.xml"/><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3770030" y="6646097"/>
            <a:ext cx="3615254" cy="2300406"/>
          </a:xfrm>
        </p:spPr>
        <p:txBody>
          <a:bodyPr>
            <a:normAutofit/>
          </a:bodyPr>
          <a:lstStyle/>
          <a:p>
            <a:r>
              <a:rPr lang="en-GB" sz="1200" dirty="0"/>
              <a:t>Be My Eyes, a Danish SME, is at the forefront of integrating inclusivity and diversity into its core business operations. Specialising in assistive technology, the company developed a mobile app that connects visually impaired individuals with sighted volunteers through live video calls to assist with everyday tasks. With a workforce of about 50 employees, Be My Eyes exemplifies how SMEs can successfully implement Diversity &amp; Inclusion (D&amp;I) in recruitment and hiring practices.</a:t>
            </a:r>
          </a:p>
        </p:txBody>
      </p:sp>
      <p:sp>
        <p:nvSpPr>
          <p:cNvPr id="9" name="Text Placeholder 8">
            <a:extLst>
              <a:ext uri="{FF2B5EF4-FFF2-40B4-BE49-F238E27FC236}">
                <a16:creationId xmlns:a16="http://schemas.microsoft.com/office/drawing/2014/main" id="{84CB683A-CF14-5EDF-3D3E-DE8CA5D4CD1E}"/>
              </a:ext>
            </a:extLst>
          </p:cNvPr>
          <p:cNvSpPr>
            <a:spLocks noGrp="1"/>
          </p:cNvSpPr>
          <p:nvPr>
            <p:ph type="body" sz="quarter" idx="60"/>
          </p:nvPr>
        </p:nvSpPr>
        <p:spPr>
          <a:xfrm>
            <a:off x="555032" y="6506908"/>
            <a:ext cx="2714043" cy="393286"/>
          </a:xfrm>
        </p:spPr>
        <p:txBody>
          <a:bodyPr>
            <a:normAutofit fontScale="92500"/>
          </a:bodyPr>
          <a:lstStyle/>
          <a:p>
            <a:r>
              <a:rPr lang="en-GB" sz="1600" dirty="0"/>
              <a:t>Industry, Number of Employees</a:t>
            </a:r>
          </a:p>
        </p:txBody>
      </p:sp>
      <p:sp>
        <p:nvSpPr>
          <p:cNvPr id="10" name="Text Placeholder 9">
            <a:extLst>
              <a:ext uri="{FF2B5EF4-FFF2-40B4-BE49-F238E27FC236}">
                <a16:creationId xmlns:a16="http://schemas.microsoft.com/office/drawing/2014/main" id="{676E2570-F700-718F-B5E1-B9992A10E77A}"/>
              </a:ext>
            </a:extLst>
          </p:cNvPr>
          <p:cNvSpPr>
            <a:spLocks noGrp="1"/>
          </p:cNvSpPr>
          <p:nvPr>
            <p:ph type="body" sz="quarter" idx="61"/>
          </p:nvPr>
        </p:nvSpPr>
        <p:spPr/>
        <p:txBody>
          <a:bodyPr>
            <a:normAutofit/>
          </a:bodyPr>
          <a:lstStyle/>
          <a:p>
            <a:r>
              <a:rPr lang="en-GB" sz="1200" dirty="0"/>
              <a:t>Assistive Technology, 50 employees</a:t>
            </a:r>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p:txBody>
          <a:bodyPr>
            <a:normAutofit/>
          </a:bodyPr>
          <a:lstStyle/>
          <a:p>
            <a:r>
              <a:rPr lang="en-GB" sz="1600" dirty="0"/>
              <a:t>D&amp;I Strategy </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p:txBody>
          <a:bodyPr>
            <a:normAutofit/>
          </a:bodyPr>
          <a:lstStyle/>
          <a:p>
            <a:r>
              <a:rPr lang="en-GB" sz="1200" dirty="0"/>
              <a:t>e.g., Recruitment &amp; Retention Strategies</a:t>
            </a:r>
          </a:p>
        </p:txBody>
      </p:sp>
      <p:sp>
        <p:nvSpPr>
          <p:cNvPr id="25" name="Text Placeholder 24">
            <a:extLst>
              <a:ext uri="{FF2B5EF4-FFF2-40B4-BE49-F238E27FC236}">
                <a16:creationId xmlns:a16="http://schemas.microsoft.com/office/drawing/2014/main" id="{F19C7C69-F55A-00B4-5C68-9E0698AC43C6}"/>
              </a:ext>
            </a:extLst>
          </p:cNvPr>
          <p:cNvSpPr>
            <a:spLocks noGrp="1"/>
          </p:cNvSpPr>
          <p:nvPr>
            <p:ph type="body" sz="quarter" idx="64"/>
          </p:nvPr>
        </p:nvSpPr>
        <p:spPr>
          <a:xfrm>
            <a:off x="555032" y="7625378"/>
            <a:ext cx="2694087" cy="349177"/>
          </a:xfrm>
        </p:spPr>
        <p:txBody>
          <a:bodyPr/>
          <a:lstStyle/>
          <a:p>
            <a:r>
              <a:rPr lang="en-GB" sz="1600" dirty="0"/>
              <a:t>Module Topic </a:t>
            </a:r>
          </a:p>
        </p:txBody>
      </p:sp>
      <p:sp>
        <p:nvSpPr>
          <p:cNvPr id="26" name="Text Placeholder 25">
            <a:extLst>
              <a:ext uri="{FF2B5EF4-FFF2-40B4-BE49-F238E27FC236}">
                <a16:creationId xmlns:a16="http://schemas.microsoft.com/office/drawing/2014/main" id="{019F3011-6448-72C9-CC9A-D8DE9CB0DBBC}"/>
              </a:ext>
            </a:extLst>
          </p:cNvPr>
          <p:cNvSpPr>
            <a:spLocks noGrp="1"/>
          </p:cNvSpPr>
          <p:nvPr>
            <p:ph type="body" sz="quarter" idx="65"/>
          </p:nvPr>
        </p:nvSpPr>
        <p:spPr>
          <a:xfrm>
            <a:off x="510950" y="7907241"/>
            <a:ext cx="3249118" cy="349177"/>
          </a:xfrm>
        </p:spPr>
        <p:txBody>
          <a:bodyPr/>
          <a:lstStyle/>
          <a:p>
            <a:pPr>
              <a:spcBef>
                <a:spcPts val="0"/>
              </a:spcBef>
            </a:pPr>
            <a:r>
              <a:rPr lang="en-GB" sz="1200" dirty="0"/>
              <a:t>e.g., Module 3 </a:t>
            </a:r>
          </a:p>
          <a:p>
            <a:pPr>
              <a:spcBef>
                <a:spcPts val="0"/>
              </a:spcBef>
            </a:pPr>
            <a:r>
              <a:rPr lang="en-GB" sz="1200" dirty="0"/>
              <a:t>Equip SME Managers with D&amp;I Recruitment and Hiring Practices &amp; Strategies</a:t>
            </a:r>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p:txBody>
          <a:bodyPr>
            <a:normAutofit/>
          </a:bodyPr>
          <a:lstStyle/>
          <a:p>
            <a:r>
              <a:rPr lang="en-GB" sz="1200" dirty="0"/>
              <a:t>Be My Eyes, Denmark</a:t>
            </a:r>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317844" y="3932967"/>
            <a:ext cx="2821794" cy="1605525"/>
          </a:xfrm>
        </p:spPr>
        <p:txBody>
          <a:bodyPr/>
          <a:lstStyle/>
          <a:p>
            <a:r>
              <a:rPr lang="en-GB" sz="3600" dirty="0"/>
              <a:t>Be My Eyes</a:t>
            </a:r>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3182446" y="4825176"/>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id="{CBC85E2D-EB26-C19D-F516-94161C1CE53E}"/>
              </a:ext>
            </a:extLst>
          </p:cNvPr>
          <p:cNvCxnSpPr>
            <a:cxnSpLocks/>
          </p:cNvCxnSpPr>
          <p:nvPr/>
        </p:nvCxnSpPr>
        <p:spPr>
          <a:xfrm flipH="1">
            <a:off x="0"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0" y="763868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4" name="Picture Placeholder 23">
            <a:extLst>
              <a:ext uri="{FF2B5EF4-FFF2-40B4-BE49-F238E27FC236}">
                <a16:creationId xmlns:a16="http://schemas.microsoft.com/office/drawing/2014/main" id="{A32142A0-2597-0C07-1CA6-D35464D048AA}"/>
              </a:ext>
            </a:extLst>
          </p:cNvPr>
          <p:cNvPicPr>
            <a:picLocks noGrp="1" noChangeAspect="1"/>
          </p:cNvPicPr>
          <p:nvPr>
            <p:ph type="pic" sz="quarter" idx="43"/>
          </p:nvPr>
        </p:nvPicPr>
        <p:blipFill>
          <a:blip r:embed="rId2"/>
          <a:srcRect l="23636" r="23636"/>
          <a:stretch/>
        </p:blipFill>
        <p:spPr>
          <a:xfrm>
            <a:off x="3626577" y="526198"/>
            <a:ext cx="3615254" cy="5142362"/>
          </a:xfrm>
        </p:spPr>
      </p:pic>
      <p:grpSp>
        <p:nvGrpSpPr>
          <p:cNvPr id="41" name="Graphic 3">
            <a:extLst>
              <a:ext uri="{FF2B5EF4-FFF2-40B4-BE49-F238E27FC236}">
                <a16:creationId xmlns:a16="http://schemas.microsoft.com/office/drawing/2014/main" id="{2BCCC0F0-02E4-9326-2AEB-BDA52FA2F64C}"/>
              </a:ext>
            </a:extLst>
          </p:cNvPr>
          <p:cNvGrpSpPr/>
          <p:nvPr/>
        </p:nvGrpSpPr>
        <p:grpSpPr>
          <a:xfrm>
            <a:off x="5993172" y="9548725"/>
            <a:ext cx="410401" cy="463436"/>
            <a:chOff x="1950027" y="2499889"/>
            <a:chExt cx="850463" cy="850463"/>
          </a:xfrm>
        </p:grpSpPr>
        <p:sp>
          <p:nvSpPr>
            <p:cNvPr id="42" name="Freeform 218">
              <a:extLst>
                <a:ext uri="{FF2B5EF4-FFF2-40B4-BE49-F238E27FC236}">
                  <a16:creationId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extLst>
                  <a:ext uri="{FF2B5EF4-FFF2-40B4-BE49-F238E27FC236}">
                    <a16:creationId xmlns:a16="http://schemas.microsoft.com/office/drawing/2014/main"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224">
            <a:extLst>
              <a:ext uri="{FF2B5EF4-FFF2-40B4-BE49-F238E27FC236}">
                <a16:creationId xmlns:a16="http://schemas.microsoft.com/office/drawing/2014/main" id="{BDE2B815-10B5-B885-878A-471396565CBC}"/>
              </a:ext>
            </a:extLst>
          </p:cNvPr>
          <p:cNvSpPr/>
          <p:nvPr/>
        </p:nvSpPr>
        <p:spPr>
          <a:xfrm>
            <a:off x="4868709" y="9527586"/>
            <a:ext cx="410401" cy="46343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2" name="Graphic 3">
            <a:extLst>
              <a:ext uri="{FF2B5EF4-FFF2-40B4-BE49-F238E27FC236}">
                <a16:creationId xmlns:a16="http://schemas.microsoft.com/office/drawing/2014/main" id="{B2F4FD24-3EF6-E4D8-35F7-CB121797B5D0}"/>
              </a:ext>
            </a:extLst>
          </p:cNvPr>
          <p:cNvGrpSpPr/>
          <p:nvPr/>
        </p:nvGrpSpPr>
        <p:grpSpPr>
          <a:xfrm>
            <a:off x="6566976" y="9528278"/>
            <a:ext cx="410401" cy="463436"/>
            <a:chOff x="2998302" y="2499889"/>
            <a:chExt cx="850463" cy="850463"/>
          </a:xfrm>
        </p:grpSpPr>
        <p:sp>
          <p:nvSpPr>
            <p:cNvPr id="53" name="Freeform 227">
              <a:extLst>
                <a:ext uri="{FF2B5EF4-FFF2-40B4-BE49-F238E27FC236}">
                  <a16:creationId xmlns:a16="http://schemas.microsoft.com/office/drawing/2014/main" id="{3D50DE4C-8FCC-6588-6E90-52E6844CB44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228">
              <a:extLst>
                <a:ext uri="{FF2B5EF4-FFF2-40B4-BE49-F238E27FC236}">
                  <a16:creationId xmlns:a16="http://schemas.microsoft.com/office/drawing/2014/main" id="{98179CEB-3B9A-B839-93A7-96F82789ED8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a16="http://schemas.microsoft.com/office/drawing/2014/main" id="{896FD939-EBE5-082F-E02C-45E1A2632622}"/>
              </a:ext>
            </a:extLst>
          </p:cNvPr>
          <p:cNvGrpSpPr/>
          <p:nvPr/>
        </p:nvGrpSpPr>
        <p:grpSpPr>
          <a:xfrm>
            <a:off x="4300366" y="9528278"/>
            <a:ext cx="410401" cy="463780"/>
            <a:chOff x="-1196056" y="2499889"/>
            <a:chExt cx="850463" cy="851093"/>
          </a:xfrm>
        </p:grpSpPr>
        <p:sp>
          <p:nvSpPr>
            <p:cNvPr id="56" name="Freeform 230">
              <a:extLst>
                <a:ext uri="{FF2B5EF4-FFF2-40B4-BE49-F238E27FC236}">
                  <a16:creationId xmlns:a16="http://schemas.microsoft.com/office/drawing/2014/main"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extLst>
                <a:ext uri="{FF2B5EF4-FFF2-40B4-BE49-F238E27FC236}">
                  <a16:creationId xmlns:a16="http://schemas.microsoft.com/office/drawing/2014/main"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extLst>
                  <a:ext uri="{FF2B5EF4-FFF2-40B4-BE49-F238E27FC236}">
                    <a16:creationId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5" name="Freeform 239">
                <a:extLst>
                  <a:ext uri="{FF2B5EF4-FFF2-40B4-BE49-F238E27FC236}">
                    <a16:creationId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67" name="Group 66">
            <a:extLst>
              <a:ext uri="{FF2B5EF4-FFF2-40B4-BE49-F238E27FC236}">
                <a16:creationId xmlns:a16="http://schemas.microsoft.com/office/drawing/2014/main" id="{76C12818-07F7-DD96-1973-636667064BEF}"/>
              </a:ext>
            </a:extLst>
          </p:cNvPr>
          <p:cNvGrpSpPr/>
          <p:nvPr/>
        </p:nvGrpSpPr>
        <p:grpSpPr>
          <a:xfrm>
            <a:off x="7058641" y="9518687"/>
            <a:ext cx="410401" cy="463436"/>
            <a:chOff x="9322844" y="1664126"/>
            <a:chExt cx="1074283" cy="1074283"/>
          </a:xfrm>
        </p:grpSpPr>
        <p:sp>
          <p:nvSpPr>
            <p:cNvPr id="68" name="Freeform 1">
              <a:extLst>
                <a:ext uri="{FF2B5EF4-FFF2-40B4-BE49-F238E27FC236}">
                  <a16:creationId xmlns:a16="http://schemas.microsoft.com/office/drawing/2014/main" id="{F1739BB6-8FE4-E5BD-D0C3-A7DAEDDFDB66}"/>
                </a:ext>
              </a:extLst>
            </p:cNvPr>
            <p:cNvSpPr/>
            <p:nvPr/>
          </p:nvSpPr>
          <p:spPr>
            <a:xfrm>
              <a:off x="9322844" y="1664126"/>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9" name="Freeform 7">
              <a:extLst>
                <a:ext uri="{FF2B5EF4-FFF2-40B4-BE49-F238E27FC236}">
                  <a16:creationId xmlns:a16="http://schemas.microsoft.com/office/drawing/2014/main" id="{9532920B-F901-000A-F7BE-266FF61A44A5}"/>
                </a:ext>
              </a:extLst>
            </p:cNvPr>
            <p:cNvSpPr/>
            <p:nvPr/>
          </p:nvSpPr>
          <p:spPr>
            <a:xfrm>
              <a:off x="9579398" y="1892779"/>
              <a:ext cx="576768" cy="659079"/>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sp>
        <p:nvSpPr>
          <p:cNvPr id="70" name="Graphic 3">
            <a:extLst>
              <a:ext uri="{FF2B5EF4-FFF2-40B4-BE49-F238E27FC236}">
                <a16:creationId xmlns:a16="http://schemas.microsoft.com/office/drawing/2014/main"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a16="http://schemas.microsoft.com/office/drawing/2014/main" id="{89A4AA17-EC56-E5B6-D12C-445A64992357}"/>
              </a:ext>
            </a:extLst>
          </p:cNvPr>
          <p:cNvCxnSpPr>
            <a:cxnSpLocks/>
          </p:cNvCxnSpPr>
          <p:nvPr/>
        </p:nvCxnSpPr>
        <p:spPr>
          <a:xfrm flipH="1">
            <a:off x="1" y="6505741"/>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a16="http://schemas.microsoft.com/office/drawing/2014/main" id="{363D67BD-9CEC-D031-03A3-218A1F4D0D43}"/>
              </a:ext>
            </a:extLst>
          </p:cNvPr>
          <p:cNvSpPr txBox="1">
            <a:spLocks/>
          </p:cNvSpPr>
          <p:nvPr/>
        </p:nvSpPr>
        <p:spPr>
          <a:xfrm>
            <a:off x="555030" y="8337005"/>
            <a:ext cx="2694087"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a16="http://schemas.microsoft.com/office/drawing/2014/main" id="{4495FA42-C31B-F0DD-D5C2-FCC7996429E7}"/>
              </a:ext>
            </a:extLst>
          </p:cNvPr>
          <p:cNvSpPr txBox="1">
            <a:spLocks/>
          </p:cNvSpPr>
          <p:nvPr/>
        </p:nvSpPr>
        <p:spPr>
          <a:xfrm>
            <a:off x="555029" y="8538283"/>
            <a:ext cx="2694086" cy="349177"/>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dirty="0">
                <a:hlinkClick r:id="rId3">
                  <a:extLst>
                    <a:ext uri="{A12FA001-AC4F-418D-AE19-62706E023703}">
                      <ahyp:hlinkClr xmlns:ahyp="http://schemas.microsoft.com/office/drawing/2018/hyperlinkcolor" val="tx"/>
                    </a:ext>
                  </a:extLst>
                </a:hlinkClick>
              </a:rPr>
              <a:t>https://www.bemyeyes.com/about</a:t>
            </a:r>
            <a:r>
              <a:rPr lang="en-GB" sz="1200" dirty="0"/>
              <a:t> </a:t>
            </a:r>
          </a:p>
        </p:txBody>
      </p:sp>
      <p:pic>
        <p:nvPicPr>
          <p:cNvPr id="30" name="Picture 29">
            <a:extLst>
              <a:ext uri="{FF2B5EF4-FFF2-40B4-BE49-F238E27FC236}">
                <a16:creationId xmlns:a16="http://schemas.microsoft.com/office/drawing/2014/main" id="{0C3872EF-F07D-CC22-E073-F948631318A2}"/>
              </a:ext>
            </a:extLst>
          </p:cNvPr>
          <p:cNvPicPr>
            <a:picLocks noChangeAspect="1"/>
          </p:cNvPicPr>
          <p:nvPr/>
        </p:nvPicPr>
        <p:blipFill>
          <a:blip r:embed="rId4"/>
          <a:stretch>
            <a:fillRect/>
          </a:stretch>
        </p:blipFill>
        <p:spPr>
          <a:xfrm>
            <a:off x="316537" y="2235614"/>
            <a:ext cx="804975" cy="606146"/>
          </a:xfrm>
          <a:prstGeom prst="rect">
            <a:avLst/>
          </a:prstGeom>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en-US" dirty="0"/>
              <a:t>D&amp;I Strategy Full Title</a:t>
            </a:r>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a:xfrm>
            <a:off x="358095" y="5215277"/>
            <a:ext cx="3238094" cy="4414479"/>
          </a:xfrm>
        </p:spPr>
        <p:txBody>
          <a:bodyPr/>
          <a:lstStyle/>
          <a:p>
            <a:pPr>
              <a:lnSpc>
                <a:spcPct val="100000"/>
              </a:lnSpc>
            </a:pPr>
            <a:r>
              <a:rPr lang="en-GB" sz="1600" dirty="0"/>
              <a:t>Be My Eyes employs several innovative D&amp;I strategies to ensure that their recruitment and hiring processes are inclusive and accessible to all candidates, particularly those with visual impairments:</a:t>
            </a:r>
          </a:p>
          <a:p>
            <a:pPr>
              <a:lnSpc>
                <a:spcPct val="100000"/>
              </a:lnSpc>
            </a:pPr>
            <a:endParaRPr lang="en-GB" sz="1600" dirty="0"/>
          </a:p>
          <a:p>
            <a:pPr>
              <a:lnSpc>
                <a:spcPct val="100000"/>
              </a:lnSpc>
            </a:pPr>
            <a:r>
              <a:rPr lang="en-GB" sz="1600" b="1" dirty="0"/>
              <a:t>Accessible Recruitment Process </a:t>
            </a:r>
            <a:r>
              <a:rPr lang="en-GB" sz="1600" dirty="0"/>
              <a:t>Be My Eyes has ensured that its job application process is fully accessible to visually impaired candidates. This includes optimising online job postings and application forms for screen readers and other assistive technologies, ensuring that visually impaired applicants can easily apply without facing accessibility barriers.</a:t>
            </a:r>
          </a:p>
        </p:txBody>
      </p:sp>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a:xfrm>
            <a:off x="4046986" y="3783063"/>
            <a:ext cx="3339269" cy="6496776"/>
          </a:xfrm>
        </p:spPr>
        <p:txBody>
          <a:bodyPr/>
          <a:lstStyle/>
          <a:p>
            <a:pPr>
              <a:lnSpc>
                <a:spcPct val="100000"/>
              </a:lnSpc>
            </a:pPr>
            <a:r>
              <a:rPr lang="en-GB" sz="1600" b="1" dirty="0"/>
              <a:t>Inclusive Job Descriptions </a:t>
            </a:r>
            <a:r>
              <a:rPr lang="en-GB" sz="1600" dirty="0"/>
              <a:t>The company writes job descriptions that focus on essential skills and competencies rather than unnecessary physical requirements, making it clear that visually impaired individuals are encouraged to apply. This approach broadens the talent pool and attracts diverse candidates.</a:t>
            </a:r>
          </a:p>
          <a:p>
            <a:pPr>
              <a:lnSpc>
                <a:spcPct val="100000"/>
              </a:lnSpc>
            </a:pPr>
            <a:endParaRPr lang="en-GB" sz="1600" dirty="0"/>
          </a:p>
          <a:p>
            <a:pPr>
              <a:lnSpc>
                <a:spcPct val="100000"/>
              </a:lnSpc>
            </a:pPr>
            <a:r>
              <a:rPr lang="en-GB" sz="1600" b="1" dirty="0"/>
              <a:t>Bias-Free Hiring Practices </a:t>
            </a:r>
            <a:r>
              <a:rPr lang="en-GB" sz="1600" dirty="0"/>
              <a:t>Be My Eyes trains its hiring managers to recognise and mitigate unconscious biases that may affect hiring decisions. This includes focusing on candidates’ abilities and potential rather than making assumptions based on their disabilities.</a:t>
            </a:r>
          </a:p>
          <a:p>
            <a:pPr>
              <a:lnSpc>
                <a:spcPct val="100000"/>
              </a:lnSpc>
            </a:pPr>
            <a:endParaRPr lang="en-GB" sz="1600" dirty="0"/>
          </a:p>
          <a:p>
            <a:pPr>
              <a:lnSpc>
                <a:spcPct val="100000"/>
              </a:lnSpc>
            </a:pPr>
            <a:r>
              <a:rPr lang="en-GB" sz="1600" b="1" dirty="0"/>
              <a:t>Supportive Onboarding </a:t>
            </a:r>
            <a:r>
              <a:rPr lang="en-GB" sz="1600" dirty="0"/>
              <a:t>Once hired, visually impaired employees receive tailored onboarding support, including training on assistive technologies and accessible work tools, ensuring they can perform their roles effectively from day one.</a:t>
            </a:r>
            <a:endParaRPr lang="en-US" sz="1600" dirty="0"/>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10" name="Picture Placeholder 9">
            <a:extLst>
              <a:ext uri="{FF2B5EF4-FFF2-40B4-BE49-F238E27FC236}">
                <a16:creationId xmlns:a16="http://schemas.microsoft.com/office/drawing/2014/main" id="{6A44E6FF-8E0F-A765-5FF2-462190D823DA}"/>
              </a:ext>
            </a:extLst>
          </p:cNvPr>
          <p:cNvPicPr>
            <a:picLocks noGrp="1" noChangeAspect="1"/>
          </p:cNvPicPr>
          <p:nvPr>
            <p:ph type="pic" sz="quarter" idx="41"/>
          </p:nvPr>
        </p:nvPicPr>
        <p:blipFill>
          <a:blip r:embed="rId2"/>
          <a:srcRect t="17966" b="17966"/>
          <a:stretch>
            <a:fillRect/>
          </a:stretch>
        </p:blipFill>
        <p:spPr/>
      </p:pic>
      <p:pic>
        <p:nvPicPr>
          <p:cNvPr id="4" name="Picture 3">
            <a:extLst>
              <a:ext uri="{FF2B5EF4-FFF2-40B4-BE49-F238E27FC236}">
                <a16:creationId xmlns:a16="http://schemas.microsoft.com/office/drawing/2014/main" id="{1469F2E7-2437-FC7F-B056-5CEB5EE0D598}"/>
              </a:ext>
            </a:extLst>
          </p:cNvPr>
          <p:cNvPicPr>
            <a:picLocks noChangeAspect="1"/>
          </p:cNvPicPr>
          <p:nvPr/>
        </p:nvPicPr>
        <p:blipFill>
          <a:blip r:embed="rId3"/>
          <a:stretch>
            <a:fillRect/>
          </a:stretch>
        </p:blipFill>
        <p:spPr>
          <a:xfrm>
            <a:off x="6062280" y="2892068"/>
            <a:ext cx="1323975" cy="714375"/>
          </a:xfrm>
          <a:prstGeom prst="rect">
            <a:avLst/>
          </a:prstGeom>
        </p:spPr>
      </p:pic>
    </p:spTree>
    <p:extLst>
      <p:ext uri="{BB962C8B-B14F-4D97-AF65-F5344CB8AC3E}">
        <p14:creationId xmlns:p14="http://schemas.microsoft.com/office/powerpoint/2010/main" val="112721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809504-35F9-6A6E-C901-1D4F7B16B459}"/>
              </a:ext>
            </a:extLst>
          </p:cNvPr>
          <p:cNvSpPr>
            <a:spLocks noGrp="1"/>
          </p:cNvSpPr>
          <p:nvPr>
            <p:ph type="body" sz="quarter" idx="58"/>
          </p:nvPr>
        </p:nvSpPr>
        <p:spPr>
          <a:xfrm>
            <a:off x="860495" y="749684"/>
            <a:ext cx="5795486" cy="348400"/>
          </a:xfrm>
        </p:spPr>
        <p:txBody>
          <a:bodyPr/>
          <a:lstStyle/>
          <a:p>
            <a:r>
              <a:rPr lang="en-GB" sz="1600" dirty="0"/>
              <a:t>Why is it Important for SME Businesses to Invest in D&amp;I?</a:t>
            </a:r>
          </a:p>
        </p:txBody>
      </p:sp>
      <p:sp>
        <p:nvSpPr>
          <p:cNvPr id="3" name="Text Placeholder 2">
            <a:extLst>
              <a:ext uri="{FF2B5EF4-FFF2-40B4-BE49-F238E27FC236}">
                <a16:creationId xmlns:a16="http://schemas.microsoft.com/office/drawing/2014/main" id="{ADCF113C-C374-0C93-9D93-47B80D64986D}"/>
              </a:ext>
            </a:extLst>
          </p:cNvPr>
          <p:cNvSpPr>
            <a:spLocks noGrp="1"/>
          </p:cNvSpPr>
          <p:nvPr>
            <p:ph type="body" sz="quarter" idx="32"/>
          </p:nvPr>
        </p:nvSpPr>
        <p:spPr>
          <a:xfrm>
            <a:off x="530266" y="1403746"/>
            <a:ext cx="6295047" cy="2743062"/>
          </a:xfrm>
        </p:spPr>
        <p:txBody>
          <a:bodyPr/>
          <a:lstStyle/>
          <a:p>
            <a:r>
              <a:rPr lang="en-GB" sz="1600" dirty="0"/>
              <a:t>Investing in D&amp;I is crucial for SMEs like Be My Eyes because it enhances the company’s ability to attract and retain a diverse workforce, which in turn drives innovation and business success. By adopting inclusive recruitment practices, SMEs can tap into underutilised talent pools, such as visually impaired individuals, who bring unique perspectives and problem-solving skills to the table. Furthermore, inclusive hiring practices strengthen the company’s reputation as a socially responsible employer, which can lead to increased customer loyalty and business growth.</a:t>
            </a:r>
          </a:p>
        </p:txBody>
      </p:sp>
      <p:sp>
        <p:nvSpPr>
          <p:cNvPr id="5" name="Text Placeholder 4">
            <a:extLst>
              <a:ext uri="{FF2B5EF4-FFF2-40B4-BE49-F238E27FC236}">
                <a16:creationId xmlns:a16="http://schemas.microsoft.com/office/drawing/2014/main" id="{88EA7F43-7B67-367C-7744-F405BB97D0B6}"/>
              </a:ext>
            </a:extLst>
          </p:cNvPr>
          <p:cNvSpPr>
            <a:spLocks noGrp="1"/>
          </p:cNvSpPr>
          <p:nvPr>
            <p:ph type="body" sz="quarter" idx="61"/>
          </p:nvPr>
        </p:nvSpPr>
        <p:spPr>
          <a:xfrm>
            <a:off x="388001" y="5601426"/>
            <a:ext cx="6296096" cy="2743062"/>
          </a:xfrm>
        </p:spPr>
        <p:txBody>
          <a:bodyPr/>
          <a:lstStyle/>
          <a:p>
            <a:r>
              <a:rPr lang="en-GB" sz="1600" dirty="0"/>
              <a:t>The implementation of D&amp;I strategies in recruitment and hiring has been highly beneficial for Be My Eyes. The company has successfully built a diverse team that includes visually impaired individuals who contribute valuable insights and innovations. This diversity has led to the development of more accessible and user-friendly products, which not only benefit the employees but also the broader community of visually impaired users. Additionally, the inclusive work environment has resulted in higher employee satisfaction and retention, positioning Be My Eyes as a leading employer in the tech industry.</a:t>
            </a:r>
          </a:p>
        </p:txBody>
      </p:sp>
      <p:sp>
        <p:nvSpPr>
          <p:cNvPr id="8" name="Text Placeholder 1">
            <a:extLst>
              <a:ext uri="{FF2B5EF4-FFF2-40B4-BE49-F238E27FC236}">
                <a16:creationId xmlns:a16="http://schemas.microsoft.com/office/drawing/2014/main" id="{7D63C33A-E2D9-08C0-3C7D-E20501CA83B6}"/>
              </a:ext>
            </a:extLst>
          </p:cNvPr>
          <p:cNvSpPr txBox="1">
            <a:spLocks/>
          </p:cNvSpPr>
          <p:nvPr/>
        </p:nvSpPr>
        <p:spPr>
          <a:xfrm>
            <a:off x="860495" y="4926009"/>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How has Implementing D&amp;I Benefited Your Company and Employees?</a:t>
            </a:r>
          </a:p>
        </p:txBody>
      </p:sp>
      <p:sp>
        <p:nvSpPr>
          <p:cNvPr id="9" name="Google Shape;476;p39">
            <a:extLst>
              <a:ext uri="{FF2B5EF4-FFF2-40B4-BE49-F238E27FC236}">
                <a16:creationId xmlns:a16="http://schemas.microsoft.com/office/drawing/2014/main" id="{D36CFCFA-C505-751D-7724-B8CDA64B02A8}"/>
              </a:ext>
            </a:extLst>
          </p:cNvPr>
          <p:cNvSpPr/>
          <p:nvPr/>
        </p:nvSpPr>
        <p:spPr>
          <a:xfrm>
            <a:off x="404370" y="728858"/>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oogle Shape;674;p39">
            <a:extLst>
              <a:ext uri="{FF2B5EF4-FFF2-40B4-BE49-F238E27FC236}">
                <a16:creationId xmlns:a16="http://schemas.microsoft.com/office/drawing/2014/main" id="{9124F494-CDC9-3FA5-2DE3-64AAA67FD56B}"/>
              </a:ext>
            </a:extLst>
          </p:cNvPr>
          <p:cNvGrpSpPr/>
          <p:nvPr/>
        </p:nvGrpSpPr>
        <p:grpSpPr>
          <a:xfrm>
            <a:off x="284599" y="4902866"/>
            <a:ext cx="371564" cy="371543"/>
            <a:chOff x="576250" y="4319400"/>
            <a:chExt cx="442075" cy="442050"/>
          </a:xfrm>
        </p:grpSpPr>
        <p:sp>
          <p:nvSpPr>
            <p:cNvPr id="11" name="Google Shape;675;p39">
              <a:extLst>
                <a:ext uri="{FF2B5EF4-FFF2-40B4-BE49-F238E27FC236}">
                  <a16:creationId xmlns:a16="http://schemas.microsoft.com/office/drawing/2014/main" id="{E36E094F-58EF-A81D-F1DA-4316925469C0}"/>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6;p39">
              <a:extLst>
                <a:ext uri="{FF2B5EF4-FFF2-40B4-BE49-F238E27FC236}">
                  <a16:creationId xmlns:a16="http://schemas.microsoft.com/office/drawing/2014/main" id="{6B06AE02-14D0-3CB2-6D9D-D6EF9D840C14}"/>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7;p39">
              <a:extLst>
                <a:ext uri="{FF2B5EF4-FFF2-40B4-BE49-F238E27FC236}">
                  <a16:creationId xmlns:a16="http://schemas.microsoft.com/office/drawing/2014/main" id="{31E3DA28-BFA0-B48F-EE1E-C88DB251E9CF}"/>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8;p39">
              <a:extLst>
                <a:ext uri="{FF2B5EF4-FFF2-40B4-BE49-F238E27FC236}">
                  <a16:creationId xmlns:a16="http://schemas.microsoft.com/office/drawing/2014/main" id="{6A50CB49-51F4-9BDE-36AE-4A555F179FD8}"/>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49374053"/>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19744</TotalTime>
  <Words>580</Words>
  <Application>Microsoft Office PowerPoint</Application>
  <PresentationFormat>Custom</PresentationFormat>
  <Paragraphs>29</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Century Schoolbook</vt:lpstr>
      <vt:lpstr>Montserrat</vt:lpstr>
      <vt:lpstr>Poppins</vt:lpstr>
      <vt:lpstr>1_Office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cp:lastModifiedBy>
  <cp:revision>601</cp:revision>
  <dcterms:created xsi:type="dcterms:W3CDTF">2020-10-14T13:32:04Z</dcterms:created>
  <dcterms:modified xsi:type="dcterms:W3CDTF">2024-08-29T17:18:02Z</dcterms:modified>
</cp:coreProperties>
</file>