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notesMasterIdLst>
    <p:notesMasterId r:id="rId6"/>
  </p:notesMasterIdLst>
  <p:handoutMasterIdLst>
    <p:handoutMasterId r:id="rId7"/>
  </p:handoutMasterIdLst>
  <p:sldIdLst>
    <p:sldId id="343" r:id="rId2"/>
    <p:sldId id="334" r:id="rId3"/>
    <p:sldId id="340" r:id="rId4"/>
    <p:sldId id="315" r:id="rId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4726"/>
    <a:srgbClr val="0E72B5"/>
    <a:srgbClr val="17AAA3"/>
    <a:srgbClr val="702E8C"/>
    <a:srgbClr val="30583F"/>
    <a:srgbClr val="083F59"/>
    <a:srgbClr val="ECECEC"/>
    <a:srgbClr val="FEC713"/>
    <a:srgbClr val="28ACE2"/>
    <a:srgbClr val="10B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B493D-904C-4E47-8A5B-A0132D2E4D59}" v="17" dt="2024-08-25T10:25:50.473"/>
    <p1510:client id="{0DD1CDC2-78EB-4566-AE33-3B7EAF570A30}" v="1" dt="2024-08-25T11:26:26.717"/>
    <p1510:client id="{C2176B33-90C6-497B-B69B-C2D714688E26}" v="34" dt="2024-08-24T23:03:55.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8"/>
    <p:restoredTop sz="96281"/>
  </p:normalViewPr>
  <p:slideViewPr>
    <p:cSldViewPr snapToGrid="0" snapToObjects="1">
      <p:cViewPr varScale="1">
        <p:scale>
          <a:sx n="51" d="100"/>
          <a:sy n="51" d="100"/>
        </p:scale>
        <p:origin x="2702" y="38"/>
      </p:cViewPr>
      <p:guideLst/>
    </p:cSldViewPr>
  </p:slideViewPr>
  <p:notesTextViewPr>
    <p:cViewPr>
      <p:scale>
        <a:sx n="1" d="1"/>
        <a:sy n="1" d="1"/>
      </p:scale>
      <p:origin x="0" y="0"/>
    </p:cViewPr>
  </p:notesTextViewPr>
  <p:sorterViewPr>
    <p:cViewPr>
      <p:scale>
        <a:sx n="55" d="100"/>
        <a:sy n="55" d="100"/>
      </p:scale>
      <p:origin x="0" y="0"/>
    </p:cViewPr>
  </p:sorterViewPr>
  <p:notesViewPr>
    <p:cSldViewPr snapToGrid="0" snapToObjects="1">
      <p:cViewPr varScale="1">
        <p:scale>
          <a:sx n="71" d="100"/>
          <a:sy n="71" d="100"/>
        </p:scale>
        <p:origin x="22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8/25/2024</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8/25/2024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80038FA-CD6D-8513-8C53-C3D2F13E4F6D}"/>
              </a:ext>
            </a:extLst>
          </p:cNvPr>
          <p:cNvSpPr/>
          <p:nvPr userDrawn="1"/>
        </p:nvSpPr>
        <p:spPr>
          <a:xfrm>
            <a:off x="3661740" y="583659"/>
            <a:ext cx="3554388" cy="9004477"/>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 name="Text Placeholder 32">
            <a:extLst>
              <a:ext uri="{FF2B5EF4-FFF2-40B4-BE49-F238E27FC236}">
                <a16:creationId xmlns:a16="http://schemas.microsoft.com/office/drawing/2014/main" id="{EEBE68BB-D0CA-7387-77D4-8382DE95C606}"/>
              </a:ext>
            </a:extLst>
          </p:cNvPr>
          <p:cNvSpPr>
            <a:spLocks noGrp="1"/>
          </p:cNvSpPr>
          <p:nvPr>
            <p:ph type="body" sz="quarter" idx="52" hasCustomPrompt="1"/>
          </p:nvPr>
        </p:nvSpPr>
        <p:spPr>
          <a:xfrm>
            <a:off x="3911744" y="3830366"/>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6" name="Text Placeholder 23">
            <a:extLst>
              <a:ext uri="{FF2B5EF4-FFF2-40B4-BE49-F238E27FC236}">
                <a16:creationId xmlns:a16="http://schemas.microsoft.com/office/drawing/2014/main" id="{DA5E7207-2C22-7EC3-F7D7-F49B46327D53}"/>
              </a:ext>
            </a:extLst>
          </p:cNvPr>
          <p:cNvSpPr>
            <a:spLocks noGrp="1"/>
          </p:cNvSpPr>
          <p:nvPr>
            <p:ph type="body" sz="quarter" idx="13" hasCustomPrompt="1"/>
          </p:nvPr>
        </p:nvSpPr>
        <p:spPr>
          <a:xfrm>
            <a:off x="3949091" y="1698869"/>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24" name="Picture Placeholder 23">
            <a:extLst>
              <a:ext uri="{FF2B5EF4-FFF2-40B4-BE49-F238E27FC236}">
                <a16:creationId xmlns:a16="http://schemas.microsoft.com/office/drawing/2014/main" id="{875A145F-9405-A9AC-F459-BF01A1B33E43}"/>
              </a:ext>
            </a:extLst>
          </p:cNvPr>
          <p:cNvSpPr>
            <a:spLocks noGrp="1"/>
          </p:cNvSpPr>
          <p:nvPr>
            <p:ph type="pic" sz="quarter" idx="42"/>
          </p:nvPr>
        </p:nvSpPr>
        <p:spPr>
          <a:xfrm>
            <a:off x="343547" y="4471997"/>
            <a:ext cx="5171765" cy="4643473"/>
          </a:xfrm>
          <a:custGeom>
            <a:avLst/>
            <a:gdLst>
              <a:gd name="connsiteX0" fmla="*/ 1037262 w 5171765"/>
              <a:gd name="connsiteY0" fmla="*/ 4496999 h 4643473"/>
              <a:gd name="connsiteX1" fmla="*/ 1038765 w 5171765"/>
              <a:gd name="connsiteY1" fmla="*/ 4498358 h 4643473"/>
              <a:gd name="connsiteX2" fmla="*/ 1003337 w 5171765"/>
              <a:gd name="connsiteY2" fmla="*/ 4604099 h 4643473"/>
              <a:gd name="connsiteX3" fmla="*/ 1001516 w 5171765"/>
              <a:gd name="connsiteY3" fmla="*/ 4603691 h 4643473"/>
              <a:gd name="connsiteX4" fmla="*/ 832334 w 5171765"/>
              <a:gd name="connsiteY4" fmla="*/ 4292095 h 4643473"/>
              <a:gd name="connsiteX5" fmla="*/ 895661 w 5171765"/>
              <a:gd name="connsiteY5" fmla="*/ 4367164 h 4643473"/>
              <a:gd name="connsiteX6" fmla="*/ 882824 w 5171765"/>
              <a:gd name="connsiteY6" fmla="*/ 4355407 h 4643473"/>
              <a:gd name="connsiteX7" fmla="*/ 715725 w 5171765"/>
              <a:gd name="connsiteY7" fmla="*/ 4127038 h 4643473"/>
              <a:gd name="connsiteX8" fmla="*/ 774597 w 5171765"/>
              <a:gd name="connsiteY8" fmla="*/ 4219697 h 4643473"/>
              <a:gd name="connsiteX9" fmla="*/ 753415 w 5171765"/>
              <a:gd name="connsiteY9" fmla="*/ 4193137 h 4643473"/>
              <a:gd name="connsiteX10" fmla="*/ 628360 w 5171765"/>
              <a:gd name="connsiteY10" fmla="*/ 3953915 h 4643473"/>
              <a:gd name="connsiteX11" fmla="*/ 675582 w 5171765"/>
              <a:gd name="connsiteY11" fmla="*/ 4056635 h 4643473"/>
              <a:gd name="connsiteX12" fmla="*/ 650998 w 5171765"/>
              <a:gd name="connsiteY12" fmla="*/ 4013522 h 4643473"/>
              <a:gd name="connsiteX13" fmla="*/ 578970 w 5171765"/>
              <a:gd name="connsiteY13" fmla="*/ 3820003 h 4643473"/>
              <a:gd name="connsiteX14" fmla="*/ 590197 w 5171765"/>
              <a:gd name="connsiteY14" fmla="*/ 3853428 h 4643473"/>
              <a:gd name="connsiteX15" fmla="*/ 577515 w 5171765"/>
              <a:gd name="connsiteY15" fmla="*/ 3820036 h 4643473"/>
              <a:gd name="connsiteX16" fmla="*/ 0 w 5171765"/>
              <a:gd name="connsiteY16" fmla="*/ 0 h 4643473"/>
              <a:gd name="connsiteX17" fmla="*/ 4272465 w 5171765"/>
              <a:gd name="connsiteY17" fmla="*/ 0 h 4643473"/>
              <a:gd name="connsiteX18" fmla="*/ 5171765 w 5171765"/>
              <a:gd name="connsiteY18" fmla="*/ 899042 h 4643473"/>
              <a:gd name="connsiteX19" fmla="*/ 5171765 w 5171765"/>
              <a:gd name="connsiteY19" fmla="*/ 4643473 h 4643473"/>
              <a:gd name="connsiteX20" fmla="*/ 1537845 w 5171765"/>
              <a:gd name="connsiteY20" fmla="*/ 4643473 h 4643473"/>
              <a:gd name="connsiteX21" fmla="*/ 1535285 w 5171765"/>
              <a:gd name="connsiteY21" fmla="*/ 4524787 h 4643473"/>
              <a:gd name="connsiteX22" fmla="*/ 796381 w 5171765"/>
              <a:gd name="connsiteY22" fmla="*/ 3815598 h 4643473"/>
              <a:gd name="connsiteX23" fmla="*/ 578971 w 5171765"/>
              <a:gd name="connsiteY23" fmla="*/ 3820003 h 4643473"/>
              <a:gd name="connsiteX24" fmla="*/ 539492 w 5171765"/>
              <a:gd name="connsiteY24" fmla="*/ 3647294 h 4643473"/>
              <a:gd name="connsiteX25" fmla="*/ 523148 w 5171765"/>
              <a:gd name="connsiteY25" fmla="*/ 3469078 h 4643473"/>
              <a:gd name="connsiteX26" fmla="*/ 0 w 5171765"/>
              <a:gd name="connsiteY26" fmla="*/ 3294392 h 464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71765" h="4643473">
                <a:moveTo>
                  <a:pt x="1037262" y="4496999"/>
                </a:moveTo>
                <a:lnTo>
                  <a:pt x="1038765" y="4498358"/>
                </a:lnTo>
                <a:lnTo>
                  <a:pt x="1003337" y="4604099"/>
                </a:lnTo>
                <a:lnTo>
                  <a:pt x="1001516" y="4603691"/>
                </a:lnTo>
                <a:close/>
                <a:moveTo>
                  <a:pt x="832334" y="4292095"/>
                </a:moveTo>
                <a:lnTo>
                  <a:pt x="895661" y="4367164"/>
                </a:lnTo>
                <a:lnTo>
                  <a:pt x="882824" y="4355407"/>
                </a:lnTo>
                <a:close/>
                <a:moveTo>
                  <a:pt x="715725" y="4127038"/>
                </a:moveTo>
                <a:lnTo>
                  <a:pt x="774597" y="4219697"/>
                </a:lnTo>
                <a:lnTo>
                  <a:pt x="753415" y="4193137"/>
                </a:lnTo>
                <a:close/>
                <a:moveTo>
                  <a:pt x="628360" y="3953915"/>
                </a:moveTo>
                <a:lnTo>
                  <a:pt x="675582" y="4056635"/>
                </a:lnTo>
                <a:lnTo>
                  <a:pt x="650998" y="4013522"/>
                </a:lnTo>
                <a:close/>
                <a:moveTo>
                  <a:pt x="578970" y="3820003"/>
                </a:moveTo>
                <a:lnTo>
                  <a:pt x="590197" y="3853428"/>
                </a:lnTo>
                <a:lnTo>
                  <a:pt x="577515" y="3820036"/>
                </a:lnTo>
                <a:close/>
                <a:moveTo>
                  <a:pt x="0" y="0"/>
                </a:moveTo>
                <a:lnTo>
                  <a:pt x="4272465" y="0"/>
                </a:lnTo>
                <a:cubicBezTo>
                  <a:pt x="4769449" y="0"/>
                  <a:pt x="5171765" y="402203"/>
                  <a:pt x="5171765" y="899042"/>
                </a:cubicBezTo>
                <a:lnTo>
                  <a:pt x="5171765" y="4643473"/>
                </a:lnTo>
                <a:lnTo>
                  <a:pt x="1537845" y="4643473"/>
                </a:lnTo>
                <a:lnTo>
                  <a:pt x="1535285" y="4524787"/>
                </a:lnTo>
                <a:cubicBezTo>
                  <a:pt x="1191541" y="4419069"/>
                  <a:pt x="915369" y="4154775"/>
                  <a:pt x="796381" y="3815598"/>
                </a:cubicBezTo>
                <a:lnTo>
                  <a:pt x="578971" y="3820003"/>
                </a:lnTo>
                <a:lnTo>
                  <a:pt x="539492" y="3647294"/>
                </a:lnTo>
                <a:cubicBezTo>
                  <a:pt x="530127" y="3588746"/>
                  <a:pt x="524618" y="3529279"/>
                  <a:pt x="523148" y="3469078"/>
                </a:cubicBezTo>
                <a:lnTo>
                  <a:pt x="0" y="3294392"/>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9" name="Slide Number Placeholder 5">
            <a:extLst>
              <a:ext uri="{FF2B5EF4-FFF2-40B4-BE49-F238E27FC236}">
                <a16:creationId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5" name="Group 24">
            <a:extLst>
              <a:ext uri="{FF2B5EF4-FFF2-40B4-BE49-F238E27FC236}">
                <a16:creationId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110245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 y="2594796"/>
            <a:ext cx="7575077"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14726"/>
          </a:solidFill>
          <a:ln w="7702" cap="flat">
            <a:noFill/>
            <a:prstDash val="solid"/>
            <a:miter/>
          </a:ln>
        </p:spPr>
        <p:txBody>
          <a:bodyPr wrap="square" rtlCol="0" anchor="ctr">
            <a:noAutofit/>
          </a:bodyPr>
          <a:lstStyle/>
          <a:p>
            <a:endParaRPr lang="en-US" b="0" i="0" dirty="0">
              <a:solidFill>
                <a:srgbClr val="E14726"/>
              </a:solidFill>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4767399"/>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8" name="Slide Number Placeholder 5">
            <a:extLst>
              <a:ext uri="{FF2B5EF4-FFF2-40B4-BE49-F238E27FC236}">
                <a16:creationId xmlns:a16="http://schemas.microsoft.com/office/drawing/2014/main" id="{8FF9DA41-B056-ED47-D484-4BF0FBE2314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99743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326599" y="2498271"/>
            <a:ext cx="6826675" cy="629589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14726"/>
          </a:solidFill>
          <a:ln w="24491" cap="flat">
            <a:noFill/>
            <a:prstDash val="solid"/>
            <a:miter/>
          </a:ln>
        </p:spPr>
        <p:txBody>
          <a:bodyPr rtlCol="0" anchor="ctr"/>
          <a:lstStyle/>
          <a:p>
            <a:endParaRPr lang="en-US" b="0" i="0" dirty="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grpSp>
        <p:nvGrpSpPr>
          <p:cNvPr id="2" name="Group 1">
            <a:extLst>
              <a:ext uri="{FF2B5EF4-FFF2-40B4-BE49-F238E27FC236}">
                <a16:creationId xmlns:a16="http://schemas.microsoft.com/office/drawing/2014/main" id="{D1634DC5-C0B0-AE2E-DC55-1DB84A958C34}"/>
              </a:ext>
            </a:extLst>
          </p:cNvPr>
          <p:cNvGrpSpPr/>
          <p:nvPr userDrawn="1"/>
        </p:nvGrpSpPr>
        <p:grpSpPr>
          <a:xfrm rot="5015097" flipH="1">
            <a:off x="5266880" y="1756741"/>
            <a:ext cx="2061589" cy="1788378"/>
            <a:chOff x="-1397183" y="824494"/>
            <a:chExt cx="1192352" cy="1034336"/>
          </a:xfrm>
        </p:grpSpPr>
        <p:sp>
          <p:nvSpPr>
            <p:cNvPr id="3" name="Freeform 2">
              <a:extLst>
                <a:ext uri="{FF2B5EF4-FFF2-40B4-BE49-F238E27FC236}">
                  <a16:creationId xmlns:a16="http://schemas.microsoft.com/office/drawing/2014/main" id="{C9A5368E-0746-841B-5C82-1E1157922036}"/>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4023B3B-161A-BD81-8A44-20BFDAADCE08}"/>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258745F8-5F13-71C2-4B8B-865243F14967}"/>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BD7D81A4-BF1D-F480-E28D-5835F60B7627}"/>
              </a:ext>
            </a:extLst>
          </p:cNvPr>
          <p:cNvSpPr/>
          <p:nvPr userDrawn="1"/>
        </p:nvSpPr>
        <p:spPr>
          <a:xfrm>
            <a:off x="1899359" y="10107910"/>
            <a:ext cx="5084053" cy="46166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endPar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endParaRPr>
          </a:p>
        </p:txBody>
      </p:sp>
      <p:pic>
        <p:nvPicPr>
          <p:cNvPr id="7" name="Picture 6" descr="Co-funded by the European Union logo in png for web usage">
            <a:extLst>
              <a:ext uri="{FF2B5EF4-FFF2-40B4-BE49-F238E27FC236}">
                <a16:creationId xmlns:a16="http://schemas.microsoft.com/office/drawing/2014/main" id="{3AC9E09B-3367-A423-56C2-F76662F6E7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0795" y="10191110"/>
            <a:ext cx="1498564" cy="313626"/>
          </a:xfrm>
          <a:prstGeom prst="rect">
            <a:avLst/>
          </a:prstGeom>
          <a:noFill/>
          <a:ln>
            <a:noFill/>
          </a:ln>
        </p:spPr>
      </p:pic>
      <p:sp>
        <p:nvSpPr>
          <p:cNvPr id="8" name="Rectangle 7">
            <a:extLst>
              <a:ext uri="{FF2B5EF4-FFF2-40B4-BE49-F238E27FC236}">
                <a16:creationId xmlns:a16="http://schemas.microsoft.com/office/drawing/2014/main" id="{754294A0-3C23-667D-3321-C7082493138A}"/>
              </a:ext>
            </a:extLst>
          </p:cNvPr>
          <p:cNvSpPr/>
          <p:nvPr userDrawn="1"/>
        </p:nvSpPr>
        <p:spPr>
          <a:xfrm>
            <a:off x="379764" y="9284851"/>
            <a:ext cx="1255337" cy="461665"/>
          </a:xfrm>
          <a:prstGeom prst="rect">
            <a:avLst/>
          </a:prstGeom>
        </p:spPr>
        <p:txBody>
          <a:bodyPr wrap="square">
            <a:spAutoFit/>
          </a:bodyPr>
          <a:lstStyle/>
          <a:p>
            <a:pPr marL="0" marR="0" lvl="0" indent="0" algn="l" defTabSz="181904" rtl="0" eaLnBrk="1" fontAlgn="auto" latinLnBrk="0" hangingPunct="0">
              <a:lnSpc>
                <a:spcPct val="100000"/>
              </a:lnSpc>
              <a:spcBef>
                <a:spcPts val="0"/>
              </a:spcBef>
              <a:spcAft>
                <a:spcPts val="0"/>
              </a:spcAft>
              <a:buClrTx/>
              <a:buSzTx/>
              <a:buFontTx/>
              <a:buNone/>
              <a:tabLst/>
              <a:defRPr/>
            </a:pPr>
            <a:r>
              <a:rPr lang="en-IE" sz="800" b="1" i="0" kern="1200">
                <a:solidFill>
                  <a:schemeClr val="tx1"/>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ct val="100000"/>
              </a:lnSpc>
              <a:spcBef>
                <a:spcPts val="0"/>
              </a:spcBef>
              <a:spcAft>
                <a:spcPts val="0"/>
              </a:spcAft>
              <a:buClrTx/>
              <a:buSzTx/>
              <a:buFontTx/>
              <a:buNone/>
              <a:tabLst/>
              <a:defRPr/>
            </a:pPr>
            <a:endParaRPr lang="en-US" sz="800" b="1" i="0" kern="120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9BFF681-6D54-478C-CAE4-BE5E5F21044D}"/>
              </a:ext>
            </a:extLst>
          </p:cNvPr>
          <p:cNvPicPr>
            <a:picLocks noChangeAspect="1"/>
          </p:cNvPicPr>
          <p:nvPr userDrawn="1"/>
        </p:nvPicPr>
        <p:blipFill>
          <a:blip r:embed="rId3"/>
          <a:stretch>
            <a:fillRect/>
          </a:stretch>
        </p:blipFill>
        <p:spPr>
          <a:xfrm>
            <a:off x="448630" y="9619559"/>
            <a:ext cx="1244049" cy="433251"/>
          </a:xfrm>
          <a:prstGeom prst="rect">
            <a:avLst/>
          </a:prstGeom>
        </p:spPr>
      </p:pic>
    </p:spTree>
    <p:extLst>
      <p:ext uri="{BB962C8B-B14F-4D97-AF65-F5344CB8AC3E}">
        <p14:creationId xmlns:p14="http://schemas.microsoft.com/office/powerpoint/2010/main" val="62730747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385" name="Freeform 384">
            <a:extLst>
              <a:ext uri="{FF2B5EF4-FFF2-40B4-BE49-F238E27FC236}">
                <a16:creationId xmlns:a16="http://schemas.microsoft.com/office/drawing/2014/main" id="{57F553F4-210F-D445-80C4-1685A71FF7AE}"/>
              </a:ext>
            </a:extLst>
          </p:cNvPr>
          <p:cNvSpPr/>
          <p:nvPr/>
        </p:nvSpPr>
        <p:spPr>
          <a:xfrm>
            <a:off x="-1" y="5362846"/>
            <a:ext cx="7559675" cy="3765660"/>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0E72B5"/>
          </a:solidFill>
          <a:ln w="3060" cap="flat">
            <a:noFill/>
            <a:prstDash val="solid"/>
            <a:miter/>
          </a:ln>
        </p:spPr>
        <p:txBody>
          <a:bodyPr rtlCol="0" anchor="ctr"/>
          <a:lstStyle/>
          <a:p>
            <a:r>
              <a:rPr lang="en-US"/>
              <a:t>`</a:t>
            </a:r>
          </a:p>
        </p:txBody>
      </p:sp>
      <p:sp>
        <p:nvSpPr>
          <p:cNvPr id="9" name="Round Single Corner Rectangle 8">
            <a:extLst>
              <a:ext uri="{FF2B5EF4-FFF2-40B4-BE49-F238E27FC236}">
                <a16:creationId xmlns:a16="http://schemas.microsoft.com/office/drawing/2014/main" id="{6023AD0E-BC9C-EEA8-E13F-72C787B84636}"/>
              </a:ext>
            </a:extLst>
          </p:cNvPr>
          <p:cNvSpPr/>
          <p:nvPr userDrawn="1"/>
        </p:nvSpPr>
        <p:spPr>
          <a:xfrm>
            <a:off x="-1" y="2955472"/>
            <a:ext cx="4376057" cy="2726008"/>
          </a:xfrm>
          <a:prstGeom prst="round1Rect">
            <a:avLst/>
          </a:prstGeom>
          <a:solidFill>
            <a:srgbClr val="E147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83">
            <a:extLst>
              <a:ext uri="{FF2B5EF4-FFF2-40B4-BE49-F238E27FC236}">
                <a16:creationId xmlns:a16="http://schemas.microsoft.com/office/drawing/2014/main" id="{773596F9-70AC-D498-A51A-A1A238F9F2C1}"/>
              </a:ext>
            </a:extLst>
          </p:cNvPr>
          <p:cNvSpPr/>
          <p:nvPr userDrawn="1"/>
        </p:nvSpPr>
        <p:spPr>
          <a:xfrm rot="16200000">
            <a:off x="2215340"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844DC9CE-286B-E8AE-DFDB-5F2176A10EE7}"/>
              </a:ext>
            </a:extLst>
          </p:cNvPr>
          <p:cNvSpPr/>
          <p:nvPr userDrawn="1"/>
        </p:nvSpPr>
        <p:spPr>
          <a:xfrm rot="16200000">
            <a:off x="1304666"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5" name="Text Placeholder 23">
            <a:extLst>
              <a:ext uri="{FF2B5EF4-FFF2-40B4-BE49-F238E27FC236}">
                <a16:creationId xmlns:a16="http://schemas.microsoft.com/office/drawing/2014/main" id="{23E29239-DF15-D95F-BD10-5B6402351A0C}"/>
              </a:ext>
            </a:extLst>
          </p:cNvPr>
          <p:cNvSpPr>
            <a:spLocks noGrp="1"/>
          </p:cNvSpPr>
          <p:nvPr>
            <p:ph type="body" sz="quarter" idx="44" hasCustomPrompt="1"/>
          </p:nvPr>
        </p:nvSpPr>
        <p:spPr>
          <a:xfrm>
            <a:off x="576450" y="9134019"/>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5" name="Graphic 4">
            <a:extLst>
              <a:ext uri="{FF2B5EF4-FFF2-40B4-BE49-F238E27FC236}">
                <a16:creationId xmlns:a16="http://schemas.microsoft.com/office/drawing/2014/main" id="{1F27DBA8-5E67-243C-A148-C62CC98031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999" y="0"/>
            <a:ext cx="3522338" cy="2659725"/>
          </a:xfrm>
          <a:prstGeom prst="rect">
            <a:avLst/>
          </a:prstGeom>
        </p:spPr>
      </p:pic>
      <p:sp>
        <p:nvSpPr>
          <p:cNvPr id="6" name="Rectangle 5">
            <a:extLst>
              <a:ext uri="{FF2B5EF4-FFF2-40B4-BE49-F238E27FC236}">
                <a16:creationId xmlns:a16="http://schemas.microsoft.com/office/drawing/2014/main" id="{55EF9A95-A7B7-5A33-122F-60FEE271BC0F}"/>
              </a:ext>
            </a:extLst>
          </p:cNvPr>
          <p:cNvSpPr/>
          <p:nvPr userDrawn="1"/>
        </p:nvSpPr>
        <p:spPr>
          <a:xfrm>
            <a:off x="3249118" y="10009995"/>
            <a:ext cx="4310557" cy="58477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p>
        </p:txBody>
      </p:sp>
      <p:sp>
        <p:nvSpPr>
          <p:cNvPr id="2" name="Text Placeholder 32">
            <a:extLst>
              <a:ext uri="{FF2B5EF4-FFF2-40B4-BE49-F238E27FC236}">
                <a16:creationId xmlns:a16="http://schemas.microsoft.com/office/drawing/2014/main" id="{FF76D46A-D188-E7F1-5686-3EED344D4454}"/>
              </a:ext>
            </a:extLst>
          </p:cNvPr>
          <p:cNvSpPr>
            <a:spLocks noGrp="1"/>
          </p:cNvSpPr>
          <p:nvPr>
            <p:ph type="body" sz="quarter" idx="32" hasCustomPrompt="1"/>
          </p:nvPr>
        </p:nvSpPr>
        <p:spPr>
          <a:xfrm>
            <a:off x="4034880" y="7009360"/>
            <a:ext cx="2865335" cy="1734679"/>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Short description</a:t>
            </a:r>
            <a:endParaRPr lang="en-US" dirty="0"/>
          </a:p>
        </p:txBody>
      </p:sp>
      <p:sp>
        <p:nvSpPr>
          <p:cNvPr id="19" name="Text Placeholder 32">
            <a:extLst>
              <a:ext uri="{FF2B5EF4-FFF2-40B4-BE49-F238E27FC236}">
                <a16:creationId xmlns:a16="http://schemas.microsoft.com/office/drawing/2014/main" id="{7B7ED498-EEA9-54EE-55B6-D1F7883005CE}"/>
              </a:ext>
            </a:extLst>
          </p:cNvPr>
          <p:cNvSpPr>
            <a:spLocks noGrp="1"/>
          </p:cNvSpPr>
          <p:nvPr>
            <p:ph type="body" sz="quarter" idx="60" hasCustomPrompt="1"/>
          </p:nvPr>
        </p:nvSpPr>
        <p:spPr>
          <a:xfrm>
            <a:off x="555032" y="6506908"/>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20" name="Text Placeholder 32">
            <a:extLst>
              <a:ext uri="{FF2B5EF4-FFF2-40B4-BE49-F238E27FC236}">
                <a16:creationId xmlns:a16="http://schemas.microsoft.com/office/drawing/2014/main" id="{0EECE17C-93E9-620F-396D-B6FB994831C3}"/>
              </a:ext>
            </a:extLst>
          </p:cNvPr>
          <p:cNvSpPr>
            <a:spLocks noGrp="1"/>
          </p:cNvSpPr>
          <p:nvPr>
            <p:ph type="body" sz="quarter" idx="61" hasCustomPrompt="1"/>
          </p:nvPr>
        </p:nvSpPr>
        <p:spPr>
          <a:xfrm>
            <a:off x="555032" y="6730242"/>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1" name="Text Placeholder 32">
            <a:extLst>
              <a:ext uri="{FF2B5EF4-FFF2-40B4-BE49-F238E27FC236}">
                <a16:creationId xmlns:a16="http://schemas.microsoft.com/office/drawing/2014/main" id="{C81E1C63-8EC3-45DB-3E04-39311A1C21BA}"/>
              </a:ext>
            </a:extLst>
          </p:cNvPr>
          <p:cNvSpPr>
            <a:spLocks noGrp="1"/>
          </p:cNvSpPr>
          <p:nvPr>
            <p:ph type="body" sz="quarter" idx="62" hasCustomPrompt="1"/>
          </p:nvPr>
        </p:nvSpPr>
        <p:spPr>
          <a:xfrm>
            <a:off x="555032" y="7080666"/>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22" name="Text Placeholder 32">
            <a:extLst>
              <a:ext uri="{FF2B5EF4-FFF2-40B4-BE49-F238E27FC236}">
                <a16:creationId xmlns:a16="http://schemas.microsoft.com/office/drawing/2014/main" id="{30D676FD-481C-AEF2-AF96-EE57E3B8B4C6}"/>
              </a:ext>
            </a:extLst>
          </p:cNvPr>
          <p:cNvSpPr>
            <a:spLocks noGrp="1"/>
          </p:cNvSpPr>
          <p:nvPr>
            <p:ph type="body" sz="quarter" idx="63" hasCustomPrompt="1"/>
          </p:nvPr>
        </p:nvSpPr>
        <p:spPr>
          <a:xfrm>
            <a:off x="555032" y="7304000"/>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3" name="Text Placeholder 32">
            <a:extLst>
              <a:ext uri="{FF2B5EF4-FFF2-40B4-BE49-F238E27FC236}">
                <a16:creationId xmlns:a16="http://schemas.microsoft.com/office/drawing/2014/main" id="{FA70CECB-A007-A6BC-71EE-FDBA7CEDF279}"/>
              </a:ext>
            </a:extLst>
          </p:cNvPr>
          <p:cNvSpPr>
            <a:spLocks noGrp="1"/>
          </p:cNvSpPr>
          <p:nvPr>
            <p:ph type="body" sz="quarter" idx="64" hasCustomPrompt="1"/>
          </p:nvPr>
        </p:nvSpPr>
        <p:spPr>
          <a:xfrm>
            <a:off x="555032" y="7654346"/>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24" name="Text Placeholder 32">
            <a:extLst>
              <a:ext uri="{FF2B5EF4-FFF2-40B4-BE49-F238E27FC236}">
                <a16:creationId xmlns:a16="http://schemas.microsoft.com/office/drawing/2014/main" id="{507A03CC-66BC-0F88-7AF2-5DBC59B2DFAA}"/>
              </a:ext>
            </a:extLst>
          </p:cNvPr>
          <p:cNvSpPr>
            <a:spLocks noGrp="1"/>
          </p:cNvSpPr>
          <p:nvPr>
            <p:ph type="body" sz="quarter" idx="65" hasCustomPrompt="1"/>
          </p:nvPr>
        </p:nvSpPr>
        <p:spPr>
          <a:xfrm>
            <a:off x="555032" y="7877680"/>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5" name="Text Placeholder 32">
            <a:extLst>
              <a:ext uri="{FF2B5EF4-FFF2-40B4-BE49-F238E27FC236}">
                <a16:creationId xmlns:a16="http://schemas.microsoft.com/office/drawing/2014/main" id="{25927A3C-CFA7-65D3-CA44-3DDCAD439C02}"/>
              </a:ext>
            </a:extLst>
          </p:cNvPr>
          <p:cNvSpPr>
            <a:spLocks noGrp="1"/>
          </p:cNvSpPr>
          <p:nvPr>
            <p:ph type="body" sz="quarter" idx="58" hasCustomPrompt="1"/>
          </p:nvPr>
        </p:nvSpPr>
        <p:spPr>
          <a:xfrm>
            <a:off x="555032" y="5933230"/>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26" name="Text Placeholder 32">
            <a:extLst>
              <a:ext uri="{FF2B5EF4-FFF2-40B4-BE49-F238E27FC236}">
                <a16:creationId xmlns:a16="http://schemas.microsoft.com/office/drawing/2014/main" id="{C1F439CB-39A3-DA53-5EDA-66637D5536E7}"/>
              </a:ext>
            </a:extLst>
          </p:cNvPr>
          <p:cNvSpPr>
            <a:spLocks noGrp="1"/>
          </p:cNvSpPr>
          <p:nvPr>
            <p:ph type="body" sz="quarter" idx="59" hasCustomPrompt="1"/>
          </p:nvPr>
        </p:nvSpPr>
        <p:spPr>
          <a:xfrm>
            <a:off x="555032" y="6156564"/>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 name="Text Placeholder 32">
            <a:extLst>
              <a:ext uri="{FF2B5EF4-FFF2-40B4-BE49-F238E27FC236}">
                <a16:creationId xmlns:a16="http://schemas.microsoft.com/office/drawing/2014/main" id="{7317E1C3-F43C-7A38-1724-C3153BC148DC}"/>
              </a:ext>
            </a:extLst>
          </p:cNvPr>
          <p:cNvSpPr>
            <a:spLocks noGrp="1"/>
          </p:cNvSpPr>
          <p:nvPr>
            <p:ph type="body" sz="quarter" idx="11" hasCustomPrompt="1"/>
          </p:nvPr>
        </p:nvSpPr>
        <p:spPr>
          <a:xfrm>
            <a:off x="359153" y="3349102"/>
            <a:ext cx="2794427" cy="574616"/>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CASE STUDY</a:t>
            </a:r>
            <a:endParaRPr lang="en-US" dirty="0"/>
          </a:p>
        </p:txBody>
      </p:sp>
      <p:sp>
        <p:nvSpPr>
          <p:cNvPr id="8" name="Text Placeholder 32">
            <a:extLst>
              <a:ext uri="{FF2B5EF4-FFF2-40B4-BE49-F238E27FC236}">
                <a16:creationId xmlns:a16="http://schemas.microsoft.com/office/drawing/2014/main" id="{1A7FAD28-6850-5B1E-5ECB-475145F34FB9}"/>
              </a:ext>
            </a:extLst>
          </p:cNvPr>
          <p:cNvSpPr>
            <a:spLocks noGrp="1"/>
          </p:cNvSpPr>
          <p:nvPr>
            <p:ph type="body" sz="quarter" idx="16" hasCustomPrompt="1"/>
          </p:nvPr>
        </p:nvSpPr>
        <p:spPr>
          <a:xfrm>
            <a:off x="359153" y="4196753"/>
            <a:ext cx="2821794"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81" name="Picture Placeholder 11">
            <a:extLst>
              <a:ext uri="{FF2B5EF4-FFF2-40B4-BE49-F238E27FC236}">
                <a16:creationId xmlns:a16="http://schemas.microsoft.com/office/drawing/2014/main" id="{80BEA459-2DDE-73E5-6C09-8C1B291E0425}"/>
              </a:ext>
            </a:extLst>
          </p:cNvPr>
          <p:cNvSpPr>
            <a:spLocks noGrp="1"/>
          </p:cNvSpPr>
          <p:nvPr>
            <p:ph type="pic" sz="quarter" idx="43"/>
          </p:nvPr>
        </p:nvSpPr>
        <p:spPr>
          <a:xfrm>
            <a:off x="3423073" y="1079390"/>
            <a:ext cx="3615254" cy="514236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0" name="Rectangle 9">
            <a:extLst>
              <a:ext uri="{FF2B5EF4-FFF2-40B4-BE49-F238E27FC236}">
                <a16:creationId xmlns:a16="http://schemas.microsoft.com/office/drawing/2014/main" id="{4D896182-B4AE-8FE5-8857-BC5037A12C24}"/>
              </a:ext>
            </a:extLst>
          </p:cNvPr>
          <p:cNvSpPr/>
          <p:nvPr userDrawn="1"/>
        </p:nvSpPr>
        <p:spPr>
          <a:xfrm>
            <a:off x="235353" y="9685961"/>
            <a:ext cx="1255337" cy="461665"/>
          </a:xfrm>
          <a:prstGeom prst="rect">
            <a:avLst/>
          </a:prstGeom>
        </p:spPr>
        <p:txBody>
          <a:bodyPr wrap="square">
            <a:spAutoFit/>
          </a:bodyPr>
          <a:lstStyle/>
          <a:p>
            <a:pPr marL="0" marR="0" lvl="0" indent="0" algn="l" defTabSz="181904" rtl="0" eaLnBrk="1" fontAlgn="auto" latinLnBrk="0" hangingPunct="0">
              <a:lnSpc>
                <a:spcPct val="100000"/>
              </a:lnSpc>
              <a:spcBef>
                <a:spcPts val="0"/>
              </a:spcBef>
              <a:spcAft>
                <a:spcPts val="0"/>
              </a:spcAft>
              <a:buClrTx/>
              <a:buSzTx/>
              <a:buFontTx/>
              <a:buNone/>
              <a:tabLst/>
              <a:defRPr/>
            </a:pPr>
            <a:r>
              <a:rPr lang="en-IE" sz="800" b="1" i="0" kern="1200">
                <a:solidFill>
                  <a:schemeClr val="tx1"/>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ct val="100000"/>
              </a:lnSpc>
              <a:spcBef>
                <a:spcPts val="0"/>
              </a:spcBef>
              <a:spcAft>
                <a:spcPts val="0"/>
              </a:spcAft>
              <a:buClrTx/>
              <a:buSzTx/>
              <a:buFontTx/>
              <a:buNone/>
              <a:tabLst/>
              <a:defRPr/>
            </a:pPr>
            <a:endParaRPr lang="en-US" sz="800" b="1" i="0" kern="120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6ABEF95-3122-705E-AA9D-2DF7560ABA9D}"/>
              </a:ext>
            </a:extLst>
          </p:cNvPr>
          <p:cNvPicPr>
            <a:picLocks noChangeAspect="1"/>
          </p:cNvPicPr>
          <p:nvPr userDrawn="1"/>
        </p:nvPicPr>
        <p:blipFill>
          <a:blip r:embed="rId4"/>
          <a:stretch>
            <a:fillRect/>
          </a:stretch>
        </p:blipFill>
        <p:spPr>
          <a:xfrm>
            <a:off x="304219" y="10020669"/>
            <a:ext cx="1244049" cy="433251"/>
          </a:xfrm>
          <a:prstGeom prst="rect">
            <a:avLst/>
          </a:prstGeom>
        </p:spPr>
      </p:pic>
      <p:pic>
        <p:nvPicPr>
          <p:cNvPr id="12" name="Picture 11" descr="Co-funded by the European Union logo in png for web usage">
            <a:extLst>
              <a:ext uri="{FF2B5EF4-FFF2-40B4-BE49-F238E27FC236}">
                <a16:creationId xmlns:a16="http://schemas.microsoft.com/office/drawing/2014/main" id="{963D93D4-B406-7E62-8226-6C1A723D98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6366" y="10167285"/>
            <a:ext cx="1498564" cy="313626"/>
          </a:xfrm>
          <a:prstGeom prst="rect">
            <a:avLst/>
          </a:prstGeom>
          <a:noFill/>
          <a:ln>
            <a:noFill/>
          </a:ln>
        </p:spPr>
      </p:pic>
      <p:sp>
        <p:nvSpPr>
          <p:cNvPr id="13" name="Text Placeholder 32">
            <a:extLst>
              <a:ext uri="{FF2B5EF4-FFF2-40B4-BE49-F238E27FC236}">
                <a16:creationId xmlns:a16="http://schemas.microsoft.com/office/drawing/2014/main" id="{275FB6E7-98B6-9920-29D9-EE1CA9958EFF}"/>
              </a:ext>
            </a:extLst>
          </p:cNvPr>
          <p:cNvSpPr>
            <a:spLocks noGrp="1"/>
          </p:cNvSpPr>
          <p:nvPr>
            <p:ph type="body" sz="quarter" idx="66" hasCustomPrompt="1"/>
          </p:nvPr>
        </p:nvSpPr>
        <p:spPr>
          <a:xfrm>
            <a:off x="555031" y="8224100"/>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14" name="Text Placeholder 32">
            <a:extLst>
              <a:ext uri="{FF2B5EF4-FFF2-40B4-BE49-F238E27FC236}">
                <a16:creationId xmlns:a16="http://schemas.microsoft.com/office/drawing/2014/main" id="{830A45AF-F8BB-613C-0326-E1D6BDFA7F8F}"/>
              </a:ext>
            </a:extLst>
          </p:cNvPr>
          <p:cNvSpPr>
            <a:spLocks noGrp="1"/>
          </p:cNvSpPr>
          <p:nvPr>
            <p:ph type="body" sz="quarter" idx="67" hasCustomPrompt="1"/>
          </p:nvPr>
        </p:nvSpPr>
        <p:spPr>
          <a:xfrm>
            <a:off x="555031" y="8447434"/>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Tree>
    <p:extLst>
      <p:ext uri="{BB962C8B-B14F-4D97-AF65-F5344CB8AC3E}">
        <p14:creationId xmlns:p14="http://schemas.microsoft.com/office/powerpoint/2010/main" val="1826743220"/>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slide">
    <p:spTree>
      <p:nvGrpSpPr>
        <p:cNvPr id="1" name=""/>
        <p:cNvGrpSpPr/>
        <p:nvPr/>
      </p:nvGrpSpPr>
      <p:grpSpPr>
        <a:xfrm>
          <a:off x="0" y="0"/>
          <a:ext cx="0" cy="0"/>
          <a:chOff x="0" y="0"/>
          <a:chExt cx="0" cy="0"/>
        </a:xfrm>
      </p:grpSpPr>
      <p:sp>
        <p:nvSpPr>
          <p:cNvPr id="15" name="Round Single Corner Rectangle 14">
            <a:extLst>
              <a:ext uri="{FF2B5EF4-FFF2-40B4-BE49-F238E27FC236}">
                <a16:creationId xmlns:a16="http://schemas.microsoft.com/office/drawing/2014/main" id="{66F866B5-4510-6F87-0F19-46862CAC3CD0}"/>
              </a:ext>
            </a:extLst>
          </p:cNvPr>
          <p:cNvSpPr/>
          <p:nvPr userDrawn="1"/>
        </p:nvSpPr>
        <p:spPr>
          <a:xfrm rot="5400000" flipH="1">
            <a:off x="3244760" y="-2606684"/>
            <a:ext cx="571614" cy="7061134"/>
          </a:xfrm>
          <a:prstGeom prst="round1Rect">
            <a:avLst>
              <a:gd name="adj" fmla="val 50000"/>
            </a:avLst>
          </a:prstGeom>
          <a:solidFill>
            <a:srgbClr val="0D72B5"/>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2" name="Slide Number Placeholder 5">
            <a:extLst>
              <a:ext uri="{FF2B5EF4-FFF2-40B4-BE49-F238E27FC236}">
                <a16:creationId xmlns:a16="http://schemas.microsoft.com/office/drawing/2014/main" id="{4ACB4AD8-CB08-1442-54F8-0633CC3DF687}"/>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10" name="Text Placeholder 32">
            <a:extLst>
              <a:ext uri="{FF2B5EF4-FFF2-40B4-BE49-F238E27FC236}">
                <a16:creationId xmlns:a16="http://schemas.microsoft.com/office/drawing/2014/main" id="{118DF27E-29F8-C761-0087-6440811C0748}"/>
              </a:ext>
            </a:extLst>
          </p:cNvPr>
          <p:cNvSpPr>
            <a:spLocks noGrp="1"/>
          </p:cNvSpPr>
          <p:nvPr>
            <p:ph type="body" sz="quarter" idx="58" hasCustomPrompt="1"/>
          </p:nvPr>
        </p:nvSpPr>
        <p:spPr>
          <a:xfrm>
            <a:off x="860495" y="749684"/>
            <a:ext cx="5435599" cy="348400"/>
          </a:xfrm>
          <a:prstGeom prst="rect">
            <a:avLst/>
          </a:prstGeom>
        </p:spPr>
        <p:txBody>
          <a:bodyPr anchor="ctr">
            <a:noAutofit/>
          </a:bodyPr>
          <a:lstStyle>
            <a:lvl1pPr marL="0" indent="0" algn="l">
              <a:lnSpc>
                <a:spcPts val="1420"/>
              </a:lnSpc>
              <a:spcBef>
                <a:spcPts val="0"/>
              </a:spcBef>
              <a:buNone/>
              <a:defRPr lang="en-IE" sz="11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WHAT WAS THE TRIGGER FOR YOUR BUSINESS OR ENTREPRENEURIAL IDEA?</a:t>
            </a:r>
          </a:p>
        </p:txBody>
      </p:sp>
      <p:sp>
        <p:nvSpPr>
          <p:cNvPr id="11" name="Text Placeholder 32">
            <a:extLst>
              <a:ext uri="{FF2B5EF4-FFF2-40B4-BE49-F238E27FC236}">
                <a16:creationId xmlns:a16="http://schemas.microsoft.com/office/drawing/2014/main" id="{2278FA30-9758-FDA0-3009-66686B10C188}"/>
              </a:ext>
            </a:extLst>
          </p:cNvPr>
          <p:cNvSpPr>
            <a:spLocks noGrp="1"/>
          </p:cNvSpPr>
          <p:nvPr>
            <p:ph type="body" sz="quarter" idx="32" hasCustomPrompt="1"/>
          </p:nvPr>
        </p:nvSpPr>
        <p:spPr>
          <a:xfrm>
            <a:off x="860496" y="1420399"/>
            <a:ext cx="5435600" cy="2743062"/>
          </a:xfrm>
          <a:prstGeom prst="rect">
            <a:avLst/>
          </a:prstGeom>
        </p:spPr>
        <p:txBody>
          <a:bodyPr numCol="2" spcCol="288000" anchor="t">
            <a:noAutofit/>
          </a:bodyPr>
          <a:lstStyle>
            <a:lvl1pPr marL="0" indent="0" algn="just">
              <a:lnSpc>
                <a:spcPct val="100000"/>
              </a:lnSpc>
              <a:spcBef>
                <a:spcPts val="0"/>
              </a:spcBef>
              <a:buNone/>
              <a:defRPr lang="en-US" sz="1100" b="0" i="0" kern="1200" dirty="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18" name="Round Single Corner Rectangle 17">
            <a:extLst>
              <a:ext uri="{FF2B5EF4-FFF2-40B4-BE49-F238E27FC236}">
                <a16:creationId xmlns:a16="http://schemas.microsoft.com/office/drawing/2014/main" id="{962EB6B9-79EA-C6BB-3227-25C0687D824C}"/>
              </a:ext>
            </a:extLst>
          </p:cNvPr>
          <p:cNvSpPr/>
          <p:nvPr userDrawn="1"/>
        </p:nvSpPr>
        <p:spPr>
          <a:xfrm rot="5400000" flipH="1">
            <a:off x="3244760" y="1546216"/>
            <a:ext cx="571614" cy="7061134"/>
          </a:xfrm>
          <a:prstGeom prst="round1Rect">
            <a:avLst>
              <a:gd name="adj" fmla="val 50000"/>
            </a:avLst>
          </a:prstGeom>
          <a:solidFill>
            <a:srgbClr val="702E8C"/>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32">
            <a:extLst>
              <a:ext uri="{FF2B5EF4-FFF2-40B4-BE49-F238E27FC236}">
                <a16:creationId xmlns:a16="http://schemas.microsoft.com/office/drawing/2014/main" id="{E0F821FF-FD52-8BEF-9C2C-3EEB66705E95}"/>
              </a:ext>
            </a:extLst>
          </p:cNvPr>
          <p:cNvSpPr>
            <a:spLocks noGrp="1"/>
          </p:cNvSpPr>
          <p:nvPr>
            <p:ph type="body" sz="quarter" idx="60" hasCustomPrompt="1"/>
          </p:nvPr>
        </p:nvSpPr>
        <p:spPr>
          <a:xfrm>
            <a:off x="860495" y="4902584"/>
            <a:ext cx="5435599" cy="348400"/>
          </a:xfrm>
          <a:prstGeom prst="rect">
            <a:avLst/>
          </a:prstGeom>
        </p:spPr>
        <p:txBody>
          <a:bodyPr anchor="ctr">
            <a:noAutofit/>
          </a:bodyPr>
          <a:lstStyle>
            <a:lvl1pPr marL="0" indent="0" algn="l">
              <a:lnSpc>
                <a:spcPts val="1420"/>
              </a:lnSpc>
              <a:spcBef>
                <a:spcPts val="0"/>
              </a:spcBef>
              <a:buNone/>
              <a:defRPr lang="en-IE" sz="11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HOW DOES THE BUSINESS HELP TO ADDRESS REGIONAL CLIMATE CHANGE OR SUSTAINABILITY ISSUES?</a:t>
            </a:r>
          </a:p>
        </p:txBody>
      </p:sp>
      <p:sp>
        <p:nvSpPr>
          <p:cNvPr id="20" name="Text Placeholder 32">
            <a:extLst>
              <a:ext uri="{FF2B5EF4-FFF2-40B4-BE49-F238E27FC236}">
                <a16:creationId xmlns:a16="http://schemas.microsoft.com/office/drawing/2014/main" id="{433B4E02-A7D5-851C-7941-8EF9DFAAC998}"/>
              </a:ext>
            </a:extLst>
          </p:cNvPr>
          <p:cNvSpPr>
            <a:spLocks noGrp="1"/>
          </p:cNvSpPr>
          <p:nvPr>
            <p:ph type="body" sz="quarter" idx="61" hasCustomPrompt="1"/>
          </p:nvPr>
        </p:nvSpPr>
        <p:spPr>
          <a:xfrm>
            <a:off x="860496" y="5573299"/>
            <a:ext cx="5435600" cy="2743062"/>
          </a:xfrm>
          <a:prstGeom prst="rect">
            <a:avLst/>
          </a:prstGeom>
        </p:spPr>
        <p:txBody>
          <a:bodyPr numCol="2" spcCol="288000" anchor="t">
            <a:noAutofit/>
          </a:bodyPr>
          <a:lstStyle>
            <a:lvl1pPr marL="0" indent="0" algn="just">
              <a:lnSpc>
                <a:spcPct val="100000"/>
              </a:lnSpc>
              <a:spcBef>
                <a:spcPts val="0"/>
              </a:spcBef>
              <a:buNone/>
              <a:defRPr lang="en-US" sz="1100" b="0" i="0" kern="1200" dirty="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grpSp>
        <p:nvGrpSpPr>
          <p:cNvPr id="21" name="Group 20">
            <a:extLst>
              <a:ext uri="{FF2B5EF4-FFF2-40B4-BE49-F238E27FC236}">
                <a16:creationId xmlns:a16="http://schemas.microsoft.com/office/drawing/2014/main" id="{26503240-70C3-1B6A-5D4C-551A18E7CA1B}"/>
              </a:ext>
            </a:extLst>
          </p:cNvPr>
          <p:cNvGrpSpPr/>
          <p:nvPr userDrawn="1"/>
        </p:nvGrpSpPr>
        <p:grpSpPr>
          <a:xfrm>
            <a:off x="5574844" y="8018767"/>
            <a:ext cx="1736490" cy="1957196"/>
            <a:chOff x="10018183" y="3994132"/>
            <a:chExt cx="1697453" cy="1913197"/>
          </a:xfrm>
        </p:grpSpPr>
        <p:sp>
          <p:nvSpPr>
            <p:cNvPr id="22" name="Freeform 21">
              <a:extLst>
                <a:ext uri="{FF2B5EF4-FFF2-40B4-BE49-F238E27FC236}">
                  <a16:creationId xmlns:a16="http://schemas.microsoft.com/office/drawing/2014/main" id="{38CD6480-5A2D-6B8A-01A5-5630708198FD}"/>
                </a:ext>
              </a:extLst>
            </p:cNvPr>
            <p:cNvSpPr/>
            <p:nvPr/>
          </p:nvSpPr>
          <p:spPr>
            <a:xfrm>
              <a:off x="10632222" y="3994132"/>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99FF956-A36F-4E3E-32CD-1479C160D370}"/>
                </a:ext>
              </a:extLst>
            </p:cNvPr>
            <p:cNvSpPr/>
            <p:nvPr/>
          </p:nvSpPr>
          <p:spPr>
            <a:xfrm>
              <a:off x="10018183" y="4562365"/>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256AB93-37D2-01EC-E435-1C3294FC596B}"/>
                </a:ext>
              </a:extLst>
            </p:cNvPr>
            <p:cNvSpPr/>
            <p:nvPr/>
          </p:nvSpPr>
          <p:spPr>
            <a:xfrm>
              <a:off x="10527922" y="4566770"/>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010101"/>
            </a:solidFill>
            <a:ln w="950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041EEFE-FDC5-7E63-E432-3AB36CAD23B2}"/>
                </a:ext>
              </a:extLst>
            </p:cNvPr>
            <p:cNvSpPr/>
            <p:nvPr/>
          </p:nvSpPr>
          <p:spPr>
            <a:xfrm>
              <a:off x="10527922" y="4566772"/>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067206878"/>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ote, photo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3B82B61-69FA-606A-E43F-F8DDC090DC26}"/>
              </a:ext>
            </a:extLst>
          </p:cNvPr>
          <p:cNvSpPr/>
          <p:nvPr userDrawn="1"/>
        </p:nvSpPr>
        <p:spPr>
          <a:xfrm>
            <a:off x="461309" y="819729"/>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6" name="Picture Placeholder 5">
            <a:extLst>
              <a:ext uri="{FF2B5EF4-FFF2-40B4-BE49-F238E27FC236}">
                <a16:creationId xmlns:a16="http://schemas.microsoft.com/office/drawing/2014/main" id="{527A9C76-F6FA-56B6-796F-F8A16E629D4C}"/>
              </a:ext>
            </a:extLst>
          </p:cNvPr>
          <p:cNvSpPr>
            <a:spLocks noGrp="1"/>
          </p:cNvSpPr>
          <p:nvPr>
            <p:ph type="pic" sz="quarter" idx="41"/>
          </p:nvPr>
        </p:nvSpPr>
        <p:spPr>
          <a:xfrm>
            <a:off x="-1" y="-11581"/>
            <a:ext cx="7559675" cy="2723566"/>
          </a:xfrm>
          <a:custGeom>
            <a:avLst/>
            <a:gdLst>
              <a:gd name="connsiteX0" fmla="*/ 0 w 7559675"/>
              <a:gd name="connsiteY0" fmla="*/ 1293190 h 2723566"/>
              <a:gd name="connsiteX1" fmla="*/ 461310 w 7559675"/>
              <a:gd name="connsiteY1" fmla="*/ 1293190 h 2723566"/>
              <a:gd name="connsiteX2" fmla="*/ 461310 w 7559675"/>
              <a:gd name="connsiteY2" fmla="*/ 2158919 h 2723566"/>
              <a:gd name="connsiteX3" fmla="*/ 546081 w 7559675"/>
              <a:gd name="connsiteY3" fmla="*/ 2578304 h 2723566"/>
              <a:gd name="connsiteX4" fmla="*/ 624985 w 7559675"/>
              <a:gd name="connsiteY4" fmla="*/ 2723566 h 2723566"/>
              <a:gd name="connsiteX5" fmla="*/ 0 w 7559675"/>
              <a:gd name="connsiteY5" fmla="*/ 2723566 h 2723566"/>
              <a:gd name="connsiteX6" fmla="*/ 0 w 7559675"/>
              <a:gd name="connsiteY6" fmla="*/ 0 h 2723566"/>
              <a:gd name="connsiteX7" fmla="*/ 7555804 w 7559675"/>
              <a:gd name="connsiteY7" fmla="*/ 0 h 2723566"/>
              <a:gd name="connsiteX8" fmla="*/ 7555804 w 7559675"/>
              <a:gd name="connsiteY8" fmla="*/ 1041853 h 2723566"/>
              <a:gd name="connsiteX9" fmla="*/ 7559675 w 7559675"/>
              <a:gd name="connsiteY9" fmla="*/ 1041853 h 2723566"/>
              <a:gd name="connsiteX10" fmla="*/ 7559675 w 7559675"/>
              <a:gd name="connsiteY10" fmla="*/ 2623260 h 2723566"/>
              <a:gd name="connsiteX11" fmla="*/ 7555804 w 7559675"/>
              <a:gd name="connsiteY11" fmla="*/ 2623260 h 2723566"/>
              <a:gd name="connsiteX12" fmla="*/ 7555804 w 7559675"/>
              <a:gd name="connsiteY12" fmla="*/ 2723566 h 2723566"/>
              <a:gd name="connsiteX13" fmla="*/ 3897855 w 7559675"/>
              <a:gd name="connsiteY13" fmla="*/ 2723566 h 2723566"/>
              <a:gd name="connsiteX14" fmla="*/ 3897855 w 7559675"/>
              <a:gd name="connsiteY14" fmla="*/ 1565294 h 2723566"/>
              <a:gd name="connsiteX15" fmla="*/ 3163661 w 7559675"/>
              <a:gd name="connsiteY15" fmla="*/ 831310 h 2723566"/>
              <a:gd name="connsiteX16" fmla="*/ 461310 w 7559675"/>
              <a:gd name="connsiteY16" fmla="*/ 831310 h 2723566"/>
              <a:gd name="connsiteX17" fmla="*/ 461310 w 7559675"/>
              <a:gd name="connsiteY17" fmla="*/ 1247471 h 2723566"/>
              <a:gd name="connsiteX18" fmla="*/ 0 w 7559675"/>
              <a:gd name="connsiteY18" fmla="*/ 1247471 h 272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59675" h="2723566">
                <a:moveTo>
                  <a:pt x="0" y="1293190"/>
                </a:moveTo>
                <a:lnTo>
                  <a:pt x="461310" y="1293190"/>
                </a:lnTo>
                <a:lnTo>
                  <a:pt x="461310" y="2158919"/>
                </a:lnTo>
                <a:cubicBezTo>
                  <a:pt x="461310" y="2307647"/>
                  <a:pt x="491499" y="2449374"/>
                  <a:pt x="546081" y="2578304"/>
                </a:cubicBezTo>
                <a:lnTo>
                  <a:pt x="624985" y="2723566"/>
                </a:lnTo>
                <a:lnTo>
                  <a:pt x="0" y="2723566"/>
                </a:lnTo>
                <a:close/>
                <a:moveTo>
                  <a:pt x="0" y="0"/>
                </a:moveTo>
                <a:lnTo>
                  <a:pt x="7555804" y="0"/>
                </a:lnTo>
                <a:lnTo>
                  <a:pt x="7555804" y="1041853"/>
                </a:lnTo>
                <a:lnTo>
                  <a:pt x="7559675" y="1041853"/>
                </a:lnTo>
                <a:lnTo>
                  <a:pt x="7559675" y="2623260"/>
                </a:lnTo>
                <a:lnTo>
                  <a:pt x="7555804" y="2623260"/>
                </a:lnTo>
                <a:lnTo>
                  <a:pt x="7555804" y="2723566"/>
                </a:lnTo>
                <a:lnTo>
                  <a:pt x="3897855" y="2723566"/>
                </a:lnTo>
                <a:lnTo>
                  <a:pt x="3897855" y="1565294"/>
                </a:lnTo>
                <a:cubicBezTo>
                  <a:pt x="3897855" y="1159671"/>
                  <a:pt x="3569401" y="831310"/>
                  <a:pt x="3163661" y="831310"/>
                </a:cubicBezTo>
                <a:lnTo>
                  <a:pt x="461310" y="831310"/>
                </a:lnTo>
                <a:lnTo>
                  <a:pt x="461310" y="1247471"/>
                </a:lnTo>
                <a:lnTo>
                  <a:pt x="0" y="124747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4" name="Slide Number Placeholder 5">
            <a:extLst>
              <a:ext uri="{FF2B5EF4-FFF2-40B4-BE49-F238E27FC236}">
                <a16:creationId xmlns:a16="http://schemas.microsoft.com/office/drawing/2014/main" id="{EC10413B-90D2-7EC1-8674-30CAEC9E5DAD}"/>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7" name="Freeform 6">
            <a:extLst>
              <a:ext uri="{FF2B5EF4-FFF2-40B4-BE49-F238E27FC236}">
                <a16:creationId xmlns:a16="http://schemas.microsoft.com/office/drawing/2014/main" id="{66EAA005-B17B-D6B5-5AA1-832B54F7E17F}"/>
              </a:ext>
            </a:extLst>
          </p:cNvPr>
          <p:cNvSpPr/>
          <p:nvPr userDrawn="1"/>
        </p:nvSpPr>
        <p:spPr>
          <a:xfrm rot="10800000" flipV="1">
            <a:off x="-1" y="1235890"/>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9" name="Text Placeholder 32">
            <a:extLst>
              <a:ext uri="{FF2B5EF4-FFF2-40B4-BE49-F238E27FC236}">
                <a16:creationId xmlns:a16="http://schemas.microsoft.com/office/drawing/2014/main" id="{16C1CE78-6294-5954-6486-78DC3661D398}"/>
              </a:ext>
            </a:extLst>
          </p:cNvPr>
          <p:cNvSpPr>
            <a:spLocks noGrp="1"/>
          </p:cNvSpPr>
          <p:nvPr>
            <p:ph type="body" sz="quarter" idx="52" hasCustomPrompt="1"/>
          </p:nvPr>
        </p:nvSpPr>
        <p:spPr>
          <a:xfrm>
            <a:off x="729207" y="2711985"/>
            <a:ext cx="3050631"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10" name="Text Placeholder 23">
            <a:extLst>
              <a:ext uri="{FF2B5EF4-FFF2-40B4-BE49-F238E27FC236}">
                <a16:creationId xmlns:a16="http://schemas.microsoft.com/office/drawing/2014/main" id="{6FB8A194-79B7-2C05-24BA-3CAAC43C2E64}"/>
              </a:ext>
            </a:extLst>
          </p:cNvPr>
          <p:cNvSpPr>
            <a:spLocks noGrp="1"/>
          </p:cNvSpPr>
          <p:nvPr>
            <p:ph type="body" sz="quarter" idx="13" hasCustomPrompt="1"/>
          </p:nvPr>
        </p:nvSpPr>
        <p:spPr>
          <a:xfrm>
            <a:off x="760061" y="1427746"/>
            <a:ext cx="2977082" cy="1101335"/>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11" name="Round Single Corner Rectangle 10">
            <a:extLst>
              <a:ext uri="{FF2B5EF4-FFF2-40B4-BE49-F238E27FC236}">
                <a16:creationId xmlns:a16="http://schemas.microsoft.com/office/drawing/2014/main" id="{EE78960A-EACA-E3F0-8825-A5DF9E741869}"/>
              </a:ext>
            </a:extLst>
          </p:cNvPr>
          <p:cNvSpPr/>
          <p:nvPr userDrawn="1"/>
        </p:nvSpPr>
        <p:spPr>
          <a:xfrm rot="5400000" flipH="1">
            <a:off x="3244760" y="409229"/>
            <a:ext cx="571614" cy="7061134"/>
          </a:xfrm>
          <a:prstGeom prst="round1Rect">
            <a:avLst>
              <a:gd name="adj" fmla="val 50000"/>
            </a:avLst>
          </a:pr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2" name="Text Placeholder 32">
            <a:extLst>
              <a:ext uri="{FF2B5EF4-FFF2-40B4-BE49-F238E27FC236}">
                <a16:creationId xmlns:a16="http://schemas.microsoft.com/office/drawing/2014/main" id="{20518955-003F-851E-2A6A-C91390C7913A}"/>
              </a:ext>
            </a:extLst>
          </p:cNvPr>
          <p:cNvSpPr>
            <a:spLocks noGrp="1"/>
          </p:cNvSpPr>
          <p:nvPr>
            <p:ph type="body" sz="quarter" idx="58" hasCustomPrompt="1"/>
          </p:nvPr>
        </p:nvSpPr>
        <p:spPr>
          <a:xfrm>
            <a:off x="860495" y="3765597"/>
            <a:ext cx="5435599" cy="348400"/>
          </a:xfrm>
          <a:prstGeom prst="rect">
            <a:avLst/>
          </a:prstGeom>
        </p:spPr>
        <p:txBody>
          <a:bodyPr anchor="ctr">
            <a:noAutofit/>
          </a:bodyPr>
          <a:lstStyle>
            <a:lvl1pPr marL="0" indent="0" algn="l">
              <a:lnSpc>
                <a:spcPts val="1420"/>
              </a:lnSpc>
              <a:spcBef>
                <a:spcPts val="0"/>
              </a:spcBef>
              <a:buNone/>
              <a:defRPr lang="en-IE" sz="11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HOW IS YOUR PRODUCT OR SERVICE INNOVATIVE? WHAT GAP IN THE MARKETPLACE DOES IT FILL?</a:t>
            </a:r>
          </a:p>
        </p:txBody>
      </p:sp>
      <p:sp>
        <p:nvSpPr>
          <p:cNvPr id="13" name="Text Placeholder 32">
            <a:extLst>
              <a:ext uri="{FF2B5EF4-FFF2-40B4-BE49-F238E27FC236}">
                <a16:creationId xmlns:a16="http://schemas.microsoft.com/office/drawing/2014/main" id="{D76359E3-2B81-88F9-8004-283441EFF040}"/>
              </a:ext>
            </a:extLst>
          </p:cNvPr>
          <p:cNvSpPr>
            <a:spLocks noGrp="1"/>
          </p:cNvSpPr>
          <p:nvPr>
            <p:ph type="body" sz="quarter" idx="32" hasCustomPrompt="1"/>
          </p:nvPr>
        </p:nvSpPr>
        <p:spPr>
          <a:xfrm>
            <a:off x="860496" y="4436312"/>
            <a:ext cx="5435600" cy="2029898"/>
          </a:xfrm>
          <a:prstGeom prst="rect">
            <a:avLst/>
          </a:prstGeom>
        </p:spPr>
        <p:txBody>
          <a:bodyPr numCol="2" spcCol="288000" anchor="t">
            <a:noAutofit/>
          </a:bodyPr>
          <a:lstStyle>
            <a:lvl1pPr marL="0" indent="0" algn="just">
              <a:lnSpc>
                <a:spcPct val="100000"/>
              </a:lnSpc>
              <a:spcBef>
                <a:spcPts val="0"/>
              </a:spcBef>
              <a:buNone/>
              <a:defRPr lang="en-US" sz="1100" b="0" i="0" kern="1200" dirty="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14" name="Round Single Corner Rectangle 13">
            <a:extLst>
              <a:ext uri="{FF2B5EF4-FFF2-40B4-BE49-F238E27FC236}">
                <a16:creationId xmlns:a16="http://schemas.microsoft.com/office/drawing/2014/main" id="{741B6247-E1F1-3631-AACA-32FA17D45BBB}"/>
              </a:ext>
            </a:extLst>
          </p:cNvPr>
          <p:cNvSpPr/>
          <p:nvPr userDrawn="1"/>
        </p:nvSpPr>
        <p:spPr>
          <a:xfrm rot="5400000" flipH="1">
            <a:off x="3244760" y="3535435"/>
            <a:ext cx="571614" cy="7061134"/>
          </a:xfrm>
          <a:prstGeom prst="round1Rect">
            <a:avLst>
              <a:gd name="adj" fmla="val 50000"/>
            </a:avLst>
          </a:prstGeom>
          <a:solidFill>
            <a:srgbClr val="17AAA3"/>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5" name="Text Placeholder 32">
            <a:extLst>
              <a:ext uri="{FF2B5EF4-FFF2-40B4-BE49-F238E27FC236}">
                <a16:creationId xmlns:a16="http://schemas.microsoft.com/office/drawing/2014/main" id="{F1C2199B-2592-02A8-A6E3-CB123AF32A91}"/>
              </a:ext>
            </a:extLst>
          </p:cNvPr>
          <p:cNvSpPr>
            <a:spLocks noGrp="1"/>
          </p:cNvSpPr>
          <p:nvPr>
            <p:ph type="body" sz="quarter" idx="60" hasCustomPrompt="1"/>
          </p:nvPr>
        </p:nvSpPr>
        <p:spPr>
          <a:xfrm>
            <a:off x="860495" y="6891803"/>
            <a:ext cx="5435599" cy="348400"/>
          </a:xfrm>
          <a:prstGeom prst="rect">
            <a:avLst/>
          </a:prstGeom>
        </p:spPr>
        <p:txBody>
          <a:bodyPr anchor="ctr">
            <a:noAutofit/>
          </a:bodyPr>
          <a:lstStyle>
            <a:lvl1pPr marL="0" indent="0" algn="l">
              <a:lnSpc>
                <a:spcPts val="1420"/>
              </a:lnSpc>
              <a:spcBef>
                <a:spcPts val="0"/>
              </a:spcBef>
              <a:buNone/>
              <a:defRPr lang="en-IE" sz="11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WHERE DID YOU SOURCE THE MAIN SUPPORT AND RESOURCES </a:t>
            </a:r>
          </a:p>
          <a:p>
            <a:pPr lvl="0"/>
            <a:r>
              <a:rPr lang="en-GB" dirty="0"/>
              <a:t>(EG GRANTS AND OTHER SUPPORT)?</a:t>
            </a:r>
          </a:p>
        </p:txBody>
      </p:sp>
      <p:sp>
        <p:nvSpPr>
          <p:cNvPr id="17" name="Text Placeholder 32">
            <a:extLst>
              <a:ext uri="{FF2B5EF4-FFF2-40B4-BE49-F238E27FC236}">
                <a16:creationId xmlns:a16="http://schemas.microsoft.com/office/drawing/2014/main" id="{0D1996D1-3CF7-1E70-9BDD-62C82236DE5D}"/>
              </a:ext>
            </a:extLst>
          </p:cNvPr>
          <p:cNvSpPr>
            <a:spLocks noGrp="1"/>
          </p:cNvSpPr>
          <p:nvPr>
            <p:ph type="body" sz="quarter" idx="62" hasCustomPrompt="1"/>
          </p:nvPr>
        </p:nvSpPr>
        <p:spPr>
          <a:xfrm>
            <a:off x="844454" y="7532440"/>
            <a:ext cx="5435600" cy="2029898"/>
          </a:xfrm>
          <a:prstGeom prst="rect">
            <a:avLst/>
          </a:prstGeom>
        </p:spPr>
        <p:txBody>
          <a:bodyPr numCol="2" spcCol="288000" anchor="t">
            <a:noAutofit/>
          </a:bodyPr>
          <a:lstStyle>
            <a:lvl1pPr marL="0" indent="0" algn="just">
              <a:lnSpc>
                <a:spcPct val="100000"/>
              </a:lnSpc>
              <a:spcBef>
                <a:spcPts val="0"/>
              </a:spcBef>
              <a:buNone/>
              <a:defRPr lang="en-US" sz="1100" b="0" i="0" kern="1200" dirty="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Tree>
    <p:extLst>
      <p:ext uri="{BB962C8B-B14F-4D97-AF65-F5344CB8AC3E}">
        <p14:creationId xmlns:p14="http://schemas.microsoft.com/office/powerpoint/2010/main" val="2049668870"/>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quote/photo slide 1">
    <p:spTree>
      <p:nvGrpSpPr>
        <p:cNvPr id="1" name=""/>
        <p:cNvGrpSpPr/>
        <p:nvPr/>
      </p:nvGrpSpPr>
      <p:grpSpPr>
        <a:xfrm>
          <a:off x="0" y="0"/>
          <a:ext cx="0" cy="0"/>
          <a:chOff x="0" y="0"/>
          <a:chExt cx="0" cy="0"/>
        </a:xfrm>
      </p:grpSpPr>
      <p:sp>
        <p:nvSpPr>
          <p:cNvPr id="39" name="Slide Number Placeholder 5">
            <a:extLst>
              <a:ext uri="{FF2B5EF4-FFF2-40B4-BE49-F238E27FC236}">
                <a16:creationId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5" name="Group 24">
            <a:extLst>
              <a:ext uri="{FF2B5EF4-FFF2-40B4-BE49-F238E27FC236}">
                <a16:creationId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376381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Picture Placeholder 9">
            <a:extLst>
              <a:ext uri="{FF2B5EF4-FFF2-40B4-BE49-F238E27FC236}">
                <a16:creationId xmlns:a16="http://schemas.microsoft.com/office/drawing/2014/main" id="{41685045-B66F-9724-3A03-BA1F7916F444}"/>
              </a:ext>
            </a:extLst>
          </p:cNvPr>
          <p:cNvSpPr>
            <a:spLocks noGrp="1"/>
          </p:cNvSpPr>
          <p:nvPr>
            <p:ph type="pic" sz="quarter" idx="16"/>
          </p:nvPr>
        </p:nvSpPr>
        <p:spPr>
          <a:xfrm>
            <a:off x="401638" y="393700"/>
            <a:ext cx="6716712" cy="9014859"/>
          </a:xfrm>
          <a:custGeom>
            <a:avLst/>
            <a:gdLst>
              <a:gd name="connsiteX0" fmla="*/ 4127063 w 6716712"/>
              <a:gd name="connsiteY0" fmla="*/ 1959321 h 9014859"/>
              <a:gd name="connsiteX1" fmla="*/ 4127063 w 6716712"/>
              <a:gd name="connsiteY1" fmla="*/ 1959322 h 9014859"/>
              <a:gd name="connsiteX2" fmla="*/ 4061460 w 6716712"/>
              <a:gd name="connsiteY2" fmla="*/ 1968074 h 9014859"/>
              <a:gd name="connsiteX3" fmla="*/ 0 w 6716712"/>
              <a:gd name="connsiteY3" fmla="*/ 0 h 9014859"/>
              <a:gd name="connsiteX4" fmla="*/ 6716712 w 6716712"/>
              <a:gd name="connsiteY4" fmla="*/ 0 h 9014859"/>
              <a:gd name="connsiteX5" fmla="*/ 6716712 w 6716712"/>
              <a:gd name="connsiteY5" fmla="*/ 9014859 h 9014859"/>
              <a:gd name="connsiteX6" fmla="*/ 0 w 6716712"/>
              <a:gd name="connsiteY6" fmla="*/ 9014859 h 9014859"/>
              <a:gd name="connsiteX7" fmla="*/ 0 w 6716712"/>
              <a:gd name="connsiteY7" fmla="*/ 4686023 h 9014859"/>
              <a:gd name="connsiteX8" fmla="*/ 30281 w 6716712"/>
              <a:gd name="connsiteY8" fmla="*/ 4726496 h 9014859"/>
              <a:gd name="connsiteX9" fmla="*/ 874223 w 6716712"/>
              <a:gd name="connsiteY9" fmla="*/ 5124576 h 9014859"/>
              <a:gd name="connsiteX10" fmla="*/ 4064231 w 6716712"/>
              <a:gd name="connsiteY10" fmla="*/ 5124576 h 9014859"/>
              <a:gd name="connsiteX11" fmla="*/ 4064231 w 6716712"/>
              <a:gd name="connsiteY11" fmla="*/ 2455019 h 9014859"/>
              <a:gd name="connsiteX12" fmla="*/ 4588045 w 6716712"/>
              <a:gd name="connsiteY12" fmla="*/ 2573191 h 9014859"/>
              <a:gd name="connsiteX13" fmla="*/ 4255559 w 6716712"/>
              <a:gd name="connsiteY13" fmla="*/ 1429391 h 9014859"/>
              <a:gd name="connsiteX14" fmla="*/ 3366620 w 6716712"/>
              <a:gd name="connsiteY14" fmla="*/ 635940 h 9014859"/>
              <a:gd name="connsiteX15" fmla="*/ 3285067 w 6716712"/>
              <a:gd name="connsiteY15" fmla="*/ 992981 h 9014859"/>
              <a:gd name="connsiteX16" fmla="*/ 3285068 w 6716712"/>
              <a:gd name="connsiteY16" fmla="*/ 992982 h 9014859"/>
              <a:gd name="connsiteX17" fmla="*/ 3220472 w 6716712"/>
              <a:gd name="connsiteY17" fmla="*/ 1278328 h 9014859"/>
              <a:gd name="connsiteX18" fmla="*/ 3219941 w 6716712"/>
              <a:gd name="connsiteY18" fmla="*/ 1278328 h 9014859"/>
              <a:gd name="connsiteX19" fmla="*/ 3284891 w 6716712"/>
              <a:gd name="connsiteY19" fmla="*/ 991419 h 9014859"/>
              <a:gd name="connsiteX20" fmla="*/ 2601946 w 6716712"/>
              <a:gd name="connsiteY20" fmla="*/ 793070 h 9014859"/>
              <a:gd name="connsiteX21" fmla="*/ 2667122 w 6716712"/>
              <a:gd name="connsiteY21" fmla="*/ 1278328 h 9014859"/>
              <a:gd name="connsiteX22" fmla="*/ 0 w 6716712"/>
              <a:gd name="connsiteY22"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16712" h="9014859">
                <a:moveTo>
                  <a:pt x="4127063" y="1959321"/>
                </a:moveTo>
                <a:lnTo>
                  <a:pt x="4127063" y="1959322"/>
                </a:lnTo>
                <a:lnTo>
                  <a:pt x="4061460" y="1968074"/>
                </a:lnTo>
                <a:close/>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455019"/>
                </a:lnTo>
                <a:lnTo>
                  <a:pt x="4588045" y="2573191"/>
                </a:lnTo>
                <a:cubicBezTo>
                  <a:pt x="4588714" y="2171482"/>
                  <a:pt x="4474919" y="1777899"/>
                  <a:pt x="4255559" y="1429391"/>
                </a:cubicBezTo>
                <a:cubicBezTo>
                  <a:pt x="4036200" y="1080883"/>
                  <a:pt x="3729007" y="808663"/>
                  <a:pt x="3366620" y="635940"/>
                </a:cubicBezTo>
                <a:lnTo>
                  <a:pt x="3285067" y="992981"/>
                </a:lnTo>
                <a:lnTo>
                  <a:pt x="3285068" y="992982"/>
                </a:lnTo>
                <a:lnTo>
                  <a:pt x="3220472" y="1278328"/>
                </a:lnTo>
                <a:lnTo>
                  <a:pt x="3219941" y="1278328"/>
                </a:lnTo>
                <a:lnTo>
                  <a:pt x="3284891" y="991419"/>
                </a:lnTo>
                <a:cubicBezTo>
                  <a:pt x="3073137" y="879241"/>
                  <a:pt x="2841150" y="812031"/>
                  <a:pt x="2601946" y="793070"/>
                </a:cubicBezTo>
                <a:lnTo>
                  <a:pt x="2667122" y="1278328"/>
                </a:ln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dirty="0"/>
          </a:p>
        </p:txBody>
      </p:sp>
      <p:sp>
        <p:nvSpPr>
          <p:cNvPr id="3" name="Text Placeholder 32">
            <a:extLst>
              <a:ext uri="{FF2B5EF4-FFF2-40B4-BE49-F238E27FC236}">
                <a16:creationId xmlns:a16="http://schemas.microsoft.com/office/drawing/2014/main" id="{5A410025-7834-3827-B27B-80C5D036D42C}"/>
              </a:ext>
            </a:extLst>
          </p:cNvPr>
          <p:cNvSpPr>
            <a:spLocks noGrp="1"/>
          </p:cNvSpPr>
          <p:nvPr>
            <p:ph type="body" sz="quarter" idx="52" hasCustomPrompt="1"/>
          </p:nvPr>
        </p:nvSpPr>
        <p:spPr>
          <a:xfrm>
            <a:off x="719019" y="4658343"/>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2BE6572C-3E8A-E092-1C90-BEB2C52EC804}"/>
              </a:ext>
            </a:extLst>
          </p:cNvPr>
          <p:cNvSpPr>
            <a:spLocks noGrp="1"/>
          </p:cNvSpPr>
          <p:nvPr>
            <p:ph type="body" sz="quarter" idx="13" hasCustomPrompt="1"/>
          </p:nvPr>
        </p:nvSpPr>
        <p:spPr>
          <a:xfrm>
            <a:off x="756366" y="2526846"/>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37" name="Slide Number Placeholder 5">
            <a:extLst>
              <a:ext uri="{FF2B5EF4-FFF2-40B4-BE49-F238E27FC236}">
                <a16:creationId xmlns:a16="http://schemas.microsoft.com/office/drawing/2014/main" id="{26DD6538-D312-D272-7F4D-D732EA8A111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11" name="Group 10">
            <a:extLst>
              <a:ext uri="{FF2B5EF4-FFF2-40B4-BE49-F238E27FC236}">
                <a16:creationId xmlns:a16="http://schemas.microsoft.com/office/drawing/2014/main" id="{0C58CFE6-E74A-A1E6-BD39-E42A1BD96FC5}"/>
              </a:ext>
            </a:extLst>
          </p:cNvPr>
          <p:cNvGrpSpPr/>
          <p:nvPr userDrawn="1"/>
        </p:nvGrpSpPr>
        <p:grpSpPr>
          <a:xfrm rot="5015097" flipH="1">
            <a:off x="2968650" y="1146749"/>
            <a:ext cx="2061589" cy="1788378"/>
            <a:chOff x="-1397183" y="824494"/>
            <a:chExt cx="1192352" cy="1034336"/>
          </a:xfrm>
        </p:grpSpPr>
        <p:sp>
          <p:nvSpPr>
            <p:cNvPr id="12" name="Freeform 11">
              <a:extLst>
                <a:ext uri="{FF2B5EF4-FFF2-40B4-BE49-F238E27FC236}">
                  <a16:creationId xmlns:a16="http://schemas.microsoft.com/office/drawing/2014/main" id="{B0D564E9-F0B3-3C8A-8B4A-112626B65D0A}"/>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CE931A-E4A6-FC2A-A73A-9E46DA1EF01D}"/>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30F7F56-C7AA-783B-5AAF-39487692B74E}"/>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Tree>
    <p:extLst>
      <p:ext uri="{BB962C8B-B14F-4D97-AF65-F5344CB8AC3E}">
        <p14:creationId xmlns:p14="http://schemas.microsoft.com/office/powerpoint/2010/main" val="308030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761939" y="1198645"/>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762166" y="1697358"/>
            <a:ext cx="2179389" cy="1323734"/>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415441" y="1376711"/>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752619" y="3921902"/>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752846" y="4420615"/>
            <a:ext cx="2179389" cy="1385087"/>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424050" y="4117898"/>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749706" y="6635459"/>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749933" y="7134172"/>
            <a:ext cx="2179389" cy="1240219"/>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385279" y="6831455"/>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2" name="Slide Number Placeholder 5">
            <a:extLst>
              <a:ext uri="{FF2B5EF4-FFF2-40B4-BE49-F238E27FC236}">
                <a16:creationId xmlns:a16="http://schemas.microsoft.com/office/drawing/2014/main" id="{B6868667-8089-5472-01E7-5AE4F08363C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7337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31ADCFA-BA22-D111-795C-BB4F5BC9CCC4}"/>
              </a:ext>
            </a:extLst>
          </p:cNvPr>
          <p:cNvSpPr/>
          <p:nvPr userDrawn="1"/>
        </p:nvSpPr>
        <p:spPr>
          <a:xfrm>
            <a:off x="420974" y="268941"/>
            <a:ext cx="3284648" cy="9568980"/>
          </a:xfrm>
          <a:custGeom>
            <a:avLst/>
            <a:gdLst>
              <a:gd name="connsiteX0" fmla="*/ 0 w 3284648"/>
              <a:gd name="connsiteY0" fmla="*/ 0 h 9568980"/>
              <a:gd name="connsiteX1" fmla="*/ 2703204 w 3284648"/>
              <a:gd name="connsiteY1" fmla="*/ 0 h 9568980"/>
              <a:gd name="connsiteX2" fmla="*/ 3284648 w 3284648"/>
              <a:gd name="connsiteY2" fmla="*/ 669472 h 9568980"/>
              <a:gd name="connsiteX3" fmla="*/ 3284648 w 3284648"/>
              <a:gd name="connsiteY3" fmla="*/ 9568980 h 9568980"/>
              <a:gd name="connsiteX4" fmla="*/ 853806 w 3284648"/>
              <a:gd name="connsiteY4" fmla="*/ 9568980 h 9568980"/>
              <a:gd name="connsiteX5" fmla="*/ 0 w 3284648"/>
              <a:gd name="connsiteY5" fmla="*/ 8585914 h 956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648" h="9568980">
                <a:moveTo>
                  <a:pt x="0" y="0"/>
                </a:moveTo>
                <a:lnTo>
                  <a:pt x="2703204" y="0"/>
                </a:lnTo>
                <a:cubicBezTo>
                  <a:pt x="3024530" y="0"/>
                  <a:pt x="3284648" y="299500"/>
                  <a:pt x="3284648" y="669472"/>
                </a:cubicBezTo>
                <a:lnTo>
                  <a:pt x="3284648" y="9568980"/>
                </a:lnTo>
                <a:lnTo>
                  <a:pt x="853806" y="9568980"/>
                </a:lnTo>
                <a:cubicBezTo>
                  <a:pt x="382530" y="9568980"/>
                  <a:pt x="0" y="9128538"/>
                  <a:pt x="0" y="8585914"/>
                </a:cubicBezTo>
                <a:close/>
              </a:path>
            </a:pathLst>
          </a:custGeom>
          <a:solidFill>
            <a:srgbClr val="0E72B5"/>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Slide Number Placeholder 5">
            <a:extLst>
              <a:ext uri="{FF2B5EF4-FFF2-40B4-BE49-F238E27FC236}">
                <a16:creationId xmlns:a16="http://schemas.microsoft.com/office/drawing/2014/main" id="{E8F72627-A5C4-8595-10C2-34DD738F71E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73640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386989"/>
            <a:ext cx="6916560" cy="8364959"/>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079693"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A80991E7-1A5B-4CAF-EB74-AE0C47BF98FB}"/>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 name="Group 1">
            <a:extLst>
              <a:ext uri="{FF2B5EF4-FFF2-40B4-BE49-F238E27FC236}">
                <a16:creationId xmlns:a16="http://schemas.microsoft.com/office/drawing/2014/main" id="{4982F894-86CC-B8DD-A665-3E8DE62DB616}"/>
              </a:ext>
            </a:extLst>
          </p:cNvPr>
          <p:cNvGrpSpPr/>
          <p:nvPr userDrawn="1"/>
        </p:nvGrpSpPr>
        <p:grpSpPr>
          <a:xfrm flipH="1">
            <a:off x="193131" y="8264487"/>
            <a:ext cx="1697453" cy="1913197"/>
            <a:chOff x="9735550" y="2624016"/>
            <a:chExt cx="1697453" cy="1913197"/>
          </a:xfrm>
        </p:grpSpPr>
        <p:sp>
          <p:nvSpPr>
            <p:cNvPr id="3" name="Freeform 2">
              <a:extLst>
                <a:ext uri="{FF2B5EF4-FFF2-40B4-BE49-F238E27FC236}">
                  <a16:creationId xmlns:a16="http://schemas.microsoft.com/office/drawing/2014/main" id="{3CF1D7BD-3D98-908D-A56D-E800AF16E4D2}"/>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6534F54D-2408-6B19-662C-446BEBA923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9AF92D5E-9E3B-6340-0872-5E6781F49F84}"/>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9813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03237" y="5345906"/>
            <a:ext cx="2977081" cy="4414479"/>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32">
            <a:extLst>
              <a:ext uri="{FF2B5EF4-FFF2-40B4-BE49-F238E27FC236}">
                <a16:creationId xmlns:a16="http://schemas.microsoft.com/office/drawing/2014/main" id="{B522B9BC-B400-BBD0-6841-198288F0A347}"/>
              </a:ext>
            </a:extLst>
          </p:cNvPr>
          <p:cNvSpPr>
            <a:spLocks noGrp="1"/>
          </p:cNvSpPr>
          <p:nvPr>
            <p:ph type="body" sz="quarter" idx="44" hasCustomPrompt="1"/>
          </p:nvPr>
        </p:nvSpPr>
        <p:spPr>
          <a:xfrm>
            <a:off x="4151058" y="3276998"/>
            <a:ext cx="2832355" cy="6496776"/>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4" name="Slide Number Placeholder 5">
            <a:extLst>
              <a:ext uri="{FF2B5EF4-FFF2-40B4-BE49-F238E27FC236}">
                <a16:creationId xmlns:a16="http://schemas.microsoft.com/office/drawing/2014/main" id="{EC10413B-90D2-7EC1-8674-30CAEC9E5DAD}"/>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52161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E761B29-24B9-E190-2550-892D7920D4CF}"/>
              </a:ext>
            </a:extLst>
          </p:cNvPr>
          <p:cNvSpPr/>
          <p:nvPr userDrawn="1"/>
        </p:nvSpPr>
        <p:spPr>
          <a:xfrm>
            <a:off x="1052651" y="0"/>
            <a:ext cx="6507022" cy="2831758"/>
          </a:xfrm>
          <a:custGeom>
            <a:avLst/>
            <a:gdLst>
              <a:gd name="connsiteX0" fmla="*/ 0 w 6507022"/>
              <a:gd name="connsiteY0" fmla="*/ 0 h 2831758"/>
              <a:gd name="connsiteX1" fmla="*/ 6507022 w 6507022"/>
              <a:gd name="connsiteY1" fmla="*/ 0 h 2831758"/>
              <a:gd name="connsiteX2" fmla="*/ 6507022 w 6507022"/>
              <a:gd name="connsiteY2" fmla="*/ 2831758 h 2831758"/>
              <a:gd name="connsiteX3" fmla="*/ 1022366 w 6507022"/>
              <a:gd name="connsiteY3" fmla="*/ 2831758 h 2831758"/>
              <a:gd name="connsiteX4" fmla="*/ 0 w 6507022"/>
              <a:gd name="connsiteY4" fmla="*/ 1809688 h 2831758"/>
              <a:gd name="connsiteX5" fmla="*/ 0 w 6507022"/>
              <a:gd name="connsiteY5" fmla="*/ 0 h 283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022" h="2831758">
                <a:moveTo>
                  <a:pt x="0" y="0"/>
                </a:moveTo>
                <a:lnTo>
                  <a:pt x="6507022" y="0"/>
                </a:lnTo>
                <a:lnTo>
                  <a:pt x="6507022" y="2831758"/>
                </a:lnTo>
                <a:lnTo>
                  <a:pt x="1022366" y="2831758"/>
                </a:lnTo>
                <a:cubicBezTo>
                  <a:pt x="458049" y="2831758"/>
                  <a:pt x="0" y="2373841"/>
                  <a:pt x="0" y="1809688"/>
                </a:cubicBezTo>
                <a:lnTo>
                  <a:pt x="0" y="0"/>
                </a:lnTo>
                <a:close/>
              </a:path>
            </a:pathLst>
          </a:custGeom>
          <a:solidFill>
            <a:srgbClr val="0E72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503238" y="3373219"/>
            <a:ext cx="6507022" cy="5931605"/>
          </a:xfrm>
          <a:prstGeom prst="rect">
            <a:avLst/>
          </a:prstGeom>
        </p:spPr>
        <p:txBody>
          <a:bodyPr numCol="2" spcCol="288000" anchor="t">
            <a:noAutofit/>
          </a:bodyPr>
          <a:lstStyle>
            <a:lvl1pPr marL="0" indent="0" algn="just">
              <a:lnSpc>
                <a:spcPct val="10000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2" name="Freeform 1">
            <a:extLst>
              <a:ext uri="{FF2B5EF4-FFF2-40B4-BE49-F238E27FC236}">
                <a16:creationId xmlns:a16="http://schemas.microsoft.com/office/drawing/2014/main" id="{C37A24AC-27DC-66F2-7CA7-6C4714D505F0}"/>
              </a:ext>
            </a:extLst>
          </p:cNvPr>
          <p:cNvSpPr/>
          <p:nvPr userDrawn="1"/>
        </p:nvSpPr>
        <p:spPr>
          <a:xfrm>
            <a:off x="442736" y="711913"/>
            <a:ext cx="1306767" cy="945975"/>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E14726"/>
          </a:solidFill>
          <a:ln w="4485" cap="flat">
            <a:solidFill>
              <a:srgbClr val="E14726"/>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 name="Text Placeholder 32">
            <a:extLst>
              <a:ext uri="{FF2B5EF4-FFF2-40B4-BE49-F238E27FC236}">
                <a16:creationId xmlns:a16="http://schemas.microsoft.com/office/drawing/2014/main" id="{FC9B4993-239F-E263-79AF-548DCF2E4858}"/>
              </a:ext>
            </a:extLst>
          </p:cNvPr>
          <p:cNvSpPr>
            <a:spLocks noGrp="1"/>
          </p:cNvSpPr>
          <p:nvPr>
            <p:ph type="body" sz="quarter" idx="52" hasCustomPrompt="1"/>
          </p:nvPr>
        </p:nvSpPr>
        <p:spPr>
          <a:xfrm>
            <a:off x="2079557" y="2329011"/>
            <a:ext cx="4816246"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C4D043C1-F67E-2CF5-54BF-34643A03F7D1}"/>
              </a:ext>
            </a:extLst>
          </p:cNvPr>
          <p:cNvSpPr>
            <a:spLocks noGrp="1"/>
          </p:cNvSpPr>
          <p:nvPr>
            <p:ph type="body" sz="quarter" idx="13" hasCustomPrompt="1"/>
          </p:nvPr>
        </p:nvSpPr>
        <p:spPr>
          <a:xfrm>
            <a:off x="2116905" y="197514"/>
            <a:ext cx="4700130"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12" name="Slide Number Placeholder 5">
            <a:extLst>
              <a:ext uri="{FF2B5EF4-FFF2-40B4-BE49-F238E27FC236}">
                <a16:creationId xmlns:a16="http://schemas.microsoft.com/office/drawing/2014/main" id="{4ACB4AD8-CB08-1442-54F8-0633CC3DF687}"/>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94881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0" y="1213658"/>
            <a:ext cx="7559675"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0"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0" y="91587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147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1114702"/>
            <a:ext cx="6570888" cy="785535"/>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2" name="Slide Number Placeholder 5">
            <a:extLst>
              <a:ext uri="{FF2B5EF4-FFF2-40B4-BE49-F238E27FC236}">
                <a16:creationId xmlns:a16="http://schemas.microsoft.com/office/drawing/2014/main" id="{9E9461B8-E299-EA55-9B3A-BCC13A7FF84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5295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D0F5440-A073-3DB9-B3D2-7C32A0F61113}"/>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3" name="Text Box 5">
            <a:extLst>
              <a:ext uri="{FF2B5EF4-FFF2-40B4-BE49-F238E27FC236}">
                <a16:creationId xmlns:a16="http://schemas.microsoft.com/office/drawing/2014/main" id="{FFA1EDAB-AE44-062E-46C2-66319EDE2C0E}"/>
              </a:ext>
            </a:extLst>
          </p:cNvPr>
          <p:cNvSpPr txBox="1"/>
          <p:nvPr userDrawn="1"/>
        </p:nvSpPr>
        <p:spPr>
          <a:xfrm>
            <a:off x="412833" y="10214693"/>
            <a:ext cx="4019247"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0" i="0" spc="300" dirty="0">
                <a:solidFill>
                  <a:srgbClr val="083F59"/>
                </a:solidFill>
                <a:effectLst/>
                <a:latin typeface="Calibri" panose="020F0502020204030204" pitchFamily="34" charset="0"/>
                <a:ea typeface="Open Sans" panose="020B0606030504020204" pitchFamily="34" charset="0"/>
                <a:cs typeface="Calibri" panose="020F0502020204030204" pitchFamily="34" charset="0"/>
              </a:rPr>
              <a:t>DIVERSITIES ARE REVIVING ENTERPRISE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sz="700" b="0" i="0" spc="300" dirty="0">
              <a:solidFill>
                <a:srgbClr val="252324"/>
              </a:solidFill>
              <a:effectLst/>
              <a:latin typeface="Calibri" panose="020F0502020204030204" pitchFamily="34" charset="0"/>
              <a:ea typeface="Open Sans" panose="020B0606030504020204" pitchFamily="34" charset="0"/>
              <a:cs typeface="Calibri" panose="020F0502020204030204" pitchFamily="34" charset="0"/>
            </a:endParaRPr>
          </a:p>
        </p:txBody>
      </p:sp>
      <p:grpSp>
        <p:nvGrpSpPr>
          <p:cNvPr id="4" name="Graphic 5">
            <a:extLst>
              <a:ext uri="{FF2B5EF4-FFF2-40B4-BE49-F238E27FC236}">
                <a16:creationId xmlns:a16="http://schemas.microsoft.com/office/drawing/2014/main" id="{0F4EAAE3-7B5E-1930-16CA-5B42DD26D83B}"/>
              </a:ext>
            </a:extLst>
          </p:cNvPr>
          <p:cNvGrpSpPr/>
          <p:nvPr userDrawn="1"/>
        </p:nvGrpSpPr>
        <p:grpSpPr>
          <a:xfrm rot="20121967" flipH="1">
            <a:off x="252221" y="10160164"/>
            <a:ext cx="261668" cy="227012"/>
            <a:chOff x="3962604" y="4534014"/>
            <a:chExt cx="1470421" cy="1301140"/>
          </a:xfrm>
        </p:grpSpPr>
        <p:sp>
          <p:nvSpPr>
            <p:cNvPr id="5" name="Freeform 4">
              <a:extLst>
                <a:ext uri="{FF2B5EF4-FFF2-40B4-BE49-F238E27FC236}">
                  <a16:creationId xmlns:a16="http://schemas.microsoft.com/office/drawing/2014/main" id="{2B7DF1B3-5C2B-4821-378A-077816648B96}"/>
                </a:ext>
              </a:extLst>
            </p:cNvPr>
            <p:cNvSpPr/>
            <p:nvPr/>
          </p:nvSpPr>
          <p:spPr>
            <a:xfrm>
              <a:off x="4185164" y="4534014"/>
              <a:ext cx="1247861" cy="685109"/>
            </a:xfrm>
            <a:custGeom>
              <a:avLst/>
              <a:gdLst>
                <a:gd name="connsiteX0" fmla="*/ 395663 w 1247861"/>
                <a:gd name="connsiteY0" fmla="*/ 474062 h 685109"/>
                <a:gd name="connsiteX1" fmla="*/ 400419 w 1247861"/>
                <a:gd name="connsiteY1" fmla="*/ 244001 h 685109"/>
                <a:gd name="connsiteX2" fmla="*/ 925434 w 1247861"/>
                <a:gd name="connsiteY2" fmla="*/ 545362 h 685109"/>
                <a:gd name="connsiteX3" fmla="*/ 1038616 w 1247861"/>
                <a:gd name="connsiteY3" fmla="*/ 685110 h 685109"/>
                <a:gd name="connsiteX4" fmla="*/ 1247861 w 1247861"/>
                <a:gd name="connsiteY4" fmla="*/ 611909 h 685109"/>
                <a:gd name="connsiteX5" fmla="*/ 710482 w 1247861"/>
                <a:gd name="connsiteY5" fmla="*/ 130872 h 685109"/>
                <a:gd name="connsiteX6" fmla="*/ 0 w 1247861"/>
                <a:gd name="connsiteY6" fmla="*/ 8237 h 685109"/>
                <a:gd name="connsiteX7" fmla="*/ 148374 w 1247861"/>
                <a:gd name="connsiteY7" fmla="*/ 436036 h 685109"/>
                <a:gd name="connsiteX8" fmla="*/ 395663 w 1247861"/>
                <a:gd name="connsiteY8" fmla="*/ 474062 h 68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861" h="685109">
                  <a:moveTo>
                    <a:pt x="395663" y="474062"/>
                  </a:moveTo>
                  <a:lnTo>
                    <a:pt x="400419" y="244001"/>
                  </a:lnTo>
                  <a:cubicBezTo>
                    <a:pt x="599202" y="291535"/>
                    <a:pt x="780864" y="394207"/>
                    <a:pt x="925434" y="545362"/>
                  </a:cubicBezTo>
                  <a:cubicBezTo>
                    <a:pt x="967283" y="589093"/>
                    <a:pt x="1005327" y="635675"/>
                    <a:pt x="1038616" y="685110"/>
                  </a:cubicBezTo>
                  <a:lnTo>
                    <a:pt x="1247861" y="611909"/>
                  </a:lnTo>
                  <a:cubicBezTo>
                    <a:pt x="1119461" y="405614"/>
                    <a:pt x="934945" y="239248"/>
                    <a:pt x="710482" y="130872"/>
                  </a:cubicBezTo>
                  <a:cubicBezTo>
                    <a:pt x="486019" y="22497"/>
                    <a:pt x="241583" y="-19333"/>
                    <a:pt x="0" y="8237"/>
                  </a:cubicBezTo>
                  <a:lnTo>
                    <a:pt x="148374" y="436036"/>
                  </a:lnTo>
                  <a:cubicBezTo>
                    <a:pt x="233974" y="436986"/>
                    <a:pt x="316721" y="450296"/>
                    <a:pt x="395663" y="474062"/>
                  </a:cubicBezTo>
                  <a:close/>
                </a:path>
              </a:pathLst>
            </a:custGeom>
            <a:solidFill>
              <a:srgbClr val="702E8C"/>
            </a:solidFill>
            <a:ln w="9504"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2F04487-34E8-0A63-1DE7-5AF48B21E4B3}"/>
                </a:ext>
              </a:extLst>
            </p:cNvPr>
            <p:cNvSpPr/>
            <p:nvPr/>
          </p:nvSpPr>
          <p:spPr>
            <a:xfrm>
              <a:off x="4577974" y="5008076"/>
              <a:ext cx="812251" cy="608425"/>
            </a:xfrm>
            <a:custGeom>
              <a:avLst/>
              <a:gdLst>
                <a:gd name="connsiteX0" fmla="*/ 2853 w 812251"/>
                <a:gd name="connsiteY0" fmla="*/ 0 h 608425"/>
                <a:gd name="connsiteX1" fmla="*/ 0 w 812251"/>
                <a:gd name="connsiteY1" fmla="*/ 122636 h 608425"/>
                <a:gd name="connsiteX2" fmla="*/ 459388 w 812251"/>
                <a:gd name="connsiteY2" fmla="*/ 600820 h 608425"/>
                <a:gd name="connsiteX3" fmla="*/ 812251 w 812251"/>
                <a:gd name="connsiteY3" fmla="*/ 608425 h 608425"/>
                <a:gd name="connsiteX4" fmla="*/ 646757 w 812251"/>
                <a:gd name="connsiteY4" fmla="*/ 211048 h 608425"/>
                <a:gd name="connsiteX5" fmla="*/ 428001 w 812251"/>
                <a:gd name="connsiteY5" fmla="*/ 287101 h 608425"/>
                <a:gd name="connsiteX6" fmla="*/ 2853 w 812251"/>
                <a:gd name="connsiteY6" fmla="*/ 0 h 60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251" h="608425">
                  <a:moveTo>
                    <a:pt x="2853" y="0"/>
                  </a:moveTo>
                  <a:lnTo>
                    <a:pt x="0" y="122636"/>
                  </a:lnTo>
                  <a:cubicBezTo>
                    <a:pt x="219707" y="199640"/>
                    <a:pt x="390908" y="378365"/>
                    <a:pt x="459388" y="600820"/>
                  </a:cubicBezTo>
                  <a:lnTo>
                    <a:pt x="812251" y="608425"/>
                  </a:lnTo>
                  <a:cubicBezTo>
                    <a:pt x="784669" y="465826"/>
                    <a:pt x="728553" y="330831"/>
                    <a:pt x="646757" y="211048"/>
                  </a:cubicBezTo>
                  <a:lnTo>
                    <a:pt x="428001" y="287101"/>
                  </a:lnTo>
                  <a:cubicBezTo>
                    <a:pt x="316721" y="149254"/>
                    <a:pt x="168347" y="50385"/>
                    <a:pt x="2853" y="0"/>
                  </a:cubicBezTo>
                  <a:close/>
                </a:path>
              </a:pathLst>
            </a:custGeom>
            <a:solidFill>
              <a:srgbClr val="FFC713"/>
            </a:solidFill>
            <a:ln w="950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D789CC95-1C23-9DFD-FE61-C87233C2BAFC}"/>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010101"/>
            </a:solidFill>
            <a:ln w="950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70FA7C58-8FAA-BC2D-E4C5-7BF63773DD36}"/>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DF4726"/>
            </a:solidFill>
            <a:ln w="95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0D7AA86-5AF8-AFB8-6A21-3755B607DFCE}"/>
                </a:ext>
              </a:extLst>
            </p:cNvPr>
            <p:cNvSpPr/>
            <p:nvPr/>
          </p:nvSpPr>
          <p:spPr>
            <a:xfrm>
              <a:off x="4342098" y="5208666"/>
              <a:ext cx="606981" cy="626488"/>
            </a:xfrm>
            <a:custGeom>
              <a:avLst/>
              <a:gdLst>
                <a:gd name="connsiteX0" fmla="*/ 606811 w 606981"/>
                <a:gd name="connsiteY0" fmla="*/ 626488 h 626488"/>
                <a:gd name="connsiteX1" fmla="*/ 437512 w 606981"/>
                <a:gd name="connsiteY1" fmla="*/ 189182 h 626488"/>
                <a:gd name="connsiteX2" fmla="*/ 436561 w 606981"/>
                <a:gd name="connsiteY2" fmla="*/ 188232 h 626488"/>
                <a:gd name="connsiteX3" fmla="*/ 8560 w 606981"/>
                <a:gd name="connsiteY3" fmla="*/ 0 h 626488"/>
                <a:gd name="connsiteX4" fmla="*/ 6658 w 606981"/>
                <a:gd name="connsiteY4" fmla="*/ 74152 h 626488"/>
                <a:gd name="connsiteX5" fmla="*/ 6658 w 606981"/>
                <a:gd name="connsiteY5" fmla="*/ 74152 h 626488"/>
                <a:gd name="connsiteX6" fmla="*/ 6658 w 606981"/>
                <a:gd name="connsiteY6" fmla="*/ 74152 h 626488"/>
                <a:gd name="connsiteX7" fmla="*/ 383299 w 606981"/>
                <a:gd name="connsiteY7" fmla="*/ 241469 h 626488"/>
                <a:gd name="connsiteX8" fmla="*/ 275823 w 606981"/>
                <a:gd name="connsiteY8" fmla="*/ 343190 h 626488"/>
                <a:gd name="connsiteX9" fmla="*/ 2853 w 606981"/>
                <a:gd name="connsiteY9" fmla="*/ 222456 h 626488"/>
                <a:gd name="connsiteX10" fmla="*/ 2853 w 606981"/>
                <a:gd name="connsiteY10" fmla="*/ 222456 h 626488"/>
                <a:gd name="connsiteX11" fmla="*/ 1902 w 606981"/>
                <a:gd name="connsiteY11" fmla="*/ 222456 h 626488"/>
                <a:gd name="connsiteX12" fmla="*/ 0 w 606981"/>
                <a:gd name="connsiteY12" fmla="*/ 296607 h 626488"/>
                <a:gd name="connsiteX13" fmla="*/ 220658 w 606981"/>
                <a:gd name="connsiteY13" fmla="*/ 393575 h 626488"/>
                <a:gd name="connsiteX14" fmla="*/ 221609 w 606981"/>
                <a:gd name="connsiteY14" fmla="*/ 394526 h 626488"/>
                <a:gd name="connsiteX15" fmla="*/ 221609 w 606981"/>
                <a:gd name="connsiteY15" fmla="*/ 394526 h 626488"/>
                <a:gd name="connsiteX16" fmla="*/ 309112 w 606981"/>
                <a:gd name="connsiteY16" fmla="*/ 619833 h 626488"/>
                <a:gd name="connsiteX17" fmla="*/ 606811 w 606981"/>
                <a:gd name="connsiteY17" fmla="*/ 626488 h 6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981" h="626488">
                  <a:moveTo>
                    <a:pt x="606811" y="626488"/>
                  </a:moveTo>
                  <a:cubicBezTo>
                    <a:pt x="610615" y="462974"/>
                    <a:pt x="550695" y="308015"/>
                    <a:pt x="437512" y="189182"/>
                  </a:cubicBezTo>
                  <a:lnTo>
                    <a:pt x="436561" y="188232"/>
                  </a:lnTo>
                  <a:cubicBezTo>
                    <a:pt x="323379" y="70349"/>
                    <a:pt x="171200" y="3803"/>
                    <a:pt x="8560" y="0"/>
                  </a:cubicBezTo>
                  <a:lnTo>
                    <a:pt x="6658" y="74152"/>
                  </a:lnTo>
                  <a:lnTo>
                    <a:pt x="6658" y="74152"/>
                  </a:lnTo>
                  <a:lnTo>
                    <a:pt x="6658" y="74152"/>
                  </a:lnTo>
                  <a:cubicBezTo>
                    <a:pt x="150276" y="77954"/>
                    <a:pt x="284383" y="136896"/>
                    <a:pt x="383299" y="241469"/>
                  </a:cubicBezTo>
                  <a:lnTo>
                    <a:pt x="275823" y="343190"/>
                  </a:lnTo>
                  <a:cubicBezTo>
                    <a:pt x="203538" y="268088"/>
                    <a:pt x="107476" y="224357"/>
                    <a:pt x="2853" y="222456"/>
                  </a:cubicBezTo>
                  <a:lnTo>
                    <a:pt x="2853" y="222456"/>
                  </a:lnTo>
                  <a:lnTo>
                    <a:pt x="1902" y="222456"/>
                  </a:lnTo>
                  <a:lnTo>
                    <a:pt x="0" y="296607"/>
                  </a:lnTo>
                  <a:cubicBezTo>
                    <a:pt x="84649" y="298509"/>
                    <a:pt x="162640" y="332733"/>
                    <a:pt x="220658" y="393575"/>
                  </a:cubicBezTo>
                  <a:lnTo>
                    <a:pt x="221609" y="394526"/>
                  </a:lnTo>
                  <a:lnTo>
                    <a:pt x="221609" y="394526"/>
                  </a:lnTo>
                  <a:cubicBezTo>
                    <a:pt x="279627" y="455368"/>
                    <a:pt x="311014" y="535224"/>
                    <a:pt x="309112" y="619833"/>
                  </a:cubicBezTo>
                  <a:lnTo>
                    <a:pt x="606811" y="626488"/>
                  </a:lnTo>
                  <a:close/>
                </a:path>
              </a:pathLst>
            </a:custGeom>
            <a:solidFill>
              <a:srgbClr val="01AAA3"/>
            </a:solidFill>
            <a:ln w="950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B67CFA7-7924-C8E8-8359-DBA3B89FC61B}"/>
                </a:ext>
              </a:extLst>
            </p:cNvPr>
            <p:cNvSpPr/>
            <p:nvPr/>
          </p:nvSpPr>
          <p:spPr>
            <a:xfrm>
              <a:off x="3962604" y="5281868"/>
              <a:ext cx="386152" cy="256679"/>
            </a:xfrm>
            <a:custGeom>
              <a:avLst/>
              <a:gdLst>
                <a:gd name="connsiteX0" fmla="*/ 384250 w 386152"/>
                <a:gd name="connsiteY0" fmla="*/ 951 h 256679"/>
                <a:gd name="connsiteX1" fmla="*/ 0 w 386152"/>
                <a:gd name="connsiteY1" fmla="*/ 150205 h 256679"/>
                <a:gd name="connsiteX2" fmla="*/ 102720 w 386152"/>
                <a:gd name="connsiteY2" fmla="*/ 256680 h 256679"/>
                <a:gd name="connsiteX3" fmla="*/ 381397 w 386152"/>
                <a:gd name="connsiteY3" fmla="*/ 148304 h 256679"/>
                <a:gd name="connsiteX4" fmla="*/ 382348 w 386152"/>
                <a:gd name="connsiteY4" fmla="*/ 148304 h 256679"/>
                <a:gd name="connsiteX5" fmla="*/ 386152 w 386152"/>
                <a:gd name="connsiteY5" fmla="*/ 0 h 256679"/>
                <a:gd name="connsiteX6" fmla="*/ 384250 w 386152"/>
                <a:gd name="connsiteY6" fmla="*/ 951 h 25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152" h="256679">
                  <a:moveTo>
                    <a:pt x="384250" y="951"/>
                  </a:moveTo>
                  <a:cubicBezTo>
                    <a:pt x="240632" y="-1901"/>
                    <a:pt x="103671" y="51336"/>
                    <a:pt x="0" y="150205"/>
                  </a:cubicBezTo>
                  <a:lnTo>
                    <a:pt x="102720" y="256680"/>
                  </a:lnTo>
                  <a:cubicBezTo>
                    <a:pt x="177858" y="184429"/>
                    <a:pt x="276774" y="146402"/>
                    <a:pt x="381397" y="148304"/>
                  </a:cubicBezTo>
                  <a:lnTo>
                    <a:pt x="382348" y="148304"/>
                  </a:lnTo>
                  <a:lnTo>
                    <a:pt x="386152" y="0"/>
                  </a:lnTo>
                  <a:lnTo>
                    <a:pt x="384250" y="951"/>
                  </a:lnTo>
                  <a:close/>
                </a:path>
              </a:pathLst>
            </a:custGeom>
            <a:solidFill>
              <a:srgbClr val="ED1765"/>
            </a:solidFill>
            <a:ln w="950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4A0A34B-5C06-B1F6-0DF6-814366CC9029}"/>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010101"/>
            </a:solidFill>
            <a:ln w="950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42A3AF0-E102-E00B-9B02-29A5BC65393E}"/>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345C42"/>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70" r:id="rId2"/>
    <p:sldLayoutId id="2147483935" r:id="rId3"/>
    <p:sldLayoutId id="2147483936" r:id="rId4"/>
    <p:sldLayoutId id="2147483937" r:id="rId5"/>
    <p:sldLayoutId id="2147483938" r:id="rId6"/>
    <p:sldLayoutId id="2147483939" r:id="rId7"/>
    <p:sldLayoutId id="2147483940" r:id="rId8"/>
    <p:sldLayoutId id="2147483941" r:id="rId9"/>
    <p:sldLayoutId id="2147483943" r:id="rId10"/>
    <p:sldLayoutId id="2147483944" r:id="rId11"/>
    <p:sldLayoutId id="2147483967" r:id="rId12"/>
    <p:sldLayoutId id="2147483968" r:id="rId13"/>
    <p:sldLayoutId id="2147483969" r:id="rId14"/>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4399" userDrawn="1">
          <p15:clr>
            <a:srgbClr val="F26B43"/>
          </p15:clr>
        </p15:guide>
        <p15:guide id="3" orient="horz" pos="374" userDrawn="1">
          <p15:clr>
            <a:srgbClr val="F26B43"/>
          </p15:clr>
        </p15:guide>
        <p15:guide id="4" pos="2381" userDrawn="1">
          <p15:clr>
            <a:srgbClr val="F26B43"/>
          </p15:clr>
        </p15:guide>
        <p15:guide id="5" orient="horz" pos="336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bing.com/videos/riverview/relatedvideo?q=mitchell++mcdermott+you+tube&amp;mid=99BE1800A326B641399499BE1800A326B6413994&amp;FORM=VIRE" TargetMode="External"/><Relationship Id="rId7" Type="http://schemas.openxmlformats.org/officeDocument/2006/relationships/image" Target="../media/image5.png"/><Relationship Id="rId2" Type="http://schemas.openxmlformats.org/officeDocument/2006/relationships/hyperlink" Target="https://www.instagram.com/mitchmcderm/" TargetMode="External"/><Relationship Id="rId1" Type="http://schemas.openxmlformats.org/officeDocument/2006/relationships/slideLayout" Target="../slideLayouts/slideLayout12.xml"/><Relationship Id="rId6" Type="http://schemas.openxmlformats.org/officeDocument/2006/relationships/hyperlink" Target="https://x.com/i/flow/login?redirect_after_login=%2FMitchMcDerm" TargetMode="External"/><Relationship Id="rId5" Type="http://schemas.openxmlformats.org/officeDocument/2006/relationships/hyperlink" Target="https://www.linkedin.com/company/mitchell-mcdermott/" TargetMode="External"/><Relationship Id="rId10" Type="http://schemas.openxmlformats.org/officeDocument/2006/relationships/image" Target="../media/image7.png"/><Relationship Id="rId4" Type="http://schemas.openxmlformats.org/officeDocument/2006/relationships/hyperlink" Target="https://www.facebook.com/MitchMcDerm/" TargetMode="External"/><Relationship Id="rId9" Type="http://schemas.openxmlformats.org/officeDocument/2006/relationships/hyperlink" Target="https://mitchellmcdermot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mitchellmcdermott.com/careers" TargetMode="External"/><Relationship Id="rId7"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video" Target="https://www.youtube.com/embed/iQ2Un8Awnm4?feature=oembed" TargetMode="Externa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hyperlink" Target="https://projectdare.eu/" TargetMode="External"/><Relationship Id="rId12"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hyperlink" Target="https://www.facebook.com/profile.php?id=100092188720908" TargetMode="External"/><Relationship Id="rId11" Type="http://schemas.openxmlformats.org/officeDocument/2006/relationships/image" Target="../media/image20.jpeg"/><Relationship Id="rId5" Type="http://schemas.openxmlformats.org/officeDocument/2006/relationships/image" Target="../media/image17.jpeg"/><Relationship Id="rId10" Type="http://schemas.openxmlformats.org/officeDocument/2006/relationships/hyperlink" Target="https://www.linkedin.com/company/94290387/admin/" TargetMode="External"/><Relationship Id="rId4" Type="http://schemas.openxmlformats.org/officeDocument/2006/relationships/image" Target="../media/image4.svg"/><Relationship Id="rId9" Type="http://schemas.openxmlformats.org/officeDocument/2006/relationships/image" Target="../media/image19.sv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B36C12-D239-0FF6-8EC8-6E895492D680}"/>
              </a:ext>
            </a:extLst>
          </p:cNvPr>
          <p:cNvSpPr>
            <a:spLocks noGrp="1"/>
          </p:cNvSpPr>
          <p:nvPr>
            <p:ph type="body" sz="quarter" idx="44"/>
          </p:nvPr>
        </p:nvSpPr>
        <p:spPr/>
        <p:txBody>
          <a:bodyPr>
            <a:normAutofit/>
          </a:bodyPr>
          <a:lstStyle/>
          <a:p>
            <a:r>
              <a:rPr lang="en-GB"/>
              <a:t>www.</a:t>
            </a:r>
            <a:r>
              <a:rPr lang="en-US" sz="2400" b="1" dirty="0" err="1"/>
              <a:t>projectdare</a:t>
            </a:r>
            <a:r>
              <a:rPr lang="en-GB"/>
              <a:t>.eu</a:t>
            </a:r>
          </a:p>
        </p:txBody>
      </p:sp>
      <p:sp>
        <p:nvSpPr>
          <p:cNvPr id="5" name="Text Placeholder 4">
            <a:extLst>
              <a:ext uri="{FF2B5EF4-FFF2-40B4-BE49-F238E27FC236}">
                <a16:creationId xmlns:a16="http://schemas.microsoft.com/office/drawing/2014/main" id="{39792F19-0229-BA4A-0879-924340C51C91}"/>
              </a:ext>
            </a:extLst>
          </p:cNvPr>
          <p:cNvSpPr>
            <a:spLocks noGrp="1"/>
          </p:cNvSpPr>
          <p:nvPr>
            <p:ph type="body" sz="quarter" idx="32"/>
          </p:nvPr>
        </p:nvSpPr>
        <p:spPr>
          <a:xfrm>
            <a:off x="3544065" y="6364130"/>
            <a:ext cx="3924978" cy="2978273"/>
          </a:xfrm>
        </p:spPr>
        <p:txBody>
          <a:bodyPr>
            <a:normAutofit fontScale="77500" lnSpcReduction="20000"/>
          </a:bodyPr>
          <a:lstStyle/>
          <a:p>
            <a:r>
              <a:rPr lang="en-GB" sz="1500" dirty="0"/>
              <a:t>Mitchell McDermott is an independent, full-service and data-led construction consultancy in Ireland that empowers ambitious companies to build better.</a:t>
            </a:r>
          </a:p>
          <a:p>
            <a:endParaRPr lang="en-GB" sz="1500" dirty="0"/>
          </a:p>
          <a:p>
            <a:r>
              <a:rPr lang="en-GB" sz="1500" dirty="0"/>
              <a:t>With a relentless focus on quality, efficiency and new ideas, the team offer hands-on Quantity Surveying, Project Management, Funder Advisory and Specialist Services. As one of the leading construction consultancy firms, they help clients deliver ever more exciting, practical, and sustainable projects – efficiently and on deadline.</a:t>
            </a:r>
          </a:p>
          <a:p>
            <a:endParaRPr lang="en-GB" sz="1500" dirty="0"/>
          </a:p>
          <a:p>
            <a:r>
              <a:rPr lang="en-GB" sz="1500" dirty="0"/>
              <a:t>“It is all made possible by our people. We’ve developed a culture of learning and growth that means our team is shaping new ways of working and redefining what’s possible in the industry. And we’re not done yet.”</a:t>
            </a:r>
          </a:p>
          <a:p>
            <a:endParaRPr lang="en-GB" sz="1200" dirty="0"/>
          </a:p>
          <a:p>
            <a:r>
              <a:rPr lang="en-GB" sz="1200" dirty="0"/>
              <a:t>                                   </a:t>
            </a:r>
          </a:p>
          <a:p>
            <a:r>
              <a:rPr lang="en-GB" sz="1200" dirty="0">
                <a:highlight>
                  <a:srgbClr val="E14726"/>
                </a:highlight>
              </a:rPr>
              <a:t>https://www.greatplacetowork.ie/workplace/item/4576/Mitchell+McDermott</a:t>
            </a:r>
          </a:p>
        </p:txBody>
      </p:sp>
      <p:sp>
        <p:nvSpPr>
          <p:cNvPr id="9" name="Text Placeholder 8">
            <a:extLst>
              <a:ext uri="{FF2B5EF4-FFF2-40B4-BE49-F238E27FC236}">
                <a16:creationId xmlns:a16="http://schemas.microsoft.com/office/drawing/2014/main" id="{84CB683A-CF14-5EDF-3D3E-DE8CA5D4CD1E}"/>
              </a:ext>
            </a:extLst>
          </p:cNvPr>
          <p:cNvSpPr>
            <a:spLocks noGrp="1"/>
          </p:cNvSpPr>
          <p:nvPr>
            <p:ph type="body" sz="quarter" idx="60"/>
          </p:nvPr>
        </p:nvSpPr>
        <p:spPr>
          <a:xfrm>
            <a:off x="221494" y="6493198"/>
            <a:ext cx="3345466" cy="406996"/>
          </a:xfrm>
        </p:spPr>
        <p:txBody>
          <a:bodyPr>
            <a:normAutofit/>
          </a:bodyPr>
          <a:lstStyle/>
          <a:p>
            <a:r>
              <a:rPr lang="en-GB" sz="1600" dirty="0"/>
              <a:t>Industry, Number of Employees</a:t>
            </a:r>
          </a:p>
        </p:txBody>
      </p:sp>
      <p:sp>
        <p:nvSpPr>
          <p:cNvPr id="10" name="Text Placeholder 9">
            <a:extLst>
              <a:ext uri="{FF2B5EF4-FFF2-40B4-BE49-F238E27FC236}">
                <a16:creationId xmlns:a16="http://schemas.microsoft.com/office/drawing/2014/main" id="{676E2570-F700-718F-B5E1-B9992A10E77A}"/>
              </a:ext>
            </a:extLst>
          </p:cNvPr>
          <p:cNvSpPr>
            <a:spLocks noGrp="1"/>
          </p:cNvSpPr>
          <p:nvPr>
            <p:ph type="body" sz="quarter" idx="61"/>
          </p:nvPr>
        </p:nvSpPr>
        <p:spPr>
          <a:xfrm>
            <a:off x="221494" y="6678966"/>
            <a:ext cx="3431741" cy="400453"/>
          </a:xfrm>
        </p:spPr>
        <p:txBody>
          <a:bodyPr>
            <a:normAutofit/>
          </a:bodyPr>
          <a:lstStyle/>
          <a:p>
            <a:r>
              <a:rPr lang="en-GB" sz="1300" dirty="0"/>
              <a:t> Construction:</a:t>
            </a:r>
            <a:r>
              <a:rPr lang="en-GB" sz="1200" dirty="0"/>
              <a:t> 51 Employees</a:t>
            </a:r>
          </a:p>
        </p:txBody>
      </p:sp>
      <p:sp>
        <p:nvSpPr>
          <p:cNvPr id="11" name="Text Placeholder 10">
            <a:extLst>
              <a:ext uri="{FF2B5EF4-FFF2-40B4-BE49-F238E27FC236}">
                <a16:creationId xmlns:a16="http://schemas.microsoft.com/office/drawing/2014/main" id="{A9F20B16-8627-E8A8-43B4-7515738FB941}"/>
              </a:ext>
            </a:extLst>
          </p:cNvPr>
          <p:cNvSpPr>
            <a:spLocks noGrp="1"/>
          </p:cNvSpPr>
          <p:nvPr>
            <p:ph type="body" sz="quarter" idx="62"/>
          </p:nvPr>
        </p:nvSpPr>
        <p:spPr>
          <a:xfrm>
            <a:off x="221494" y="7007305"/>
            <a:ext cx="2957045" cy="501563"/>
          </a:xfrm>
        </p:spPr>
        <p:txBody>
          <a:bodyPr>
            <a:normAutofit/>
          </a:bodyPr>
          <a:lstStyle/>
          <a:p>
            <a:r>
              <a:rPr lang="en-GB" sz="1600" dirty="0"/>
              <a:t> D&amp;I Strategy </a:t>
            </a:r>
          </a:p>
        </p:txBody>
      </p:sp>
      <p:sp>
        <p:nvSpPr>
          <p:cNvPr id="12" name="Text Placeholder 11">
            <a:extLst>
              <a:ext uri="{FF2B5EF4-FFF2-40B4-BE49-F238E27FC236}">
                <a16:creationId xmlns:a16="http://schemas.microsoft.com/office/drawing/2014/main" id="{7D2F4E10-9B56-BBA4-986B-B4C9D6EE7959}"/>
              </a:ext>
            </a:extLst>
          </p:cNvPr>
          <p:cNvSpPr>
            <a:spLocks noGrp="1"/>
          </p:cNvSpPr>
          <p:nvPr>
            <p:ph type="body" sz="quarter" idx="63"/>
          </p:nvPr>
        </p:nvSpPr>
        <p:spPr>
          <a:xfrm>
            <a:off x="256361" y="7901014"/>
            <a:ext cx="3166712" cy="398356"/>
          </a:xfrm>
        </p:spPr>
        <p:txBody>
          <a:bodyPr>
            <a:noAutofit/>
          </a:bodyPr>
          <a:lstStyle/>
          <a:p>
            <a:r>
              <a:rPr lang="en-GB" sz="1200" dirty="0"/>
              <a:t>Module 4: Empowering Employees and D&amp;I Culture Development</a:t>
            </a:r>
          </a:p>
        </p:txBody>
      </p:sp>
      <p:sp>
        <p:nvSpPr>
          <p:cNvPr id="25" name="Text Placeholder 24">
            <a:extLst>
              <a:ext uri="{FF2B5EF4-FFF2-40B4-BE49-F238E27FC236}">
                <a16:creationId xmlns:a16="http://schemas.microsoft.com/office/drawing/2014/main" id="{F19C7C69-F55A-00B4-5C68-9E0698AC43C6}"/>
              </a:ext>
            </a:extLst>
          </p:cNvPr>
          <p:cNvSpPr>
            <a:spLocks noGrp="1"/>
          </p:cNvSpPr>
          <p:nvPr>
            <p:ph type="body" sz="quarter" idx="64"/>
          </p:nvPr>
        </p:nvSpPr>
        <p:spPr>
          <a:xfrm>
            <a:off x="256361" y="7625378"/>
            <a:ext cx="1433102" cy="385051"/>
          </a:xfrm>
        </p:spPr>
        <p:txBody>
          <a:bodyPr/>
          <a:lstStyle/>
          <a:p>
            <a:r>
              <a:rPr lang="en-GB" sz="1600" dirty="0"/>
              <a:t>Module Topic</a:t>
            </a:r>
          </a:p>
        </p:txBody>
      </p:sp>
      <p:sp>
        <p:nvSpPr>
          <p:cNvPr id="26" name="Text Placeholder 25">
            <a:extLst>
              <a:ext uri="{FF2B5EF4-FFF2-40B4-BE49-F238E27FC236}">
                <a16:creationId xmlns:a16="http://schemas.microsoft.com/office/drawing/2014/main" id="{019F3011-6448-72C9-CC9A-D8DE9CB0DBBC}"/>
              </a:ext>
            </a:extLst>
          </p:cNvPr>
          <p:cNvSpPr>
            <a:spLocks noGrp="1"/>
          </p:cNvSpPr>
          <p:nvPr>
            <p:ph type="body" sz="quarter" idx="65"/>
          </p:nvPr>
        </p:nvSpPr>
        <p:spPr>
          <a:xfrm>
            <a:off x="221494" y="7328607"/>
            <a:ext cx="3684948" cy="268951"/>
          </a:xfrm>
        </p:spPr>
        <p:txBody>
          <a:bodyPr/>
          <a:lstStyle/>
          <a:p>
            <a:pPr>
              <a:spcBef>
                <a:spcPts val="0"/>
              </a:spcBef>
            </a:pPr>
            <a:r>
              <a:rPr lang="en-GB" sz="1300" dirty="0"/>
              <a:t> </a:t>
            </a:r>
            <a:r>
              <a:rPr lang="en-GB" sz="1200" dirty="0"/>
              <a:t>Business Culture Development</a:t>
            </a:r>
          </a:p>
        </p:txBody>
      </p:sp>
      <p:sp>
        <p:nvSpPr>
          <p:cNvPr id="7" name="Text Placeholder 6">
            <a:extLst>
              <a:ext uri="{FF2B5EF4-FFF2-40B4-BE49-F238E27FC236}">
                <a16:creationId xmlns:a16="http://schemas.microsoft.com/office/drawing/2014/main" id="{2218036C-7EB2-E5E9-FADD-3636DF3A3896}"/>
              </a:ext>
            </a:extLst>
          </p:cNvPr>
          <p:cNvSpPr>
            <a:spLocks noGrp="1"/>
          </p:cNvSpPr>
          <p:nvPr>
            <p:ph type="body" sz="quarter" idx="58"/>
          </p:nvPr>
        </p:nvSpPr>
        <p:spPr>
          <a:xfrm>
            <a:off x="221494" y="5905121"/>
            <a:ext cx="2957044" cy="335115"/>
          </a:xfrm>
        </p:spPr>
        <p:txBody>
          <a:bodyPr>
            <a:normAutofit/>
          </a:bodyPr>
          <a:lstStyle/>
          <a:p>
            <a:r>
              <a:rPr lang="en-GB" sz="1600" dirty="0"/>
              <a:t>Company Name, Country</a:t>
            </a:r>
          </a:p>
        </p:txBody>
      </p:sp>
      <p:sp>
        <p:nvSpPr>
          <p:cNvPr id="8" name="Text Placeholder 7">
            <a:extLst>
              <a:ext uri="{FF2B5EF4-FFF2-40B4-BE49-F238E27FC236}">
                <a16:creationId xmlns:a16="http://schemas.microsoft.com/office/drawing/2014/main" id="{39C00486-5CF5-8888-1CD6-4510360BCB09}"/>
              </a:ext>
            </a:extLst>
          </p:cNvPr>
          <p:cNvSpPr>
            <a:spLocks noGrp="1"/>
          </p:cNvSpPr>
          <p:nvPr>
            <p:ph type="body" sz="quarter" idx="59"/>
          </p:nvPr>
        </p:nvSpPr>
        <p:spPr>
          <a:xfrm>
            <a:off x="221494" y="6156564"/>
            <a:ext cx="3027624" cy="349177"/>
          </a:xfrm>
        </p:spPr>
        <p:txBody>
          <a:bodyPr>
            <a:normAutofit/>
          </a:bodyPr>
          <a:lstStyle/>
          <a:p>
            <a:r>
              <a:rPr lang="en-GB" sz="1200" dirty="0"/>
              <a:t>Mitchell McDermott, Ireland</a:t>
            </a:r>
          </a:p>
        </p:txBody>
      </p:sp>
      <p:sp>
        <p:nvSpPr>
          <p:cNvPr id="2" name="Text Placeholder 1">
            <a:extLst>
              <a:ext uri="{FF2B5EF4-FFF2-40B4-BE49-F238E27FC236}">
                <a16:creationId xmlns:a16="http://schemas.microsoft.com/office/drawing/2014/main" id="{ADB29C28-376C-0A1A-2D23-755FBF54FCC1}"/>
              </a:ext>
            </a:extLst>
          </p:cNvPr>
          <p:cNvSpPr>
            <a:spLocks noGrp="1"/>
          </p:cNvSpPr>
          <p:nvPr>
            <p:ph type="body" sz="quarter" idx="11"/>
          </p:nvPr>
        </p:nvSpPr>
        <p:spPr>
          <a:xfrm>
            <a:off x="150914" y="3424467"/>
            <a:ext cx="3502321" cy="574616"/>
          </a:xfrm>
        </p:spPr>
        <p:txBody>
          <a:bodyPr/>
          <a:lstStyle/>
          <a:p>
            <a:r>
              <a:rPr lang="en-GB" sz="4800" dirty="0"/>
              <a:t>CASE STUDY</a:t>
            </a:r>
          </a:p>
          <a:p>
            <a:endParaRPr lang="en-GB" sz="4800" dirty="0"/>
          </a:p>
          <a:p>
            <a:endParaRPr lang="en-GB" sz="4800" dirty="0"/>
          </a:p>
        </p:txBody>
      </p:sp>
      <p:sp>
        <p:nvSpPr>
          <p:cNvPr id="3" name="Text Placeholder 2">
            <a:extLst>
              <a:ext uri="{FF2B5EF4-FFF2-40B4-BE49-F238E27FC236}">
                <a16:creationId xmlns:a16="http://schemas.microsoft.com/office/drawing/2014/main" id="{B1CE29B8-CA19-330F-E37F-89C2F0E34FD6}"/>
              </a:ext>
            </a:extLst>
          </p:cNvPr>
          <p:cNvSpPr>
            <a:spLocks noGrp="1"/>
          </p:cNvSpPr>
          <p:nvPr>
            <p:ph type="body" sz="quarter" idx="16"/>
          </p:nvPr>
        </p:nvSpPr>
        <p:spPr>
          <a:xfrm>
            <a:off x="601725" y="4141628"/>
            <a:ext cx="3249117" cy="1021871"/>
          </a:xfrm>
        </p:spPr>
        <p:txBody>
          <a:bodyPr/>
          <a:lstStyle/>
          <a:p>
            <a:endParaRPr lang="en-GB" sz="3200" dirty="0">
              <a:solidFill>
                <a:schemeClr val="tx1"/>
              </a:solidFill>
            </a:endParaRPr>
          </a:p>
          <a:p>
            <a:endParaRPr lang="en-GB" sz="3200" dirty="0">
              <a:solidFill>
                <a:schemeClr val="tx1"/>
              </a:solidFill>
            </a:endParaRPr>
          </a:p>
          <a:p>
            <a:r>
              <a:rPr lang="en-GB" sz="3200" b="1" dirty="0">
                <a:solidFill>
                  <a:schemeClr val="tx1"/>
                </a:solidFill>
              </a:rPr>
              <a:t>    </a:t>
            </a:r>
            <a:r>
              <a:rPr lang="en-GB" sz="2400" b="1" dirty="0">
                <a:solidFill>
                  <a:schemeClr val="tx1"/>
                </a:solidFill>
              </a:rPr>
              <a:t>Ireland</a:t>
            </a:r>
          </a:p>
        </p:txBody>
      </p:sp>
      <p:grpSp>
        <p:nvGrpSpPr>
          <p:cNvPr id="13" name="Group 12">
            <a:extLst>
              <a:ext uri="{FF2B5EF4-FFF2-40B4-BE49-F238E27FC236}">
                <a16:creationId xmlns:a16="http://schemas.microsoft.com/office/drawing/2014/main" id="{1CB874ED-D228-B739-C5E5-8D24B0B90470}"/>
              </a:ext>
            </a:extLst>
          </p:cNvPr>
          <p:cNvGrpSpPr/>
          <p:nvPr/>
        </p:nvGrpSpPr>
        <p:grpSpPr>
          <a:xfrm rot="10327245">
            <a:off x="2553720" y="4856523"/>
            <a:ext cx="2061589" cy="1534652"/>
            <a:chOff x="-1397183" y="824494"/>
            <a:chExt cx="1192352" cy="1034336"/>
          </a:xfrm>
        </p:grpSpPr>
        <p:sp>
          <p:nvSpPr>
            <p:cNvPr id="14" name="Freeform 13">
              <a:extLst>
                <a:ext uri="{FF2B5EF4-FFF2-40B4-BE49-F238E27FC236}">
                  <a16:creationId xmlns:a16="http://schemas.microsoft.com/office/drawing/2014/main" id="{A178F316-4F05-474E-BF17-FC4E273D5F8C}"/>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CE69460-6C1F-C905-77B5-273C2020C1D0}"/>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7364973-F886-103B-1EF4-AF79DE69B955}"/>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cxnSp>
        <p:nvCxnSpPr>
          <p:cNvPr id="20" name="Straight Connector 19">
            <a:extLst>
              <a:ext uri="{FF2B5EF4-FFF2-40B4-BE49-F238E27FC236}">
                <a16:creationId xmlns:a16="http://schemas.microsoft.com/office/drawing/2014/main" id="{CBC85E2D-EB26-C19D-F516-94161C1CE53E}"/>
              </a:ext>
            </a:extLst>
          </p:cNvPr>
          <p:cNvCxnSpPr>
            <a:cxnSpLocks/>
          </p:cNvCxnSpPr>
          <p:nvPr/>
        </p:nvCxnSpPr>
        <p:spPr>
          <a:xfrm flipH="1">
            <a:off x="62203" y="7007305"/>
            <a:ext cx="33608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511484-72B2-6000-0B8D-9B0AD54B8F4B}"/>
              </a:ext>
            </a:extLst>
          </p:cNvPr>
          <p:cNvCxnSpPr>
            <a:cxnSpLocks/>
          </p:cNvCxnSpPr>
          <p:nvPr userDrawn="1"/>
        </p:nvCxnSpPr>
        <p:spPr>
          <a:xfrm flipH="1">
            <a:off x="62203" y="7625378"/>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3F403C-1422-EC11-6D5B-9345BB047618}"/>
              </a:ext>
            </a:extLst>
          </p:cNvPr>
          <p:cNvCxnSpPr>
            <a:cxnSpLocks/>
          </p:cNvCxnSpPr>
          <p:nvPr userDrawn="1"/>
        </p:nvCxnSpPr>
        <p:spPr>
          <a:xfrm flipH="1">
            <a:off x="-2" y="8337005"/>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1" name="Graphic 3">
            <a:extLst>
              <a:ext uri="{FF2B5EF4-FFF2-40B4-BE49-F238E27FC236}">
                <a16:creationId xmlns:a16="http://schemas.microsoft.com/office/drawing/2014/main" id="{2BCCC0F0-02E4-9326-2AEB-BDA52FA2F64C}"/>
              </a:ext>
            </a:extLst>
          </p:cNvPr>
          <p:cNvGrpSpPr/>
          <p:nvPr/>
        </p:nvGrpSpPr>
        <p:grpSpPr>
          <a:xfrm>
            <a:off x="5993172" y="9548725"/>
            <a:ext cx="410401" cy="463436"/>
            <a:chOff x="1950027" y="2499889"/>
            <a:chExt cx="850463" cy="850463"/>
          </a:xfrm>
        </p:grpSpPr>
        <p:sp>
          <p:nvSpPr>
            <p:cNvPr id="42" name="Freeform 218">
              <a:extLst>
                <a:ext uri="{FF2B5EF4-FFF2-40B4-BE49-F238E27FC236}">
                  <a16:creationId xmlns:a16="http://schemas.microsoft.com/office/drawing/2014/main" id="{240B0F2A-5260-B1B3-1AAC-A451BB63C161}"/>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a16="http://schemas.microsoft.com/office/drawing/2014/main" id="{8753163A-9F74-30D0-89B6-17BEFA144E13}"/>
                </a:ext>
              </a:extLst>
            </p:cNvPr>
            <p:cNvGrpSpPr/>
            <p:nvPr/>
          </p:nvGrpSpPr>
          <p:grpSpPr>
            <a:xfrm>
              <a:off x="2107521" y="2657382"/>
              <a:ext cx="535476" cy="535477"/>
              <a:chOff x="2107521" y="2657382"/>
              <a:chExt cx="535476" cy="535477"/>
            </a:xfrm>
            <a:solidFill>
              <a:srgbClr val="FFFFFF"/>
            </a:solidFill>
          </p:grpSpPr>
          <p:sp>
            <p:nvSpPr>
              <p:cNvPr id="48" name="Freeform 220">
                <a:extLst>
                  <a:ext uri="{FF2B5EF4-FFF2-40B4-BE49-F238E27FC236}">
                    <a16:creationId xmlns:a16="http://schemas.microsoft.com/office/drawing/2014/main" id="{18242F45-C4DE-C95D-CB5E-CF9668CBA069}"/>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221">
                <a:hlinkClick r:id="rId2"/>
                <a:extLst>
                  <a:ext uri="{FF2B5EF4-FFF2-40B4-BE49-F238E27FC236}">
                    <a16:creationId xmlns:a16="http://schemas.microsoft.com/office/drawing/2014/main" id="{256B1F1B-F87A-C8DC-67CF-C12488E583A9}"/>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Freeform 222">
                <a:extLst>
                  <a:ext uri="{FF2B5EF4-FFF2-40B4-BE49-F238E27FC236}">
                    <a16:creationId xmlns:a16="http://schemas.microsoft.com/office/drawing/2014/main" id="{4CF130FA-C0AC-9034-0EDD-EA1138E1A9F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sp>
        <p:nvSpPr>
          <p:cNvPr id="51" name="Freeform 224">
            <a:extLst>
              <a:ext uri="{FF2B5EF4-FFF2-40B4-BE49-F238E27FC236}">
                <a16:creationId xmlns:a16="http://schemas.microsoft.com/office/drawing/2014/main" id="{BDE2B815-10B5-B885-878A-471396565CBC}"/>
              </a:ext>
            </a:extLst>
          </p:cNvPr>
          <p:cNvSpPr/>
          <p:nvPr/>
        </p:nvSpPr>
        <p:spPr>
          <a:xfrm>
            <a:off x="4868709" y="9527586"/>
            <a:ext cx="410401" cy="463436"/>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2" name="Graphic 3">
            <a:extLst>
              <a:ext uri="{FF2B5EF4-FFF2-40B4-BE49-F238E27FC236}">
                <a16:creationId xmlns:a16="http://schemas.microsoft.com/office/drawing/2014/main" id="{B2F4FD24-3EF6-E4D8-35F7-CB121797B5D0}"/>
              </a:ext>
            </a:extLst>
          </p:cNvPr>
          <p:cNvGrpSpPr/>
          <p:nvPr/>
        </p:nvGrpSpPr>
        <p:grpSpPr>
          <a:xfrm>
            <a:off x="6566976" y="9528278"/>
            <a:ext cx="410401" cy="463436"/>
            <a:chOff x="2998302" y="2499889"/>
            <a:chExt cx="850463" cy="850463"/>
          </a:xfrm>
        </p:grpSpPr>
        <p:sp>
          <p:nvSpPr>
            <p:cNvPr id="53" name="Freeform 227">
              <a:extLst>
                <a:ext uri="{FF2B5EF4-FFF2-40B4-BE49-F238E27FC236}">
                  <a16:creationId xmlns:a16="http://schemas.microsoft.com/office/drawing/2014/main" id="{3D50DE4C-8FCC-6588-6E90-52E6844CB440}"/>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4" name="Freeform 228">
              <a:hlinkClick r:id="rId3"/>
              <a:extLst>
                <a:ext uri="{FF2B5EF4-FFF2-40B4-BE49-F238E27FC236}">
                  <a16:creationId xmlns:a16="http://schemas.microsoft.com/office/drawing/2014/main" id="{98179CEB-3B9A-B839-93A7-96F82789ED8B}"/>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55" name="Graphic 3">
            <a:extLst>
              <a:ext uri="{FF2B5EF4-FFF2-40B4-BE49-F238E27FC236}">
                <a16:creationId xmlns:a16="http://schemas.microsoft.com/office/drawing/2014/main" id="{896FD939-EBE5-082F-E02C-45E1A2632622}"/>
              </a:ext>
            </a:extLst>
          </p:cNvPr>
          <p:cNvGrpSpPr/>
          <p:nvPr/>
        </p:nvGrpSpPr>
        <p:grpSpPr>
          <a:xfrm>
            <a:off x="4300366" y="9528278"/>
            <a:ext cx="410401" cy="463780"/>
            <a:chOff x="-1196056" y="2499889"/>
            <a:chExt cx="850463" cy="851093"/>
          </a:xfrm>
        </p:grpSpPr>
        <p:sp>
          <p:nvSpPr>
            <p:cNvPr id="56" name="Freeform 230">
              <a:extLst>
                <a:ext uri="{FF2B5EF4-FFF2-40B4-BE49-F238E27FC236}">
                  <a16:creationId xmlns:a16="http://schemas.microsoft.com/office/drawing/2014/main" id="{B6EA9483-6551-90CF-C97C-3296FDEF7B6E}"/>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231">
              <a:hlinkClick r:id="rId4"/>
              <a:extLst>
                <a:ext uri="{FF2B5EF4-FFF2-40B4-BE49-F238E27FC236}">
                  <a16:creationId xmlns:a16="http://schemas.microsoft.com/office/drawing/2014/main" id="{6DDE3A9E-3A09-CCB6-C2BD-632FE4B0991F}"/>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61" name="Group 60">
            <a:extLst>
              <a:ext uri="{FF2B5EF4-FFF2-40B4-BE49-F238E27FC236}">
                <a16:creationId xmlns:a16="http://schemas.microsoft.com/office/drawing/2014/main" id="{D0A52899-BDE4-79C0-55AD-51F4786D309A}"/>
              </a:ext>
            </a:extLst>
          </p:cNvPr>
          <p:cNvGrpSpPr/>
          <p:nvPr/>
        </p:nvGrpSpPr>
        <p:grpSpPr>
          <a:xfrm>
            <a:off x="5434798" y="9533230"/>
            <a:ext cx="410401" cy="463436"/>
            <a:chOff x="3094393" y="4759137"/>
            <a:chExt cx="1074283" cy="1074283"/>
          </a:xfrm>
        </p:grpSpPr>
        <p:sp>
          <p:nvSpPr>
            <p:cNvPr id="62" name="Freeform 236">
              <a:hlinkClick r:id="rId2"/>
              <a:extLst>
                <a:ext uri="{FF2B5EF4-FFF2-40B4-BE49-F238E27FC236}">
                  <a16:creationId xmlns:a16="http://schemas.microsoft.com/office/drawing/2014/main" id="{143855FC-2304-51E5-4AE8-C2094B8B3E85}"/>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63" name="Group 62">
              <a:extLst>
                <a:ext uri="{FF2B5EF4-FFF2-40B4-BE49-F238E27FC236}">
                  <a16:creationId xmlns:a16="http://schemas.microsoft.com/office/drawing/2014/main" id="{F0D828E6-573C-233B-3A09-479751127A9F}"/>
                </a:ext>
              </a:extLst>
            </p:cNvPr>
            <p:cNvGrpSpPr/>
            <p:nvPr/>
          </p:nvGrpSpPr>
          <p:grpSpPr>
            <a:xfrm>
              <a:off x="3303016" y="4946695"/>
              <a:ext cx="685139" cy="655838"/>
              <a:chOff x="3303016" y="4946695"/>
              <a:chExt cx="685139" cy="655838"/>
            </a:xfrm>
          </p:grpSpPr>
          <p:sp>
            <p:nvSpPr>
              <p:cNvPr id="64" name="Freeform 238">
                <a:hlinkClick r:id="rId5"/>
                <a:extLst>
                  <a:ext uri="{FF2B5EF4-FFF2-40B4-BE49-F238E27FC236}">
                    <a16:creationId xmlns:a16="http://schemas.microsoft.com/office/drawing/2014/main" id="{D5BA11D4-B029-F2A1-2765-4BD4179B76CF}"/>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dirty="0"/>
              </a:p>
            </p:txBody>
          </p:sp>
          <p:sp>
            <p:nvSpPr>
              <p:cNvPr id="65" name="Freeform 239">
                <a:extLst>
                  <a:ext uri="{FF2B5EF4-FFF2-40B4-BE49-F238E27FC236}">
                    <a16:creationId xmlns:a16="http://schemas.microsoft.com/office/drawing/2014/main" id="{2C248A2D-7E73-C8ED-AEBE-F6922862F735}"/>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66" name="Freeform 240">
                <a:extLst>
                  <a:ext uri="{FF2B5EF4-FFF2-40B4-BE49-F238E27FC236}">
                    <a16:creationId xmlns:a16="http://schemas.microsoft.com/office/drawing/2014/main" id="{820D68F9-B491-3469-5752-868054F18FE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
        <p:nvSpPr>
          <p:cNvPr id="70" name="Graphic 3">
            <a:hlinkClick r:id="rId6"/>
            <a:extLst>
              <a:ext uri="{FF2B5EF4-FFF2-40B4-BE49-F238E27FC236}">
                <a16:creationId xmlns:a16="http://schemas.microsoft.com/office/drawing/2014/main" id="{7732EB36-6E93-5442-51BE-23EA916E20C0}"/>
              </a:ext>
            </a:extLst>
          </p:cNvPr>
          <p:cNvSpPr/>
          <p:nvPr/>
        </p:nvSpPr>
        <p:spPr>
          <a:xfrm>
            <a:off x="4960932" y="9622694"/>
            <a:ext cx="249366" cy="265552"/>
          </a:xfrm>
          <a:custGeom>
            <a:avLst/>
            <a:gdLst>
              <a:gd name="connsiteX0" fmla="*/ 40005 w 300989"/>
              <a:gd name="connsiteY0" fmla="*/ 18097 h 283844"/>
              <a:gd name="connsiteX1" fmla="*/ 220980 w 300989"/>
              <a:gd name="connsiteY1" fmla="*/ 260985 h 283844"/>
              <a:gd name="connsiteX2" fmla="*/ 258127 w 300989"/>
              <a:gd name="connsiteY2" fmla="*/ 260985 h 283844"/>
              <a:gd name="connsiteX3" fmla="*/ 76200 w 300989"/>
              <a:gd name="connsiteY3" fmla="*/ 18097 h 283844"/>
              <a:gd name="connsiteX4" fmla="*/ 40005 w 300989"/>
              <a:gd name="connsiteY4" fmla="*/ 18097 h 283844"/>
              <a:gd name="connsiteX5" fmla="*/ 0 w 300989"/>
              <a:gd name="connsiteY5" fmla="*/ 0 h 283844"/>
              <a:gd name="connsiteX6" fmla="*/ 85725 w 300989"/>
              <a:gd name="connsiteY6" fmla="*/ 0 h 283844"/>
              <a:gd name="connsiteX7" fmla="*/ 164782 w 300989"/>
              <a:gd name="connsiteY7" fmla="*/ 102870 h 283844"/>
              <a:gd name="connsiteX8" fmla="*/ 263842 w 300989"/>
              <a:gd name="connsiteY8" fmla="*/ 0 h 283844"/>
              <a:gd name="connsiteX9" fmla="*/ 290513 w 300989"/>
              <a:gd name="connsiteY9" fmla="*/ 0 h 283844"/>
              <a:gd name="connsiteX10" fmla="*/ 178117 w 300989"/>
              <a:gd name="connsiteY10" fmla="*/ 121920 h 283844"/>
              <a:gd name="connsiteX11" fmla="*/ 164782 w 300989"/>
              <a:gd name="connsiteY11" fmla="*/ 104775 h 283844"/>
              <a:gd name="connsiteX12" fmla="*/ 300990 w 300989"/>
              <a:gd name="connsiteY12" fmla="*/ 283845 h 283844"/>
              <a:gd name="connsiteX13" fmla="*/ 208597 w 300989"/>
              <a:gd name="connsiteY13" fmla="*/ 283845 h 283844"/>
              <a:gd name="connsiteX14" fmla="*/ 126682 w 300989"/>
              <a:gd name="connsiteY14" fmla="*/ 173355 h 283844"/>
              <a:gd name="connsiteX15" fmla="*/ 31432 w 300989"/>
              <a:gd name="connsiteY15" fmla="*/ 276225 h 283844"/>
              <a:gd name="connsiteX16" fmla="*/ 3810 w 300989"/>
              <a:gd name="connsiteY16" fmla="*/ 276225 h 283844"/>
              <a:gd name="connsiteX17" fmla="*/ 116205 w 300989"/>
              <a:gd name="connsiteY17" fmla="*/ 157163 h 283844"/>
              <a:gd name="connsiteX18" fmla="*/ 0 w 300989"/>
              <a:gd name="connsiteY18" fmla="*/ 0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0989" h="283844">
                <a:moveTo>
                  <a:pt x="40005" y="18097"/>
                </a:moveTo>
                <a:lnTo>
                  <a:pt x="220980" y="260985"/>
                </a:lnTo>
                <a:lnTo>
                  <a:pt x="258127" y="260985"/>
                </a:lnTo>
                <a:lnTo>
                  <a:pt x="76200" y="18097"/>
                </a:lnTo>
                <a:lnTo>
                  <a:pt x="40005" y="18097"/>
                </a:lnTo>
                <a:close/>
                <a:moveTo>
                  <a:pt x="0" y="0"/>
                </a:moveTo>
                <a:lnTo>
                  <a:pt x="85725" y="0"/>
                </a:lnTo>
                <a:lnTo>
                  <a:pt x="164782" y="102870"/>
                </a:lnTo>
                <a:lnTo>
                  <a:pt x="263842" y="0"/>
                </a:lnTo>
                <a:lnTo>
                  <a:pt x="290513" y="0"/>
                </a:lnTo>
                <a:lnTo>
                  <a:pt x="178117" y="121920"/>
                </a:lnTo>
                <a:lnTo>
                  <a:pt x="164782" y="104775"/>
                </a:lnTo>
                <a:lnTo>
                  <a:pt x="300990" y="283845"/>
                </a:lnTo>
                <a:lnTo>
                  <a:pt x="208597" y="283845"/>
                </a:lnTo>
                <a:lnTo>
                  <a:pt x="126682" y="173355"/>
                </a:lnTo>
                <a:lnTo>
                  <a:pt x="31432" y="276225"/>
                </a:lnTo>
                <a:lnTo>
                  <a:pt x="3810" y="276225"/>
                </a:lnTo>
                <a:lnTo>
                  <a:pt x="116205" y="157163"/>
                </a:lnTo>
                <a:lnTo>
                  <a:pt x="0" y="0"/>
                </a:lnTo>
                <a:close/>
              </a:path>
            </a:pathLst>
          </a:custGeom>
          <a:solidFill>
            <a:srgbClr val="FFFFFF"/>
          </a:solidFill>
          <a:ln w="9525" cap="flat">
            <a:noFill/>
            <a:prstDash val="solid"/>
            <a:miter/>
          </a:ln>
        </p:spPr>
        <p:txBody>
          <a:bodyPr rtlCol="0" anchor="ctr"/>
          <a:lstStyle/>
          <a:p>
            <a:endParaRPr lang="en-US"/>
          </a:p>
        </p:txBody>
      </p:sp>
      <p:cxnSp>
        <p:nvCxnSpPr>
          <p:cNvPr id="71" name="Straight Connector 70">
            <a:extLst>
              <a:ext uri="{FF2B5EF4-FFF2-40B4-BE49-F238E27FC236}">
                <a16:creationId xmlns:a16="http://schemas.microsoft.com/office/drawing/2014/main" id="{89A4AA17-EC56-E5B6-D12C-445A64992357}"/>
              </a:ext>
            </a:extLst>
          </p:cNvPr>
          <p:cNvCxnSpPr>
            <a:cxnSpLocks/>
          </p:cNvCxnSpPr>
          <p:nvPr/>
        </p:nvCxnSpPr>
        <p:spPr>
          <a:xfrm flipH="1">
            <a:off x="1" y="6505741"/>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Placeholder 24">
            <a:extLst>
              <a:ext uri="{FF2B5EF4-FFF2-40B4-BE49-F238E27FC236}">
                <a16:creationId xmlns:a16="http://schemas.microsoft.com/office/drawing/2014/main" id="{363D67BD-9CEC-D031-03A3-218A1F4D0D43}"/>
              </a:ext>
            </a:extLst>
          </p:cNvPr>
          <p:cNvSpPr txBox="1">
            <a:spLocks/>
          </p:cNvSpPr>
          <p:nvPr/>
        </p:nvSpPr>
        <p:spPr>
          <a:xfrm>
            <a:off x="221494" y="8309184"/>
            <a:ext cx="2837748" cy="474809"/>
          </a:xfrm>
          <a:prstGeom prst="rect">
            <a:avLst/>
          </a:prstGeom>
        </p:spPr>
        <p:txBody>
          <a:bodyPr anchor="ctr">
            <a:noAutofit/>
          </a:bodyPr>
          <a:lstStyle>
            <a:lvl1pPr marL="0" indent="0" algn="l" defTabSz="2072941" rtl="0" eaLnBrk="1" latinLnBrk="0" hangingPunct="1">
              <a:lnSpc>
                <a:spcPts val="1420"/>
              </a:lnSpc>
              <a:spcBef>
                <a:spcPts val="0"/>
              </a:spcBef>
              <a:buFont typeface="Arial" panose="020B0604020202020204" pitchFamily="34" charset="0"/>
              <a:buNone/>
              <a:defRPr sz="1200" b="1" i="0" kern="1200">
                <a:solidFill>
                  <a:schemeClr val="bg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dirty="0"/>
              <a:t>Website</a:t>
            </a:r>
          </a:p>
        </p:txBody>
      </p:sp>
      <p:cxnSp>
        <p:nvCxnSpPr>
          <p:cNvPr id="73" name="Straight Connector 72">
            <a:extLst>
              <a:ext uri="{FF2B5EF4-FFF2-40B4-BE49-F238E27FC236}">
                <a16:creationId xmlns:a16="http://schemas.microsoft.com/office/drawing/2014/main" id="{5C8C9591-D076-7D91-BE02-F190C73B04B5}"/>
              </a:ext>
            </a:extLst>
          </p:cNvPr>
          <p:cNvCxnSpPr>
            <a:cxnSpLocks/>
          </p:cNvCxnSpPr>
          <p:nvPr/>
        </p:nvCxnSpPr>
        <p:spPr>
          <a:xfrm flipH="1">
            <a:off x="-2" y="8887460"/>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Placeholder 25">
            <a:extLst>
              <a:ext uri="{FF2B5EF4-FFF2-40B4-BE49-F238E27FC236}">
                <a16:creationId xmlns:a16="http://schemas.microsoft.com/office/drawing/2014/main" id="{4495FA42-C31B-F0DD-D5C2-FCC7996429E7}"/>
              </a:ext>
            </a:extLst>
          </p:cNvPr>
          <p:cNvSpPr txBox="1">
            <a:spLocks/>
          </p:cNvSpPr>
          <p:nvPr/>
        </p:nvSpPr>
        <p:spPr>
          <a:xfrm>
            <a:off x="555029" y="8538283"/>
            <a:ext cx="2694086" cy="349177"/>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dirty="0"/>
              <a:t>  </a:t>
            </a:r>
          </a:p>
        </p:txBody>
      </p:sp>
      <p:pic>
        <p:nvPicPr>
          <p:cNvPr id="4" name="Picture 6" descr="cdn.britannica.com/33/1733-004-5BA407D6/FLAG-Irela...">
            <a:extLst>
              <a:ext uri="{FF2B5EF4-FFF2-40B4-BE49-F238E27FC236}">
                <a16:creationId xmlns:a16="http://schemas.microsoft.com/office/drawing/2014/main" id="{5E6B034F-F69B-82A7-05BA-A3322AE8C8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9459" y="214551"/>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2158B9AF-6996-4D17-997A-66925A8762D6}"/>
              </a:ext>
            </a:extLst>
          </p:cNvPr>
          <p:cNvPicPr>
            <a:picLocks noChangeAspect="1"/>
          </p:cNvPicPr>
          <p:nvPr/>
        </p:nvPicPr>
        <p:blipFill>
          <a:blip r:embed="rId8"/>
          <a:stretch>
            <a:fillRect/>
          </a:stretch>
        </p:blipFill>
        <p:spPr>
          <a:xfrm>
            <a:off x="335186" y="4276244"/>
            <a:ext cx="2655562" cy="758153"/>
          </a:xfrm>
          <a:prstGeom prst="rect">
            <a:avLst/>
          </a:prstGeom>
        </p:spPr>
      </p:pic>
      <p:sp>
        <p:nvSpPr>
          <p:cNvPr id="28" name="TextBox 27">
            <a:extLst>
              <a:ext uri="{FF2B5EF4-FFF2-40B4-BE49-F238E27FC236}">
                <a16:creationId xmlns:a16="http://schemas.microsoft.com/office/drawing/2014/main" id="{64395E84-56D7-13EA-E425-A1BEEFB60223}"/>
              </a:ext>
            </a:extLst>
          </p:cNvPr>
          <p:cNvSpPr txBox="1"/>
          <p:nvPr/>
        </p:nvSpPr>
        <p:spPr>
          <a:xfrm>
            <a:off x="221493" y="8623022"/>
            <a:ext cx="2869029" cy="276999"/>
          </a:xfrm>
          <a:prstGeom prst="rect">
            <a:avLst/>
          </a:prstGeom>
          <a:noFill/>
        </p:spPr>
        <p:txBody>
          <a:bodyPr wrap="square">
            <a:spAutoFit/>
          </a:bodyPr>
          <a:lstStyle/>
          <a:p>
            <a:r>
              <a:rPr lang="en-GB" sz="1200" dirty="0">
                <a:solidFill>
                  <a:schemeClr val="bg1"/>
                </a:solidFill>
                <a:highlight>
                  <a:srgbClr val="E14726"/>
                </a:highlight>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https://mitchellmcdermott.com/</a:t>
            </a:r>
            <a:r>
              <a:rPr lang="en-GB" sz="1200" dirty="0">
                <a:solidFill>
                  <a:schemeClr val="bg1"/>
                </a:solidFill>
                <a:highlight>
                  <a:srgbClr val="E14726"/>
                </a:highlight>
                <a:latin typeface="Calibri" panose="020F0502020204030204" pitchFamily="34" charset="0"/>
                <a:cs typeface="Calibri" panose="020F0502020204030204" pitchFamily="34" charset="0"/>
              </a:rPr>
              <a:t> </a:t>
            </a:r>
          </a:p>
        </p:txBody>
      </p:sp>
      <p:pic>
        <p:nvPicPr>
          <p:cNvPr id="19" name="Picture 18">
            <a:extLst>
              <a:ext uri="{FF2B5EF4-FFF2-40B4-BE49-F238E27FC236}">
                <a16:creationId xmlns:a16="http://schemas.microsoft.com/office/drawing/2014/main" id="{005AFB53-2DDA-99D7-C553-2C46D46D04DC}"/>
              </a:ext>
            </a:extLst>
          </p:cNvPr>
          <p:cNvPicPr>
            <a:picLocks noChangeAspect="1"/>
          </p:cNvPicPr>
          <p:nvPr/>
        </p:nvPicPr>
        <p:blipFill>
          <a:blip r:embed="rId10"/>
          <a:stretch>
            <a:fillRect/>
          </a:stretch>
        </p:blipFill>
        <p:spPr>
          <a:xfrm>
            <a:off x="3998397" y="2941094"/>
            <a:ext cx="3561278" cy="2804140"/>
          </a:xfrm>
          <a:prstGeom prst="rect">
            <a:avLst/>
          </a:prstGeom>
        </p:spPr>
      </p:pic>
    </p:spTree>
    <p:extLst>
      <p:ext uri="{BB962C8B-B14F-4D97-AF65-F5344CB8AC3E}">
        <p14:creationId xmlns:p14="http://schemas.microsoft.com/office/powerpoint/2010/main" val="322144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809504-35F9-6A6E-C901-1D4F7B16B459}"/>
              </a:ext>
            </a:extLst>
          </p:cNvPr>
          <p:cNvSpPr>
            <a:spLocks noGrp="1"/>
          </p:cNvSpPr>
          <p:nvPr>
            <p:ph type="body" sz="quarter" idx="58"/>
          </p:nvPr>
        </p:nvSpPr>
        <p:spPr>
          <a:xfrm>
            <a:off x="860495" y="749684"/>
            <a:ext cx="5795486" cy="348400"/>
          </a:xfrm>
        </p:spPr>
        <p:txBody>
          <a:bodyPr/>
          <a:lstStyle/>
          <a:p>
            <a:r>
              <a:rPr lang="en-GB" sz="1600" dirty="0"/>
              <a:t>Culture of Diversity:   Investors in Diversity Bronze Accreditation Achieved by the Mitchell McDermott Organisation</a:t>
            </a:r>
          </a:p>
        </p:txBody>
      </p:sp>
      <p:sp>
        <p:nvSpPr>
          <p:cNvPr id="3" name="Text Placeholder 2">
            <a:extLst>
              <a:ext uri="{FF2B5EF4-FFF2-40B4-BE49-F238E27FC236}">
                <a16:creationId xmlns:a16="http://schemas.microsoft.com/office/drawing/2014/main" id="{ADCF113C-C374-0C93-9D93-47B80D64986D}"/>
              </a:ext>
            </a:extLst>
          </p:cNvPr>
          <p:cNvSpPr>
            <a:spLocks noGrp="1"/>
          </p:cNvSpPr>
          <p:nvPr>
            <p:ph type="body" sz="quarter" idx="32"/>
          </p:nvPr>
        </p:nvSpPr>
        <p:spPr>
          <a:xfrm>
            <a:off x="217715" y="1366246"/>
            <a:ext cx="7124244" cy="3179629"/>
          </a:xfrm>
        </p:spPr>
        <p:txBody>
          <a:bodyPr/>
          <a:lstStyle/>
          <a:p>
            <a:r>
              <a:rPr lang="en-GB" sz="1200" dirty="0"/>
              <a:t>Mitchell McDermott is proud to have achieved ‘Investors in Diversity’ Bronze Award.  Bronze is the first of the three stages in the Investors in Diversity EDI Mark, and recognises our commitment to embedding Equality, Diversity and Inclusion in our company’s systems.</a:t>
            </a:r>
          </a:p>
          <a:p>
            <a:endParaRPr lang="en-GB" sz="1200" dirty="0"/>
          </a:p>
          <a:p>
            <a:r>
              <a:rPr lang="en-GB" sz="1200" dirty="0"/>
              <a:t>The Investors in Diversity programme is Ireland’s only D&amp;I accreditation mark, and provides a framework to put in place a strong foundation to build our EDI, using best practice models and the ability to measure our progress on the journey.</a:t>
            </a:r>
          </a:p>
          <a:p>
            <a:endParaRPr lang="en-GB" sz="1200" dirty="0"/>
          </a:p>
          <a:p>
            <a:r>
              <a:rPr lang="en-GB" sz="1200" dirty="0"/>
              <a:t>Diversity expresses itself in many ways – in age, gender, race, nationality, culture, marital status, sexual orientation, religion, belief, education, disability, personality, neurodiversity, life experiences and approaches to work.</a:t>
            </a:r>
          </a:p>
          <a:p>
            <a:endParaRPr lang="en-GB" sz="1200" dirty="0"/>
          </a:p>
          <a:p>
            <a:r>
              <a:rPr lang="en-GB" sz="1200" dirty="0"/>
              <a:t>Mitchell McDermott as a company aims to maximise the potential of its people, by harnessing these differences and creating a productive environment in which everyone feels respected and valued, where their talents are being fully utilised and in which organisational goals are achieved. </a:t>
            </a:r>
          </a:p>
          <a:p>
            <a:endParaRPr lang="en-GB" sz="1200" dirty="0"/>
          </a:p>
        </p:txBody>
      </p:sp>
      <p:sp>
        <p:nvSpPr>
          <p:cNvPr id="5" name="Text Placeholder 4">
            <a:extLst>
              <a:ext uri="{FF2B5EF4-FFF2-40B4-BE49-F238E27FC236}">
                <a16:creationId xmlns:a16="http://schemas.microsoft.com/office/drawing/2014/main" id="{88EA7F43-7B67-367C-7744-F405BB97D0B6}"/>
              </a:ext>
            </a:extLst>
          </p:cNvPr>
          <p:cNvSpPr>
            <a:spLocks noGrp="1"/>
          </p:cNvSpPr>
          <p:nvPr>
            <p:ph type="body" sz="quarter" idx="61"/>
          </p:nvPr>
        </p:nvSpPr>
        <p:spPr>
          <a:xfrm>
            <a:off x="144459" y="5483482"/>
            <a:ext cx="7146904" cy="3002289"/>
          </a:xfrm>
        </p:spPr>
        <p:txBody>
          <a:bodyPr/>
          <a:lstStyle/>
          <a:p>
            <a:endParaRPr lang="en-GB" dirty="0"/>
          </a:p>
          <a:p>
            <a:endParaRPr lang="en-GB" dirty="0"/>
          </a:p>
          <a:p>
            <a:r>
              <a:rPr lang="en-GB" sz="1200" b="1" dirty="0"/>
              <a:t>Company Culture</a:t>
            </a:r>
            <a:endParaRPr lang="en-GB" sz="1200" dirty="0"/>
          </a:p>
          <a:p>
            <a:r>
              <a:rPr lang="en-GB" sz="1200" dirty="0"/>
              <a:t>Our company culture is one that is bought into by everyone from the newest Intern to the Directors. It’s living and breathing our Core Values. The leaders of the company ensure that every employee understands the expectations and acts accordingly. Our company culture is one that inherently promotes curiosity, respect, teamwork and employee health.</a:t>
            </a:r>
          </a:p>
          <a:p>
            <a:r>
              <a:rPr lang="en-GB" sz="1200" b="1" dirty="0"/>
              <a:t>For us, every day is a learning day </a:t>
            </a:r>
            <a:endParaRPr lang="en-GB" sz="1200" dirty="0"/>
          </a:p>
          <a:p>
            <a:r>
              <a:rPr lang="en-GB" sz="1200" dirty="0"/>
              <a:t>We empower our people to make a big impact and progress their career. From external training programmes and guest lectures, to mentoring sessions with our founders, our people have access to endless opportunities to pick up new skills and knowledge.</a:t>
            </a:r>
          </a:p>
          <a:p>
            <a:r>
              <a:rPr lang="en-GB" sz="1200" b="1" dirty="0"/>
              <a:t>Rewards, Recognition &amp; Celebrations</a:t>
            </a:r>
            <a:endParaRPr lang="en-GB" sz="1200" dirty="0"/>
          </a:p>
          <a:p>
            <a:r>
              <a:rPr lang="en-GB" sz="1200" dirty="0"/>
              <a:t>Whether it’s a housewarming gift, or baby clothes to welcome a new arrival, we enjoy recognising and celebrating the special life events of our team. New ideas that improve how we work are acknowledged and rewarded, as well as professional achievements such as Chartership. </a:t>
            </a:r>
          </a:p>
          <a:p>
            <a:r>
              <a:rPr lang="en-GB" sz="1200" b="1" dirty="0"/>
              <a:t>Working Groups </a:t>
            </a:r>
          </a:p>
          <a:p>
            <a:r>
              <a:rPr lang="en-GB" sz="1200" dirty="0"/>
              <a:t>Our Core Values are really reflected in the diverse topics covered by our 14 Working Groups. Each group is employee-led, giving everyone from placement students and graduate to directors the chance to be active in an area that interests them personally, and make a vital contribution to helping our company be the best it can be. ​</a:t>
            </a:r>
          </a:p>
        </p:txBody>
      </p:sp>
      <p:sp>
        <p:nvSpPr>
          <p:cNvPr id="8" name="Text Placeholder 1">
            <a:extLst>
              <a:ext uri="{FF2B5EF4-FFF2-40B4-BE49-F238E27FC236}">
                <a16:creationId xmlns:a16="http://schemas.microsoft.com/office/drawing/2014/main" id="{7D63C33A-E2D9-08C0-3C7D-E20501CA83B6}"/>
              </a:ext>
            </a:extLst>
          </p:cNvPr>
          <p:cNvSpPr txBox="1">
            <a:spLocks/>
          </p:cNvSpPr>
          <p:nvPr/>
        </p:nvSpPr>
        <p:spPr>
          <a:xfrm>
            <a:off x="882094" y="4792151"/>
            <a:ext cx="5795486" cy="348400"/>
          </a:xfrm>
          <a:prstGeom prst="rect">
            <a:avLst/>
          </a:prstGeom>
        </p:spPr>
        <p:txBody>
          <a:bodyPr anchor="ctr">
            <a:noAutofit/>
          </a:bodyPr>
          <a:lstStyle>
            <a:lvl1pPr marL="0" indent="0" algn="l" defTabSz="2072941" rtl="0" eaLnBrk="1" latinLnBrk="0" hangingPunct="1">
              <a:lnSpc>
                <a:spcPts val="1420"/>
              </a:lnSpc>
              <a:spcBef>
                <a:spcPts val="0"/>
              </a:spcBef>
              <a:buFont typeface="Arial" panose="020B0604020202020204" pitchFamily="34" charset="0"/>
              <a:buNone/>
              <a:defRPr lang="en-IE" sz="1100" b="1" i="0" u="none" strike="noStrike" kern="1200" smtClean="0">
                <a:solidFill>
                  <a:schemeClr val="bg1"/>
                </a:solidFill>
                <a:effectLst/>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dirty="0"/>
              <a:t>What Inspires the team?</a:t>
            </a:r>
          </a:p>
        </p:txBody>
      </p:sp>
      <p:sp>
        <p:nvSpPr>
          <p:cNvPr id="9" name="Google Shape;476;p39">
            <a:extLst>
              <a:ext uri="{FF2B5EF4-FFF2-40B4-BE49-F238E27FC236}">
                <a16:creationId xmlns:a16="http://schemas.microsoft.com/office/drawing/2014/main" id="{D36CFCFA-C505-751D-7724-B8CDA64B02A8}"/>
              </a:ext>
            </a:extLst>
          </p:cNvPr>
          <p:cNvSpPr/>
          <p:nvPr/>
        </p:nvSpPr>
        <p:spPr>
          <a:xfrm>
            <a:off x="404370" y="728858"/>
            <a:ext cx="251793" cy="333678"/>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 name="Google Shape;674;p39">
            <a:extLst>
              <a:ext uri="{FF2B5EF4-FFF2-40B4-BE49-F238E27FC236}">
                <a16:creationId xmlns:a16="http://schemas.microsoft.com/office/drawing/2014/main" id="{9124F494-CDC9-3FA5-2DE3-64AAA67FD56B}"/>
              </a:ext>
            </a:extLst>
          </p:cNvPr>
          <p:cNvGrpSpPr/>
          <p:nvPr/>
        </p:nvGrpSpPr>
        <p:grpSpPr>
          <a:xfrm>
            <a:off x="284599" y="4902866"/>
            <a:ext cx="371564" cy="371543"/>
            <a:chOff x="576250" y="4319400"/>
            <a:chExt cx="442075" cy="442050"/>
          </a:xfrm>
        </p:grpSpPr>
        <p:sp>
          <p:nvSpPr>
            <p:cNvPr id="11" name="Google Shape;675;p39">
              <a:extLst>
                <a:ext uri="{FF2B5EF4-FFF2-40B4-BE49-F238E27FC236}">
                  <a16:creationId xmlns:a16="http://schemas.microsoft.com/office/drawing/2014/main" id="{E36E094F-58EF-A81D-F1DA-4316925469C0}"/>
                </a:ext>
              </a:extLst>
            </p:cNvPr>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6;p39">
              <a:extLst>
                <a:ext uri="{FF2B5EF4-FFF2-40B4-BE49-F238E27FC236}">
                  <a16:creationId xmlns:a16="http://schemas.microsoft.com/office/drawing/2014/main" id="{6B06AE02-14D0-3CB2-6D9D-D6EF9D840C14}"/>
                </a:ext>
              </a:extLst>
            </p:cNvPr>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7;p39">
              <a:extLst>
                <a:ext uri="{FF2B5EF4-FFF2-40B4-BE49-F238E27FC236}">
                  <a16:creationId xmlns:a16="http://schemas.microsoft.com/office/drawing/2014/main" id="{31E3DA28-BFA0-B48F-EE1E-C88DB251E9CF}"/>
                </a:ext>
              </a:extLst>
            </p:cNvPr>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78;p39">
              <a:extLst>
                <a:ext uri="{FF2B5EF4-FFF2-40B4-BE49-F238E27FC236}">
                  <a16:creationId xmlns:a16="http://schemas.microsoft.com/office/drawing/2014/main" id="{6A50CB49-51F4-9BDE-36AE-4A555F179FD8}"/>
                </a:ext>
              </a:extLst>
            </p:cNvPr>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id="{0EB7DB30-C86B-0FD7-A363-486648A6EA3E}"/>
              </a:ext>
            </a:extLst>
          </p:cNvPr>
          <p:cNvPicPr>
            <a:picLocks noChangeAspect="1"/>
          </p:cNvPicPr>
          <p:nvPr/>
        </p:nvPicPr>
        <p:blipFill>
          <a:blip r:embed="rId2"/>
          <a:stretch>
            <a:fillRect/>
          </a:stretch>
        </p:blipFill>
        <p:spPr>
          <a:xfrm>
            <a:off x="268313" y="5467114"/>
            <a:ext cx="455543" cy="331112"/>
          </a:xfrm>
          <a:prstGeom prst="rect">
            <a:avLst/>
          </a:prstGeom>
        </p:spPr>
      </p:pic>
      <p:pic>
        <p:nvPicPr>
          <p:cNvPr id="7" name="Picture 6">
            <a:extLst>
              <a:ext uri="{FF2B5EF4-FFF2-40B4-BE49-F238E27FC236}">
                <a16:creationId xmlns:a16="http://schemas.microsoft.com/office/drawing/2014/main" id="{809E979E-A697-318A-5112-BFCFDB9982B3}"/>
              </a:ext>
            </a:extLst>
          </p:cNvPr>
          <p:cNvPicPr>
            <a:picLocks noChangeAspect="1"/>
          </p:cNvPicPr>
          <p:nvPr/>
        </p:nvPicPr>
        <p:blipFill>
          <a:blip r:embed="rId3"/>
          <a:stretch>
            <a:fillRect/>
          </a:stretch>
        </p:blipFill>
        <p:spPr>
          <a:xfrm>
            <a:off x="964461" y="8586889"/>
            <a:ext cx="3876350" cy="1454094"/>
          </a:xfrm>
          <a:prstGeom prst="rect">
            <a:avLst/>
          </a:prstGeom>
        </p:spPr>
      </p:pic>
      <p:pic>
        <p:nvPicPr>
          <p:cNvPr id="16" name="Picture 15">
            <a:extLst>
              <a:ext uri="{FF2B5EF4-FFF2-40B4-BE49-F238E27FC236}">
                <a16:creationId xmlns:a16="http://schemas.microsoft.com/office/drawing/2014/main" id="{4BAE22A0-28FC-6E99-E116-2EA2468B377D}"/>
              </a:ext>
            </a:extLst>
          </p:cNvPr>
          <p:cNvPicPr>
            <a:picLocks noChangeAspect="1"/>
          </p:cNvPicPr>
          <p:nvPr/>
        </p:nvPicPr>
        <p:blipFill>
          <a:blip r:embed="rId4"/>
          <a:stretch>
            <a:fillRect/>
          </a:stretch>
        </p:blipFill>
        <p:spPr>
          <a:xfrm>
            <a:off x="3873478" y="3121954"/>
            <a:ext cx="3417885" cy="1455785"/>
          </a:xfrm>
          <a:prstGeom prst="rect">
            <a:avLst/>
          </a:prstGeom>
        </p:spPr>
      </p:pic>
      <p:sp>
        <p:nvSpPr>
          <p:cNvPr id="18" name="TextBox 17">
            <a:extLst>
              <a:ext uri="{FF2B5EF4-FFF2-40B4-BE49-F238E27FC236}">
                <a16:creationId xmlns:a16="http://schemas.microsoft.com/office/drawing/2014/main" id="{5BB028E3-97C5-6A13-25E2-28980F875718}"/>
              </a:ext>
            </a:extLst>
          </p:cNvPr>
          <p:cNvSpPr txBox="1"/>
          <p:nvPr/>
        </p:nvSpPr>
        <p:spPr>
          <a:xfrm>
            <a:off x="4502331" y="4485694"/>
            <a:ext cx="2789031" cy="230832"/>
          </a:xfrm>
          <a:prstGeom prst="rect">
            <a:avLst/>
          </a:prstGeom>
          <a:noFill/>
        </p:spPr>
        <p:txBody>
          <a:bodyPr wrap="square">
            <a:spAutoFit/>
          </a:bodyPr>
          <a:lstStyle/>
          <a:p>
            <a:r>
              <a:rPr lang="en-GB" sz="900" dirty="0">
                <a:highlight>
                  <a:srgbClr val="E14726"/>
                </a:highlight>
              </a:rPr>
              <a:t>https://mitchellmcdermott.com/careers/</a:t>
            </a:r>
          </a:p>
        </p:txBody>
      </p:sp>
      <p:pic>
        <p:nvPicPr>
          <p:cNvPr id="19" name="Picture 18">
            <a:extLst>
              <a:ext uri="{FF2B5EF4-FFF2-40B4-BE49-F238E27FC236}">
                <a16:creationId xmlns:a16="http://schemas.microsoft.com/office/drawing/2014/main" id="{ADFFC16B-9145-45B3-7D5E-627D2E70C0EF}"/>
              </a:ext>
            </a:extLst>
          </p:cNvPr>
          <p:cNvPicPr>
            <a:picLocks noChangeAspect="1"/>
          </p:cNvPicPr>
          <p:nvPr/>
        </p:nvPicPr>
        <p:blipFill>
          <a:blip r:embed="rId5"/>
          <a:stretch>
            <a:fillRect/>
          </a:stretch>
        </p:blipFill>
        <p:spPr>
          <a:xfrm>
            <a:off x="3779837" y="3121954"/>
            <a:ext cx="477858" cy="344057"/>
          </a:xfrm>
          <a:prstGeom prst="rect">
            <a:avLst/>
          </a:prstGeom>
        </p:spPr>
      </p:pic>
      <p:sp>
        <p:nvSpPr>
          <p:cNvPr id="21" name="TextBox 20">
            <a:extLst>
              <a:ext uri="{FF2B5EF4-FFF2-40B4-BE49-F238E27FC236}">
                <a16:creationId xmlns:a16="http://schemas.microsoft.com/office/drawing/2014/main" id="{9878C6E7-D013-6AB4-A3B0-68FCF7383A4B}"/>
              </a:ext>
            </a:extLst>
          </p:cNvPr>
          <p:cNvSpPr txBox="1"/>
          <p:nvPr/>
        </p:nvSpPr>
        <p:spPr>
          <a:xfrm>
            <a:off x="4423144" y="10040983"/>
            <a:ext cx="2868219" cy="261610"/>
          </a:xfrm>
          <a:prstGeom prst="rect">
            <a:avLst/>
          </a:prstGeom>
          <a:noFill/>
        </p:spPr>
        <p:txBody>
          <a:bodyPr wrap="square">
            <a:spAutoFit/>
          </a:bodyPr>
          <a:lstStyle/>
          <a:p>
            <a:r>
              <a:rPr lang="en-GB" sz="1100" dirty="0">
                <a:highlight>
                  <a:srgbClr val="E14726"/>
                </a:highlight>
              </a:rPr>
              <a:t>https://mitchellmcdermott.com/careers/</a:t>
            </a:r>
          </a:p>
        </p:txBody>
      </p:sp>
    </p:spTree>
    <p:extLst>
      <p:ext uri="{BB962C8B-B14F-4D97-AF65-F5344CB8AC3E}">
        <p14:creationId xmlns:p14="http://schemas.microsoft.com/office/powerpoint/2010/main" val="3549374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BEBC87-7EC1-8B69-D52C-C212DE88D644}"/>
              </a:ext>
            </a:extLst>
          </p:cNvPr>
          <p:cNvSpPr>
            <a:spLocks noGrp="1"/>
          </p:cNvSpPr>
          <p:nvPr>
            <p:ph type="sldNum" sz="quarter" idx="4"/>
          </p:nvPr>
        </p:nvSpPr>
        <p:spPr/>
        <p:txBody>
          <a:bodyPr/>
          <a:lstStyle/>
          <a:p>
            <a:fld id="{CB2079F2-58AF-ED44-82D7-E04B2F6FD686}" type="slidenum">
              <a:rPr lang="en-US" smtClean="0"/>
              <a:pPr/>
              <a:t>3</a:t>
            </a:fld>
            <a:endParaRPr lang="en-US" dirty="0"/>
          </a:p>
        </p:txBody>
      </p:sp>
      <p:sp>
        <p:nvSpPr>
          <p:cNvPr id="10" name="Text Placeholder 9">
            <a:extLst>
              <a:ext uri="{FF2B5EF4-FFF2-40B4-BE49-F238E27FC236}">
                <a16:creationId xmlns:a16="http://schemas.microsoft.com/office/drawing/2014/main" id="{54521F36-3CEF-844F-DF4E-B14548934A34}"/>
              </a:ext>
            </a:extLst>
          </p:cNvPr>
          <p:cNvSpPr>
            <a:spLocks noGrp="1"/>
          </p:cNvSpPr>
          <p:nvPr>
            <p:ph type="body" sz="quarter" idx="52"/>
          </p:nvPr>
        </p:nvSpPr>
        <p:spPr>
          <a:xfrm>
            <a:off x="688141" y="2798091"/>
            <a:ext cx="2849608" cy="348400"/>
          </a:xfrm>
        </p:spPr>
        <p:txBody>
          <a:bodyPr/>
          <a:lstStyle/>
          <a:p>
            <a:r>
              <a:rPr lang="en-US" sz="900" dirty="0">
                <a:highlight>
                  <a:srgbClr val="E14726"/>
                </a:highlight>
                <a:hlinkClick r:id="rId3">
                  <a:extLst>
                    <a:ext uri="{A12FA001-AC4F-418D-AE19-62706E023703}">
                      <ahyp:hlinkClr xmlns:ahyp="http://schemas.microsoft.com/office/drawing/2018/hyperlinkcolor" val="tx"/>
                    </a:ext>
                  </a:extLst>
                </a:hlinkClick>
              </a:rPr>
              <a:t>https://mitchellmcdermott.com/careers</a:t>
            </a:r>
            <a:r>
              <a:rPr lang="en-US" sz="900" dirty="0">
                <a:highlight>
                  <a:srgbClr val="E14726"/>
                </a:highlight>
              </a:rPr>
              <a:t> </a:t>
            </a:r>
            <a:r>
              <a:rPr lang="en-US" sz="900" dirty="0">
                <a:solidFill>
                  <a:srgbClr val="E14726"/>
                </a:solidFill>
                <a:highlight>
                  <a:srgbClr val="E14726"/>
                </a:highlight>
              </a:rPr>
              <a:t> </a:t>
            </a:r>
            <a:r>
              <a:rPr lang="en-US" sz="900" dirty="0">
                <a:highlight>
                  <a:srgbClr val="E14726"/>
                </a:highlight>
              </a:rPr>
              <a:t>/</a:t>
            </a:r>
          </a:p>
        </p:txBody>
      </p:sp>
      <p:sp>
        <p:nvSpPr>
          <p:cNvPr id="12" name="Text Placeholder 11">
            <a:extLst>
              <a:ext uri="{FF2B5EF4-FFF2-40B4-BE49-F238E27FC236}">
                <a16:creationId xmlns:a16="http://schemas.microsoft.com/office/drawing/2014/main" id="{8AF8BCBD-EDE1-2917-F0DA-09C38B34B365}"/>
              </a:ext>
            </a:extLst>
          </p:cNvPr>
          <p:cNvSpPr>
            <a:spLocks noGrp="1"/>
          </p:cNvSpPr>
          <p:nvPr>
            <p:ph type="body" sz="quarter" idx="32"/>
          </p:nvPr>
        </p:nvSpPr>
        <p:spPr>
          <a:xfrm>
            <a:off x="396798" y="4436312"/>
            <a:ext cx="5899298" cy="2294788"/>
          </a:xfrm>
        </p:spPr>
        <p:txBody>
          <a:bodyPr/>
          <a:lstStyle/>
          <a:p>
            <a:pPr algn="ctr"/>
            <a:endParaRPr lang="en-GB" sz="1800" dirty="0"/>
          </a:p>
          <a:p>
            <a:pPr algn="ctr"/>
            <a:r>
              <a:rPr lang="en-GB" sz="1800" b="1" dirty="0"/>
              <a:t>EMBRACE THE INDEPENDENT SPIRIT</a:t>
            </a:r>
          </a:p>
          <a:p>
            <a:pPr algn="ctr"/>
            <a:r>
              <a:rPr lang="en-GB" sz="1800" dirty="0"/>
              <a:t>Exploring new opportunities and making a difference working at Mitchell McDermott.</a:t>
            </a:r>
          </a:p>
          <a:p>
            <a:endParaRPr lang="en-GB" dirty="0"/>
          </a:p>
        </p:txBody>
      </p:sp>
      <p:sp>
        <p:nvSpPr>
          <p:cNvPr id="15" name="Text Placeholder 14">
            <a:extLst>
              <a:ext uri="{FF2B5EF4-FFF2-40B4-BE49-F238E27FC236}">
                <a16:creationId xmlns:a16="http://schemas.microsoft.com/office/drawing/2014/main" id="{1E08A043-CFD4-7577-5DBB-B48ABE4AE8AE}"/>
              </a:ext>
            </a:extLst>
          </p:cNvPr>
          <p:cNvSpPr>
            <a:spLocks noGrp="1"/>
          </p:cNvSpPr>
          <p:nvPr>
            <p:ph type="body" sz="quarter" idx="62"/>
          </p:nvPr>
        </p:nvSpPr>
        <p:spPr>
          <a:xfrm>
            <a:off x="844454" y="7532439"/>
            <a:ext cx="6146896" cy="2792396"/>
          </a:xfrm>
        </p:spPr>
        <p:txBody>
          <a:bodyPr/>
          <a:lstStyle/>
          <a:p>
            <a:r>
              <a:rPr lang="en-GB" sz="1200" dirty="0"/>
              <a:t>Inclusivity is an integral part of the organisational culture in Mitchell McDermott. They believe that an inclusive working environment is one in which everyone feels that they belong without having to conform, that their contribution matters, and they can perform to their full potential, no matter their background, identity or circumstances. Simply put, it means people feel they can be themselves at work.</a:t>
            </a:r>
          </a:p>
          <a:p>
            <a:endParaRPr lang="en-GB" sz="1200" dirty="0"/>
          </a:p>
          <a:p>
            <a:r>
              <a:rPr lang="en-GB" sz="1200" dirty="0"/>
              <a:t>An effective Diversity and Inclusion strategy not only fulfils legal requirements on equality and non-discrimination, but also adds value to the organisation, contributing to people’s well-being and engagement.</a:t>
            </a:r>
          </a:p>
          <a:p>
            <a:endParaRPr lang="en-GB" sz="1200" dirty="0"/>
          </a:p>
          <a:p>
            <a:endParaRPr lang="en-GB" sz="1200" dirty="0"/>
          </a:p>
        </p:txBody>
      </p:sp>
      <p:sp>
        <p:nvSpPr>
          <p:cNvPr id="11" name="Freeform 10">
            <a:extLst>
              <a:ext uri="{FF2B5EF4-FFF2-40B4-BE49-F238E27FC236}">
                <a16:creationId xmlns:a16="http://schemas.microsoft.com/office/drawing/2014/main" id="{1C5692AF-C6AA-9CAD-95FD-AF661FF05C58}"/>
              </a:ext>
            </a:extLst>
          </p:cNvPr>
          <p:cNvSpPr/>
          <p:nvPr/>
        </p:nvSpPr>
        <p:spPr>
          <a:xfrm>
            <a:off x="242665" y="165554"/>
            <a:ext cx="1047264" cy="609184"/>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E14726"/>
          </a:solidFill>
          <a:ln w="4485" cap="flat">
            <a:solidFill>
              <a:srgbClr val="E14726"/>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 name="Text Placeholder 10">
            <a:extLst>
              <a:ext uri="{FF2B5EF4-FFF2-40B4-BE49-F238E27FC236}">
                <a16:creationId xmlns:a16="http://schemas.microsoft.com/office/drawing/2014/main" id="{5A6E0541-E9D3-D4CA-CA3F-7A1EB725D5CE}"/>
              </a:ext>
            </a:extLst>
          </p:cNvPr>
          <p:cNvSpPr txBox="1">
            <a:spLocks/>
          </p:cNvSpPr>
          <p:nvPr/>
        </p:nvSpPr>
        <p:spPr>
          <a:xfrm>
            <a:off x="844454" y="538730"/>
            <a:ext cx="2977082" cy="1101335"/>
          </a:xfrm>
          <a:prstGeom prst="rect">
            <a:avLst/>
          </a:prstGeom>
        </p:spPr>
        <p:txBody>
          <a:bodyPr anchor="ctr">
            <a:noAutofit/>
          </a:bodyPr>
          <a:lstStyle>
            <a:lvl1pPr marL="0" indent="0" algn="ctr" defTabSz="2072941" rtl="0" eaLnBrk="1" latinLnBrk="0" hangingPunct="1">
              <a:lnSpc>
                <a:spcPts val="2060"/>
              </a:lnSpc>
              <a:spcBef>
                <a:spcPts val="0"/>
              </a:spcBef>
              <a:buFont typeface="Arial" panose="020B0604020202020204" pitchFamily="34" charset="0"/>
              <a:buNone/>
              <a:defRPr sz="1800" b="0" i="0" kern="120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GB" dirty="0">
              <a:highlight>
                <a:srgbClr val="0E72B5"/>
              </a:highlight>
            </a:endParaRPr>
          </a:p>
        </p:txBody>
      </p:sp>
      <p:sp>
        <p:nvSpPr>
          <p:cNvPr id="18" name="Text Placeholder 1">
            <a:extLst>
              <a:ext uri="{FF2B5EF4-FFF2-40B4-BE49-F238E27FC236}">
                <a16:creationId xmlns:a16="http://schemas.microsoft.com/office/drawing/2014/main" id="{6AEC61BB-B7E7-0359-D350-7F7DCFDD1638}"/>
              </a:ext>
            </a:extLst>
          </p:cNvPr>
          <p:cNvSpPr txBox="1">
            <a:spLocks/>
          </p:cNvSpPr>
          <p:nvPr/>
        </p:nvSpPr>
        <p:spPr>
          <a:xfrm>
            <a:off x="844454" y="3791102"/>
            <a:ext cx="5426762" cy="348400"/>
          </a:xfrm>
          <a:prstGeom prst="rect">
            <a:avLst/>
          </a:prstGeom>
        </p:spPr>
        <p:txBody>
          <a:bodyPr anchor="ctr">
            <a:noAutofit/>
          </a:bodyPr>
          <a:lstStyle>
            <a:lvl1pPr marL="0" indent="0" algn="l" defTabSz="2072941" rtl="0" eaLnBrk="1" latinLnBrk="0" hangingPunct="1">
              <a:lnSpc>
                <a:spcPts val="1420"/>
              </a:lnSpc>
              <a:spcBef>
                <a:spcPts val="0"/>
              </a:spcBef>
              <a:buFont typeface="Arial" panose="020B0604020202020204" pitchFamily="34" charset="0"/>
              <a:buNone/>
              <a:defRPr lang="en-IE" sz="1100" b="1" i="0" u="none" strike="noStrike" kern="1200" smtClean="0">
                <a:solidFill>
                  <a:schemeClr val="bg1"/>
                </a:solidFill>
                <a:effectLst/>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dirty="0"/>
              <a:t>Organisation Culture: What the People in Mitchell McDermott say ……. </a:t>
            </a:r>
          </a:p>
        </p:txBody>
      </p:sp>
      <p:grpSp>
        <p:nvGrpSpPr>
          <p:cNvPr id="19" name="Google Shape;656;p39">
            <a:extLst>
              <a:ext uri="{FF2B5EF4-FFF2-40B4-BE49-F238E27FC236}">
                <a16:creationId xmlns:a16="http://schemas.microsoft.com/office/drawing/2014/main" id="{1338DBFC-E293-0265-14DF-93EBC069B2CF}"/>
              </a:ext>
            </a:extLst>
          </p:cNvPr>
          <p:cNvGrpSpPr/>
          <p:nvPr/>
        </p:nvGrpSpPr>
        <p:grpSpPr>
          <a:xfrm>
            <a:off x="230463" y="3782976"/>
            <a:ext cx="353136" cy="313738"/>
            <a:chOff x="5292575" y="3681900"/>
            <a:chExt cx="420150" cy="373275"/>
          </a:xfrm>
        </p:grpSpPr>
        <p:sp>
          <p:nvSpPr>
            <p:cNvPr id="20" name="Google Shape;657;p39">
              <a:extLst>
                <a:ext uri="{FF2B5EF4-FFF2-40B4-BE49-F238E27FC236}">
                  <a16:creationId xmlns:a16="http://schemas.microsoft.com/office/drawing/2014/main" id="{F44FB59A-2E0C-4F10-7868-FC5FFED1CD78}"/>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58;p39">
              <a:extLst>
                <a:ext uri="{FF2B5EF4-FFF2-40B4-BE49-F238E27FC236}">
                  <a16:creationId xmlns:a16="http://schemas.microsoft.com/office/drawing/2014/main" id="{3B171561-0DF5-58E3-7677-6FD0C0F64FDB}"/>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59;p39">
              <a:extLst>
                <a:ext uri="{FF2B5EF4-FFF2-40B4-BE49-F238E27FC236}">
                  <a16:creationId xmlns:a16="http://schemas.microsoft.com/office/drawing/2014/main" id="{350178EB-F022-E2A2-AF2F-C7567CF60A7C}"/>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60;p39">
              <a:extLst>
                <a:ext uri="{FF2B5EF4-FFF2-40B4-BE49-F238E27FC236}">
                  <a16:creationId xmlns:a16="http://schemas.microsoft.com/office/drawing/2014/main" id="{94FFB4A9-2EE3-73E4-84C9-FFD34AC69115}"/>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61;p39">
              <a:extLst>
                <a:ext uri="{FF2B5EF4-FFF2-40B4-BE49-F238E27FC236}">
                  <a16:creationId xmlns:a16="http://schemas.microsoft.com/office/drawing/2014/main" id="{BF00C836-AA91-EFB6-53AF-F35ECFD9631D}"/>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62;p39">
              <a:extLst>
                <a:ext uri="{FF2B5EF4-FFF2-40B4-BE49-F238E27FC236}">
                  <a16:creationId xmlns:a16="http://schemas.microsoft.com/office/drawing/2014/main" id="{E456539F-0C7F-2E78-83D1-EFA6C76EE18D}"/>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63;p39">
              <a:extLst>
                <a:ext uri="{FF2B5EF4-FFF2-40B4-BE49-F238E27FC236}">
                  <a16:creationId xmlns:a16="http://schemas.microsoft.com/office/drawing/2014/main" id="{7B87F1E2-B028-69F6-F248-FEAB3077CA4F}"/>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 Placeholder 1">
            <a:extLst>
              <a:ext uri="{FF2B5EF4-FFF2-40B4-BE49-F238E27FC236}">
                <a16:creationId xmlns:a16="http://schemas.microsoft.com/office/drawing/2014/main" id="{A42532DE-63FF-A009-977D-FE186F78A90B}"/>
              </a:ext>
            </a:extLst>
          </p:cNvPr>
          <p:cNvSpPr txBox="1">
            <a:spLocks/>
          </p:cNvSpPr>
          <p:nvPr/>
        </p:nvSpPr>
        <p:spPr>
          <a:xfrm>
            <a:off x="844454" y="6919015"/>
            <a:ext cx="5795486" cy="348400"/>
          </a:xfrm>
          <a:prstGeom prst="rect">
            <a:avLst/>
          </a:prstGeom>
        </p:spPr>
        <p:txBody>
          <a:bodyPr anchor="ctr">
            <a:noAutofit/>
          </a:bodyPr>
          <a:lstStyle>
            <a:lvl1pPr marL="0" indent="0" algn="l" defTabSz="2072941" rtl="0" eaLnBrk="1" latinLnBrk="0" hangingPunct="1">
              <a:lnSpc>
                <a:spcPts val="1420"/>
              </a:lnSpc>
              <a:spcBef>
                <a:spcPts val="0"/>
              </a:spcBef>
              <a:buFont typeface="Arial" panose="020B0604020202020204" pitchFamily="34" charset="0"/>
              <a:buNone/>
              <a:defRPr lang="en-IE" sz="1100" b="1" i="0" u="none" strike="noStrike" kern="1200" smtClean="0">
                <a:solidFill>
                  <a:schemeClr val="bg1"/>
                </a:solidFill>
                <a:effectLst/>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dirty="0"/>
              <a:t>Culture of Inclusivity at Mitchell McDermott.</a:t>
            </a:r>
          </a:p>
        </p:txBody>
      </p:sp>
      <p:grpSp>
        <p:nvGrpSpPr>
          <p:cNvPr id="30" name="Google Shape;840;p39">
            <a:extLst>
              <a:ext uri="{FF2B5EF4-FFF2-40B4-BE49-F238E27FC236}">
                <a16:creationId xmlns:a16="http://schemas.microsoft.com/office/drawing/2014/main" id="{7BC79BB6-667D-1F04-C269-45A82819AAF6}"/>
              </a:ext>
            </a:extLst>
          </p:cNvPr>
          <p:cNvGrpSpPr/>
          <p:nvPr/>
        </p:nvGrpSpPr>
        <p:grpSpPr>
          <a:xfrm>
            <a:off x="273959" y="6829391"/>
            <a:ext cx="353136" cy="445369"/>
            <a:chOff x="2635450" y="4321225"/>
            <a:chExt cx="368400" cy="466425"/>
          </a:xfrm>
        </p:grpSpPr>
        <p:sp>
          <p:nvSpPr>
            <p:cNvPr id="31" name="Google Shape;841;p39">
              <a:extLst>
                <a:ext uri="{FF2B5EF4-FFF2-40B4-BE49-F238E27FC236}">
                  <a16:creationId xmlns:a16="http://schemas.microsoft.com/office/drawing/2014/main" id="{008ECDBF-275C-CB57-E65A-E05EE04CCBAE}"/>
                </a:ext>
              </a:extLst>
            </p:cNvPr>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42;p39">
              <a:extLst>
                <a:ext uri="{FF2B5EF4-FFF2-40B4-BE49-F238E27FC236}">
                  <a16:creationId xmlns:a16="http://schemas.microsoft.com/office/drawing/2014/main" id="{7FFC754F-41AE-5480-B3E0-EB484E7E44BC}"/>
                </a:ext>
              </a:extLst>
            </p:cNvPr>
            <p:cNvSpPr/>
            <p:nvPr/>
          </p:nvSpPr>
          <p:spPr>
            <a:xfrm>
              <a:off x="2819350" y="4321225"/>
              <a:ext cx="25" cy="347075"/>
            </a:xfrm>
            <a:custGeom>
              <a:avLst/>
              <a:gdLst/>
              <a:ahLst/>
              <a:cxnLst/>
              <a:rect l="l" t="t" r="r" b="b"/>
              <a:pathLst>
                <a:path w="1" h="13883" fill="none" extrusionOk="0">
                  <a:moveTo>
                    <a:pt x="0" y="13883"/>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43;p39">
              <a:extLst>
                <a:ext uri="{FF2B5EF4-FFF2-40B4-BE49-F238E27FC236}">
                  <a16:creationId xmlns:a16="http://schemas.microsoft.com/office/drawing/2014/main" id="{D804EC2B-DCAB-3320-2DBB-9F9D0E80D543}"/>
                </a:ext>
              </a:extLst>
            </p:cNvPr>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44;p39">
              <a:extLst>
                <a:ext uri="{FF2B5EF4-FFF2-40B4-BE49-F238E27FC236}">
                  <a16:creationId xmlns:a16="http://schemas.microsoft.com/office/drawing/2014/main" id="{17491F34-321C-4033-70E3-76E313473B25}"/>
                </a:ext>
              </a:extLst>
            </p:cNvPr>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45;p39">
              <a:extLst>
                <a:ext uri="{FF2B5EF4-FFF2-40B4-BE49-F238E27FC236}">
                  <a16:creationId xmlns:a16="http://schemas.microsoft.com/office/drawing/2014/main" id="{67FA9639-CDF7-E08D-EAC5-6AF2C44C399D}"/>
                </a:ext>
              </a:extLst>
            </p:cNvPr>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6;p39">
              <a:extLst>
                <a:ext uri="{FF2B5EF4-FFF2-40B4-BE49-F238E27FC236}">
                  <a16:creationId xmlns:a16="http://schemas.microsoft.com/office/drawing/2014/main" id="{94B80300-9C30-6F75-2AB9-9A05A56D6C44}"/>
                </a:ext>
              </a:extLst>
            </p:cNvPr>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F412F801-3B2B-AE3C-D9BC-B3F37B354381}"/>
              </a:ext>
            </a:extLst>
          </p:cNvPr>
          <p:cNvSpPr txBox="1"/>
          <p:nvPr/>
        </p:nvSpPr>
        <p:spPr>
          <a:xfrm>
            <a:off x="688140" y="1333418"/>
            <a:ext cx="2977082" cy="1412223"/>
          </a:xfrm>
          <a:prstGeom prst="rect">
            <a:avLst/>
          </a:prstGeom>
          <a:noFill/>
        </p:spPr>
        <p:txBody>
          <a:bodyPr wrap="square">
            <a:spAutoFit/>
          </a:bodyPr>
          <a:lstStyle/>
          <a:p>
            <a:r>
              <a:rPr lang="en-GB" sz="1200" dirty="0">
                <a:solidFill>
                  <a:schemeClr val="bg1"/>
                </a:solidFill>
              </a:rPr>
              <a:t>“We empower our people to make a big impact and progress their career. From external training programmes and guest lectures to mentoring sessions with our founders, our people have access to endless opportunities to pick up new skills and knowledge”</a:t>
            </a:r>
            <a:endParaRPr lang="en-IE" sz="1200" dirty="0">
              <a:solidFill>
                <a:schemeClr val="bg1"/>
              </a:solidFill>
            </a:endParaRPr>
          </a:p>
        </p:txBody>
      </p:sp>
      <p:pic>
        <p:nvPicPr>
          <p:cNvPr id="2" name="Online Media 1" title="Mitchell McDermott Careers Film">
            <a:hlinkClick r:id="" action="ppaction://media"/>
            <a:extLst>
              <a:ext uri="{FF2B5EF4-FFF2-40B4-BE49-F238E27FC236}">
                <a16:creationId xmlns:a16="http://schemas.microsoft.com/office/drawing/2014/main" id="{C249946C-0ED6-B71E-9594-42EEEB5D7E82}"/>
              </a:ext>
            </a:extLst>
          </p:cNvPr>
          <p:cNvPicPr>
            <a:picLocks noRot="1" noChangeAspect="1"/>
          </p:cNvPicPr>
          <p:nvPr>
            <a:videoFile r:link="rId1"/>
          </p:nvPr>
        </p:nvPicPr>
        <p:blipFill>
          <a:blip r:embed="rId4"/>
          <a:stretch>
            <a:fillRect/>
          </a:stretch>
        </p:blipFill>
        <p:spPr>
          <a:xfrm>
            <a:off x="3557835" y="4848835"/>
            <a:ext cx="2959416" cy="1441704"/>
          </a:xfrm>
          <a:prstGeom prst="rect">
            <a:avLst/>
          </a:prstGeom>
        </p:spPr>
      </p:pic>
      <p:pic>
        <p:nvPicPr>
          <p:cNvPr id="8" name="Picture 7">
            <a:extLst>
              <a:ext uri="{FF2B5EF4-FFF2-40B4-BE49-F238E27FC236}">
                <a16:creationId xmlns:a16="http://schemas.microsoft.com/office/drawing/2014/main" id="{2B4F8F56-FD8F-D1AB-2B19-A7204A1268A3}"/>
              </a:ext>
            </a:extLst>
          </p:cNvPr>
          <p:cNvPicPr>
            <a:picLocks noChangeAspect="1"/>
          </p:cNvPicPr>
          <p:nvPr/>
        </p:nvPicPr>
        <p:blipFill>
          <a:blip r:embed="rId5"/>
          <a:stretch>
            <a:fillRect/>
          </a:stretch>
        </p:blipFill>
        <p:spPr>
          <a:xfrm rot="399283">
            <a:off x="4103375" y="179063"/>
            <a:ext cx="2620893" cy="1558009"/>
          </a:xfrm>
          <a:prstGeom prst="rect">
            <a:avLst/>
          </a:prstGeom>
        </p:spPr>
      </p:pic>
      <p:pic>
        <p:nvPicPr>
          <p:cNvPr id="17" name="Picture 16">
            <a:extLst>
              <a:ext uri="{FF2B5EF4-FFF2-40B4-BE49-F238E27FC236}">
                <a16:creationId xmlns:a16="http://schemas.microsoft.com/office/drawing/2014/main" id="{765540D9-B185-DDE6-B406-472B9BCB8523}"/>
              </a:ext>
            </a:extLst>
          </p:cNvPr>
          <p:cNvPicPr>
            <a:picLocks noChangeAspect="1"/>
          </p:cNvPicPr>
          <p:nvPr/>
        </p:nvPicPr>
        <p:blipFill>
          <a:blip r:embed="rId6"/>
          <a:stretch>
            <a:fillRect/>
          </a:stretch>
        </p:blipFill>
        <p:spPr>
          <a:xfrm rot="21166593">
            <a:off x="4109813" y="1966637"/>
            <a:ext cx="2536564" cy="1558009"/>
          </a:xfrm>
          <a:prstGeom prst="rect">
            <a:avLst/>
          </a:prstGeom>
        </p:spPr>
      </p:pic>
      <p:pic>
        <p:nvPicPr>
          <p:cNvPr id="28" name="Picture 27">
            <a:extLst>
              <a:ext uri="{FF2B5EF4-FFF2-40B4-BE49-F238E27FC236}">
                <a16:creationId xmlns:a16="http://schemas.microsoft.com/office/drawing/2014/main" id="{0BDE9304-03FD-5C56-157B-0D9B202E93E7}"/>
              </a:ext>
            </a:extLst>
          </p:cNvPr>
          <p:cNvPicPr>
            <a:picLocks noChangeAspect="1"/>
          </p:cNvPicPr>
          <p:nvPr/>
        </p:nvPicPr>
        <p:blipFill>
          <a:blip r:embed="rId7"/>
          <a:stretch>
            <a:fillRect/>
          </a:stretch>
        </p:blipFill>
        <p:spPr>
          <a:xfrm>
            <a:off x="4295956" y="8046736"/>
            <a:ext cx="2438307" cy="2397706"/>
          </a:xfrm>
          <a:prstGeom prst="rect">
            <a:avLst/>
          </a:prstGeom>
        </p:spPr>
      </p:pic>
    </p:spTree>
    <p:extLst>
      <p:ext uri="{BB962C8B-B14F-4D97-AF65-F5344CB8AC3E}">
        <p14:creationId xmlns:p14="http://schemas.microsoft.com/office/powerpoint/2010/main" val="267872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EBB97D-E275-8740-97D1-6B9CD5253FAB}"/>
              </a:ext>
            </a:extLst>
          </p:cNvPr>
          <p:cNvSpPr>
            <a:spLocks noGrp="1"/>
          </p:cNvSpPr>
          <p:nvPr>
            <p:ph type="body" sz="quarter" idx="18"/>
          </p:nvPr>
        </p:nvSpPr>
        <p:spPr>
          <a:noFill/>
        </p:spPr>
        <p:txBody>
          <a:bodyPr anchor="ctr">
            <a:normAutofit/>
          </a:bodyPr>
          <a:lstStyle/>
          <a:p>
            <a:r>
              <a:rPr lang="en-US" sz="2400" dirty="0" err="1"/>
              <a:t>www.</a:t>
            </a:r>
            <a:r>
              <a:rPr lang="en-US" sz="2400" b="1" dirty="0" err="1"/>
              <a:t>projectdare.</a:t>
            </a:r>
            <a:r>
              <a:rPr lang="en-US" sz="2400" dirty="0" err="1"/>
              <a:t>eu</a:t>
            </a:r>
            <a:endParaRPr lang="en-US" sz="2400" dirty="0"/>
          </a:p>
        </p:txBody>
      </p:sp>
      <p:sp>
        <p:nvSpPr>
          <p:cNvPr id="6" name="Text Placeholder 5">
            <a:extLst>
              <a:ext uri="{FF2B5EF4-FFF2-40B4-BE49-F238E27FC236}">
                <a16:creationId xmlns:a16="http://schemas.microsoft.com/office/drawing/2014/main" id="{F453C571-B701-2943-A877-7A4ECC41D126}"/>
              </a:ext>
            </a:extLst>
          </p:cNvPr>
          <p:cNvSpPr>
            <a:spLocks noGrp="1"/>
          </p:cNvSpPr>
          <p:nvPr>
            <p:ph type="body" sz="quarter" idx="17"/>
          </p:nvPr>
        </p:nvSpPr>
        <p:spPr/>
        <p:txBody>
          <a:bodyPr/>
          <a:lstStyle/>
          <a:p>
            <a:pPr marL="0" indent="0" defTabSz="2072941" rtl="0" eaLnBrk="1" latinLnBrk="0" hangingPunct="1">
              <a:lnSpc>
                <a:spcPct val="100000"/>
              </a:lnSpc>
              <a:spcBef>
                <a:spcPts val="2267"/>
              </a:spcBef>
              <a:buFont typeface="Arial" panose="020B0604020202020204" pitchFamily="34" charset="0"/>
              <a:buNone/>
            </a:pPr>
            <a:r>
              <a:rPr lang="en-US" dirty="0"/>
              <a:t>Follow our journey</a:t>
            </a:r>
          </a:p>
        </p:txBody>
      </p:sp>
      <p:sp>
        <p:nvSpPr>
          <p:cNvPr id="8" name="Text Placeholder 7">
            <a:extLst>
              <a:ext uri="{FF2B5EF4-FFF2-40B4-BE49-F238E27FC236}">
                <a16:creationId xmlns:a16="http://schemas.microsoft.com/office/drawing/2014/main" id="{E6C19A69-159D-E84E-9604-8FC978D0E923}"/>
              </a:ext>
            </a:extLst>
          </p:cNvPr>
          <p:cNvSpPr>
            <a:spLocks noGrp="1"/>
          </p:cNvSpPr>
          <p:nvPr>
            <p:ph type="body" sz="quarter" idx="32"/>
          </p:nvPr>
        </p:nvSpPr>
        <p:spPr>
          <a:xfrm>
            <a:off x="415640" y="3865299"/>
            <a:ext cx="6723533" cy="3960074"/>
          </a:xfrm>
        </p:spPr>
        <p:txBody>
          <a:bodyPr/>
          <a:lstStyle/>
          <a:p>
            <a:r>
              <a:rPr lang="en-GB" dirty="0"/>
              <a:t>Michell McDermott were thrilled to be recertified as a Great Place to Work in October 2022 and delighted to rank 2nd in Ireland Best Workplaces 2023 for small firms (20 – 100 employees), and 39th in Best Workplaces Europe 2023.</a:t>
            </a:r>
          </a:p>
          <a:p>
            <a:endParaRPr lang="en-GB" dirty="0"/>
          </a:p>
          <a:p>
            <a:r>
              <a:rPr lang="en-GB" dirty="0"/>
              <a:t>There are lots of things that make Mitchell McDermott unique and a really great place to work, and the key ingredients are: their people; their culture of learning, growth, and innovation; and their focus on quality in all that they do.</a:t>
            </a:r>
          </a:p>
          <a:p>
            <a:endParaRPr lang="en-GB" dirty="0"/>
          </a:p>
          <a:p>
            <a:r>
              <a:rPr lang="en-GB" dirty="0"/>
              <a:t>They create this unique environment by empowering their people to have a big impact on how the business works, by giving them the ability to contribute and innovate, and fostering an environment where they can grow professionally, personally, and progress their career.</a:t>
            </a:r>
          </a:p>
          <a:p>
            <a:endParaRPr lang="en-GB" dirty="0"/>
          </a:p>
          <a:p>
            <a:r>
              <a:rPr lang="en-GB" dirty="0"/>
              <a:t>This environment is based on their 5 Core Values:</a:t>
            </a:r>
          </a:p>
          <a:p>
            <a:endParaRPr lang="en-GB" dirty="0"/>
          </a:p>
          <a:p>
            <a:r>
              <a:rPr lang="en-GB" dirty="0">
                <a:highlight>
                  <a:srgbClr val="E14726"/>
                </a:highlight>
              </a:rPr>
              <a:t>Not just business – </a:t>
            </a:r>
            <a:r>
              <a:rPr lang="en-GB" dirty="0"/>
              <a:t>They have fun, care for their people and help others.</a:t>
            </a:r>
          </a:p>
          <a:p>
            <a:r>
              <a:rPr lang="en-GB" dirty="0">
                <a:highlight>
                  <a:srgbClr val="E14726"/>
                </a:highlight>
              </a:rPr>
              <a:t>Open mind – open door – </a:t>
            </a:r>
            <a:r>
              <a:rPr lang="en-GB" dirty="0"/>
              <a:t>They encourage questions and build the answer together.</a:t>
            </a:r>
          </a:p>
          <a:p>
            <a:r>
              <a:rPr lang="en-GB" dirty="0">
                <a:highlight>
                  <a:srgbClr val="E14726"/>
                </a:highlight>
              </a:rPr>
              <a:t>Do the right things – </a:t>
            </a:r>
            <a:r>
              <a:rPr lang="en-GB" dirty="0"/>
              <a:t>They are guided by their integrity and honesty, regardless of the journey.</a:t>
            </a:r>
          </a:p>
          <a:p>
            <a:r>
              <a:rPr lang="en-GB" dirty="0">
                <a:highlight>
                  <a:srgbClr val="E14726"/>
                </a:highlight>
              </a:rPr>
              <a:t>Mine data, share knowledge – </a:t>
            </a:r>
            <a:r>
              <a:rPr lang="en-GB" dirty="0"/>
              <a:t>They empower their people to use data to better serve their clients.</a:t>
            </a:r>
          </a:p>
          <a:p>
            <a:r>
              <a:rPr lang="en-GB" dirty="0">
                <a:highlight>
                  <a:srgbClr val="E14726"/>
                </a:highlight>
              </a:rPr>
              <a:t>Find better ways – </a:t>
            </a:r>
            <a:r>
              <a:rPr lang="en-GB" dirty="0"/>
              <a:t>The relentless pursuit of innovation</a:t>
            </a:r>
          </a:p>
          <a:p>
            <a:r>
              <a:rPr lang="en-GB" dirty="0"/>
              <a:t>for their people and their clients</a:t>
            </a:r>
          </a:p>
          <a:p>
            <a:endParaRPr lang="en-GB" dirty="0"/>
          </a:p>
          <a:p>
            <a:endParaRPr lang="en-GB" dirty="0"/>
          </a:p>
          <a:p>
            <a:endParaRPr lang="en-GB" dirty="0"/>
          </a:p>
          <a:p>
            <a:endParaRPr lang="en-GB" dirty="0"/>
          </a:p>
          <a:p>
            <a:endParaRPr lang="en-GB" dirty="0"/>
          </a:p>
          <a:p>
            <a:endParaRPr lang="en-GB" dirty="0"/>
          </a:p>
          <a:p>
            <a:endParaRPr lang="en-GB" dirty="0"/>
          </a:p>
        </p:txBody>
      </p:sp>
      <p:grpSp>
        <p:nvGrpSpPr>
          <p:cNvPr id="27" name="Group 26">
            <a:extLst>
              <a:ext uri="{FF2B5EF4-FFF2-40B4-BE49-F238E27FC236}">
                <a16:creationId xmlns:a16="http://schemas.microsoft.com/office/drawing/2014/main" id="{95AB7821-DA17-A75B-686C-AFFD6D2DBBA0}"/>
              </a:ext>
            </a:extLst>
          </p:cNvPr>
          <p:cNvGrpSpPr/>
          <p:nvPr/>
        </p:nvGrpSpPr>
        <p:grpSpPr>
          <a:xfrm>
            <a:off x="3147723" y="5218905"/>
            <a:ext cx="4510391" cy="2785019"/>
            <a:chOff x="2388788" y="4865871"/>
            <a:chExt cx="4400483" cy="2681951"/>
          </a:xfrm>
        </p:grpSpPr>
        <p:sp>
          <p:nvSpPr>
            <p:cNvPr id="5" name="Rectangle 4">
              <a:extLst>
                <a:ext uri="{FF2B5EF4-FFF2-40B4-BE49-F238E27FC236}">
                  <a16:creationId xmlns:a16="http://schemas.microsoft.com/office/drawing/2014/main" id="{2FCFB970-1C08-5937-7818-8F38BD43CF04}"/>
                </a:ext>
              </a:extLst>
            </p:cNvPr>
            <p:cNvSpPr/>
            <p:nvPr/>
          </p:nvSpPr>
          <p:spPr>
            <a:xfrm>
              <a:off x="2980464" y="5063694"/>
              <a:ext cx="3326211" cy="20965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F8695417-59B8-C24A-A8C9-04D73D1385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88788" y="4865871"/>
              <a:ext cx="4400483" cy="2681951"/>
            </a:xfrm>
            <a:prstGeom prst="rect">
              <a:avLst/>
            </a:prstGeom>
          </p:spPr>
        </p:pic>
        <p:pic>
          <p:nvPicPr>
            <p:cNvPr id="4" name="Graphic 3">
              <a:extLst>
                <a:ext uri="{FF2B5EF4-FFF2-40B4-BE49-F238E27FC236}">
                  <a16:creationId xmlns:a16="http://schemas.microsoft.com/office/drawing/2014/main" id="{CAD3A810-B380-D016-2F25-C1A9A4EF73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0464" y="5063694"/>
              <a:ext cx="663113" cy="500718"/>
            </a:xfrm>
            <a:prstGeom prst="rect">
              <a:avLst/>
            </a:prstGeom>
          </p:spPr>
        </p:pic>
        <p:cxnSp>
          <p:nvCxnSpPr>
            <p:cNvPr id="11" name="Straight Connector 10">
              <a:extLst>
                <a:ext uri="{FF2B5EF4-FFF2-40B4-BE49-F238E27FC236}">
                  <a16:creationId xmlns:a16="http://schemas.microsoft.com/office/drawing/2014/main" id="{5B06D399-CECC-383B-791D-87B40A96E157}"/>
                </a:ext>
              </a:extLst>
            </p:cNvPr>
            <p:cNvCxnSpPr>
              <a:cxnSpLocks/>
            </p:cNvCxnSpPr>
            <p:nvPr/>
          </p:nvCxnSpPr>
          <p:spPr>
            <a:xfrm>
              <a:off x="2956764" y="5566967"/>
              <a:ext cx="3349911" cy="0"/>
            </a:xfrm>
            <a:prstGeom prst="line">
              <a:avLst/>
            </a:prstGeom>
            <a:ln w="19050">
              <a:solidFill>
                <a:srgbClr val="083F59"/>
              </a:solidFill>
            </a:ln>
          </p:spPr>
          <p:style>
            <a:lnRef idx="1">
              <a:schemeClr val="accent1"/>
            </a:lnRef>
            <a:fillRef idx="0">
              <a:schemeClr val="accent1"/>
            </a:fillRef>
            <a:effectRef idx="0">
              <a:schemeClr val="accent1"/>
            </a:effectRef>
            <a:fontRef idx="minor">
              <a:schemeClr val="tx1"/>
            </a:fontRef>
          </p:style>
        </p:cxnSp>
      </p:grpSp>
      <p:pic>
        <p:nvPicPr>
          <p:cNvPr id="10" name="Grafik 63">
            <a:extLst>
              <a:ext uri="{FF2B5EF4-FFF2-40B4-BE49-F238E27FC236}">
                <a16:creationId xmlns:a16="http://schemas.microsoft.com/office/drawing/2014/main" id="{02B35A59-1B7E-960D-C6F5-09068A181B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9316" y="9839486"/>
            <a:ext cx="710453" cy="256194"/>
          </a:xfrm>
          <a:prstGeom prst="rect">
            <a:avLst/>
          </a:prstGeom>
        </p:spPr>
      </p:pic>
      <p:sp>
        <p:nvSpPr>
          <p:cNvPr id="12" name="TextBox 11">
            <a:extLst>
              <a:ext uri="{FF2B5EF4-FFF2-40B4-BE49-F238E27FC236}">
                <a16:creationId xmlns:a16="http://schemas.microsoft.com/office/drawing/2014/main" id="{707B6ADE-46D0-EC5B-DBFE-0DACF8358AE7}"/>
              </a:ext>
            </a:extLst>
          </p:cNvPr>
          <p:cNvSpPr txBox="1"/>
          <p:nvPr/>
        </p:nvSpPr>
        <p:spPr>
          <a:xfrm>
            <a:off x="612920" y="9900357"/>
            <a:ext cx="3460376"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500" dirty="0">
                <a:solidFill>
                  <a:schemeClr val="tx1"/>
                </a:solidFill>
                <a:effectLst/>
                <a:latin typeface="Calibri" panose="020F0502020204030204" pitchFamily="34" charset="0"/>
                <a:ea typeface="Yrsa-Regular"/>
                <a:cs typeface="Calibri" panose="020F0502020204030204" pitchFamily="34" charset="0"/>
              </a:rPr>
              <a:t>This resource is licensed under CC BY 4.0</a:t>
            </a:r>
            <a:endParaRPr lang="en-BA"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9" name="Graphic 3">
            <a:extLst>
              <a:ext uri="{FF2B5EF4-FFF2-40B4-BE49-F238E27FC236}">
                <a16:creationId xmlns:a16="http://schemas.microsoft.com/office/drawing/2014/main" id="{08F49481-9D23-4268-984F-95176F3A591A}"/>
              </a:ext>
            </a:extLst>
          </p:cNvPr>
          <p:cNvGrpSpPr/>
          <p:nvPr/>
        </p:nvGrpSpPr>
        <p:grpSpPr>
          <a:xfrm>
            <a:off x="5189837" y="9599203"/>
            <a:ext cx="426164" cy="385875"/>
            <a:chOff x="-1196056" y="2499889"/>
            <a:chExt cx="850463" cy="851093"/>
          </a:xfrm>
        </p:grpSpPr>
        <p:sp>
          <p:nvSpPr>
            <p:cNvPr id="30" name="Freeform 15">
              <a:hlinkClick r:id="rId6"/>
              <a:extLst>
                <a:ext uri="{FF2B5EF4-FFF2-40B4-BE49-F238E27FC236}">
                  <a16:creationId xmlns:a16="http://schemas.microsoft.com/office/drawing/2014/main" id="{9BDE7C6B-375C-8C79-5D98-A0765F3D82CC}"/>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E72B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16">
              <a:extLst>
                <a:ext uri="{FF2B5EF4-FFF2-40B4-BE49-F238E27FC236}">
                  <a16:creationId xmlns:a16="http://schemas.microsoft.com/office/drawing/2014/main" id="{42B4E1E3-1765-7332-D235-BA76B5EEB1E7}"/>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3F2F2E40-54F4-8D81-106E-6A041F3894C0}"/>
              </a:ext>
            </a:extLst>
          </p:cNvPr>
          <p:cNvGrpSpPr/>
          <p:nvPr/>
        </p:nvGrpSpPr>
        <p:grpSpPr>
          <a:xfrm>
            <a:off x="5654374" y="9587921"/>
            <a:ext cx="426163" cy="424160"/>
            <a:chOff x="5908590" y="9619516"/>
            <a:chExt cx="280634" cy="280634"/>
          </a:xfrm>
        </p:grpSpPr>
        <p:sp>
          <p:nvSpPr>
            <p:cNvPr id="34" name="Freeform 20">
              <a:hlinkClick r:id="rId7"/>
              <a:extLst>
                <a:ext uri="{FF2B5EF4-FFF2-40B4-BE49-F238E27FC236}">
                  <a16:creationId xmlns:a16="http://schemas.microsoft.com/office/drawing/2014/main" id="{35C439AA-2D03-CCDF-D873-51F8649410D8}"/>
                </a:ext>
              </a:extLst>
            </p:cNvPr>
            <p:cNvSpPr/>
            <p:nvPr/>
          </p:nvSpPr>
          <p:spPr>
            <a:xfrm>
              <a:off x="5908590" y="961951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E72B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5" name="Graphic 34" descr="World with solid fill">
              <a:extLst>
                <a:ext uri="{FF2B5EF4-FFF2-40B4-BE49-F238E27FC236}">
                  <a16:creationId xmlns:a16="http://schemas.microsoft.com/office/drawing/2014/main" id="{C2568E0E-4726-DD21-ACD4-CD4A50ABF2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23764" y="9635962"/>
              <a:ext cx="246077" cy="246077"/>
            </a:xfrm>
            <a:prstGeom prst="rect">
              <a:avLst/>
            </a:prstGeom>
          </p:spPr>
        </p:pic>
      </p:grpSp>
      <p:pic>
        <p:nvPicPr>
          <p:cNvPr id="36" name="Picture 2" descr="Image result for linkedin logo round | ? logo, Marketing method, Photoshop  design">
            <a:hlinkClick r:id="rId10"/>
            <a:extLst>
              <a:ext uri="{FF2B5EF4-FFF2-40B4-BE49-F238E27FC236}">
                <a16:creationId xmlns:a16="http://schemas.microsoft.com/office/drawing/2014/main" id="{BA97B80B-044F-9E37-D387-F8D3087124F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74146" y="9488920"/>
            <a:ext cx="601147" cy="6011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19E86B5-A41E-7AC7-F49D-96F07C2F550B}"/>
              </a:ext>
            </a:extLst>
          </p:cNvPr>
          <p:cNvPicPr>
            <a:picLocks noChangeAspect="1"/>
          </p:cNvPicPr>
          <p:nvPr/>
        </p:nvPicPr>
        <p:blipFill>
          <a:blip r:embed="rId12"/>
          <a:stretch>
            <a:fillRect/>
          </a:stretch>
        </p:blipFill>
        <p:spPr>
          <a:xfrm>
            <a:off x="3838047" y="6100366"/>
            <a:ext cx="3216362" cy="1214859"/>
          </a:xfrm>
          <a:prstGeom prst="rect">
            <a:avLst/>
          </a:prstGeom>
        </p:spPr>
      </p:pic>
      <p:sp>
        <p:nvSpPr>
          <p:cNvPr id="13" name="TextBox 12">
            <a:extLst>
              <a:ext uri="{FF2B5EF4-FFF2-40B4-BE49-F238E27FC236}">
                <a16:creationId xmlns:a16="http://schemas.microsoft.com/office/drawing/2014/main" id="{C1BD0E92-EEBB-8313-131C-96E9AD9D9973}"/>
              </a:ext>
            </a:extLst>
          </p:cNvPr>
          <p:cNvSpPr txBox="1"/>
          <p:nvPr/>
        </p:nvSpPr>
        <p:spPr>
          <a:xfrm>
            <a:off x="266700" y="497219"/>
            <a:ext cx="6872473" cy="1015663"/>
          </a:xfrm>
          <a:prstGeom prst="rect">
            <a:avLst/>
          </a:prstGeom>
          <a:noFill/>
        </p:spPr>
        <p:txBody>
          <a:bodyPr wrap="square">
            <a:spAutoFit/>
          </a:bodyPr>
          <a:lstStyle/>
          <a:p>
            <a:r>
              <a:rPr lang="en-GB" sz="1200" dirty="0">
                <a:latin typeface="Calibri" panose="020F0502020204030204" pitchFamily="34" charset="0"/>
                <a:cs typeface="Calibri" panose="020F0502020204030204" pitchFamily="34" charset="0"/>
              </a:rPr>
              <a:t>Michell McDermott were thrilled to be recertified as a Great Place to Work in October 2022 and delighted to rank 2nd in Ireland Best Workplaces 2023 for small firms (20 – 100 employees), and 39th in Best Workplaces Europe 2023.</a:t>
            </a: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128F777-0225-CC6E-3653-6B7182F730E1}"/>
              </a:ext>
            </a:extLst>
          </p:cNvPr>
          <p:cNvSpPr txBox="1"/>
          <p:nvPr/>
        </p:nvSpPr>
        <p:spPr>
          <a:xfrm>
            <a:off x="266701" y="1251285"/>
            <a:ext cx="2881022" cy="1015663"/>
          </a:xfrm>
          <a:prstGeom prst="rect">
            <a:avLst/>
          </a:prstGeom>
          <a:noFill/>
        </p:spPr>
        <p:txBody>
          <a:bodyPr wrap="square">
            <a:spAutoFit/>
          </a:bodyPr>
          <a:lstStyle/>
          <a:p>
            <a:r>
              <a:rPr lang="en-GB" sz="1200" dirty="0">
                <a:latin typeface="Calibri" panose="020F0502020204030204" pitchFamily="34" charset="0"/>
                <a:cs typeface="Calibri" panose="020F0502020204030204" pitchFamily="34" charset="0"/>
              </a:rPr>
              <a:t>They strive to be a place where people choose to work, while also developing themselves and advancing their careers. This award is due recognition of the efforts made by the team in doing so.</a:t>
            </a:r>
          </a:p>
        </p:txBody>
      </p:sp>
      <p:pic>
        <p:nvPicPr>
          <p:cNvPr id="16" name="Picture 15">
            <a:extLst>
              <a:ext uri="{FF2B5EF4-FFF2-40B4-BE49-F238E27FC236}">
                <a16:creationId xmlns:a16="http://schemas.microsoft.com/office/drawing/2014/main" id="{64D22FF5-78BF-D849-6A04-73D2BE6493D9}"/>
              </a:ext>
            </a:extLst>
          </p:cNvPr>
          <p:cNvPicPr>
            <a:picLocks noChangeAspect="1"/>
          </p:cNvPicPr>
          <p:nvPr/>
        </p:nvPicPr>
        <p:blipFill>
          <a:blip r:embed="rId13"/>
          <a:stretch>
            <a:fillRect/>
          </a:stretch>
        </p:blipFill>
        <p:spPr>
          <a:xfrm>
            <a:off x="3056388" y="1038342"/>
            <a:ext cx="2441234" cy="1248511"/>
          </a:xfrm>
          <a:prstGeom prst="rect">
            <a:avLst/>
          </a:prstGeom>
        </p:spPr>
      </p:pic>
      <p:pic>
        <p:nvPicPr>
          <p:cNvPr id="19" name="Picture 18">
            <a:extLst>
              <a:ext uri="{FF2B5EF4-FFF2-40B4-BE49-F238E27FC236}">
                <a16:creationId xmlns:a16="http://schemas.microsoft.com/office/drawing/2014/main" id="{8EEDB84F-44EC-C053-F85E-D3E947DF3A02}"/>
              </a:ext>
            </a:extLst>
          </p:cNvPr>
          <p:cNvPicPr>
            <a:picLocks noChangeAspect="1"/>
          </p:cNvPicPr>
          <p:nvPr/>
        </p:nvPicPr>
        <p:blipFill>
          <a:blip r:embed="rId14"/>
          <a:stretch>
            <a:fillRect/>
          </a:stretch>
        </p:blipFill>
        <p:spPr>
          <a:xfrm>
            <a:off x="2106450" y="2573051"/>
            <a:ext cx="2928938" cy="1248511"/>
          </a:xfrm>
          <a:prstGeom prst="rect">
            <a:avLst/>
          </a:prstGeom>
        </p:spPr>
      </p:pic>
    </p:spTree>
    <p:extLst>
      <p:ext uri="{BB962C8B-B14F-4D97-AF65-F5344CB8AC3E}">
        <p14:creationId xmlns:p14="http://schemas.microsoft.com/office/powerpoint/2010/main" val="3355229977"/>
      </p:ext>
    </p:extLst>
  </p:cSld>
  <p:clrMapOvr>
    <a:masterClrMapping/>
  </p:clrMapOvr>
</p:sld>
</file>

<file path=ppt/theme/theme1.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20107</TotalTime>
  <Words>1160</Words>
  <Application>Microsoft Office PowerPoint</Application>
  <PresentationFormat>Custom</PresentationFormat>
  <Paragraphs>80</Paragraphs>
  <Slides>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Century Schoolbook</vt:lpstr>
      <vt:lpstr>Montserrat</vt:lpstr>
      <vt:lpstr>Poppins</vt:lpstr>
      <vt:lpstr>1_Office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Alyssa Hanbidge</cp:lastModifiedBy>
  <cp:revision>603</cp:revision>
  <dcterms:created xsi:type="dcterms:W3CDTF">2020-10-14T13:32:04Z</dcterms:created>
  <dcterms:modified xsi:type="dcterms:W3CDTF">2024-08-25T14:20:22Z</dcterms:modified>
</cp:coreProperties>
</file>