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4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40" d="100"/>
          <a:sy n="40" d="100"/>
        </p:scale>
        <p:origin x="2308" y="72"/>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8/28/2024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8/28/2024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instagram.com/ideanordic" TargetMode="External"/><Relationship Id="rId7"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2.xml"/><Relationship Id="rId6" Type="http://schemas.openxmlformats.org/officeDocument/2006/relationships/hyperlink" Target="https://www.ideanordic.com/" TargetMode="External"/><Relationship Id="rId5" Type="http://schemas.openxmlformats.org/officeDocument/2006/relationships/hyperlink" Target="https://il.linkedin.com/company/idea-nordic/" TargetMode="External"/><Relationship Id="rId4" Type="http://schemas.openxmlformats.org/officeDocument/2006/relationships/hyperlink" Target="https://www.facebook.com/ideanordi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danskindustri.dk/diversitetsloeftet/Artikler/2024/embracing-diversity-beyond-pride-how-idea-nordic-leads-by-example-year-round/"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4146224" y="6666874"/>
            <a:ext cx="2865335" cy="1734679"/>
          </a:xfrm>
        </p:spPr>
        <p:txBody>
          <a:bodyPr>
            <a:normAutofit fontScale="92500" lnSpcReduction="10000"/>
          </a:bodyPr>
          <a:lstStyle/>
          <a:p>
            <a:r>
              <a:rPr lang="en-GB" sz="1200" dirty="0" err="1"/>
              <a:t>Idéa</a:t>
            </a:r>
            <a:r>
              <a:rPr lang="en-GB" sz="1200" dirty="0"/>
              <a:t> Nordic is a small event and entertainment agency based in Denmark, committed to fostering a workplace environment where authenticity and diversity are celebrated. Under the leadership of CEO Wade Peters-Munch, the company has made significant strides in promoting diversity and inclusion (D&amp;I), not just as a corporate responsibility but as a strategic advantage that fuels creativity and innovation</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fontScale="92500"/>
          </a:bodyPr>
          <a:lstStyle/>
          <a:p>
            <a:r>
              <a:rPr lang="en-GB" sz="1200" dirty="0"/>
              <a:t>Entertainment industry, 50-100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Training </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55031" y="7877680"/>
            <a:ext cx="3249118" cy="349177"/>
          </a:xfrm>
        </p:spPr>
        <p:txBody>
          <a:bodyPr/>
          <a:lstStyle/>
          <a:p>
            <a:pPr>
              <a:spcBef>
                <a:spcPts val="0"/>
              </a:spcBef>
            </a:pPr>
            <a:r>
              <a:rPr lang="en-GB" sz="1200" dirty="0"/>
              <a:t>Module 4 </a:t>
            </a:r>
          </a:p>
          <a:p>
            <a:pPr>
              <a:spcBef>
                <a:spcPts val="0"/>
              </a:spcBef>
            </a:pPr>
            <a:r>
              <a:rPr lang="en-GB" sz="1200" dirty="0"/>
              <a:t>Empowering Employees to be D&amp;I Champions</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Idea Nordic, Denmark</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3932967"/>
            <a:ext cx="2821794" cy="1664397"/>
          </a:xfrm>
        </p:spPr>
        <p:txBody>
          <a:bodyPr/>
          <a:lstStyle/>
          <a:p>
            <a:r>
              <a:rPr lang="en-GB" sz="3600" dirty="0"/>
              <a:t>Idea Nordic, Denmark</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Placeholder 18">
            <a:extLst>
              <a:ext uri="{FF2B5EF4-FFF2-40B4-BE49-F238E27FC236}">
                <a16:creationId xmlns:a16="http://schemas.microsoft.com/office/drawing/2014/main" id="{E71FB3E8-2F0F-F4A0-CB16-78E30A332958}"/>
              </a:ext>
            </a:extLst>
          </p:cNvPr>
          <p:cNvPicPr>
            <a:picLocks noGrp="1" noChangeAspect="1"/>
          </p:cNvPicPr>
          <p:nvPr>
            <p:ph type="pic" sz="quarter" idx="43"/>
          </p:nvPr>
        </p:nvPicPr>
        <p:blipFill>
          <a:blip r:embed="rId2"/>
          <a:srcRect l="26531" r="26531"/>
          <a:stretch>
            <a:fillRect/>
          </a:stretch>
        </p:blipFill>
        <p:spPr/>
      </p:pic>
      <p:grpSp>
        <p:nvGrpSpPr>
          <p:cNvPr id="41" name="Graphic 3">
            <a:extLst>
              <a:ext uri="{FF2B5EF4-FFF2-40B4-BE49-F238E27FC236}">
                <a16:creationId xmlns:a16="http://schemas.microsoft.com/office/drawing/2014/main" id="{2BCCC0F0-02E4-9326-2AEB-BDA52FA2F64C}"/>
              </a:ext>
            </a:extLst>
          </p:cNvPr>
          <p:cNvGrpSpPr/>
          <p:nvPr/>
        </p:nvGrpSpPr>
        <p:grpSpPr>
          <a:xfrm>
            <a:off x="4883335" y="9523752"/>
            <a:ext cx="410401" cy="463436"/>
            <a:chOff x="1950027" y="2499889"/>
            <a:chExt cx="850463" cy="850463"/>
          </a:xfrm>
        </p:grpSpPr>
        <p:sp>
          <p:nvSpPr>
            <p:cNvPr id="42" name="Freeform 218">
              <a:hlinkClick r:id="rId3"/>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hlinkClick r:id="rId4"/>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5"/>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682566"/>
            <a:ext cx="2694086" cy="156003"/>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linkClick r:id="rId6"/>
              </a:rPr>
              <a:t>https://www.ideanordic.com/</a:t>
            </a:r>
            <a:r>
              <a:rPr lang="en-GB" sz="1200" dirty="0"/>
              <a:t> </a:t>
            </a:r>
          </a:p>
        </p:txBody>
      </p:sp>
      <p:pic>
        <p:nvPicPr>
          <p:cNvPr id="23" name="Picture 22">
            <a:extLst>
              <a:ext uri="{FF2B5EF4-FFF2-40B4-BE49-F238E27FC236}">
                <a16:creationId xmlns:a16="http://schemas.microsoft.com/office/drawing/2014/main" id="{5F51CD7B-0B7F-9432-2854-8A9156DBD91A}"/>
              </a:ext>
            </a:extLst>
          </p:cNvPr>
          <p:cNvPicPr>
            <a:picLocks noChangeAspect="1"/>
          </p:cNvPicPr>
          <p:nvPr/>
        </p:nvPicPr>
        <p:blipFill>
          <a:blip r:embed="rId7"/>
          <a:stretch>
            <a:fillRect/>
          </a:stretch>
        </p:blipFill>
        <p:spPr>
          <a:xfrm>
            <a:off x="316537" y="2235614"/>
            <a:ext cx="804975" cy="606146"/>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D&amp;I Initiatives in Idea Nordic</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p:txBody>
          <a:bodyPr/>
          <a:lstStyle/>
          <a:p>
            <a:r>
              <a:rPr lang="en-GB" sz="1200" b="1" dirty="0"/>
              <a:t>Authenticity and Open Culture</a:t>
            </a:r>
          </a:p>
          <a:p>
            <a:r>
              <a:rPr lang="en-GB" sz="1200" dirty="0"/>
              <a:t>At </a:t>
            </a:r>
            <a:r>
              <a:rPr lang="en-GB" sz="1200" dirty="0" err="1"/>
              <a:t>Idéa</a:t>
            </a:r>
            <a:r>
              <a:rPr lang="en-GB" sz="1200" dirty="0"/>
              <a:t> Nordic, authenticity is considered crucial for employee performance and satisfaction. Wade Peters-Munch believes that employees are most productive when they can be their true selves. Drawing from his own personal experiences of having to hide his identity earlier in his career, Peters-Munch has prioritized creating an environment where no one has to pretend to be someone they are not. This approach is reflected in the company’s policies and daily interactions, where openness and inclusivity are encouraged​</a:t>
            </a:r>
          </a:p>
          <a:p>
            <a:endParaRPr lang="en-GB" sz="1200" dirty="0"/>
          </a:p>
          <a:p>
            <a:r>
              <a:rPr lang="en-GB" sz="1200" b="1" dirty="0"/>
              <a:t>Inclusive Hiring Practices:</a:t>
            </a:r>
          </a:p>
          <a:p>
            <a:r>
              <a:rPr lang="en-GB" sz="1200" dirty="0" err="1"/>
              <a:t>Idéa</a:t>
            </a:r>
            <a:r>
              <a:rPr lang="en-GB" sz="1200" dirty="0"/>
              <a:t> Nordic goes beyond traditional hiring criteria by considering the broader life experiences of candidates, including the challenges they may have faced. This inclusive approach is demonstrated in the hiring of the company’s first transgender employee. The integration of diverse employees into the team has enriched </a:t>
            </a:r>
            <a:r>
              <a:rPr lang="en-GB" sz="1200" dirty="0" err="1"/>
              <a:t>Idéa</a:t>
            </a:r>
            <a:r>
              <a:rPr lang="en-GB" sz="1200" dirty="0"/>
              <a:t> Nordic by bringing in new perspectives, which is seen as essential for fostering innovation. This hiring practice not only builds a diverse workforce but also helps challenge stereotypes and biases within the company​</a:t>
            </a:r>
            <a:endParaRPr lang="en-US" sz="1200"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151058" y="5359294"/>
            <a:ext cx="2832355" cy="4414479"/>
          </a:xfrm>
        </p:spPr>
        <p:txBody>
          <a:bodyPr/>
          <a:lstStyle/>
          <a:p>
            <a:r>
              <a:rPr lang="en-US" sz="1200" dirty="0"/>
              <a:t>Information here with images, quotes </a:t>
            </a:r>
            <a:r>
              <a:rPr lang="en-US" sz="1200" dirty="0" err="1"/>
              <a:t>etc</a:t>
            </a:r>
            <a:endParaRPr lang="en-US" sz="1200" dirty="0"/>
          </a:p>
          <a:p>
            <a:endParaRPr lang="en-US" sz="1200" dirty="0"/>
          </a:p>
          <a:p>
            <a:r>
              <a:rPr lang="en-GB" sz="1200" b="1" dirty="0"/>
              <a:t>"Ask Me Anything" Days</a:t>
            </a:r>
          </a:p>
          <a:p>
            <a:r>
              <a:rPr lang="en-GB" sz="1200" dirty="0"/>
              <a:t>To promote understanding and break down barriers, </a:t>
            </a:r>
            <a:r>
              <a:rPr lang="en-GB" sz="1200" dirty="0" err="1"/>
              <a:t>Idéa</a:t>
            </a:r>
            <a:r>
              <a:rPr lang="en-GB" sz="1200" dirty="0"/>
              <a:t> Nordic holds regular "Ask Me Anything" sessions. These events allow employees to ask personal questions in a safe and supportive environment. This practice helps in building a strong community within the company, where employees feel comfortable discussing their personal experiences and perspectives. Such openness is key to enhancing job satisfaction and enabling a creative and collaborative workplace​</a:t>
            </a:r>
          </a:p>
          <a:p>
            <a:endParaRPr lang="en-GB" sz="1200" dirty="0"/>
          </a:p>
          <a:p>
            <a:r>
              <a:rPr lang="en-GB" sz="1200" b="1" dirty="0"/>
              <a:t>Challenging Cultural Homogeneity</a:t>
            </a:r>
          </a:p>
          <a:p>
            <a:r>
              <a:rPr lang="en-GB" sz="1200" dirty="0"/>
              <a:t>Peters-Munch has been vocal about what he refers to as the “Beige Effect,” which describes the homogeneity often observed in Danish society and workplaces. By actively seeking to diversify its workforce and introducing varied cultural experiences into its events and operations, </a:t>
            </a:r>
            <a:r>
              <a:rPr lang="en-GB" sz="1200" dirty="0" err="1"/>
              <a:t>Idéa</a:t>
            </a:r>
            <a:r>
              <a:rPr lang="en-GB" sz="1200" dirty="0"/>
              <a:t> Nordic is challenging this norm. The company aims to bring more variety into corporate practices, encouraging both employees and clients to embrace diversity as a path to innovation and differentiation</a:t>
            </a:r>
            <a:endParaRPr lang="en-US" sz="12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7" name="Picture Placeholder 6">
            <a:extLst>
              <a:ext uri="{FF2B5EF4-FFF2-40B4-BE49-F238E27FC236}">
                <a16:creationId xmlns:a16="http://schemas.microsoft.com/office/drawing/2014/main" id="{66AC6673-8C4A-E633-E175-D82F7B0143C0}"/>
              </a:ext>
            </a:extLst>
          </p:cNvPr>
          <p:cNvPicPr>
            <a:picLocks noGrp="1" noChangeAspect="1"/>
          </p:cNvPicPr>
          <p:nvPr>
            <p:ph type="pic" sz="quarter" idx="41"/>
          </p:nvPr>
        </p:nvPicPr>
        <p:blipFill>
          <a:blip r:embed="rId2"/>
          <a:srcRect t="22989" b="22989"/>
          <a:stretch>
            <a:fillRect/>
          </a:stretch>
        </p:blipFill>
        <p:spPr/>
      </p:pic>
      <p:pic>
        <p:nvPicPr>
          <p:cNvPr id="2" name="Picture 1">
            <a:extLst>
              <a:ext uri="{FF2B5EF4-FFF2-40B4-BE49-F238E27FC236}">
                <a16:creationId xmlns:a16="http://schemas.microsoft.com/office/drawing/2014/main" id="{E6C43350-DD20-69F4-F1B4-F0103A2D4FD7}"/>
              </a:ext>
            </a:extLst>
          </p:cNvPr>
          <p:cNvPicPr>
            <a:picLocks noChangeAspect="1"/>
          </p:cNvPicPr>
          <p:nvPr/>
        </p:nvPicPr>
        <p:blipFill>
          <a:blip r:embed="rId3"/>
          <a:stretch>
            <a:fillRect/>
          </a:stretch>
        </p:blipFill>
        <p:spPr>
          <a:xfrm>
            <a:off x="4151058" y="3078135"/>
            <a:ext cx="2832356" cy="1772675"/>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7E69AA-6792-625F-B0AC-E76F073F9847}"/>
              </a:ext>
            </a:extLst>
          </p:cNvPr>
          <p:cNvSpPr>
            <a:spLocks noGrp="1"/>
          </p:cNvSpPr>
          <p:nvPr>
            <p:ph type="body" sz="quarter" idx="32"/>
          </p:nvPr>
        </p:nvSpPr>
        <p:spPr>
          <a:xfrm>
            <a:off x="197280" y="2075981"/>
            <a:ext cx="7209015" cy="2943835"/>
          </a:xfrm>
        </p:spPr>
        <p:txBody>
          <a:bodyPr/>
          <a:lstStyle/>
          <a:p>
            <a:r>
              <a:rPr lang="en-GB" b="1" dirty="0"/>
              <a:t>Enhanced Innovation and Creativity</a:t>
            </a:r>
          </a:p>
          <a:p>
            <a:r>
              <a:rPr lang="en-GB" dirty="0"/>
              <a:t>By cultivating a diverse and inclusive environment, </a:t>
            </a:r>
            <a:r>
              <a:rPr lang="en-GB" dirty="0" err="1"/>
              <a:t>Idéa</a:t>
            </a:r>
            <a:r>
              <a:rPr lang="en-GB" dirty="0"/>
              <a:t> Nordic has unlocked greater creativity and innovation. The variety of perspectives brought in by diverse employees contributes to more original and effective solutions, making the company’s services and events stand out in the market​</a:t>
            </a:r>
          </a:p>
          <a:p>
            <a:endParaRPr lang="en-GB" dirty="0"/>
          </a:p>
          <a:p>
            <a:r>
              <a:rPr lang="en-GB" b="1" dirty="0"/>
              <a:t>Positive Workplace Culture</a:t>
            </a:r>
          </a:p>
          <a:p>
            <a:r>
              <a:rPr lang="en-GB" dirty="0"/>
              <a:t>The emphasis on authenticity and open dialogue has led to a supportive and collaborative workplace culture. Employees at </a:t>
            </a:r>
            <a:r>
              <a:rPr lang="en-GB" dirty="0" err="1"/>
              <a:t>Idéa</a:t>
            </a:r>
            <a:r>
              <a:rPr lang="en-GB" dirty="0"/>
              <a:t> Nordic report higher levels of job satisfaction and engagement, knowing that they can bring their whole selves to work without fear of discrimination or exclusion</a:t>
            </a:r>
          </a:p>
          <a:p>
            <a:endParaRPr lang="en-GB" dirty="0"/>
          </a:p>
          <a:p>
            <a:endParaRPr lang="en-GB" dirty="0"/>
          </a:p>
          <a:p>
            <a:r>
              <a:rPr lang="en-GB" b="1" dirty="0"/>
              <a:t>External Recognition and Attracting Talent </a:t>
            </a:r>
          </a:p>
          <a:p>
            <a:r>
              <a:rPr lang="en-GB" dirty="0" err="1"/>
              <a:t>Idéa</a:t>
            </a:r>
            <a:r>
              <a:rPr lang="en-GB" dirty="0"/>
              <a:t> Nordic's visible commitment to D&amp;I, including participation in events like Copenhagen Pride, helps in attracting top talent who are drawn to inclusive and progressive employers. This not only boosts the company’s reputation but also aligns it with broader societal values of equality and acceptance, making it a preferred partner for clients who value diversity</a:t>
            </a:r>
          </a:p>
          <a:p>
            <a:endParaRPr lang="en-GB" dirty="0"/>
          </a:p>
          <a:p>
            <a:r>
              <a:rPr lang="en-GB" dirty="0">
                <a:hlinkClick r:id="rId2"/>
              </a:rPr>
              <a:t>https://www.danskindustri.dk/diversitetsloeftet/Artikler/2024/embracing-diversity-beyond-pride-how-idea-nordic-leads-by-example-year-round/</a:t>
            </a:r>
            <a:r>
              <a:rPr lang="en-GB" dirty="0"/>
              <a:t> </a:t>
            </a:r>
          </a:p>
          <a:p>
            <a:endParaRPr lang="en-GB" dirty="0"/>
          </a:p>
        </p:txBody>
      </p:sp>
      <p:sp>
        <p:nvSpPr>
          <p:cNvPr id="5" name="Text Placeholder 4">
            <a:extLst>
              <a:ext uri="{FF2B5EF4-FFF2-40B4-BE49-F238E27FC236}">
                <a16:creationId xmlns:a16="http://schemas.microsoft.com/office/drawing/2014/main" id="{8F0657EE-AACF-54DD-241A-7AF3E87F744B}"/>
              </a:ext>
            </a:extLst>
          </p:cNvPr>
          <p:cNvSpPr>
            <a:spLocks noGrp="1"/>
          </p:cNvSpPr>
          <p:nvPr>
            <p:ph type="body" sz="quarter" idx="30"/>
          </p:nvPr>
        </p:nvSpPr>
        <p:spPr>
          <a:xfrm>
            <a:off x="153380" y="858028"/>
            <a:ext cx="5477399" cy="785535"/>
          </a:xfrm>
        </p:spPr>
        <p:txBody>
          <a:bodyPr/>
          <a:lstStyle/>
          <a:p>
            <a:r>
              <a:rPr lang="en-GB" sz="2400" dirty="0"/>
              <a:t>Impact and Outcomes of Diversity and Inclusion Strategies in Idea Nordic</a:t>
            </a:r>
          </a:p>
          <a:p>
            <a:endParaRPr lang="en-GB" dirty="0"/>
          </a:p>
        </p:txBody>
      </p:sp>
      <p:sp>
        <p:nvSpPr>
          <p:cNvPr id="6" name="Slide Number Placeholder 5">
            <a:extLst>
              <a:ext uri="{FF2B5EF4-FFF2-40B4-BE49-F238E27FC236}">
                <a16:creationId xmlns:a16="http://schemas.microsoft.com/office/drawing/2014/main" id="{7AAAEB8E-4BC6-76A7-92C3-D8043A3B056D}"/>
              </a:ext>
            </a:extLst>
          </p:cNvPr>
          <p:cNvSpPr>
            <a:spLocks noGrp="1"/>
          </p:cNvSpPr>
          <p:nvPr>
            <p:ph type="sldNum" sz="quarter" idx="4"/>
          </p:nvPr>
        </p:nvSpPr>
        <p:spPr/>
        <p:txBody>
          <a:bodyPr/>
          <a:lstStyle/>
          <a:p>
            <a:fld id="{CB2079F2-58AF-ED44-82D7-E04B2F6FD686}" type="slidenum">
              <a:rPr lang="en-US" smtClean="0"/>
              <a:pPr/>
              <a:t>3</a:t>
            </a:fld>
            <a:endParaRPr lang="en-US" dirty="0"/>
          </a:p>
        </p:txBody>
      </p:sp>
      <p:pic>
        <p:nvPicPr>
          <p:cNvPr id="8" name="Picture 7">
            <a:extLst>
              <a:ext uri="{FF2B5EF4-FFF2-40B4-BE49-F238E27FC236}">
                <a16:creationId xmlns:a16="http://schemas.microsoft.com/office/drawing/2014/main" id="{39838B1D-1360-8452-3A7F-15307169732E}"/>
              </a:ext>
            </a:extLst>
          </p:cNvPr>
          <p:cNvPicPr>
            <a:picLocks noChangeAspect="1"/>
          </p:cNvPicPr>
          <p:nvPr/>
        </p:nvPicPr>
        <p:blipFill rotWithShape="1">
          <a:blip r:embed="rId3"/>
          <a:srcRect r="4056"/>
          <a:stretch/>
        </p:blipFill>
        <p:spPr>
          <a:xfrm>
            <a:off x="0" y="5345907"/>
            <a:ext cx="7559675" cy="5492934"/>
          </a:xfrm>
          <a:prstGeom prst="rect">
            <a:avLst/>
          </a:prstGeom>
        </p:spPr>
      </p:pic>
    </p:spTree>
    <p:extLst>
      <p:ext uri="{BB962C8B-B14F-4D97-AF65-F5344CB8AC3E}">
        <p14:creationId xmlns:p14="http://schemas.microsoft.com/office/powerpoint/2010/main" val="1582108233"/>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19407</TotalTime>
  <Words>668</Words>
  <Application>Microsoft Office PowerPoint</Application>
  <PresentationFormat>Custom</PresentationFormat>
  <Paragraphs>42</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600</cp:revision>
  <dcterms:created xsi:type="dcterms:W3CDTF">2020-10-14T13:32:04Z</dcterms:created>
  <dcterms:modified xsi:type="dcterms:W3CDTF">2024-08-28T11:14:01Z</dcterms:modified>
</cp:coreProperties>
</file>