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1"/>
  </p:sldMasterIdLst>
  <p:notesMasterIdLst>
    <p:notesMasterId r:id="rId5"/>
  </p:notesMasterIdLst>
  <p:handoutMasterIdLst>
    <p:handoutMasterId r:id="rId6"/>
  </p:handoutMasterIdLst>
  <p:sldIdLst>
    <p:sldId id="343" r:id="rId2"/>
    <p:sldId id="332" r:id="rId3"/>
    <p:sldId id="344" r:id="rId4"/>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2B5"/>
    <a:srgbClr val="17AAA3"/>
    <a:srgbClr val="E14726"/>
    <a:srgbClr val="702E8C"/>
    <a:srgbClr val="30583F"/>
    <a:srgbClr val="083F59"/>
    <a:srgbClr val="ECECEC"/>
    <a:srgbClr val="FEC713"/>
    <a:srgbClr val="28ACE2"/>
    <a:srgbClr val="10B1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p:restoredTop sz="96281"/>
  </p:normalViewPr>
  <p:slideViewPr>
    <p:cSldViewPr snapToGrid="0" snapToObjects="1">
      <p:cViewPr>
        <p:scale>
          <a:sx n="40" d="100"/>
          <a:sy n="40" d="100"/>
        </p:scale>
        <p:origin x="2308" y="72"/>
      </p:cViewPr>
      <p:guideLst/>
    </p:cSldViewPr>
  </p:slideViewPr>
  <p:notesTextViewPr>
    <p:cViewPr>
      <p:scale>
        <a:sx n="1" d="1"/>
        <a:sy n="1" d="1"/>
      </p:scale>
      <p:origin x="0" y="0"/>
    </p:cViewPr>
  </p:notesTextViewPr>
  <p:sorterViewPr>
    <p:cViewPr>
      <p:scale>
        <a:sx n="55" d="100"/>
        <a:sy n="55" d="100"/>
      </p:scale>
      <p:origin x="0" y="0"/>
    </p:cViewPr>
  </p:sorterViewPr>
  <p:notesViewPr>
    <p:cSldViewPr snapToGrid="0" snapToObjects="1">
      <p:cViewPr varScale="1">
        <p:scale>
          <a:sx n="71" d="100"/>
          <a:sy n="71" d="100"/>
        </p:scale>
        <p:origin x="221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550E7B-E2E1-1744-BAC5-2450DC2C9399}" type="datetimeFigureOut">
              <a:rPr lang="en-US" smtClean="0"/>
              <a:t>8/28/2024</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D034A-BE7D-944A-B2C4-153631F39F58}" type="slidenum">
              <a:rPr lang="en-US" smtClean="0"/>
              <a:t>‹#›</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38278-3754-D043-970B-705C24BA7B0D}" type="datetimeFigureOut">
              <a:rPr lang="en-US" smtClean="0"/>
              <a:t>8/28/2024</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33B2F-6662-2B4E-A57B-B009C830B425}" type="slidenum">
              <a:rPr lang="en-US" smtClean="0"/>
              <a:t>‹#›</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80038FA-CD6D-8513-8C53-C3D2F13E4F6D}"/>
              </a:ext>
            </a:extLst>
          </p:cNvPr>
          <p:cNvSpPr/>
          <p:nvPr userDrawn="1"/>
        </p:nvSpPr>
        <p:spPr>
          <a:xfrm>
            <a:off x="3661740" y="583659"/>
            <a:ext cx="3554388" cy="9004477"/>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32">
            <a:extLst>
              <a:ext uri="{FF2B5EF4-FFF2-40B4-BE49-F238E27FC236}">
                <a16:creationId xmlns:a16="http://schemas.microsoft.com/office/drawing/2014/main" id="{EEBE68BB-D0CA-7387-77D4-8382DE95C606}"/>
              </a:ext>
            </a:extLst>
          </p:cNvPr>
          <p:cNvSpPr>
            <a:spLocks noGrp="1"/>
          </p:cNvSpPr>
          <p:nvPr>
            <p:ph type="body" sz="quarter" idx="52" hasCustomPrompt="1"/>
          </p:nvPr>
        </p:nvSpPr>
        <p:spPr>
          <a:xfrm>
            <a:off x="3911744" y="3830366"/>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6" name="Text Placeholder 23">
            <a:extLst>
              <a:ext uri="{FF2B5EF4-FFF2-40B4-BE49-F238E27FC236}">
                <a16:creationId xmlns:a16="http://schemas.microsoft.com/office/drawing/2014/main" id="{DA5E7207-2C22-7EC3-F7D7-F49B46327D53}"/>
              </a:ext>
            </a:extLst>
          </p:cNvPr>
          <p:cNvSpPr>
            <a:spLocks noGrp="1"/>
          </p:cNvSpPr>
          <p:nvPr>
            <p:ph type="body" sz="quarter" idx="13" hasCustomPrompt="1"/>
          </p:nvPr>
        </p:nvSpPr>
        <p:spPr>
          <a:xfrm>
            <a:off x="3949091" y="1698869"/>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24" name="Picture Placeholder 23">
            <a:extLst>
              <a:ext uri="{FF2B5EF4-FFF2-40B4-BE49-F238E27FC236}">
                <a16:creationId xmlns:a16="http://schemas.microsoft.com/office/drawing/2014/main" id="{875A145F-9405-A9AC-F459-BF01A1B33E43}"/>
              </a:ext>
            </a:extLst>
          </p:cNvPr>
          <p:cNvSpPr>
            <a:spLocks noGrp="1"/>
          </p:cNvSpPr>
          <p:nvPr>
            <p:ph type="pic" sz="quarter" idx="42"/>
          </p:nvPr>
        </p:nvSpPr>
        <p:spPr>
          <a:xfrm>
            <a:off x="343547" y="4471997"/>
            <a:ext cx="5171765" cy="4643473"/>
          </a:xfrm>
          <a:custGeom>
            <a:avLst/>
            <a:gdLst>
              <a:gd name="connsiteX0" fmla="*/ 1037262 w 5171765"/>
              <a:gd name="connsiteY0" fmla="*/ 4496999 h 4643473"/>
              <a:gd name="connsiteX1" fmla="*/ 1038765 w 5171765"/>
              <a:gd name="connsiteY1" fmla="*/ 4498358 h 4643473"/>
              <a:gd name="connsiteX2" fmla="*/ 1003337 w 5171765"/>
              <a:gd name="connsiteY2" fmla="*/ 4604099 h 4643473"/>
              <a:gd name="connsiteX3" fmla="*/ 1001516 w 5171765"/>
              <a:gd name="connsiteY3" fmla="*/ 4603691 h 4643473"/>
              <a:gd name="connsiteX4" fmla="*/ 832334 w 5171765"/>
              <a:gd name="connsiteY4" fmla="*/ 4292095 h 4643473"/>
              <a:gd name="connsiteX5" fmla="*/ 895661 w 5171765"/>
              <a:gd name="connsiteY5" fmla="*/ 4367164 h 4643473"/>
              <a:gd name="connsiteX6" fmla="*/ 882824 w 5171765"/>
              <a:gd name="connsiteY6" fmla="*/ 4355407 h 4643473"/>
              <a:gd name="connsiteX7" fmla="*/ 715725 w 5171765"/>
              <a:gd name="connsiteY7" fmla="*/ 4127038 h 4643473"/>
              <a:gd name="connsiteX8" fmla="*/ 774597 w 5171765"/>
              <a:gd name="connsiteY8" fmla="*/ 4219697 h 4643473"/>
              <a:gd name="connsiteX9" fmla="*/ 753415 w 5171765"/>
              <a:gd name="connsiteY9" fmla="*/ 4193137 h 4643473"/>
              <a:gd name="connsiteX10" fmla="*/ 628360 w 5171765"/>
              <a:gd name="connsiteY10" fmla="*/ 3953915 h 4643473"/>
              <a:gd name="connsiteX11" fmla="*/ 675582 w 5171765"/>
              <a:gd name="connsiteY11" fmla="*/ 4056635 h 4643473"/>
              <a:gd name="connsiteX12" fmla="*/ 650998 w 5171765"/>
              <a:gd name="connsiteY12" fmla="*/ 4013522 h 4643473"/>
              <a:gd name="connsiteX13" fmla="*/ 578970 w 5171765"/>
              <a:gd name="connsiteY13" fmla="*/ 3820003 h 4643473"/>
              <a:gd name="connsiteX14" fmla="*/ 590197 w 5171765"/>
              <a:gd name="connsiteY14" fmla="*/ 3853428 h 4643473"/>
              <a:gd name="connsiteX15" fmla="*/ 577515 w 5171765"/>
              <a:gd name="connsiteY15" fmla="*/ 3820036 h 4643473"/>
              <a:gd name="connsiteX16" fmla="*/ 0 w 5171765"/>
              <a:gd name="connsiteY16" fmla="*/ 0 h 4643473"/>
              <a:gd name="connsiteX17" fmla="*/ 4272465 w 5171765"/>
              <a:gd name="connsiteY17" fmla="*/ 0 h 4643473"/>
              <a:gd name="connsiteX18" fmla="*/ 5171765 w 5171765"/>
              <a:gd name="connsiteY18" fmla="*/ 899042 h 4643473"/>
              <a:gd name="connsiteX19" fmla="*/ 5171765 w 5171765"/>
              <a:gd name="connsiteY19" fmla="*/ 4643473 h 4643473"/>
              <a:gd name="connsiteX20" fmla="*/ 1537845 w 5171765"/>
              <a:gd name="connsiteY20" fmla="*/ 4643473 h 4643473"/>
              <a:gd name="connsiteX21" fmla="*/ 1535285 w 5171765"/>
              <a:gd name="connsiteY21" fmla="*/ 4524787 h 4643473"/>
              <a:gd name="connsiteX22" fmla="*/ 796381 w 5171765"/>
              <a:gd name="connsiteY22" fmla="*/ 3815598 h 4643473"/>
              <a:gd name="connsiteX23" fmla="*/ 578971 w 5171765"/>
              <a:gd name="connsiteY23" fmla="*/ 3820003 h 4643473"/>
              <a:gd name="connsiteX24" fmla="*/ 539492 w 5171765"/>
              <a:gd name="connsiteY24" fmla="*/ 3647294 h 4643473"/>
              <a:gd name="connsiteX25" fmla="*/ 523148 w 5171765"/>
              <a:gd name="connsiteY25" fmla="*/ 3469078 h 4643473"/>
              <a:gd name="connsiteX26" fmla="*/ 0 w 5171765"/>
              <a:gd name="connsiteY26" fmla="*/ 3294392 h 464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71765" h="4643473">
                <a:moveTo>
                  <a:pt x="1037262" y="4496999"/>
                </a:moveTo>
                <a:lnTo>
                  <a:pt x="1038765" y="4498358"/>
                </a:lnTo>
                <a:lnTo>
                  <a:pt x="1003337" y="4604099"/>
                </a:lnTo>
                <a:lnTo>
                  <a:pt x="1001516" y="4603691"/>
                </a:lnTo>
                <a:close/>
                <a:moveTo>
                  <a:pt x="832334" y="4292095"/>
                </a:moveTo>
                <a:lnTo>
                  <a:pt x="895661" y="4367164"/>
                </a:lnTo>
                <a:lnTo>
                  <a:pt x="882824" y="4355407"/>
                </a:lnTo>
                <a:close/>
                <a:moveTo>
                  <a:pt x="715725" y="4127038"/>
                </a:moveTo>
                <a:lnTo>
                  <a:pt x="774597" y="4219697"/>
                </a:lnTo>
                <a:lnTo>
                  <a:pt x="753415" y="4193137"/>
                </a:lnTo>
                <a:close/>
                <a:moveTo>
                  <a:pt x="628360" y="3953915"/>
                </a:moveTo>
                <a:lnTo>
                  <a:pt x="675582" y="4056635"/>
                </a:lnTo>
                <a:lnTo>
                  <a:pt x="650998" y="4013522"/>
                </a:lnTo>
                <a:close/>
                <a:moveTo>
                  <a:pt x="578970" y="3820003"/>
                </a:moveTo>
                <a:lnTo>
                  <a:pt x="590197" y="3853428"/>
                </a:lnTo>
                <a:lnTo>
                  <a:pt x="577515" y="3820036"/>
                </a:lnTo>
                <a:close/>
                <a:moveTo>
                  <a:pt x="0" y="0"/>
                </a:moveTo>
                <a:lnTo>
                  <a:pt x="4272465" y="0"/>
                </a:lnTo>
                <a:cubicBezTo>
                  <a:pt x="4769449" y="0"/>
                  <a:pt x="5171765" y="402203"/>
                  <a:pt x="5171765" y="899042"/>
                </a:cubicBezTo>
                <a:lnTo>
                  <a:pt x="5171765" y="4643473"/>
                </a:lnTo>
                <a:lnTo>
                  <a:pt x="1537845" y="4643473"/>
                </a:lnTo>
                <a:lnTo>
                  <a:pt x="1535285" y="4524787"/>
                </a:lnTo>
                <a:cubicBezTo>
                  <a:pt x="1191541" y="4419069"/>
                  <a:pt x="915369" y="4154775"/>
                  <a:pt x="796381" y="3815598"/>
                </a:cubicBezTo>
                <a:lnTo>
                  <a:pt x="578971" y="3820003"/>
                </a:lnTo>
                <a:lnTo>
                  <a:pt x="539492" y="3647294"/>
                </a:lnTo>
                <a:cubicBezTo>
                  <a:pt x="530127" y="3588746"/>
                  <a:pt x="524618" y="3529279"/>
                  <a:pt x="523148" y="3469078"/>
                </a:cubicBezTo>
                <a:lnTo>
                  <a:pt x="0" y="3294392"/>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39" name="Slide Number Placeholder 5">
            <a:extLst>
              <a:ext uri="{FF2B5EF4-FFF2-40B4-BE49-F238E27FC236}">
                <a16:creationId xmlns:a16="http://schemas.microsoft.com/office/drawing/2014/main" id="{6AE51885-9671-8D86-4444-89CADFFC770A}"/>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5" name="Group 24">
            <a:extLst>
              <a:ext uri="{FF2B5EF4-FFF2-40B4-BE49-F238E27FC236}">
                <a16:creationId xmlns:a16="http://schemas.microsoft.com/office/drawing/2014/main" id="{30A6115B-756F-1F97-ED9D-E4ADEC0C35ED}"/>
              </a:ext>
            </a:extLst>
          </p:cNvPr>
          <p:cNvGrpSpPr/>
          <p:nvPr userDrawn="1"/>
        </p:nvGrpSpPr>
        <p:grpSpPr>
          <a:xfrm flipH="1">
            <a:off x="193131" y="7719362"/>
            <a:ext cx="1697453" cy="1913197"/>
            <a:chOff x="9735550" y="2624016"/>
            <a:chExt cx="1697453" cy="1913197"/>
          </a:xfrm>
        </p:grpSpPr>
        <p:sp>
          <p:nvSpPr>
            <p:cNvPr id="26" name="Freeform 25">
              <a:extLst>
                <a:ext uri="{FF2B5EF4-FFF2-40B4-BE49-F238E27FC236}">
                  <a16:creationId xmlns:a16="http://schemas.microsoft.com/office/drawing/2014/main" id="{211DFDC0-848D-882D-7CE7-907B9229BB16}"/>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C59D8B2-6FC7-88E4-5A9A-69A29DF33D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9988A9-D10A-C0E3-2E7C-917154A67351}"/>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110245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 y="2594796"/>
            <a:ext cx="7575077"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14726"/>
          </a:solidFill>
          <a:ln w="7702" cap="flat">
            <a:noFill/>
            <a:prstDash val="solid"/>
            <a:miter/>
          </a:ln>
        </p:spPr>
        <p:txBody>
          <a:bodyPr wrap="square" rtlCol="0" anchor="ctr">
            <a:noAutofit/>
          </a:bodyPr>
          <a:lstStyle/>
          <a:p>
            <a:endParaRPr lang="en-US" b="0" i="0" dirty="0">
              <a:solidFill>
                <a:srgbClr val="E14726"/>
              </a:solidFill>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4767399"/>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8" name="Slide Number Placeholder 5">
            <a:extLst>
              <a:ext uri="{FF2B5EF4-FFF2-40B4-BE49-F238E27FC236}">
                <a16:creationId xmlns:a16="http://schemas.microsoft.com/office/drawing/2014/main" id="{8FF9DA41-B056-ED47-D484-4BF0FBE2314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997431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326599" y="2498271"/>
            <a:ext cx="6826675" cy="629589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14726"/>
          </a:solidFill>
          <a:ln w="24491" cap="flat">
            <a:noFill/>
            <a:prstDash val="solid"/>
            <a:miter/>
          </a:ln>
        </p:spPr>
        <p:txBody>
          <a:bodyPr rtlCol="0" anchor="ctr"/>
          <a:lstStyle/>
          <a:p>
            <a:endParaRPr lang="en-US" b="0" i="0" dirty="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grpSp>
        <p:nvGrpSpPr>
          <p:cNvPr id="2" name="Group 1">
            <a:extLst>
              <a:ext uri="{FF2B5EF4-FFF2-40B4-BE49-F238E27FC236}">
                <a16:creationId xmlns:a16="http://schemas.microsoft.com/office/drawing/2014/main" id="{D1634DC5-C0B0-AE2E-DC55-1DB84A958C34}"/>
              </a:ext>
            </a:extLst>
          </p:cNvPr>
          <p:cNvGrpSpPr/>
          <p:nvPr userDrawn="1"/>
        </p:nvGrpSpPr>
        <p:grpSpPr>
          <a:xfrm rot="5015097" flipH="1">
            <a:off x="5266880" y="1756741"/>
            <a:ext cx="2061589" cy="1788378"/>
            <a:chOff x="-1397183" y="824494"/>
            <a:chExt cx="1192352" cy="1034336"/>
          </a:xfrm>
        </p:grpSpPr>
        <p:sp>
          <p:nvSpPr>
            <p:cNvPr id="3" name="Freeform 2">
              <a:extLst>
                <a:ext uri="{FF2B5EF4-FFF2-40B4-BE49-F238E27FC236}">
                  <a16:creationId xmlns:a16="http://schemas.microsoft.com/office/drawing/2014/main" id="{C9A5368E-0746-841B-5C82-1E1157922036}"/>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4023B3B-161A-BD81-8A44-20BFDAADCE08}"/>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58745F8-5F13-71C2-4B8B-865243F14967}"/>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
        <p:nvSpPr>
          <p:cNvPr id="6" name="Rectangle 5">
            <a:extLst>
              <a:ext uri="{FF2B5EF4-FFF2-40B4-BE49-F238E27FC236}">
                <a16:creationId xmlns:a16="http://schemas.microsoft.com/office/drawing/2014/main" id="{BD7D81A4-BF1D-F480-E28D-5835F60B7627}"/>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descr="Co-funded by the European Union logo in png for web usage">
            <a:extLst>
              <a:ext uri="{FF2B5EF4-FFF2-40B4-BE49-F238E27FC236}">
                <a16:creationId xmlns:a16="http://schemas.microsoft.com/office/drawing/2014/main" id="{3AC9E09B-3367-A423-56C2-F76662F6E7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0795" y="10191110"/>
            <a:ext cx="1498564" cy="313626"/>
          </a:xfrm>
          <a:prstGeom prst="rect">
            <a:avLst/>
          </a:prstGeom>
          <a:noFill/>
          <a:ln>
            <a:noFill/>
          </a:ln>
        </p:spPr>
      </p:pic>
      <p:sp>
        <p:nvSpPr>
          <p:cNvPr id="8" name="Rectangle 7">
            <a:extLst>
              <a:ext uri="{FF2B5EF4-FFF2-40B4-BE49-F238E27FC236}">
                <a16:creationId xmlns:a16="http://schemas.microsoft.com/office/drawing/2014/main" id="{754294A0-3C23-667D-3321-C7082493138A}"/>
              </a:ext>
            </a:extLst>
          </p:cNvPr>
          <p:cNvSpPr/>
          <p:nvPr userDrawn="1"/>
        </p:nvSpPr>
        <p:spPr>
          <a:xfrm>
            <a:off x="379764" y="9284851"/>
            <a:ext cx="1255337" cy="461665"/>
          </a:xfrm>
          <a:prstGeom prst="rect">
            <a:avLst/>
          </a:prstGeom>
        </p:spPr>
        <p:txBody>
          <a:bodyPr wrap="square">
            <a:spAutoFit/>
          </a:bodyPr>
          <a:lstStyle/>
          <a:p>
            <a:pPr marL="0" marR="0" lvl="0" indent="0" algn="l" defTabSz="181904" rtl="0" eaLnBrk="1" fontAlgn="auto" latinLnBrk="0" hangingPunct="0">
              <a:lnSpc>
                <a:spcPct val="100000"/>
              </a:lnSpc>
              <a:spcBef>
                <a:spcPts val="0"/>
              </a:spcBef>
              <a:spcAft>
                <a:spcPts val="0"/>
              </a:spcAft>
              <a:buClrTx/>
              <a:buSzTx/>
              <a:buFontTx/>
              <a:buNone/>
              <a:tabLst/>
              <a:defRPr/>
            </a:pPr>
            <a:r>
              <a:rPr lang="en-IE" sz="800" b="1" i="0" kern="1200">
                <a:solidFill>
                  <a:schemeClr val="tx1"/>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ct val="100000"/>
              </a:lnSpc>
              <a:spcBef>
                <a:spcPts val="0"/>
              </a:spcBef>
              <a:spcAft>
                <a:spcPts val="0"/>
              </a:spcAft>
              <a:buClrTx/>
              <a:buSzTx/>
              <a:buFontTx/>
              <a:buNone/>
              <a:tabLst/>
              <a:defRPr/>
            </a:pPr>
            <a:endParaRPr lang="en-US" sz="800" b="1" i="0" kern="1200">
              <a:solidFill>
                <a:schemeClr val="tx1"/>
              </a:solidFill>
              <a:latin typeface="Calibri" panose="020F0502020204030204" pitchFamily="34" charset="0"/>
              <a:ea typeface="Open Sans" panose="020B060603050402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9BFF681-6D54-478C-CAE4-BE5E5F21044D}"/>
              </a:ext>
            </a:extLst>
          </p:cNvPr>
          <p:cNvPicPr>
            <a:picLocks noChangeAspect="1"/>
          </p:cNvPicPr>
          <p:nvPr userDrawn="1"/>
        </p:nvPicPr>
        <p:blipFill>
          <a:blip r:embed="rId3"/>
          <a:stretch>
            <a:fillRect/>
          </a:stretch>
        </p:blipFill>
        <p:spPr>
          <a:xfrm>
            <a:off x="448630" y="9619559"/>
            <a:ext cx="1244049" cy="433251"/>
          </a:xfrm>
          <a:prstGeom prst="rect">
            <a:avLst/>
          </a:prstGeom>
        </p:spPr>
      </p:pic>
    </p:spTree>
    <p:extLst>
      <p:ext uri="{BB962C8B-B14F-4D97-AF65-F5344CB8AC3E}">
        <p14:creationId xmlns:p14="http://schemas.microsoft.com/office/powerpoint/2010/main" val="627307479"/>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1" y="5362846"/>
            <a:ext cx="7559675" cy="3765660"/>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0E72B5"/>
          </a:solidFill>
          <a:ln w="3060" cap="flat">
            <a:noFill/>
            <a:prstDash val="solid"/>
            <a:miter/>
          </a:ln>
        </p:spPr>
        <p:txBody>
          <a:bodyPr rtlCol="0" anchor="ctr"/>
          <a:lstStyle/>
          <a:p>
            <a:r>
              <a:rPr lang="en-US"/>
              <a:t>`</a:t>
            </a:r>
          </a:p>
        </p:txBody>
      </p:sp>
      <p:sp>
        <p:nvSpPr>
          <p:cNvPr id="9" name="Round Single Corner Rectangle 8">
            <a:extLst>
              <a:ext uri="{FF2B5EF4-FFF2-40B4-BE49-F238E27FC236}">
                <a16:creationId xmlns:a16="http://schemas.microsoft.com/office/drawing/2014/main" id="{6023AD0E-BC9C-EEA8-E13F-72C787B84636}"/>
              </a:ext>
            </a:extLst>
          </p:cNvPr>
          <p:cNvSpPr/>
          <p:nvPr userDrawn="1"/>
        </p:nvSpPr>
        <p:spPr>
          <a:xfrm>
            <a:off x="-1" y="2955472"/>
            <a:ext cx="4376057" cy="2726008"/>
          </a:xfrm>
          <a:prstGeom prst="round1Rect">
            <a:avLst/>
          </a:prstGeom>
          <a:solidFill>
            <a:srgbClr val="E14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83">
            <a:extLst>
              <a:ext uri="{FF2B5EF4-FFF2-40B4-BE49-F238E27FC236}">
                <a16:creationId xmlns:a16="http://schemas.microsoft.com/office/drawing/2014/main" id="{773596F9-70AC-D498-A51A-A1A238F9F2C1}"/>
              </a:ext>
            </a:extLst>
          </p:cNvPr>
          <p:cNvSpPr/>
          <p:nvPr userDrawn="1"/>
        </p:nvSpPr>
        <p:spPr>
          <a:xfrm rot="16200000">
            <a:off x="2215340"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44DC9CE-286B-E8AE-DFDB-5F2176A10EE7}"/>
              </a:ext>
            </a:extLst>
          </p:cNvPr>
          <p:cNvSpPr/>
          <p:nvPr userDrawn="1"/>
        </p:nvSpPr>
        <p:spPr>
          <a:xfrm rot="16200000">
            <a:off x="1304666"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85" name="Text Placeholder 23">
            <a:extLst>
              <a:ext uri="{FF2B5EF4-FFF2-40B4-BE49-F238E27FC236}">
                <a16:creationId xmlns:a16="http://schemas.microsoft.com/office/drawing/2014/main" id="{23E29239-DF15-D95F-BD10-5B6402351A0C}"/>
              </a:ext>
            </a:extLst>
          </p:cNvPr>
          <p:cNvSpPr>
            <a:spLocks noGrp="1"/>
          </p:cNvSpPr>
          <p:nvPr>
            <p:ph type="body" sz="quarter" idx="44" hasCustomPrompt="1"/>
          </p:nvPr>
        </p:nvSpPr>
        <p:spPr>
          <a:xfrm>
            <a:off x="576450" y="913401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5" name="Graphic 4">
            <a:extLst>
              <a:ext uri="{FF2B5EF4-FFF2-40B4-BE49-F238E27FC236}">
                <a16:creationId xmlns:a16="http://schemas.microsoft.com/office/drawing/2014/main" id="{1F27DBA8-5E67-243C-A148-C62CC98031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99" y="0"/>
            <a:ext cx="3522338" cy="2659725"/>
          </a:xfrm>
          <a:prstGeom prst="rect">
            <a:avLst/>
          </a:prstGeom>
        </p:spPr>
      </p:pic>
      <p:sp>
        <p:nvSpPr>
          <p:cNvPr id="6" name="Rectangle 5">
            <a:extLst>
              <a:ext uri="{FF2B5EF4-FFF2-40B4-BE49-F238E27FC236}">
                <a16:creationId xmlns:a16="http://schemas.microsoft.com/office/drawing/2014/main" id="{55EF9A95-A7B7-5A33-122F-60FEE271BC0F}"/>
              </a:ext>
            </a:extLst>
          </p:cNvPr>
          <p:cNvSpPr/>
          <p:nvPr userDrawn="1"/>
        </p:nvSpPr>
        <p:spPr>
          <a:xfrm>
            <a:off x="3249118" y="10009995"/>
            <a:ext cx="4310557" cy="58477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p>
        </p:txBody>
      </p:sp>
      <p:sp>
        <p:nvSpPr>
          <p:cNvPr id="2" name="Text Placeholder 32">
            <a:extLst>
              <a:ext uri="{FF2B5EF4-FFF2-40B4-BE49-F238E27FC236}">
                <a16:creationId xmlns:a16="http://schemas.microsoft.com/office/drawing/2014/main" id="{FF76D46A-D188-E7F1-5686-3EED344D4454}"/>
              </a:ext>
            </a:extLst>
          </p:cNvPr>
          <p:cNvSpPr>
            <a:spLocks noGrp="1"/>
          </p:cNvSpPr>
          <p:nvPr>
            <p:ph type="body" sz="quarter" idx="32" hasCustomPrompt="1"/>
          </p:nvPr>
        </p:nvSpPr>
        <p:spPr>
          <a:xfrm>
            <a:off x="4034880" y="7009360"/>
            <a:ext cx="2865335" cy="1734679"/>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Short description</a:t>
            </a:r>
            <a:endParaRPr lang="en-US" dirty="0"/>
          </a:p>
        </p:txBody>
      </p:sp>
      <p:sp>
        <p:nvSpPr>
          <p:cNvPr id="19" name="Text Placeholder 32">
            <a:extLst>
              <a:ext uri="{FF2B5EF4-FFF2-40B4-BE49-F238E27FC236}">
                <a16:creationId xmlns:a16="http://schemas.microsoft.com/office/drawing/2014/main" id="{7B7ED498-EEA9-54EE-55B6-D1F7883005CE}"/>
              </a:ext>
            </a:extLst>
          </p:cNvPr>
          <p:cNvSpPr>
            <a:spLocks noGrp="1"/>
          </p:cNvSpPr>
          <p:nvPr>
            <p:ph type="body" sz="quarter" idx="60" hasCustomPrompt="1"/>
          </p:nvPr>
        </p:nvSpPr>
        <p:spPr>
          <a:xfrm>
            <a:off x="555032" y="6506908"/>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Date of Interview</a:t>
            </a:r>
            <a:endParaRPr lang="en-US" dirty="0"/>
          </a:p>
        </p:txBody>
      </p:sp>
      <p:sp>
        <p:nvSpPr>
          <p:cNvPr id="20" name="Text Placeholder 32">
            <a:extLst>
              <a:ext uri="{FF2B5EF4-FFF2-40B4-BE49-F238E27FC236}">
                <a16:creationId xmlns:a16="http://schemas.microsoft.com/office/drawing/2014/main" id="{0EECE17C-93E9-620F-396D-B6FB994831C3}"/>
              </a:ext>
            </a:extLst>
          </p:cNvPr>
          <p:cNvSpPr>
            <a:spLocks noGrp="1"/>
          </p:cNvSpPr>
          <p:nvPr>
            <p:ph type="body" sz="quarter" idx="61" hasCustomPrompt="1"/>
          </p:nvPr>
        </p:nvSpPr>
        <p:spPr>
          <a:xfrm>
            <a:off x="555032" y="6730242"/>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1" name="Text Placeholder 32">
            <a:extLst>
              <a:ext uri="{FF2B5EF4-FFF2-40B4-BE49-F238E27FC236}">
                <a16:creationId xmlns:a16="http://schemas.microsoft.com/office/drawing/2014/main" id="{C81E1C63-8EC3-45DB-3E04-39311A1C21BA}"/>
              </a:ext>
            </a:extLst>
          </p:cNvPr>
          <p:cNvSpPr>
            <a:spLocks noGrp="1"/>
          </p:cNvSpPr>
          <p:nvPr>
            <p:ph type="body" sz="quarter" idx="62" hasCustomPrompt="1"/>
          </p:nvPr>
        </p:nvSpPr>
        <p:spPr>
          <a:xfrm>
            <a:off x="555032" y="708066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Contact Person</a:t>
            </a:r>
            <a:endParaRPr lang="en-US" dirty="0"/>
          </a:p>
        </p:txBody>
      </p:sp>
      <p:sp>
        <p:nvSpPr>
          <p:cNvPr id="22" name="Text Placeholder 32">
            <a:extLst>
              <a:ext uri="{FF2B5EF4-FFF2-40B4-BE49-F238E27FC236}">
                <a16:creationId xmlns:a16="http://schemas.microsoft.com/office/drawing/2014/main" id="{30D676FD-481C-AEF2-AF96-EE57E3B8B4C6}"/>
              </a:ext>
            </a:extLst>
          </p:cNvPr>
          <p:cNvSpPr>
            <a:spLocks noGrp="1"/>
          </p:cNvSpPr>
          <p:nvPr>
            <p:ph type="body" sz="quarter" idx="63" hasCustomPrompt="1"/>
          </p:nvPr>
        </p:nvSpPr>
        <p:spPr>
          <a:xfrm>
            <a:off x="555032" y="730400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3" name="Text Placeholder 32">
            <a:extLst>
              <a:ext uri="{FF2B5EF4-FFF2-40B4-BE49-F238E27FC236}">
                <a16:creationId xmlns:a16="http://schemas.microsoft.com/office/drawing/2014/main" id="{FA70CECB-A007-A6BC-71EE-FDBA7CEDF279}"/>
              </a:ext>
            </a:extLst>
          </p:cNvPr>
          <p:cNvSpPr>
            <a:spLocks noGrp="1"/>
          </p:cNvSpPr>
          <p:nvPr>
            <p:ph type="body" sz="quarter" idx="64" hasCustomPrompt="1"/>
          </p:nvPr>
        </p:nvSpPr>
        <p:spPr>
          <a:xfrm>
            <a:off x="555032" y="765434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E-mail</a:t>
            </a:r>
            <a:endParaRPr lang="en-US" dirty="0"/>
          </a:p>
        </p:txBody>
      </p:sp>
      <p:sp>
        <p:nvSpPr>
          <p:cNvPr id="24" name="Text Placeholder 32">
            <a:extLst>
              <a:ext uri="{FF2B5EF4-FFF2-40B4-BE49-F238E27FC236}">
                <a16:creationId xmlns:a16="http://schemas.microsoft.com/office/drawing/2014/main" id="{507A03CC-66BC-0F88-7AF2-5DBC59B2DFAA}"/>
              </a:ext>
            </a:extLst>
          </p:cNvPr>
          <p:cNvSpPr>
            <a:spLocks noGrp="1"/>
          </p:cNvSpPr>
          <p:nvPr>
            <p:ph type="body" sz="quarter" idx="65" hasCustomPrompt="1"/>
          </p:nvPr>
        </p:nvSpPr>
        <p:spPr>
          <a:xfrm>
            <a:off x="555032" y="787768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5" name="Text Placeholder 32">
            <a:extLst>
              <a:ext uri="{FF2B5EF4-FFF2-40B4-BE49-F238E27FC236}">
                <a16:creationId xmlns:a16="http://schemas.microsoft.com/office/drawing/2014/main" id="{25927A3C-CFA7-65D3-CA44-3DDCAD439C02}"/>
              </a:ext>
            </a:extLst>
          </p:cNvPr>
          <p:cNvSpPr>
            <a:spLocks noGrp="1"/>
          </p:cNvSpPr>
          <p:nvPr>
            <p:ph type="body" sz="quarter" idx="58" hasCustomPrompt="1"/>
          </p:nvPr>
        </p:nvSpPr>
        <p:spPr>
          <a:xfrm>
            <a:off x="555032" y="5933230"/>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Company Name</a:t>
            </a:r>
            <a:endParaRPr lang="en-US" dirty="0"/>
          </a:p>
        </p:txBody>
      </p:sp>
      <p:sp>
        <p:nvSpPr>
          <p:cNvPr id="26" name="Text Placeholder 32">
            <a:extLst>
              <a:ext uri="{FF2B5EF4-FFF2-40B4-BE49-F238E27FC236}">
                <a16:creationId xmlns:a16="http://schemas.microsoft.com/office/drawing/2014/main" id="{C1F439CB-39A3-DA53-5EDA-66637D5536E7}"/>
              </a:ext>
            </a:extLst>
          </p:cNvPr>
          <p:cNvSpPr>
            <a:spLocks noGrp="1"/>
          </p:cNvSpPr>
          <p:nvPr>
            <p:ph type="body" sz="quarter" idx="59" hasCustomPrompt="1"/>
          </p:nvPr>
        </p:nvSpPr>
        <p:spPr>
          <a:xfrm>
            <a:off x="555032" y="6156564"/>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 name="Text Placeholder 32">
            <a:extLst>
              <a:ext uri="{FF2B5EF4-FFF2-40B4-BE49-F238E27FC236}">
                <a16:creationId xmlns:a16="http://schemas.microsoft.com/office/drawing/2014/main" id="{7317E1C3-F43C-7A38-1724-C3153BC148DC}"/>
              </a:ext>
            </a:extLst>
          </p:cNvPr>
          <p:cNvSpPr>
            <a:spLocks noGrp="1"/>
          </p:cNvSpPr>
          <p:nvPr>
            <p:ph type="body" sz="quarter" idx="11" hasCustomPrompt="1"/>
          </p:nvPr>
        </p:nvSpPr>
        <p:spPr>
          <a:xfrm>
            <a:off x="359153" y="3349102"/>
            <a:ext cx="2794427" cy="574616"/>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CASE STUDY</a:t>
            </a:r>
            <a:endParaRPr lang="en-US" dirty="0"/>
          </a:p>
        </p:txBody>
      </p:sp>
      <p:sp>
        <p:nvSpPr>
          <p:cNvPr id="8" name="Text Placeholder 32">
            <a:extLst>
              <a:ext uri="{FF2B5EF4-FFF2-40B4-BE49-F238E27FC236}">
                <a16:creationId xmlns:a16="http://schemas.microsoft.com/office/drawing/2014/main" id="{1A7FAD28-6850-5B1E-5ECB-475145F34FB9}"/>
              </a:ext>
            </a:extLst>
          </p:cNvPr>
          <p:cNvSpPr>
            <a:spLocks noGrp="1"/>
          </p:cNvSpPr>
          <p:nvPr>
            <p:ph type="body" sz="quarter" idx="16" hasCustomPrompt="1"/>
          </p:nvPr>
        </p:nvSpPr>
        <p:spPr>
          <a:xfrm>
            <a:off x="359153" y="4196753"/>
            <a:ext cx="2821794"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81" name="Picture Placeholder 11">
            <a:extLst>
              <a:ext uri="{FF2B5EF4-FFF2-40B4-BE49-F238E27FC236}">
                <a16:creationId xmlns:a16="http://schemas.microsoft.com/office/drawing/2014/main" id="{80BEA459-2DDE-73E5-6C09-8C1B291E0425}"/>
              </a:ext>
            </a:extLst>
          </p:cNvPr>
          <p:cNvSpPr>
            <a:spLocks noGrp="1"/>
          </p:cNvSpPr>
          <p:nvPr>
            <p:ph type="pic" sz="quarter" idx="43"/>
          </p:nvPr>
        </p:nvSpPr>
        <p:spPr>
          <a:xfrm>
            <a:off x="3423073" y="1079390"/>
            <a:ext cx="3615254" cy="514236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0" name="Rectangle 9">
            <a:extLst>
              <a:ext uri="{FF2B5EF4-FFF2-40B4-BE49-F238E27FC236}">
                <a16:creationId xmlns:a16="http://schemas.microsoft.com/office/drawing/2014/main" id="{4D896182-B4AE-8FE5-8857-BC5037A12C24}"/>
              </a:ext>
            </a:extLst>
          </p:cNvPr>
          <p:cNvSpPr/>
          <p:nvPr userDrawn="1"/>
        </p:nvSpPr>
        <p:spPr>
          <a:xfrm>
            <a:off x="235353" y="9685961"/>
            <a:ext cx="1255337" cy="461665"/>
          </a:xfrm>
          <a:prstGeom prst="rect">
            <a:avLst/>
          </a:prstGeom>
        </p:spPr>
        <p:txBody>
          <a:bodyPr wrap="square">
            <a:spAutoFit/>
          </a:bodyPr>
          <a:lstStyle/>
          <a:p>
            <a:pPr marL="0" marR="0" lvl="0" indent="0" algn="l" defTabSz="181904" rtl="0" eaLnBrk="1" fontAlgn="auto" latinLnBrk="0" hangingPunct="0">
              <a:lnSpc>
                <a:spcPct val="100000"/>
              </a:lnSpc>
              <a:spcBef>
                <a:spcPts val="0"/>
              </a:spcBef>
              <a:spcAft>
                <a:spcPts val="0"/>
              </a:spcAft>
              <a:buClrTx/>
              <a:buSzTx/>
              <a:buFontTx/>
              <a:buNone/>
              <a:tabLst/>
              <a:defRPr/>
            </a:pPr>
            <a:r>
              <a:rPr lang="en-IE" sz="800" b="1" i="0" kern="1200">
                <a:solidFill>
                  <a:schemeClr val="tx1"/>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ct val="100000"/>
              </a:lnSpc>
              <a:spcBef>
                <a:spcPts val="0"/>
              </a:spcBef>
              <a:spcAft>
                <a:spcPts val="0"/>
              </a:spcAft>
              <a:buClrTx/>
              <a:buSzTx/>
              <a:buFontTx/>
              <a:buNone/>
              <a:tabLst/>
              <a:defRPr/>
            </a:pPr>
            <a:endParaRPr lang="en-US" sz="800" b="1" i="0" kern="1200">
              <a:solidFill>
                <a:schemeClr val="tx1"/>
              </a:solidFill>
              <a:latin typeface="Calibri" panose="020F0502020204030204" pitchFamily="34" charset="0"/>
              <a:ea typeface="Open Sans" panose="020B060603050402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6ABEF95-3122-705E-AA9D-2DF7560ABA9D}"/>
              </a:ext>
            </a:extLst>
          </p:cNvPr>
          <p:cNvPicPr>
            <a:picLocks noChangeAspect="1"/>
          </p:cNvPicPr>
          <p:nvPr userDrawn="1"/>
        </p:nvPicPr>
        <p:blipFill>
          <a:blip r:embed="rId4"/>
          <a:stretch>
            <a:fillRect/>
          </a:stretch>
        </p:blipFill>
        <p:spPr>
          <a:xfrm>
            <a:off x="304219" y="10020669"/>
            <a:ext cx="1244049" cy="433251"/>
          </a:xfrm>
          <a:prstGeom prst="rect">
            <a:avLst/>
          </a:prstGeom>
        </p:spPr>
      </p:pic>
      <p:pic>
        <p:nvPicPr>
          <p:cNvPr id="12" name="Picture 11" descr="Co-funded by the European Union logo in png for web usage">
            <a:extLst>
              <a:ext uri="{FF2B5EF4-FFF2-40B4-BE49-F238E27FC236}">
                <a16:creationId xmlns:a16="http://schemas.microsoft.com/office/drawing/2014/main" id="{963D93D4-B406-7E62-8226-6C1A723D98B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56366" y="10167285"/>
            <a:ext cx="1498564" cy="313626"/>
          </a:xfrm>
          <a:prstGeom prst="rect">
            <a:avLst/>
          </a:prstGeom>
          <a:noFill/>
          <a:ln>
            <a:noFill/>
          </a:ln>
        </p:spPr>
      </p:pic>
      <p:sp>
        <p:nvSpPr>
          <p:cNvPr id="13" name="Text Placeholder 32">
            <a:extLst>
              <a:ext uri="{FF2B5EF4-FFF2-40B4-BE49-F238E27FC236}">
                <a16:creationId xmlns:a16="http://schemas.microsoft.com/office/drawing/2014/main" id="{275FB6E7-98B6-9920-29D9-EE1CA9958EFF}"/>
              </a:ext>
            </a:extLst>
          </p:cNvPr>
          <p:cNvSpPr>
            <a:spLocks noGrp="1"/>
          </p:cNvSpPr>
          <p:nvPr>
            <p:ph type="body" sz="quarter" idx="66" hasCustomPrompt="1"/>
          </p:nvPr>
        </p:nvSpPr>
        <p:spPr>
          <a:xfrm>
            <a:off x="555031" y="8224100"/>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E-mail</a:t>
            </a:r>
            <a:endParaRPr lang="en-US" dirty="0"/>
          </a:p>
        </p:txBody>
      </p:sp>
      <p:sp>
        <p:nvSpPr>
          <p:cNvPr id="14" name="Text Placeholder 32">
            <a:extLst>
              <a:ext uri="{FF2B5EF4-FFF2-40B4-BE49-F238E27FC236}">
                <a16:creationId xmlns:a16="http://schemas.microsoft.com/office/drawing/2014/main" id="{830A45AF-F8BB-613C-0326-E1D6BDFA7F8F}"/>
              </a:ext>
            </a:extLst>
          </p:cNvPr>
          <p:cNvSpPr>
            <a:spLocks noGrp="1"/>
          </p:cNvSpPr>
          <p:nvPr>
            <p:ph type="body" sz="quarter" idx="67" hasCustomPrompt="1"/>
          </p:nvPr>
        </p:nvSpPr>
        <p:spPr>
          <a:xfrm>
            <a:off x="555031" y="8447434"/>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Tree>
    <p:extLst>
      <p:ext uri="{BB962C8B-B14F-4D97-AF65-F5344CB8AC3E}">
        <p14:creationId xmlns:p14="http://schemas.microsoft.com/office/powerpoint/2010/main" val="1826743220"/>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quote/photo slide 1">
    <p:spTree>
      <p:nvGrpSpPr>
        <p:cNvPr id="1" name=""/>
        <p:cNvGrpSpPr/>
        <p:nvPr/>
      </p:nvGrpSpPr>
      <p:grpSpPr>
        <a:xfrm>
          <a:off x="0" y="0"/>
          <a:ext cx="0" cy="0"/>
          <a:chOff x="0" y="0"/>
          <a:chExt cx="0" cy="0"/>
        </a:xfrm>
      </p:grpSpPr>
      <p:sp>
        <p:nvSpPr>
          <p:cNvPr id="39" name="Slide Number Placeholder 5">
            <a:extLst>
              <a:ext uri="{FF2B5EF4-FFF2-40B4-BE49-F238E27FC236}">
                <a16:creationId xmlns:a16="http://schemas.microsoft.com/office/drawing/2014/main" id="{6AE51885-9671-8D86-4444-89CADFFC770A}"/>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5" name="Group 24">
            <a:extLst>
              <a:ext uri="{FF2B5EF4-FFF2-40B4-BE49-F238E27FC236}">
                <a16:creationId xmlns:a16="http://schemas.microsoft.com/office/drawing/2014/main" id="{30A6115B-756F-1F97-ED9D-E4ADEC0C35ED}"/>
              </a:ext>
            </a:extLst>
          </p:cNvPr>
          <p:cNvGrpSpPr/>
          <p:nvPr userDrawn="1"/>
        </p:nvGrpSpPr>
        <p:grpSpPr>
          <a:xfrm flipH="1">
            <a:off x="193131" y="7719362"/>
            <a:ext cx="1697453" cy="1913197"/>
            <a:chOff x="9735550" y="2624016"/>
            <a:chExt cx="1697453" cy="1913197"/>
          </a:xfrm>
        </p:grpSpPr>
        <p:sp>
          <p:nvSpPr>
            <p:cNvPr id="26" name="Freeform 25">
              <a:extLst>
                <a:ext uri="{FF2B5EF4-FFF2-40B4-BE49-F238E27FC236}">
                  <a16:creationId xmlns:a16="http://schemas.microsoft.com/office/drawing/2014/main" id="{211DFDC0-848D-882D-7CE7-907B9229BB16}"/>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C59D8B2-6FC7-88E4-5A9A-69A29DF33D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9988A9-D10A-C0E3-2E7C-917154A67351}"/>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376381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Picture Placeholder 9">
            <a:extLst>
              <a:ext uri="{FF2B5EF4-FFF2-40B4-BE49-F238E27FC236}">
                <a16:creationId xmlns:a16="http://schemas.microsoft.com/office/drawing/2014/main" id="{41685045-B66F-9724-3A03-BA1F7916F444}"/>
              </a:ext>
            </a:extLst>
          </p:cNvPr>
          <p:cNvSpPr>
            <a:spLocks noGrp="1"/>
          </p:cNvSpPr>
          <p:nvPr>
            <p:ph type="pic" sz="quarter" idx="16"/>
          </p:nvPr>
        </p:nvSpPr>
        <p:spPr>
          <a:xfrm>
            <a:off x="401638" y="393700"/>
            <a:ext cx="6716712" cy="9014859"/>
          </a:xfrm>
          <a:custGeom>
            <a:avLst/>
            <a:gdLst>
              <a:gd name="connsiteX0" fmla="*/ 4127063 w 6716712"/>
              <a:gd name="connsiteY0" fmla="*/ 1959321 h 9014859"/>
              <a:gd name="connsiteX1" fmla="*/ 4127063 w 6716712"/>
              <a:gd name="connsiteY1" fmla="*/ 1959322 h 9014859"/>
              <a:gd name="connsiteX2" fmla="*/ 4061460 w 6716712"/>
              <a:gd name="connsiteY2" fmla="*/ 1968074 h 9014859"/>
              <a:gd name="connsiteX3" fmla="*/ 0 w 6716712"/>
              <a:gd name="connsiteY3" fmla="*/ 0 h 9014859"/>
              <a:gd name="connsiteX4" fmla="*/ 6716712 w 6716712"/>
              <a:gd name="connsiteY4" fmla="*/ 0 h 9014859"/>
              <a:gd name="connsiteX5" fmla="*/ 6716712 w 6716712"/>
              <a:gd name="connsiteY5" fmla="*/ 9014859 h 9014859"/>
              <a:gd name="connsiteX6" fmla="*/ 0 w 6716712"/>
              <a:gd name="connsiteY6" fmla="*/ 9014859 h 9014859"/>
              <a:gd name="connsiteX7" fmla="*/ 0 w 6716712"/>
              <a:gd name="connsiteY7" fmla="*/ 4686023 h 9014859"/>
              <a:gd name="connsiteX8" fmla="*/ 30281 w 6716712"/>
              <a:gd name="connsiteY8" fmla="*/ 4726496 h 9014859"/>
              <a:gd name="connsiteX9" fmla="*/ 874223 w 6716712"/>
              <a:gd name="connsiteY9" fmla="*/ 5124576 h 9014859"/>
              <a:gd name="connsiteX10" fmla="*/ 4064231 w 6716712"/>
              <a:gd name="connsiteY10" fmla="*/ 5124576 h 9014859"/>
              <a:gd name="connsiteX11" fmla="*/ 4064231 w 6716712"/>
              <a:gd name="connsiteY11" fmla="*/ 2455019 h 9014859"/>
              <a:gd name="connsiteX12" fmla="*/ 4588045 w 6716712"/>
              <a:gd name="connsiteY12" fmla="*/ 2573191 h 9014859"/>
              <a:gd name="connsiteX13" fmla="*/ 4255559 w 6716712"/>
              <a:gd name="connsiteY13" fmla="*/ 1429391 h 9014859"/>
              <a:gd name="connsiteX14" fmla="*/ 3366620 w 6716712"/>
              <a:gd name="connsiteY14" fmla="*/ 635940 h 9014859"/>
              <a:gd name="connsiteX15" fmla="*/ 3285067 w 6716712"/>
              <a:gd name="connsiteY15" fmla="*/ 992981 h 9014859"/>
              <a:gd name="connsiteX16" fmla="*/ 3285068 w 6716712"/>
              <a:gd name="connsiteY16" fmla="*/ 992982 h 9014859"/>
              <a:gd name="connsiteX17" fmla="*/ 3220472 w 6716712"/>
              <a:gd name="connsiteY17" fmla="*/ 1278328 h 9014859"/>
              <a:gd name="connsiteX18" fmla="*/ 3219941 w 6716712"/>
              <a:gd name="connsiteY18" fmla="*/ 1278328 h 9014859"/>
              <a:gd name="connsiteX19" fmla="*/ 3284891 w 6716712"/>
              <a:gd name="connsiteY19" fmla="*/ 991419 h 9014859"/>
              <a:gd name="connsiteX20" fmla="*/ 2601946 w 6716712"/>
              <a:gd name="connsiteY20" fmla="*/ 793070 h 9014859"/>
              <a:gd name="connsiteX21" fmla="*/ 2667122 w 6716712"/>
              <a:gd name="connsiteY21" fmla="*/ 1278328 h 9014859"/>
              <a:gd name="connsiteX22" fmla="*/ 0 w 6716712"/>
              <a:gd name="connsiteY22"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16712" h="9014859">
                <a:moveTo>
                  <a:pt x="4127063" y="1959321"/>
                </a:moveTo>
                <a:lnTo>
                  <a:pt x="4127063" y="1959322"/>
                </a:lnTo>
                <a:lnTo>
                  <a:pt x="4061460" y="1968074"/>
                </a:lnTo>
                <a:close/>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455019"/>
                </a:lnTo>
                <a:lnTo>
                  <a:pt x="4588045" y="2573191"/>
                </a:lnTo>
                <a:cubicBezTo>
                  <a:pt x="4588714" y="2171482"/>
                  <a:pt x="4474919" y="1777899"/>
                  <a:pt x="4255559" y="1429391"/>
                </a:cubicBezTo>
                <a:cubicBezTo>
                  <a:pt x="4036200" y="1080883"/>
                  <a:pt x="3729007" y="808663"/>
                  <a:pt x="3366620" y="635940"/>
                </a:cubicBezTo>
                <a:lnTo>
                  <a:pt x="3285067" y="992981"/>
                </a:lnTo>
                <a:lnTo>
                  <a:pt x="3285068" y="992982"/>
                </a:lnTo>
                <a:lnTo>
                  <a:pt x="3220472" y="1278328"/>
                </a:lnTo>
                <a:lnTo>
                  <a:pt x="3219941" y="1278328"/>
                </a:lnTo>
                <a:lnTo>
                  <a:pt x="3284891" y="991419"/>
                </a:lnTo>
                <a:cubicBezTo>
                  <a:pt x="3073137" y="879241"/>
                  <a:pt x="2841150" y="812031"/>
                  <a:pt x="2601946" y="793070"/>
                </a:cubicBezTo>
                <a:lnTo>
                  <a:pt x="2667122" y="1278328"/>
                </a:ln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dirty="0"/>
          </a:p>
        </p:txBody>
      </p:sp>
      <p:sp>
        <p:nvSpPr>
          <p:cNvPr id="3" name="Text Placeholder 32">
            <a:extLst>
              <a:ext uri="{FF2B5EF4-FFF2-40B4-BE49-F238E27FC236}">
                <a16:creationId xmlns:a16="http://schemas.microsoft.com/office/drawing/2014/main" id="{5A410025-7834-3827-B27B-80C5D036D42C}"/>
              </a:ext>
            </a:extLst>
          </p:cNvPr>
          <p:cNvSpPr>
            <a:spLocks noGrp="1"/>
          </p:cNvSpPr>
          <p:nvPr>
            <p:ph type="body" sz="quarter" idx="52" hasCustomPrompt="1"/>
          </p:nvPr>
        </p:nvSpPr>
        <p:spPr>
          <a:xfrm>
            <a:off x="719019" y="4658343"/>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2BE6572C-3E8A-E092-1C90-BEB2C52EC804}"/>
              </a:ext>
            </a:extLst>
          </p:cNvPr>
          <p:cNvSpPr>
            <a:spLocks noGrp="1"/>
          </p:cNvSpPr>
          <p:nvPr>
            <p:ph type="body" sz="quarter" idx="13" hasCustomPrompt="1"/>
          </p:nvPr>
        </p:nvSpPr>
        <p:spPr>
          <a:xfrm>
            <a:off x="756366" y="2526846"/>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37" name="Slide Number Placeholder 5">
            <a:extLst>
              <a:ext uri="{FF2B5EF4-FFF2-40B4-BE49-F238E27FC236}">
                <a16:creationId xmlns:a16="http://schemas.microsoft.com/office/drawing/2014/main" id="{26DD6538-D312-D272-7F4D-D732EA8A111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11" name="Group 10">
            <a:extLst>
              <a:ext uri="{FF2B5EF4-FFF2-40B4-BE49-F238E27FC236}">
                <a16:creationId xmlns:a16="http://schemas.microsoft.com/office/drawing/2014/main" id="{0C58CFE6-E74A-A1E6-BD39-E42A1BD96FC5}"/>
              </a:ext>
            </a:extLst>
          </p:cNvPr>
          <p:cNvGrpSpPr/>
          <p:nvPr userDrawn="1"/>
        </p:nvGrpSpPr>
        <p:grpSpPr>
          <a:xfrm rot="5015097" flipH="1">
            <a:off x="2968650" y="1146749"/>
            <a:ext cx="2061589" cy="1788378"/>
            <a:chOff x="-1397183" y="824494"/>
            <a:chExt cx="1192352" cy="1034336"/>
          </a:xfrm>
        </p:grpSpPr>
        <p:sp>
          <p:nvSpPr>
            <p:cNvPr id="12" name="Freeform 11">
              <a:extLst>
                <a:ext uri="{FF2B5EF4-FFF2-40B4-BE49-F238E27FC236}">
                  <a16:creationId xmlns:a16="http://schemas.microsoft.com/office/drawing/2014/main" id="{B0D564E9-F0B3-3C8A-8B4A-112626B65D0A}"/>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CE931A-E4A6-FC2A-A73A-9E46DA1EF01D}"/>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30F7F56-C7AA-783B-5AAF-39487692B74E}"/>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3080309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761939" y="1198645"/>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762166" y="1697358"/>
            <a:ext cx="2179389" cy="1323734"/>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15441" y="1376711"/>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752619" y="3921902"/>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752846" y="4420615"/>
            <a:ext cx="2179389" cy="1385087"/>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424050" y="4117898"/>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749706" y="6635459"/>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749933" y="7134172"/>
            <a:ext cx="2179389" cy="1240219"/>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385279" y="6831455"/>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B6868667-8089-5472-01E7-5AE4F08363C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87337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31ADCFA-BA22-D111-795C-BB4F5BC9CCC4}"/>
              </a:ext>
            </a:extLst>
          </p:cNvPr>
          <p:cNvSpPr/>
          <p:nvPr userDrawn="1"/>
        </p:nvSpPr>
        <p:spPr>
          <a:xfrm>
            <a:off x="420974" y="268941"/>
            <a:ext cx="3284648" cy="9568980"/>
          </a:xfrm>
          <a:custGeom>
            <a:avLst/>
            <a:gdLst>
              <a:gd name="connsiteX0" fmla="*/ 0 w 3284648"/>
              <a:gd name="connsiteY0" fmla="*/ 0 h 9568980"/>
              <a:gd name="connsiteX1" fmla="*/ 2703204 w 3284648"/>
              <a:gd name="connsiteY1" fmla="*/ 0 h 9568980"/>
              <a:gd name="connsiteX2" fmla="*/ 3284648 w 3284648"/>
              <a:gd name="connsiteY2" fmla="*/ 669472 h 9568980"/>
              <a:gd name="connsiteX3" fmla="*/ 3284648 w 3284648"/>
              <a:gd name="connsiteY3" fmla="*/ 9568980 h 9568980"/>
              <a:gd name="connsiteX4" fmla="*/ 853806 w 3284648"/>
              <a:gd name="connsiteY4" fmla="*/ 9568980 h 9568980"/>
              <a:gd name="connsiteX5" fmla="*/ 0 w 3284648"/>
              <a:gd name="connsiteY5" fmla="*/ 8585914 h 95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4648" h="9568980">
                <a:moveTo>
                  <a:pt x="0" y="0"/>
                </a:moveTo>
                <a:lnTo>
                  <a:pt x="2703204" y="0"/>
                </a:lnTo>
                <a:cubicBezTo>
                  <a:pt x="3024530" y="0"/>
                  <a:pt x="3284648" y="299500"/>
                  <a:pt x="3284648" y="669472"/>
                </a:cubicBezTo>
                <a:lnTo>
                  <a:pt x="3284648" y="9568980"/>
                </a:lnTo>
                <a:lnTo>
                  <a:pt x="853806" y="9568980"/>
                </a:lnTo>
                <a:cubicBezTo>
                  <a:pt x="382530" y="9568980"/>
                  <a:pt x="0" y="9128538"/>
                  <a:pt x="0" y="8585914"/>
                </a:cubicBezTo>
                <a:close/>
              </a:path>
            </a:pathLst>
          </a:custGeom>
          <a:solidFill>
            <a:srgbClr val="0E72B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Slide Number Placeholder 5">
            <a:extLst>
              <a:ext uri="{FF2B5EF4-FFF2-40B4-BE49-F238E27FC236}">
                <a16:creationId xmlns:a16="http://schemas.microsoft.com/office/drawing/2014/main" id="{E8F72627-A5C4-8595-10C2-34DD738F71E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736404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1386989"/>
            <a:ext cx="6916560" cy="8364959"/>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079693" cy="6820641"/>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A80991E7-1A5B-4CAF-EB74-AE0C47BF98FB}"/>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 name="Group 1">
            <a:extLst>
              <a:ext uri="{FF2B5EF4-FFF2-40B4-BE49-F238E27FC236}">
                <a16:creationId xmlns:a16="http://schemas.microsoft.com/office/drawing/2014/main" id="{4982F894-86CC-B8DD-A665-3E8DE62DB616}"/>
              </a:ext>
            </a:extLst>
          </p:cNvPr>
          <p:cNvGrpSpPr/>
          <p:nvPr userDrawn="1"/>
        </p:nvGrpSpPr>
        <p:grpSpPr>
          <a:xfrm flipH="1">
            <a:off x="193131" y="8264487"/>
            <a:ext cx="1697453" cy="1913197"/>
            <a:chOff x="9735550" y="2624016"/>
            <a:chExt cx="1697453" cy="1913197"/>
          </a:xfrm>
        </p:grpSpPr>
        <p:sp>
          <p:nvSpPr>
            <p:cNvPr id="3" name="Freeform 2">
              <a:extLst>
                <a:ext uri="{FF2B5EF4-FFF2-40B4-BE49-F238E27FC236}">
                  <a16:creationId xmlns:a16="http://schemas.microsoft.com/office/drawing/2014/main" id="{3CF1D7BD-3D98-908D-A56D-E800AF16E4D2}"/>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6534F54D-2408-6B19-662C-446BEBA923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9AF92D5E-9E3B-6340-0872-5E6781F49F84}"/>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98135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03237" y="5345906"/>
            <a:ext cx="2977081" cy="4414479"/>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32">
            <a:extLst>
              <a:ext uri="{FF2B5EF4-FFF2-40B4-BE49-F238E27FC236}">
                <a16:creationId xmlns:a16="http://schemas.microsoft.com/office/drawing/2014/main" id="{B522B9BC-B400-BBD0-6841-198288F0A347}"/>
              </a:ext>
            </a:extLst>
          </p:cNvPr>
          <p:cNvSpPr>
            <a:spLocks noGrp="1"/>
          </p:cNvSpPr>
          <p:nvPr>
            <p:ph type="body" sz="quarter" idx="44" hasCustomPrompt="1"/>
          </p:nvPr>
        </p:nvSpPr>
        <p:spPr>
          <a:xfrm>
            <a:off x="4151058" y="3276998"/>
            <a:ext cx="2832355" cy="6496776"/>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 name="Slide Number Placeholder 5">
            <a:extLst>
              <a:ext uri="{FF2B5EF4-FFF2-40B4-BE49-F238E27FC236}">
                <a16:creationId xmlns:a16="http://schemas.microsoft.com/office/drawing/2014/main" id="{EC10413B-90D2-7EC1-8674-30CAEC9E5DAD}"/>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52161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E761B29-24B9-E190-2550-892D7920D4CF}"/>
              </a:ext>
            </a:extLst>
          </p:cNvPr>
          <p:cNvSpPr/>
          <p:nvPr userDrawn="1"/>
        </p:nvSpPr>
        <p:spPr>
          <a:xfrm>
            <a:off x="1052651" y="0"/>
            <a:ext cx="6507022" cy="2831758"/>
          </a:xfrm>
          <a:custGeom>
            <a:avLst/>
            <a:gdLst>
              <a:gd name="connsiteX0" fmla="*/ 0 w 6507022"/>
              <a:gd name="connsiteY0" fmla="*/ 0 h 2831758"/>
              <a:gd name="connsiteX1" fmla="*/ 6507022 w 6507022"/>
              <a:gd name="connsiteY1" fmla="*/ 0 h 2831758"/>
              <a:gd name="connsiteX2" fmla="*/ 6507022 w 6507022"/>
              <a:gd name="connsiteY2" fmla="*/ 2831758 h 2831758"/>
              <a:gd name="connsiteX3" fmla="*/ 1022366 w 6507022"/>
              <a:gd name="connsiteY3" fmla="*/ 2831758 h 2831758"/>
              <a:gd name="connsiteX4" fmla="*/ 0 w 6507022"/>
              <a:gd name="connsiteY4" fmla="*/ 1809688 h 2831758"/>
              <a:gd name="connsiteX5" fmla="*/ 0 w 6507022"/>
              <a:gd name="connsiteY5" fmla="*/ 0 h 283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7022" h="2831758">
                <a:moveTo>
                  <a:pt x="0" y="0"/>
                </a:moveTo>
                <a:lnTo>
                  <a:pt x="6507022" y="0"/>
                </a:lnTo>
                <a:lnTo>
                  <a:pt x="6507022" y="2831758"/>
                </a:lnTo>
                <a:lnTo>
                  <a:pt x="1022366" y="2831758"/>
                </a:lnTo>
                <a:cubicBezTo>
                  <a:pt x="458049" y="2831758"/>
                  <a:pt x="0" y="2373841"/>
                  <a:pt x="0" y="1809688"/>
                </a:cubicBezTo>
                <a:lnTo>
                  <a:pt x="0" y="0"/>
                </a:lnTo>
                <a:close/>
              </a:path>
            </a:pathLst>
          </a:custGeom>
          <a:solidFill>
            <a:srgbClr val="0E72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503238" y="3373219"/>
            <a:ext cx="6507022"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2" name="Freeform 1">
            <a:extLst>
              <a:ext uri="{FF2B5EF4-FFF2-40B4-BE49-F238E27FC236}">
                <a16:creationId xmlns:a16="http://schemas.microsoft.com/office/drawing/2014/main" id="{C37A24AC-27DC-66F2-7CA7-6C4714D505F0}"/>
              </a:ext>
            </a:extLst>
          </p:cNvPr>
          <p:cNvSpPr/>
          <p:nvPr userDrawn="1"/>
        </p:nvSpPr>
        <p:spPr>
          <a:xfrm>
            <a:off x="442736" y="711913"/>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FC9B4993-239F-E263-79AF-548DCF2E4858}"/>
              </a:ext>
            </a:extLst>
          </p:cNvPr>
          <p:cNvSpPr>
            <a:spLocks noGrp="1"/>
          </p:cNvSpPr>
          <p:nvPr>
            <p:ph type="body" sz="quarter" idx="52" hasCustomPrompt="1"/>
          </p:nvPr>
        </p:nvSpPr>
        <p:spPr>
          <a:xfrm>
            <a:off x="2079557" y="2329011"/>
            <a:ext cx="4816246"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C4D043C1-F67E-2CF5-54BF-34643A03F7D1}"/>
              </a:ext>
            </a:extLst>
          </p:cNvPr>
          <p:cNvSpPr>
            <a:spLocks noGrp="1"/>
          </p:cNvSpPr>
          <p:nvPr>
            <p:ph type="body" sz="quarter" idx="13" hasCustomPrompt="1"/>
          </p:nvPr>
        </p:nvSpPr>
        <p:spPr>
          <a:xfrm>
            <a:off x="2116905" y="197514"/>
            <a:ext cx="4700130"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12" name="Slide Number Placeholder 5">
            <a:extLst>
              <a:ext uri="{FF2B5EF4-FFF2-40B4-BE49-F238E27FC236}">
                <a16:creationId xmlns:a16="http://schemas.microsoft.com/office/drawing/2014/main" id="{4ACB4AD8-CB08-1442-54F8-0633CC3DF68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948815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0" y="1213658"/>
            <a:ext cx="7559675"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0"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0" y="91587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E147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1114702"/>
            <a:ext cx="6570888" cy="785535"/>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2" name="Slide Number Placeholder 5">
            <a:extLst>
              <a:ext uri="{FF2B5EF4-FFF2-40B4-BE49-F238E27FC236}">
                <a16:creationId xmlns:a16="http://schemas.microsoft.com/office/drawing/2014/main" id="{9E9461B8-E299-EA55-9B3A-BCC13A7FF84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652959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D0F5440-A073-3DB9-B3D2-7C32A0F61113}"/>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 name="Text Box 5">
            <a:extLst>
              <a:ext uri="{FF2B5EF4-FFF2-40B4-BE49-F238E27FC236}">
                <a16:creationId xmlns:a16="http://schemas.microsoft.com/office/drawing/2014/main" id="{FFA1EDAB-AE44-062E-46C2-66319EDE2C0E}"/>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4" name="Graphic 5">
            <a:extLst>
              <a:ext uri="{FF2B5EF4-FFF2-40B4-BE49-F238E27FC236}">
                <a16:creationId xmlns:a16="http://schemas.microsoft.com/office/drawing/2014/main" id="{0F4EAAE3-7B5E-1930-16CA-5B42DD26D83B}"/>
              </a:ext>
            </a:extLst>
          </p:cNvPr>
          <p:cNvGrpSpPr/>
          <p:nvPr userDrawn="1"/>
        </p:nvGrpSpPr>
        <p:grpSpPr>
          <a:xfrm rot="20121967" flipH="1">
            <a:off x="252221" y="10160164"/>
            <a:ext cx="261668" cy="227012"/>
            <a:chOff x="3962604" y="4534014"/>
            <a:chExt cx="1470421" cy="1301140"/>
          </a:xfrm>
        </p:grpSpPr>
        <p:sp>
          <p:nvSpPr>
            <p:cNvPr id="5" name="Freeform 4">
              <a:extLst>
                <a:ext uri="{FF2B5EF4-FFF2-40B4-BE49-F238E27FC236}">
                  <a16:creationId xmlns:a16="http://schemas.microsoft.com/office/drawing/2014/main" id="{2B7DF1B3-5C2B-4821-378A-077816648B96}"/>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2F04487-34E8-0A63-1DE7-5AF48B21E4B3}"/>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789CC95-1C23-9DFD-FE61-C87233C2BAFC}"/>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0FA7C58-8FAA-BC2D-E4C5-7BF63773DD3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0D7AA86-5AF8-AFB8-6A21-3755B607DFCE}"/>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B67CFA7-7924-C8E8-8359-DBA3B89FC61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4A0A34B-5C06-B1F6-0DF6-814366CC9029}"/>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42A3AF0-E102-E00B-9B02-29A5BC65393E}"/>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70" r:id="rId2"/>
    <p:sldLayoutId id="2147483935" r:id="rId3"/>
    <p:sldLayoutId id="2147483936" r:id="rId4"/>
    <p:sldLayoutId id="2147483937" r:id="rId5"/>
    <p:sldLayoutId id="2147483938" r:id="rId6"/>
    <p:sldLayoutId id="2147483939" r:id="rId7"/>
    <p:sldLayoutId id="2147483940" r:id="rId8"/>
    <p:sldLayoutId id="2147483941" r:id="rId9"/>
    <p:sldLayoutId id="2147483943" r:id="rId10"/>
    <p:sldLayoutId id="2147483944" r:id="rId11"/>
    <p:sldLayoutId id="2147483967" r:id="rId12"/>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F26B43"/>
          </p15:clr>
        </p15:guide>
        <p15:guide id="2" pos="4399" userDrawn="1">
          <p15:clr>
            <a:srgbClr val="F26B43"/>
          </p15:clr>
        </p15:guide>
        <p15:guide id="3" orient="horz" pos="374" userDrawn="1">
          <p15:clr>
            <a:srgbClr val="F26B43"/>
          </p15:clr>
        </p15:guide>
        <p15:guide id="4" pos="2381" userDrawn="1">
          <p15:clr>
            <a:srgbClr val="F26B43"/>
          </p15:clr>
        </p15:guide>
        <p15:guide id="5" orient="horz" pos="336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instagram.com/ideanordic" TargetMode="External"/><Relationship Id="rId7"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hyperlink" Target="https://www.ideanordic.com/" TargetMode="External"/><Relationship Id="rId5" Type="http://schemas.openxmlformats.org/officeDocument/2006/relationships/hyperlink" Target="https://il.linkedin.com/company/idea-nordic/" TargetMode="External"/><Relationship Id="rId4" Type="http://schemas.openxmlformats.org/officeDocument/2006/relationships/hyperlink" Target="https://www.facebook.com/ideanordi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danskindustri.dk/diversitetsloeftet/Artikler/2024/embracing-diversity-beyond-pride-how-idea-nordic-leads-by-example-year-round/"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8B36C12-D239-0FF6-8EC8-6E895492D680}"/>
              </a:ext>
            </a:extLst>
          </p:cNvPr>
          <p:cNvSpPr>
            <a:spLocks noGrp="1"/>
          </p:cNvSpPr>
          <p:nvPr>
            <p:ph type="body" sz="quarter" idx="44"/>
          </p:nvPr>
        </p:nvSpPr>
        <p:spPr/>
        <p:txBody>
          <a:bodyPr>
            <a:normAutofit/>
          </a:bodyPr>
          <a:lstStyle/>
          <a:p>
            <a:r>
              <a:rPr lang="en-GB"/>
              <a:t>www.</a:t>
            </a:r>
            <a:r>
              <a:rPr lang="en-US" sz="2400" b="1" dirty="0" err="1"/>
              <a:t>projectdare</a:t>
            </a:r>
            <a:r>
              <a:rPr lang="en-GB"/>
              <a:t>.eu</a:t>
            </a:r>
          </a:p>
        </p:txBody>
      </p:sp>
      <p:sp>
        <p:nvSpPr>
          <p:cNvPr id="5" name="Text Placeholder 4">
            <a:extLst>
              <a:ext uri="{FF2B5EF4-FFF2-40B4-BE49-F238E27FC236}">
                <a16:creationId xmlns:a16="http://schemas.microsoft.com/office/drawing/2014/main" id="{39792F19-0229-BA4A-0879-924340C51C91}"/>
              </a:ext>
            </a:extLst>
          </p:cNvPr>
          <p:cNvSpPr>
            <a:spLocks noGrp="1"/>
          </p:cNvSpPr>
          <p:nvPr>
            <p:ph type="body" sz="quarter" idx="32"/>
          </p:nvPr>
        </p:nvSpPr>
        <p:spPr>
          <a:xfrm>
            <a:off x="4146224" y="6666874"/>
            <a:ext cx="2865335" cy="1734679"/>
          </a:xfrm>
        </p:spPr>
        <p:txBody>
          <a:bodyPr>
            <a:normAutofit fontScale="92500" lnSpcReduction="10000"/>
          </a:bodyPr>
          <a:lstStyle/>
          <a:p>
            <a:r>
              <a:rPr lang="en-GB" sz="1200" dirty="0" err="1"/>
              <a:t>Idéa</a:t>
            </a:r>
            <a:r>
              <a:rPr lang="en-GB" sz="1200" dirty="0"/>
              <a:t> Nordic is a small event and entertainment agency based in Denmark, committed to fostering a workplace environment where authenticity and diversity are celebrated. Under the leadership of CEO Wade Peters-Munch, the company has made significant strides in promoting diversity and inclusion (D&amp;I), not just as a corporate responsibility but as a strategic advantage that fuels creativity and innovation</a:t>
            </a:r>
          </a:p>
        </p:txBody>
      </p:sp>
      <p:sp>
        <p:nvSpPr>
          <p:cNvPr id="9" name="Text Placeholder 8">
            <a:extLst>
              <a:ext uri="{FF2B5EF4-FFF2-40B4-BE49-F238E27FC236}">
                <a16:creationId xmlns:a16="http://schemas.microsoft.com/office/drawing/2014/main" id="{84CB683A-CF14-5EDF-3D3E-DE8CA5D4CD1E}"/>
              </a:ext>
            </a:extLst>
          </p:cNvPr>
          <p:cNvSpPr>
            <a:spLocks noGrp="1"/>
          </p:cNvSpPr>
          <p:nvPr>
            <p:ph type="body" sz="quarter" idx="60"/>
          </p:nvPr>
        </p:nvSpPr>
        <p:spPr>
          <a:xfrm>
            <a:off x="555032" y="6506908"/>
            <a:ext cx="2714043" cy="393286"/>
          </a:xfrm>
        </p:spPr>
        <p:txBody>
          <a:bodyPr>
            <a:normAutofit fontScale="92500"/>
          </a:bodyPr>
          <a:lstStyle/>
          <a:p>
            <a:r>
              <a:rPr lang="en-GB" sz="1600" dirty="0"/>
              <a:t>Industry, Number of Employees</a:t>
            </a:r>
          </a:p>
        </p:txBody>
      </p:sp>
      <p:sp>
        <p:nvSpPr>
          <p:cNvPr id="10" name="Text Placeholder 9">
            <a:extLst>
              <a:ext uri="{FF2B5EF4-FFF2-40B4-BE49-F238E27FC236}">
                <a16:creationId xmlns:a16="http://schemas.microsoft.com/office/drawing/2014/main" id="{676E2570-F700-718F-B5E1-B9992A10E77A}"/>
              </a:ext>
            </a:extLst>
          </p:cNvPr>
          <p:cNvSpPr>
            <a:spLocks noGrp="1"/>
          </p:cNvSpPr>
          <p:nvPr>
            <p:ph type="body" sz="quarter" idx="61"/>
          </p:nvPr>
        </p:nvSpPr>
        <p:spPr/>
        <p:txBody>
          <a:bodyPr>
            <a:normAutofit fontScale="92500"/>
          </a:bodyPr>
          <a:lstStyle/>
          <a:p>
            <a:r>
              <a:rPr lang="en-GB" sz="1200" dirty="0"/>
              <a:t>Entertainment industry, 50-100 employees</a:t>
            </a:r>
          </a:p>
        </p:txBody>
      </p:sp>
      <p:sp>
        <p:nvSpPr>
          <p:cNvPr id="11" name="Text Placeholder 10">
            <a:extLst>
              <a:ext uri="{FF2B5EF4-FFF2-40B4-BE49-F238E27FC236}">
                <a16:creationId xmlns:a16="http://schemas.microsoft.com/office/drawing/2014/main" id="{A9F20B16-8627-E8A8-43B4-7515738FB941}"/>
              </a:ext>
            </a:extLst>
          </p:cNvPr>
          <p:cNvSpPr>
            <a:spLocks noGrp="1"/>
          </p:cNvSpPr>
          <p:nvPr>
            <p:ph type="body" sz="quarter" idx="62"/>
          </p:nvPr>
        </p:nvSpPr>
        <p:spPr/>
        <p:txBody>
          <a:bodyPr>
            <a:normAutofit/>
          </a:bodyPr>
          <a:lstStyle/>
          <a:p>
            <a:r>
              <a:rPr lang="en-GB" sz="1600" dirty="0"/>
              <a:t>D&amp;I Strategy </a:t>
            </a:r>
          </a:p>
        </p:txBody>
      </p:sp>
      <p:sp>
        <p:nvSpPr>
          <p:cNvPr id="12" name="Text Placeholder 11">
            <a:extLst>
              <a:ext uri="{FF2B5EF4-FFF2-40B4-BE49-F238E27FC236}">
                <a16:creationId xmlns:a16="http://schemas.microsoft.com/office/drawing/2014/main" id="{7D2F4E10-9B56-BBA4-986B-B4C9D6EE7959}"/>
              </a:ext>
            </a:extLst>
          </p:cNvPr>
          <p:cNvSpPr>
            <a:spLocks noGrp="1"/>
          </p:cNvSpPr>
          <p:nvPr>
            <p:ph type="body" sz="quarter" idx="63"/>
          </p:nvPr>
        </p:nvSpPr>
        <p:spPr/>
        <p:txBody>
          <a:bodyPr>
            <a:normAutofit/>
          </a:bodyPr>
          <a:lstStyle/>
          <a:p>
            <a:r>
              <a:rPr lang="en-GB" sz="1200" dirty="0"/>
              <a:t>Training </a:t>
            </a:r>
          </a:p>
        </p:txBody>
      </p:sp>
      <p:sp>
        <p:nvSpPr>
          <p:cNvPr id="25" name="Text Placeholder 24">
            <a:extLst>
              <a:ext uri="{FF2B5EF4-FFF2-40B4-BE49-F238E27FC236}">
                <a16:creationId xmlns:a16="http://schemas.microsoft.com/office/drawing/2014/main" id="{F19C7C69-F55A-00B4-5C68-9E0698AC43C6}"/>
              </a:ext>
            </a:extLst>
          </p:cNvPr>
          <p:cNvSpPr>
            <a:spLocks noGrp="1"/>
          </p:cNvSpPr>
          <p:nvPr>
            <p:ph type="body" sz="quarter" idx="64"/>
          </p:nvPr>
        </p:nvSpPr>
        <p:spPr>
          <a:xfrm>
            <a:off x="555032" y="7625378"/>
            <a:ext cx="2694087" cy="349177"/>
          </a:xfrm>
        </p:spPr>
        <p:txBody>
          <a:bodyPr/>
          <a:lstStyle/>
          <a:p>
            <a:r>
              <a:rPr lang="en-GB" sz="1600" dirty="0"/>
              <a:t>Module Topic </a:t>
            </a:r>
          </a:p>
        </p:txBody>
      </p:sp>
      <p:sp>
        <p:nvSpPr>
          <p:cNvPr id="26" name="Text Placeholder 25">
            <a:extLst>
              <a:ext uri="{FF2B5EF4-FFF2-40B4-BE49-F238E27FC236}">
                <a16:creationId xmlns:a16="http://schemas.microsoft.com/office/drawing/2014/main" id="{019F3011-6448-72C9-CC9A-D8DE9CB0DBBC}"/>
              </a:ext>
            </a:extLst>
          </p:cNvPr>
          <p:cNvSpPr>
            <a:spLocks noGrp="1"/>
          </p:cNvSpPr>
          <p:nvPr>
            <p:ph type="body" sz="quarter" idx="65"/>
          </p:nvPr>
        </p:nvSpPr>
        <p:spPr>
          <a:xfrm>
            <a:off x="555031" y="7877680"/>
            <a:ext cx="3249118" cy="349177"/>
          </a:xfrm>
        </p:spPr>
        <p:txBody>
          <a:bodyPr/>
          <a:lstStyle/>
          <a:p>
            <a:pPr>
              <a:spcBef>
                <a:spcPts val="0"/>
              </a:spcBef>
            </a:pPr>
            <a:r>
              <a:rPr lang="en-GB" sz="1200" dirty="0"/>
              <a:t>Module 4 </a:t>
            </a:r>
          </a:p>
          <a:p>
            <a:pPr>
              <a:spcBef>
                <a:spcPts val="0"/>
              </a:spcBef>
            </a:pPr>
            <a:r>
              <a:rPr lang="en-GB" sz="1200" dirty="0"/>
              <a:t>Empowering Employees to be D&amp;I Champions</a:t>
            </a:r>
          </a:p>
        </p:txBody>
      </p:sp>
      <p:sp>
        <p:nvSpPr>
          <p:cNvPr id="7" name="Text Placeholder 6">
            <a:extLst>
              <a:ext uri="{FF2B5EF4-FFF2-40B4-BE49-F238E27FC236}">
                <a16:creationId xmlns:a16="http://schemas.microsoft.com/office/drawing/2014/main" id="{2218036C-7EB2-E5E9-FADD-3636DF3A3896}"/>
              </a:ext>
            </a:extLst>
          </p:cNvPr>
          <p:cNvSpPr>
            <a:spLocks noGrp="1"/>
          </p:cNvSpPr>
          <p:nvPr>
            <p:ph type="body" sz="quarter" idx="58"/>
          </p:nvPr>
        </p:nvSpPr>
        <p:spPr/>
        <p:txBody>
          <a:bodyPr>
            <a:normAutofit/>
          </a:bodyPr>
          <a:lstStyle/>
          <a:p>
            <a:r>
              <a:rPr lang="en-GB" sz="1600" dirty="0"/>
              <a:t>Company Name, Country</a:t>
            </a:r>
          </a:p>
        </p:txBody>
      </p:sp>
      <p:sp>
        <p:nvSpPr>
          <p:cNvPr id="8" name="Text Placeholder 7">
            <a:extLst>
              <a:ext uri="{FF2B5EF4-FFF2-40B4-BE49-F238E27FC236}">
                <a16:creationId xmlns:a16="http://schemas.microsoft.com/office/drawing/2014/main" id="{39C00486-5CF5-8888-1CD6-4510360BCB09}"/>
              </a:ext>
            </a:extLst>
          </p:cNvPr>
          <p:cNvSpPr>
            <a:spLocks noGrp="1"/>
          </p:cNvSpPr>
          <p:nvPr>
            <p:ph type="body" sz="quarter" idx="59"/>
          </p:nvPr>
        </p:nvSpPr>
        <p:spPr/>
        <p:txBody>
          <a:bodyPr>
            <a:normAutofit/>
          </a:bodyPr>
          <a:lstStyle/>
          <a:p>
            <a:r>
              <a:rPr lang="en-GB" sz="1200" dirty="0"/>
              <a:t>Idea Nordic, Denmark</a:t>
            </a:r>
          </a:p>
        </p:txBody>
      </p:sp>
      <p:sp>
        <p:nvSpPr>
          <p:cNvPr id="2" name="Text Placeholder 1">
            <a:extLst>
              <a:ext uri="{FF2B5EF4-FFF2-40B4-BE49-F238E27FC236}">
                <a16:creationId xmlns:a16="http://schemas.microsoft.com/office/drawing/2014/main" id="{ADB29C28-376C-0A1A-2D23-755FBF54FCC1}"/>
              </a:ext>
            </a:extLst>
          </p:cNvPr>
          <p:cNvSpPr>
            <a:spLocks noGrp="1"/>
          </p:cNvSpPr>
          <p:nvPr>
            <p:ph type="body" sz="quarter" idx="11"/>
          </p:nvPr>
        </p:nvSpPr>
        <p:spPr>
          <a:xfrm>
            <a:off x="150914" y="3424467"/>
            <a:ext cx="3502321" cy="574616"/>
          </a:xfrm>
        </p:spPr>
        <p:txBody>
          <a:bodyPr/>
          <a:lstStyle/>
          <a:p>
            <a:r>
              <a:rPr lang="en-GB" sz="4800" dirty="0"/>
              <a:t>CASE STUDY</a:t>
            </a:r>
          </a:p>
        </p:txBody>
      </p:sp>
      <p:sp>
        <p:nvSpPr>
          <p:cNvPr id="3" name="Text Placeholder 2">
            <a:extLst>
              <a:ext uri="{FF2B5EF4-FFF2-40B4-BE49-F238E27FC236}">
                <a16:creationId xmlns:a16="http://schemas.microsoft.com/office/drawing/2014/main" id="{B1CE29B8-CA19-330F-E37F-89C2F0E34FD6}"/>
              </a:ext>
            </a:extLst>
          </p:cNvPr>
          <p:cNvSpPr>
            <a:spLocks noGrp="1"/>
          </p:cNvSpPr>
          <p:nvPr>
            <p:ph type="body" sz="quarter" idx="16"/>
          </p:nvPr>
        </p:nvSpPr>
        <p:spPr>
          <a:xfrm>
            <a:off x="317844" y="3932967"/>
            <a:ext cx="2821794" cy="1664397"/>
          </a:xfrm>
        </p:spPr>
        <p:txBody>
          <a:bodyPr/>
          <a:lstStyle/>
          <a:p>
            <a:r>
              <a:rPr lang="en-GB" sz="3600" dirty="0"/>
              <a:t>Idea Nordic, Denmark</a:t>
            </a:r>
          </a:p>
        </p:txBody>
      </p:sp>
      <p:grpSp>
        <p:nvGrpSpPr>
          <p:cNvPr id="13" name="Group 12">
            <a:extLst>
              <a:ext uri="{FF2B5EF4-FFF2-40B4-BE49-F238E27FC236}">
                <a16:creationId xmlns:a16="http://schemas.microsoft.com/office/drawing/2014/main" id="{1CB874ED-D228-B739-C5E5-8D24B0B90470}"/>
              </a:ext>
            </a:extLst>
          </p:cNvPr>
          <p:cNvGrpSpPr/>
          <p:nvPr/>
        </p:nvGrpSpPr>
        <p:grpSpPr>
          <a:xfrm rot="10327245">
            <a:off x="3182446" y="4825176"/>
            <a:ext cx="2061589" cy="1788378"/>
            <a:chOff x="-1397183" y="824494"/>
            <a:chExt cx="1192352" cy="1034336"/>
          </a:xfrm>
        </p:grpSpPr>
        <p:sp>
          <p:nvSpPr>
            <p:cNvPr id="14" name="Freeform 13">
              <a:extLst>
                <a:ext uri="{FF2B5EF4-FFF2-40B4-BE49-F238E27FC236}">
                  <a16:creationId xmlns:a16="http://schemas.microsoft.com/office/drawing/2014/main" id="{A178F316-4F05-474E-BF17-FC4E273D5F8C}"/>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CE69460-6C1F-C905-77B5-273C2020C1D0}"/>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7364973-F886-103B-1EF4-AF79DE69B955}"/>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cxnSp>
        <p:nvCxnSpPr>
          <p:cNvPr id="20" name="Straight Connector 19">
            <a:extLst>
              <a:ext uri="{FF2B5EF4-FFF2-40B4-BE49-F238E27FC236}">
                <a16:creationId xmlns:a16="http://schemas.microsoft.com/office/drawing/2014/main" id="{CBC85E2D-EB26-C19D-F516-94161C1CE53E}"/>
              </a:ext>
            </a:extLst>
          </p:cNvPr>
          <p:cNvCxnSpPr>
            <a:cxnSpLocks/>
          </p:cNvCxnSpPr>
          <p:nvPr/>
        </p:nvCxnSpPr>
        <p:spPr>
          <a:xfrm flipH="1">
            <a:off x="0" y="7007305"/>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511484-72B2-6000-0B8D-9B0AD54B8F4B}"/>
              </a:ext>
            </a:extLst>
          </p:cNvPr>
          <p:cNvCxnSpPr>
            <a:cxnSpLocks/>
          </p:cNvCxnSpPr>
          <p:nvPr userDrawn="1"/>
        </p:nvCxnSpPr>
        <p:spPr>
          <a:xfrm flipH="1">
            <a:off x="0" y="7638688"/>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3F403C-1422-EC11-6D5B-9345BB047618}"/>
              </a:ext>
            </a:extLst>
          </p:cNvPr>
          <p:cNvCxnSpPr>
            <a:cxnSpLocks/>
          </p:cNvCxnSpPr>
          <p:nvPr userDrawn="1"/>
        </p:nvCxnSpPr>
        <p:spPr>
          <a:xfrm flipH="1">
            <a:off x="-2" y="8337005"/>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Placeholder 18">
            <a:extLst>
              <a:ext uri="{FF2B5EF4-FFF2-40B4-BE49-F238E27FC236}">
                <a16:creationId xmlns:a16="http://schemas.microsoft.com/office/drawing/2014/main" id="{E71FB3E8-2F0F-F4A0-CB16-78E30A332958}"/>
              </a:ext>
            </a:extLst>
          </p:cNvPr>
          <p:cNvPicPr>
            <a:picLocks noGrp="1" noChangeAspect="1"/>
          </p:cNvPicPr>
          <p:nvPr>
            <p:ph type="pic" sz="quarter" idx="43"/>
          </p:nvPr>
        </p:nvPicPr>
        <p:blipFill>
          <a:blip r:embed="rId2"/>
          <a:srcRect l="26531" r="26531"/>
          <a:stretch>
            <a:fillRect/>
          </a:stretch>
        </p:blipFill>
        <p:spPr/>
      </p:pic>
      <p:grpSp>
        <p:nvGrpSpPr>
          <p:cNvPr id="41" name="Graphic 3">
            <a:extLst>
              <a:ext uri="{FF2B5EF4-FFF2-40B4-BE49-F238E27FC236}">
                <a16:creationId xmlns:a16="http://schemas.microsoft.com/office/drawing/2014/main" id="{2BCCC0F0-02E4-9326-2AEB-BDA52FA2F64C}"/>
              </a:ext>
            </a:extLst>
          </p:cNvPr>
          <p:cNvGrpSpPr/>
          <p:nvPr/>
        </p:nvGrpSpPr>
        <p:grpSpPr>
          <a:xfrm>
            <a:off x="4883335" y="9523752"/>
            <a:ext cx="410401" cy="463436"/>
            <a:chOff x="1950027" y="2499889"/>
            <a:chExt cx="850463" cy="850463"/>
          </a:xfrm>
        </p:grpSpPr>
        <p:sp>
          <p:nvSpPr>
            <p:cNvPr id="42" name="Freeform 218">
              <a:hlinkClick r:id="rId3"/>
              <a:extLst>
                <a:ext uri="{FF2B5EF4-FFF2-40B4-BE49-F238E27FC236}">
                  <a16:creationId xmlns:a16="http://schemas.microsoft.com/office/drawing/2014/main" id="{240B0F2A-5260-B1B3-1AAC-A451BB63C16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3" name="Graphic 3">
              <a:extLst>
                <a:ext uri="{FF2B5EF4-FFF2-40B4-BE49-F238E27FC236}">
                  <a16:creationId xmlns:a16="http://schemas.microsoft.com/office/drawing/2014/main" id="{8753163A-9F74-30D0-89B6-17BEFA144E13}"/>
                </a:ext>
              </a:extLst>
            </p:cNvPr>
            <p:cNvGrpSpPr/>
            <p:nvPr/>
          </p:nvGrpSpPr>
          <p:grpSpPr>
            <a:xfrm>
              <a:off x="2107521" y="2657382"/>
              <a:ext cx="535476" cy="535477"/>
              <a:chOff x="2107521" y="2657382"/>
              <a:chExt cx="535476" cy="535477"/>
            </a:xfrm>
            <a:solidFill>
              <a:srgbClr val="FFFFFF"/>
            </a:solidFill>
          </p:grpSpPr>
          <p:sp>
            <p:nvSpPr>
              <p:cNvPr id="48" name="Freeform 220">
                <a:extLst>
                  <a:ext uri="{FF2B5EF4-FFF2-40B4-BE49-F238E27FC236}">
                    <a16:creationId xmlns:a16="http://schemas.microsoft.com/office/drawing/2014/main" id="{18242F45-C4DE-C95D-CB5E-CF9668CBA069}"/>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9" name="Freeform 221">
                <a:extLst>
                  <a:ext uri="{FF2B5EF4-FFF2-40B4-BE49-F238E27FC236}">
                    <a16:creationId xmlns:a16="http://schemas.microsoft.com/office/drawing/2014/main" id="{256B1F1B-F87A-C8DC-67CF-C12488E583A9}"/>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Freeform 222">
                <a:extLst>
                  <a:ext uri="{FF2B5EF4-FFF2-40B4-BE49-F238E27FC236}">
                    <a16:creationId xmlns:a16="http://schemas.microsoft.com/office/drawing/2014/main" id="{4CF130FA-C0AC-9034-0EDD-EA1138E1A9F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55" name="Graphic 3">
            <a:extLst>
              <a:ext uri="{FF2B5EF4-FFF2-40B4-BE49-F238E27FC236}">
                <a16:creationId xmlns:a16="http://schemas.microsoft.com/office/drawing/2014/main" id="{896FD939-EBE5-082F-E02C-45E1A2632622}"/>
              </a:ext>
            </a:extLst>
          </p:cNvPr>
          <p:cNvGrpSpPr/>
          <p:nvPr/>
        </p:nvGrpSpPr>
        <p:grpSpPr>
          <a:xfrm>
            <a:off x="4300366" y="9528278"/>
            <a:ext cx="410401" cy="463780"/>
            <a:chOff x="-1196056" y="2499889"/>
            <a:chExt cx="850463" cy="851093"/>
          </a:xfrm>
        </p:grpSpPr>
        <p:sp>
          <p:nvSpPr>
            <p:cNvPr id="56" name="Freeform 230">
              <a:hlinkClick r:id="rId4"/>
              <a:extLst>
                <a:ext uri="{FF2B5EF4-FFF2-40B4-BE49-F238E27FC236}">
                  <a16:creationId xmlns:a16="http://schemas.microsoft.com/office/drawing/2014/main" id="{B6EA9483-6551-90CF-C97C-3296FDEF7B6E}"/>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7" name="Freeform 231">
              <a:extLst>
                <a:ext uri="{FF2B5EF4-FFF2-40B4-BE49-F238E27FC236}">
                  <a16:creationId xmlns:a16="http://schemas.microsoft.com/office/drawing/2014/main" id="{6DDE3A9E-3A09-CCB6-C2BD-632FE4B0991F}"/>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61" name="Group 60">
            <a:extLst>
              <a:ext uri="{FF2B5EF4-FFF2-40B4-BE49-F238E27FC236}">
                <a16:creationId xmlns:a16="http://schemas.microsoft.com/office/drawing/2014/main" id="{D0A52899-BDE4-79C0-55AD-51F4786D309A}"/>
              </a:ext>
            </a:extLst>
          </p:cNvPr>
          <p:cNvGrpSpPr/>
          <p:nvPr/>
        </p:nvGrpSpPr>
        <p:grpSpPr>
          <a:xfrm>
            <a:off x="5434798" y="9533230"/>
            <a:ext cx="410401" cy="463436"/>
            <a:chOff x="3094393" y="4759137"/>
            <a:chExt cx="1074283" cy="1074283"/>
          </a:xfrm>
        </p:grpSpPr>
        <p:sp>
          <p:nvSpPr>
            <p:cNvPr id="62" name="Freeform 236">
              <a:extLst>
                <a:ext uri="{FF2B5EF4-FFF2-40B4-BE49-F238E27FC236}">
                  <a16:creationId xmlns:a16="http://schemas.microsoft.com/office/drawing/2014/main" id="{143855FC-2304-51E5-4AE8-C2094B8B3E85}"/>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F0D828E6-573C-233B-3A09-479751127A9F}"/>
                </a:ext>
              </a:extLst>
            </p:cNvPr>
            <p:cNvGrpSpPr/>
            <p:nvPr/>
          </p:nvGrpSpPr>
          <p:grpSpPr>
            <a:xfrm>
              <a:off x="3303016" y="4946695"/>
              <a:ext cx="685139" cy="655838"/>
              <a:chOff x="3303016" y="4946695"/>
              <a:chExt cx="685139" cy="655838"/>
            </a:xfrm>
          </p:grpSpPr>
          <p:sp>
            <p:nvSpPr>
              <p:cNvPr id="64" name="Freeform 238">
                <a:hlinkClick r:id="rId5"/>
                <a:extLst>
                  <a:ext uri="{FF2B5EF4-FFF2-40B4-BE49-F238E27FC236}">
                    <a16:creationId xmlns:a16="http://schemas.microsoft.com/office/drawing/2014/main" id="{D5BA11D4-B029-F2A1-2765-4BD4179B76CF}"/>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dirty="0"/>
              </a:p>
            </p:txBody>
          </p:sp>
          <p:sp>
            <p:nvSpPr>
              <p:cNvPr id="65" name="Freeform 239">
                <a:extLst>
                  <a:ext uri="{FF2B5EF4-FFF2-40B4-BE49-F238E27FC236}">
                    <a16:creationId xmlns:a16="http://schemas.microsoft.com/office/drawing/2014/main" id="{2C248A2D-7E73-C8ED-AEBE-F6922862F735}"/>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66" name="Freeform 240">
                <a:extLst>
                  <a:ext uri="{FF2B5EF4-FFF2-40B4-BE49-F238E27FC236}">
                    <a16:creationId xmlns:a16="http://schemas.microsoft.com/office/drawing/2014/main" id="{820D68F9-B491-3469-5752-868054F18FE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sp>
        <p:nvSpPr>
          <p:cNvPr id="70" name="Graphic 3">
            <a:extLst>
              <a:ext uri="{FF2B5EF4-FFF2-40B4-BE49-F238E27FC236}">
                <a16:creationId xmlns:a16="http://schemas.microsoft.com/office/drawing/2014/main" id="{7732EB36-6E93-5442-51BE-23EA916E20C0}"/>
              </a:ext>
            </a:extLst>
          </p:cNvPr>
          <p:cNvSpPr/>
          <p:nvPr/>
        </p:nvSpPr>
        <p:spPr>
          <a:xfrm>
            <a:off x="4960932" y="9622694"/>
            <a:ext cx="249366" cy="265552"/>
          </a:xfrm>
          <a:custGeom>
            <a:avLst/>
            <a:gdLst>
              <a:gd name="connsiteX0" fmla="*/ 40005 w 300989"/>
              <a:gd name="connsiteY0" fmla="*/ 18097 h 283844"/>
              <a:gd name="connsiteX1" fmla="*/ 220980 w 300989"/>
              <a:gd name="connsiteY1" fmla="*/ 260985 h 283844"/>
              <a:gd name="connsiteX2" fmla="*/ 258127 w 300989"/>
              <a:gd name="connsiteY2" fmla="*/ 260985 h 283844"/>
              <a:gd name="connsiteX3" fmla="*/ 76200 w 300989"/>
              <a:gd name="connsiteY3" fmla="*/ 18097 h 283844"/>
              <a:gd name="connsiteX4" fmla="*/ 40005 w 300989"/>
              <a:gd name="connsiteY4" fmla="*/ 18097 h 283844"/>
              <a:gd name="connsiteX5" fmla="*/ 0 w 300989"/>
              <a:gd name="connsiteY5" fmla="*/ 0 h 283844"/>
              <a:gd name="connsiteX6" fmla="*/ 85725 w 300989"/>
              <a:gd name="connsiteY6" fmla="*/ 0 h 283844"/>
              <a:gd name="connsiteX7" fmla="*/ 164782 w 300989"/>
              <a:gd name="connsiteY7" fmla="*/ 102870 h 283844"/>
              <a:gd name="connsiteX8" fmla="*/ 263842 w 300989"/>
              <a:gd name="connsiteY8" fmla="*/ 0 h 283844"/>
              <a:gd name="connsiteX9" fmla="*/ 290513 w 300989"/>
              <a:gd name="connsiteY9" fmla="*/ 0 h 283844"/>
              <a:gd name="connsiteX10" fmla="*/ 178117 w 300989"/>
              <a:gd name="connsiteY10" fmla="*/ 121920 h 283844"/>
              <a:gd name="connsiteX11" fmla="*/ 164782 w 300989"/>
              <a:gd name="connsiteY11" fmla="*/ 104775 h 283844"/>
              <a:gd name="connsiteX12" fmla="*/ 300990 w 300989"/>
              <a:gd name="connsiteY12" fmla="*/ 283845 h 283844"/>
              <a:gd name="connsiteX13" fmla="*/ 208597 w 300989"/>
              <a:gd name="connsiteY13" fmla="*/ 283845 h 283844"/>
              <a:gd name="connsiteX14" fmla="*/ 126682 w 300989"/>
              <a:gd name="connsiteY14" fmla="*/ 173355 h 283844"/>
              <a:gd name="connsiteX15" fmla="*/ 31432 w 300989"/>
              <a:gd name="connsiteY15" fmla="*/ 276225 h 283844"/>
              <a:gd name="connsiteX16" fmla="*/ 3810 w 300989"/>
              <a:gd name="connsiteY16" fmla="*/ 276225 h 283844"/>
              <a:gd name="connsiteX17" fmla="*/ 116205 w 300989"/>
              <a:gd name="connsiteY17" fmla="*/ 157163 h 283844"/>
              <a:gd name="connsiteX18" fmla="*/ 0 w 300989"/>
              <a:gd name="connsiteY18" fmla="*/ 0 h 2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989" h="283844">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w="9525" cap="flat">
            <a:noFill/>
            <a:prstDash val="solid"/>
            <a:miter/>
          </a:ln>
        </p:spPr>
        <p:txBody>
          <a:bodyPr rtlCol="0" anchor="ctr"/>
          <a:lstStyle/>
          <a:p>
            <a:endParaRPr lang="en-US"/>
          </a:p>
        </p:txBody>
      </p:sp>
      <p:cxnSp>
        <p:nvCxnSpPr>
          <p:cNvPr id="71" name="Straight Connector 70">
            <a:extLst>
              <a:ext uri="{FF2B5EF4-FFF2-40B4-BE49-F238E27FC236}">
                <a16:creationId xmlns:a16="http://schemas.microsoft.com/office/drawing/2014/main" id="{89A4AA17-EC56-E5B6-D12C-445A64992357}"/>
              </a:ext>
            </a:extLst>
          </p:cNvPr>
          <p:cNvCxnSpPr>
            <a:cxnSpLocks/>
          </p:cNvCxnSpPr>
          <p:nvPr/>
        </p:nvCxnSpPr>
        <p:spPr>
          <a:xfrm flipH="1">
            <a:off x="1" y="6505741"/>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ext Placeholder 24">
            <a:extLst>
              <a:ext uri="{FF2B5EF4-FFF2-40B4-BE49-F238E27FC236}">
                <a16:creationId xmlns:a16="http://schemas.microsoft.com/office/drawing/2014/main" id="{363D67BD-9CEC-D031-03A3-218A1F4D0D43}"/>
              </a:ext>
            </a:extLst>
          </p:cNvPr>
          <p:cNvSpPr txBox="1">
            <a:spLocks/>
          </p:cNvSpPr>
          <p:nvPr/>
        </p:nvSpPr>
        <p:spPr>
          <a:xfrm>
            <a:off x="555030" y="8337005"/>
            <a:ext cx="2694087" cy="349177"/>
          </a:xfrm>
          <a:prstGeom prst="rect">
            <a:avLst/>
          </a:prstGeom>
        </p:spPr>
        <p:txBody>
          <a:bodyPr anchor="ctr">
            <a:noAutofit/>
          </a:bodyPr>
          <a:lstStyle>
            <a:lvl1pPr marL="0" indent="0" algn="l" defTabSz="2072941" rtl="0" eaLnBrk="1" latinLnBrk="0" hangingPunct="1">
              <a:lnSpc>
                <a:spcPts val="1420"/>
              </a:lnSpc>
              <a:spcBef>
                <a:spcPts val="0"/>
              </a:spcBef>
              <a:buFont typeface="Arial" panose="020B0604020202020204" pitchFamily="34" charset="0"/>
              <a:buNone/>
              <a:defRPr sz="1200" b="1" i="0" kern="1200">
                <a:solidFill>
                  <a:schemeClr val="bg1"/>
                </a:solidFill>
                <a:latin typeface="Calibri" panose="020F0502020204030204" pitchFamily="34" charset="0"/>
                <a:ea typeface="+mn-ea"/>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600" dirty="0"/>
              <a:t>Website</a:t>
            </a:r>
          </a:p>
        </p:txBody>
      </p:sp>
      <p:cxnSp>
        <p:nvCxnSpPr>
          <p:cNvPr id="73" name="Straight Connector 72">
            <a:extLst>
              <a:ext uri="{FF2B5EF4-FFF2-40B4-BE49-F238E27FC236}">
                <a16:creationId xmlns:a16="http://schemas.microsoft.com/office/drawing/2014/main" id="{5C8C9591-D076-7D91-BE02-F190C73B04B5}"/>
              </a:ext>
            </a:extLst>
          </p:cNvPr>
          <p:cNvCxnSpPr>
            <a:cxnSpLocks/>
          </p:cNvCxnSpPr>
          <p:nvPr/>
        </p:nvCxnSpPr>
        <p:spPr>
          <a:xfrm flipH="1">
            <a:off x="-2" y="8887460"/>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ext Placeholder 25">
            <a:extLst>
              <a:ext uri="{FF2B5EF4-FFF2-40B4-BE49-F238E27FC236}">
                <a16:creationId xmlns:a16="http://schemas.microsoft.com/office/drawing/2014/main" id="{4495FA42-C31B-F0DD-D5C2-FCC7996429E7}"/>
              </a:ext>
            </a:extLst>
          </p:cNvPr>
          <p:cNvSpPr txBox="1">
            <a:spLocks/>
          </p:cNvSpPr>
          <p:nvPr/>
        </p:nvSpPr>
        <p:spPr>
          <a:xfrm>
            <a:off x="555029" y="8682566"/>
            <a:ext cx="2694086" cy="156003"/>
          </a:xfrm>
          <a:prstGeom prst="rect">
            <a:avLst/>
          </a:prstGeom>
        </p:spPr>
        <p:txBody>
          <a:bodyPr anchor="ctr">
            <a:noAutofit/>
          </a:bodyPr>
          <a:lstStyle>
            <a:lvl1pPr marL="0" indent="0" algn="l" defTabSz="2072941" rtl="0" eaLnBrk="1" latinLnBrk="0" hangingPunct="1">
              <a:lnSpc>
                <a:spcPct val="100000"/>
              </a:lnSpc>
              <a:spcBef>
                <a:spcPts val="2267"/>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dirty="0">
                <a:hlinkClick r:id="rId6"/>
              </a:rPr>
              <a:t>https://www.ideanordic.com/</a:t>
            </a:r>
            <a:r>
              <a:rPr lang="en-GB" sz="1200" dirty="0"/>
              <a:t> </a:t>
            </a:r>
          </a:p>
        </p:txBody>
      </p:sp>
      <p:pic>
        <p:nvPicPr>
          <p:cNvPr id="23" name="Picture 22">
            <a:extLst>
              <a:ext uri="{FF2B5EF4-FFF2-40B4-BE49-F238E27FC236}">
                <a16:creationId xmlns:a16="http://schemas.microsoft.com/office/drawing/2014/main" id="{5F51CD7B-0B7F-9432-2854-8A9156DBD91A}"/>
              </a:ext>
            </a:extLst>
          </p:cNvPr>
          <p:cNvPicPr>
            <a:picLocks noChangeAspect="1"/>
          </p:cNvPicPr>
          <p:nvPr/>
        </p:nvPicPr>
        <p:blipFill>
          <a:blip r:embed="rId7"/>
          <a:stretch>
            <a:fillRect/>
          </a:stretch>
        </p:blipFill>
        <p:spPr>
          <a:xfrm>
            <a:off x="316537" y="2235614"/>
            <a:ext cx="804975" cy="606146"/>
          </a:xfrm>
          <a:prstGeom prst="rect">
            <a:avLst/>
          </a:prstGeom>
        </p:spPr>
      </p:pic>
    </p:spTree>
    <p:extLst>
      <p:ext uri="{BB962C8B-B14F-4D97-AF65-F5344CB8AC3E}">
        <p14:creationId xmlns:p14="http://schemas.microsoft.com/office/powerpoint/2010/main" val="322144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D6B3F2D-07AF-6216-9C24-FE242517DE22}"/>
              </a:ext>
            </a:extLst>
          </p:cNvPr>
          <p:cNvSpPr>
            <a:spLocks noGrp="1"/>
          </p:cNvSpPr>
          <p:nvPr>
            <p:ph type="body" sz="quarter" idx="30"/>
          </p:nvPr>
        </p:nvSpPr>
        <p:spPr/>
        <p:txBody>
          <a:bodyPr/>
          <a:lstStyle/>
          <a:p>
            <a:r>
              <a:rPr lang="en-US" dirty="0"/>
              <a:t>D&amp;I Initiatives in Idea Nordic</a:t>
            </a:r>
          </a:p>
        </p:txBody>
      </p:sp>
      <p:sp>
        <p:nvSpPr>
          <p:cNvPr id="8" name="Text Placeholder 7">
            <a:extLst>
              <a:ext uri="{FF2B5EF4-FFF2-40B4-BE49-F238E27FC236}">
                <a16:creationId xmlns:a16="http://schemas.microsoft.com/office/drawing/2014/main" id="{37883FFF-D02F-AD23-B7C4-318C030DEBD5}"/>
              </a:ext>
            </a:extLst>
          </p:cNvPr>
          <p:cNvSpPr>
            <a:spLocks noGrp="1"/>
          </p:cNvSpPr>
          <p:nvPr>
            <p:ph type="body" sz="quarter" idx="42"/>
          </p:nvPr>
        </p:nvSpPr>
        <p:spPr/>
        <p:txBody>
          <a:bodyPr/>
          <a:lstStyle/>
          <a:p>
            <a:r>
              <a:rPr lang="en-GB" sz="1200" b="1" dirty="0"/>
              <a:t>Authenticity and Open Culture</a:t>
            </a:r>
          </a:p>
          <a:p>
            <a:r>
              <a:rPr lang="en-GB" sz="1200" dirty="0"/>
              <a:t>At </a:t>
            </a:r>
            <a:r>
              <a:rPr lang="en-GB" sz="1200" dirty="0" err="1"/>
              <a:t>Idéa</a:t>
            </a:r>
            <a:r>
              <a:rPr lang="en-GB" sz="1200" dirty="0"/>
              <a:t> Nordic, authenticity is considered crucial for employee performance and satisfaction. Wade Peters-Munch believes that employees are most productive when they can be their true selves. Drawing from his own personal experiences of having to hide his identity earlier in his career, Peters-Munch has prioritized creating an environment where no one has to pretend to be someone they are not. This approach is reflected in the company’s policies and daily interactions, where openness and inclusivity are encouraged​</a:t>
            </a:r>
          </a:p>
          <a:p>
            <a:endParaRPr lang="en-GB" sz="1200" dirty="0"/>
          </a:p>
          <a:p>
            <a:r>
              <a:rPr lang="en-GB" sz="1200" b="1" dirty="0"/>
              <a:t>Inclusive Hiring Practices:</a:t>
            </a:r>
          </a:p>
          <a:p>
            <a:r>
              <a:rPr lang="en-GB" sz="1200" dirty="0" err="1"/>
              <a:t>Idéa</a:t>
            </a:r>
            <a:r>
              <a:rPr lang="en-GB" sz="1200" dirty="0"/>
              <a:t> Nordic goes beyond traditional hiring criteria by considering the broader life experiences of candidates, including the challenges they may have faced. This inclusive approach is demonstrated in the hiring of the company’s first transgender employee. The integration of diverse employees into the team has enriched </a:t>
            </a:r>
            <a:r>
              <a:rPr lang="en-GB" sz="1200" dirty="0" err="1"/>
              <a:t>Idéa</a:t>
            </a:r>
            <a:r>
              <a:rPr lang="en-GB" sz="1200" dirty="0"/>
              <a:t> Nordic by bringing in new perspectives, which is seen as essential for fostering innovation. This hiring practice not only builds a diverse workforce but also helps challenge stereotypes and biases within the company​</a:t>
            </a:r>
            <a:endParaRPr lang="en-US" sz="1200" dirty="0"/>
          </a:p>
        </p:txBody>
      </p:sp>
      <p:sp>
        <p:nvSpPr>
          <p:cNvPr id="9" name="Text Placeholder 8">
            <a:extLst>
              <a:ext uri="{FF2B5EF4-FFF2-40B4-BE49-F238E27FC236}">
                <a16:creationId xmlns:a16="http://schemas.microsoft.com/office/drawing/2014/main" id="{C4C713E2-4B91-F92F-F59D-461F79D222F9}"/>
              </a:ext>
            </a:extLst>
          </p:cNvPr>
          <p:cNvSpPr>
            <a:spLocks noGrp="1"/>
          </p:cNvSpPr>
          <p:nvPr>
            <p:ph type="body" sz="quarter" idx="44"/>
          </p:nvPr>
        </p:nvSpPr>
        <p:spPr>
          <a:xfrm>
            <a:off x="4151058" y="5359294"/>
            <a:ext cx="2832355" cy="4414479"/>
          </a:xfrm>
        </p:spPr>
        <p:txBody>
          <a:bodyPr/>
          <a:lstStyle/>
          <a:p>
            <a:r>
              <a:rPr lang="en-US" sz="1200" dirty="0"/>
              <a:t>Information here with images, quotes </a:t>
            </a:r>
            <a:r>
              <a:rPr lang="en-US" sz="1200" dirty="0" err="1"/>
              <a:t>etc</a:t>
            </a:r>
            <a:endParaRPr lang="en-US" sz="1200" dirty="0"/>
          </a:p>
          <a:p>
            <a:endParaRPr lang="en-US" sz="1200" dirty="0"/>
          </a:p>
          <a:p>
            <a:r>
              <a:rPr lang="en-GB" sz="1200" b="1" dirty="0"/>
              <a:t>"Ask Me Anything" Days</a:t>
            </a:r>
          </a:p>
          <a:p>
            <a:r>
              <a:rPr lang="en-GB" sz="1200" dirty="0"/>
              <a:t>To promote understanding and break down barriers, </a:t>
            </a:r>
            <a:r>
              <a:rPr lang="en-GB" sz="1200" dirty="0" err="1"/>
              <a:t>Idéa</a:t>
            </a:r>
            <a:r>
              <a:rPr lang="en-GB" sz="1200" dirty="0"/>
              <a:t> Nordic holds regular "Ask Me Anything" sessions. These events allow employees to ask personal questions in a safe and supportive environment. This practice helps in building a strong community within the company, where employees feel comfortable discussing their personal experiences and perspectives. Such openness is key to enhancing job satisfaction and enabling a creative and collaborative workplace​</a:t>
            </a:r>
          </a:p>
          <a:p>
            <a:endParaRPr lang="en-GB" sz="1200" dirty="0"/>
          </a:p>
          <a:p>
            <a:r>
              <a:rPr lang="en-GB" sz="1200" b="1" dirty="0"/>
              <a:t>Challenging Cultural Homogeneity</a:t>
            </a:r>
          </a:p>
          <a:p>
            <a:r>
              <a:rPr lang="en-GB" sz="1200" dirty="0"/>
              <a:t>Peters-Munch has been vocal about what he refers to as the “Beige Effect,” which describes the homogeneity often observed in Danish society and workplaces. By actively seeking to diversify its workforce and introducing varied cultural experiences into its events and operations, </a:t>
            </a:r>
            <a:r>
              <a:rPr lang="en-GB" sz="1200" dirty="0" err="1"/>
              <a:t>Idéa</a:t>
            </a:r>
            <a:r>
              <a:rPr lang="en-GB" sz="1200" dirty="0"/>
              <a:t> Nordic is challenging this norm. The company aims to bring more variety into corporate practices, encouraging both employees and clients to embrace diversity as a path to innovation and differentiation</a:t>
            </a:r>
            <a:endParaRPr lang="en-US" sz="1200" dirty="0"/>
          </a:p>
        </p:txBody>
      </p:sp>
      <p:sp>
        <p:nvSpPr>
          <p:cNvPr id="5" name="Slide Number Placeholder 4">
            <a:extLst>
              <a:ext uri="{FF2B5EF4-FFF2-40B4-BE49-F238E27FC236}">
                <a16:creationId xmlns:a16="http://schemas.microsoft.com/office/drawing/2014/main" id="{1CBEBC87-7EC1-8B69-D52C-C212DE88D644}"/>
              </a:ext>
            </a:extLst>
          </p:cNvPr>
          <p:cNvSpPr>
            <a:spLocks noGrp="1"/>
          </p:cNvSpPr>
          <p:nvPr>
            <p:ph type="sldNum" sz="quarter" idx="4"/>
          </p:nvPr>
        </p:nvSpPr>
        <p:spPr/>
        <p:txBody>
          <a:bodyPr/>
          <a:lstStyle/>
          <a:p>
            <a:fld id="{CB2079F2-58AF-ED44-82D7-E04B2F6FD686}" type="slidenum">
              <a:rPr lang="en-US" smtClean="0"/>
              <a:pPr/>
              <a:t>2</a:t>
            </a:fld>
            <a:endParaRPr lang="en-US" dirty="0"/>
          </a:p>
        </p:txBody>
      </p:sp>
      <p:pic>
        <p:nvPicPr>
          <p:cNvPr id="7" name="Picture Placeholder 6">
            <a:extLst>
              <a:ext uri="{FF2B5EF4-FFF2-40B4-BE49-F238E27FC236}">
                <a16:creationId xmlns:a16="http://schemas.microsoft.com/office/drawing/2014/main" id="{66AC6673-8C4A-E633-E175-D82F7B0143C0}"/>
              </a:ext>
            </a:extLst>
          </p:cNvPr>
          <p:cNvPicPr>
            <a:picLocks noGrp="1" noChangeAspect="1"/>
          </p:cNvPicPr>
          <p:nvPr>
            <p:ph type="pic" sz="quarter" idx="41"/>
          </p:nvPr>
        </p:nvPicPr>
        <p:blipFill>
          <a:blip r:embed="rId2"/>
          <a:srcRect t="22989" b="22989"/>
          <a:stretch>
            <a:fillRect/>
          </a:stretch>
        </p:blipFill>
        <p:spPr/>
      </p:pic>
      <p:pic>
        <p:nvPicPr>
          <p:cNvPr id="2" name="Picture 1">
            <a:extLst>
              <a:ext uri="{FF2B5EF4-FFF2-40B4-BE49-F238E27FC236}">
                <a16:creationId xmlns:a16="http://schemas.microsoft.com/office/drawing/2014/main" id="{E6C43350-DD20-69F4-F1B4-F0103A2D4FD7}"/>
              </a:ext>
            </a:extLst>
          </p:cNvPr>
          <p:cNvPicPr>
            <a:picLocks noChangeAspect="1"/>
          </p:cNvPicPr>
          <p:nvPr/>
        </p:nvPicPr>
        <p:blipFill>
          <a:blip r:embed="rId3"/>
          <a:stretch>
            <a:fillRect/>
          </a:stretch>
        </p:blipFill>
        <p:spPr>
          <a:xfrm>
            <a:off x="4151058" y="3078135"/>
            <a:ext cx="2832356" cy="1772675"/>
          </a:xfrm>
          <a:prstGeom prst="rect">
            <a:avLst/>
          </a:prstGeom>
        </p:spPr>
      </p:pic>
    </p:spTree>
    <p:extLst>
      <p:ext uri="{BB962C8B-B14F-4D97-AF65-F5344CB8AC3E}">
        <p14:creationId xmlns:p14="http://schemas.microsoft.com/office/powerpoint/2010/main" val="1127210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7E69AA-6792-625F-B0AC-E76F073F9847}"/>
              </a:ext>
            </a:extLst>
          </p:cNvPr>
          <p:cNvSpPr>
            <a:spLocks noGrp="1"/>
          </p:cNvSpPr>
          <p:nvPr>
            <p:ph type="body" sz="quarter" idx="32"/>
          </p:nvPr>
        </p:nvSpPr>
        <p:spPr>
          <a:xfrm>
            <a:off x="197280" y="2075981"/>
            <a:ext cx="7209015" cy="2943835"/>
          </a:xfrm>
        </p:spPr>
        <p:txBody>
          <a:bodyPr/>
          <a:lstStyle/>
          <a:p>
            <a:r>
              <a:rPr lang="en-GB" b="1" dirty="0"/>
              <a:t>Enhanced Innovation and Creativity</a:t>
            </a:r>
          </a:p>
          <a:p>
            <a:r>
              <a:rPr lang="en-GB" dirty="0"/>
              <a:t>By cultivating a diverse and inclusive environment, </a:t>
            </a:r>
            <a:r>
              <a:rPr lang="en-GB" dirty="0" err="1"/>
              <a:t>Idéa</a:t>
            </a:r>
            <a:r>
              <a:rPr lang="en-GB" dirty="0"/>
              <a:t> Nordic has unlocked greater creativity and innovation. The variety of perspectives brought in by diverse employees contributes to more original and effective solutions, making the company’s services and events stand out in the market​</a:t>
            </a:r>
          </a:p>
          <a:p>
            <a:endParaRPr lang="en-GB" dirty="0"/>
          </a:p>
          <a:p>
            <a:r>
              <a:rPr lang="en-GB" b="1" dirty="0"/>
              <a:t>Positive Workplace Culture</a:t>
            </a:r>
          </a:p>
          <a:p>
            <a:r>
              <a:rPr lang="en-GB" dirty="0"/>
              <a:t>The emphasis on authenticity and open dialogue has led to a supportive and collaborative workplace culture. Employees at </a:t>
            </a:r>
            <a:r>
              <a:rPr lang="en-GB" dirty="0" err="1"/>
              <a:t>Idéa</a:t>
            </a:r>
            <a:r>
              <a:rPr lang="en-GB" dirty="0"/>
              <a:t> Nordic report higher levels of job satisfaction and engagement, knowing that they can bring their whole selves to work without fear of discrimination or exclusion</a:t>
            </a:r>
          </a:p>
          <a:p>
            <a:endParaRPr lang="en-GB" dirty="0"/>
          </a:p>
          <a:p>
            <a:endParaRPr lang="en-GB" dirty="0"/>
          </a:p>
          <a:p>
            <a:r>
              <a:rPr lang="en-GB" b="1" dirty="0"/>
              <a:t>External Recognition and Attracting Talent </a:t>
            </a:r>
          </a:p>
          <a:p>
            <a:r>
              <a:rPr lang="en-GB" dirty="0" err="1"/>
              <a:t>Idéa</a:t>
            </a:r>
            <a:r>
              <a:rPr lang="en-GB" dirty="0"/>
              <a:t> Nordic's visible commitment to D&amp;I, including participation in events like Copenhagen Pride, helps in attracting top talent who are drawn to inclusive and progressive employers. This not only boosts the company’s reputation but also aligns it with broader societal values of equality and acceptance, making it a preferred partner for clients who value diversity</a:t>
            </a:r>
          </a:p>
          <a:p>
            <a:endParaRPr lang="en-GB" dirty="0"/>
          </a:p>
          <a:p>
            <a:r>
              <a:rPr lang="en-GB" dirty="0">
                <a:hlinkClick r:id="rId2"/>
              </a:rPr>
              <a:t>https://www.danskindustri.dk/diversitetsloeftet/Artikler/2024/embracing-diversity-beyond-pride-how-idea-nordic-leads-by-example-year-round/</a:t>
            </a:r>
            <a:r>
              <a:rPr lang="en-GB" dirty="0"/>
              <a:t> </a:t>
            </a:r>
          </a:p>
          <a:p>
            <a:endParaRPr lang="en-GB" dirty="0"/>
          </a:p>
        </p:txBody>
      </p:sp>
      <p:sp>
        <p:nvSpPr>
          <p:cNvPr id="5" name="Text Placeholder 4">
            <a:extLst>
              <a:ext uri="{FF2B5EF4-FFF2-40B4-BE49-F238E27FC236}">
                <a16:creationId xmlns:a16="http://schemas.microsoft.com/office/drawing/2014/main" id="{8F0657EE-AACF-54DD-241A-7AF3E87F744B}"/>
              </a:ext>
            </a:extLst>
          </p:cNvPr>
          <p:cNvSpPr>
            <a:spLocks noGrp="1"/>
          </p:cNvSpPr>
          <p:nvPr>
            <p:ph type="body" sz="quarter" idx="30"/>
          </p:nvPr>
        </p:nvSpPr>
        <p:spPr>
          <a:xfrm>
            <a:off x="153380" y="858028"/>
            <a:ext cx="5477399" cy="785535"/>
          </a:xfrm>
        </p:spPr>
        <p:txBody>
          <a:bodyPr/>
          <a:lstStyle/>
          <a:p>
            <a:r>
              <a:rPr lang="en-GB" sz="2400" dirty="0"/>
              <a:t>Impact and Outcomes of Diversity and Inclusion Strategies in Idea Nordic</a:t>
            </a:r>
          </a:p>
          <a:p>
            <a:endParaRPr lang="en-GB" dirty="0"/>
          </a:p>
        </p:txBody>
      </p:sp>
      <p:sp>
        <p:nvSpPr>
          <p:cNvPr id="6" name="Slide Number Placeholder 5">
            <a:extLst>
              <a:ext uri="{FF2B5EF4-FFF2-40B4-BE49-F238E27FC236}">
                <a16:creationId xmlns:a16="http://schemas.microsoft.com/office/drawing/2014/main" id="{7AAAEB8E-4BC6-76A7-92C3-D8043A3B056D}"/>
              </a:ext>
            </a:extLst>
          </p:cNvPr>
          <p:cNvSpPr>
            <a:spLocks noGrp="1"/>
          </p:cNvSpPr>
          <p:nvPr>
            <p:ph type="sldNum" sz="quarter" idx="4"/>
          </p:nvPr>
        </p:nvSpPr>
        <p:spPr/>
        <p:txBody>
          <a:bodyPr/>
          <a:lstStyle/>
          <a:p>
            <a:fld id="{CB2079F2-58AF-ED44-82D7-E04B2F6FD686}" type="slidenum">
              <a:rPr lang="en-US" smtClean="0"/>
              <a:pPr/>
              <a:t>3</a:t>
            </a:fld>
            <a:endParaRPr lang="en-US" dirty="0"/>
          </a:p>
        </p:txBody>
      </p:sp>
      <p:pic>
        <p:nvPicPr>
          <p:cNvPr id="8" name="Picture 7">
            <a:extLst>
              <a:ext uri="{FF2B5EF4-FFF2-40B4-BE49-F238E27FC236}">
                <a16:creationId xmlns:a16="http://schemas.microsoft.com/office/drawing/2014/main" id="{39838B1D-1360-8452-3A7F-15307169732E}"/>
              </a:ext>
            </a:extLst>
          </p:cNvPr>
          <p:cNvPicPr>
            <a:picLocks noChangeAspect="1"/>
          </p:cNvPicPr>
          <p:nvPr/>
        </p:nvPicPr>
        <p:blipFill rotWithShape="1">
          <a:blip r:embed="rId3"/>
          <a:srcRect r="4056"/>
          <a:stretch/>
        </p:blipFill>
        <p:spPr>
          <a:xfrm>
            <a:off x="0" y="5345907"/>
            <a:ext cx="7559675" cy="5492934"/>
          </a:xfrm>
          <a:prstGeom prst="rect">
            <a:avLst/>
          </a:prstGeom>
        </p:spPr>
      </p:pic>
    </p:spTree>
    <p:extLst>
      <p:ext uri="{BB962C8B-B14F-4D97-AF65-F5344CB8AC3E}">
        <p14:creationId xmlns:p14="http://schemas.microsoft.com/office/powerpoint/2010/main" val="1582108233"/>
      </p:ext>
    </p:extLst>
  </p:cSld>
  <p:clrMapOvr>
    <a:masterClrMapping/>
  </p:clrMapOvr>
</p:sld>
</file>

<file path=ppt/theme/theme1.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19407</TotalTime>
  <Words>668</Words>
  <Application>Microsoft Office PowerPoint</Application>
  <PresentationFormat>Custom</PresentationFormat>
  <Paragraphs>42</Paragraphs>
  <Slides>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Century Schoolbook</vt:lpstr>
      <vt:lpstr>Montserrat</vt:lpstr>
      <vt:lpstr>Poppins</vt:lpstr>
      <vt:lpstr>1_Office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600</cp:revision>
  <dcterms:created xsi:type="dcterms:W3CDTF">2020-10-14T13:32:04Z</dcterms:created>
  <dcterms:modified xsi:type="dcterms:W3CDTF">2024-08-28T11:14:01Z</dcterms:modified>
</cp:coreProperties>
</file>