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4"/>
  </p:notesMasterIdLst>
  <p:handoutMasterIdLst>
    <p:handoutMasterId r:id="rId55"/>
  </p:handoutMasterIdLst>
  <p:sldIdLst>
    <p:sldId id="5855" r:id="rId2"/>
    <p:sldId id="257" r:id="rId3"/>
    <p:sldId id="5875" r:id="rId4"/>
    <p:sldId id="6588" r:id="rId5"/>
    <p:sldId id="6671" r:id="rId6"/>
    <p:sldId id="6105" r:id="rId7"/>
    <p:sldId id="6322" r:id="rId8"/>
    <p:sldId id="6145" r:id="rId9"/>
    <p:sldId id="5887" r:id="rId10"/>
    <p:sldId id="6146" r:id="rId11"/>
    <p:sldId id="6323" r:id="rId12"/>
    <p:sldId id="6336" r:id="rId13"/>
    <p:sldId id="6337" r:id="rId14"/>
    <p:sldId id="6234" r:id="rId15"/>
    <p:sldId id="6319" r:id="rId16"/>
    <p:sldId id="6320" r:id="rId17"/>
    <p:sldId id="6321" r:id="rId18"/>
    <p:sldId id="6317" r:id="rId19"/>
    <p:sldId id="6318" r:id="rId20"/>
    <p:sldId id="6165" r:id="rId21"/>
    <p:sldId id="6366" r:id="rId22"/>
    <p:sldId id="6248" r:id="rId23"/>
    <p:sldId id="6367" r:id="rId24"/>
    <p:sldId id="6653" r:id="rId25"/>
    <p:sldId id="6151" r:id="rId26"/>
    <p:sldId id="6148" r:id="rId27"/>
    <p:sldId id="6149" r:id="rId28"/>
    <p:sldId id="6152" r:id="rId29"/>
    <p:sldId id="6150" r:id="rId30"/>
    <p:sldId id="6153" r:id="rId31"/>
    <p:sldId id="6652" r:id="rId32"/>
    <p:sldId id="6315" r:id="rId33"/>
    <p:sldId id="6166" r:id="rId34"/>
    <p:sldId id="6691" r:id="rId35"/>
    <p:sldId id="6692" r:id="rId36"/>
    <p:sldId id="6357" r:id="rId37"/>
    <p:sldId id="6359" r:id="rId38"/>
    <p:sldId id="6364" r:id="rId39"/>
    <p:sldId id="6365" r:id="rId40"/>
    <p:sldId id="6361" r:id="rId41"/>
    <p:sldId id="6596" r:id="rId42"/>
    <p:sldId id="6163" r:id="rId43"/>
    <p:sldId id="6164" r:id="rId44"/>
    <p:sldId id="6597" r:id="rId45"/>
    <p:sldId id="6598" r:id="rId46"/>
    <p:sldId id="6335" r:id="rId47"/>
    <p:sldId id="6187" r:id="rId48"/>
    <p:sldId id="6196" r:id="rId49"/>
    <p:sldId id="6193" r:id="rId50"/>
    <p:sldId id="6197" r:id="rId51"/>
    <p:sldId id="6705" r:id="rId52"/>
    <p:sldId id="611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4625"/>
    <a:srgbClr val="01A54E"/>
    <a:srgbClr val="D11C5F"/>
    <a:srgbClr val="05AAA3"/>
    <a:srgbClr val="FFFFFF"/>
    <a:srgbClr val="269EBB"/>
    <a:srgbClr val="008080"/>
    <a:srgbClr val="083F59"/>
    <a:srgbClr val="0872B5"/>
    <a:srgbClr val="E692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45" autoAdjust="0"/>
    <p:restoredTop sz="96281"/>
  </p:normalViewPr>
  <p:slideViewPr>
    <p:cSldViewPr snapToGrid="0" snapToObjects="1">
      <p:cViewPr varScale="1">
        <p:scale>
          <a:sx n="98" d="100"/>
          <a:sy n="98" d="100"/>
        </p:scale>
        <p:origin x="2268"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4" d="100"/>
        <a:sy n="74" d="100"/>
      </p:scale>
      <p:origin x="0" y="0"/>
    </p:cViewPr>
  </p:sorterViewPr>
  <p:notesViewPr>
    <p:cSldViewPr snapToGrid="0" snapToObjects="1"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D4A2BC-03DD-4ECF-3479-8FA7AEF32F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0405B75-3FAD-5B31-A339-5DE5400C10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0482D9-69E6-2C47-9276-C04B0E602772}" type="datetimeFigureOut">
              <a:t>12.03.2025</a:t>
            </a:fld>
            <a:endParaRPr lang="en-GB"/>
          </a:p>
        </p:txBody>
      </p:sp>
      <p:sp>
        <p:nvSpPr>
          <p:cNvPr id="4" name="Footer Placeholder 3">
            <a:extLst>
              <a:ext uri="{FF2B5EF4-FFF2-40B4-BE49-F238E27FC236}">
                <a16:creationId xmlns:a16="http://schemas.microsoft.com/office/drawing/2014/main" id="{24DBB51C-A510-2C4B-B545-48212D3C63C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328D7A79-2411-DC2E-EC5A-347CDFA70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7C9E25F-DF07-174C-A856-D8F4A4276865}" type="slidenum">
              <a:t>‹Nr.›</a:t>
            </a:fld>
            <a:endParaRPr lang="en-GB"/>
          </a:p>
        </p:txBody>
      </p:sp>
    </p:spTree>
    <p:extLst>
      <p:ext uri="{BB962C8B-B14F-4D97-AF65-F5344CB8AC3E}">
        <p14:creationId xmlns:p14="http://schemas.microsoft.com/office/powerpoint/2010/main" val="104789571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4108B-525F-A703-4139-61B61C1555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B540F-90AE-B19A-5FF2-8340F2F0FF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16BEF9-7A90-0394-7A91-0B76A14014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649F4F-0A6D-4E11-DCEE-F224AAE35736}"/>
              </a:ext>
            </a:extLst>
          </p:cNvPr>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805400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E7D0-AE7E-1C28-AA9F-63DA7AF04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55203-5486-45C3-3701-9BF736A16D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3C50F-432D-2015-DF50-F6335747DC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F5058E-9581-8EA3-FFD8-162FD6DF3BD8}"/>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1745135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5A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7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F462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35C4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166202591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4_Bullet Point x3 slide with photo">
    <p:spTree>
      <p:nvGrpSpPr>
        <p:cNvPr id="1" name=""/>
        <p:cNvGrpSpPr/>
        <p:nvPr/>
      </p:nvGrpSpPr>
      <p:grpSpPr>
        <a:xfrm>
          <a:off x="0" y="0"/>
          <a:ext cx="0" cy="0"/>
          <a:chOff x="0" y="0"/>
          <a:chExt cx="0" cy="0"/>
        </a:xfrm>
      </p:grpSpPr>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92865"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3605279" y="188180"/>
            <a:ext cx="8350926" cy="6545995"/>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04177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DF4625"/>
          </a:solidFill>
          <a:ln w="24491" cap="flat">
            <a:solidFill>
              <a:srgbClr val="DF4625"/>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0" y="-26994"/>
            <a:ext cx="6831849"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02E8C"/>
          </a:solidFill>
          <a:ln w="306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622A68D1-5AE8-7E11-DA82-9C790C552E8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265F5D38-61FD-055C-33C8-7A819EDCE1A0}"/>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12" name="Picture Placeholder 11">
            <a:extLst>
              <a:ext uri="{FF2B5EF4-FFF2-40B4-BE49-F238E27FC236}">
                <a16:creationId xmlns:a16="http://schemas.microsoft.com/office/drawing/2014/main" id="{BB8B1D65-693D-B390-4709-B8CB2911BA99}"/>
              </a:ext>
            </a:extLst>
          </p:cNvPr>
          <p:cNvSpPr>
            <a:spLocks noGrp="1"/>
          </p:cNvSpPr>
          <p:nvPr>
            <p:ph type="pic" sz="quarter" idx="42"/>
          </p:nvPr>
        </p:nvSpPr>
        <p:spPr>
          <a:xfrm>
            <a:off x="6426634" y="555663"/>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6895988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A4AC4305-022A-718A-2FDB-1F0A29E1CD32}"/>
              </a:ext>
            </a:extLst>
          </p:cNvPr>
          <p:cNvGrpSpPr/>
          <p:nvPr userDrawn="1"/>
        </p:nvGrpSpPr>
        <p:grpSpPr>
          <a:xfrm flipH="1">
            <a:off x="93380" y="4377375"/>
            <a:ext cx="1697453" cy="1913197"/>
            <a:chOff x="9735550" y="2624016"/>
            <a:chExt cx="1697453" cy="1913197"/>
          </a:xfrm>
        </p:grpSpPr>
        <p:sp>
          <p:nvSpPr>
            <p:cNvPr id="3" name="Freeform 2">
              <a:extLst>
                <a:ext uri="{FF2B5EF4-FFF2-40B4-BE49-F238E27FC236}">
                  <a16:creationId xmlns:a16="http://schemas.microsoft.com/office/drawing/2014/main" id="{A9C4941E-F63D-57C4-C749-F8A595AEEE4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9E732300-B3B2-CEF3-840D-E440B6023788}"/>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E9132CEE-5C1D-C555-5DB3-7BBE3A74DBBB}"/>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64932371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219075" y="453836"/>
            <a:ext cx="684212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937673"/>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6428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234730"/>
            <a:ext cx="7869076" cy="587443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82466" y="1591444"/>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122050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9A012"/>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937673"/>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8789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3" y="199931"/>
            <a:ext cx="7709279" cy="590923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9A012"/>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5614492" y="1869927"/>
            <a:ext cx="6577508" cy="4189834"/>
          </a:xfrm>
          <a:prstGeom prst="rect">
            <a:avLst/>
          </a:prstGeom>
        </p:spPr>
      </p:pic>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247614"/>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0894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3" y="199931"/>
            <a:ext cx="7709279" cy="590923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5614492" y="1869927"/>
            <a:ext cx="6577508" cy="4189834"/>
          </a:xfrm>
          <a:prstGeom prst="rect">
            <a:avLst/>
          </a:prstGeom>
        </p:spPr>
      </p:pic>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505067"/>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75675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5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3" y="199931"/>
            <a:ext cx="7709279" cy="590923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35C42"/>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5614492" y="1869927"/>
            <a:ext cx="6577508" cy="4189834"/>
          </a:xfrm>
          <a:prstGeom prst="rect">
            <a:avLst/>
          </a:prstGeom>
        </p:spPr>
      </p:pic>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442923"/>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850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8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5513" y="748832"/>
            <a:ext cx="6678398" cy="610916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11C5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35C4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136950" y="4875213"/>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837284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6_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3" y="199931"/>
            <a:ext cx="7709279" cy="590923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5614492" y="1869927"/>
            <a:ext cx="6577508" cy="4189834"/>
          </a:xfrm>
          <a:prstGeom prst="rect">
            <a:avLst/>
          </a:prstGeom>
        </p:spPr>
      </p:pic>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096E92E2-5F7E-50BA-457E-F060978998E6}"/>
              </a:ext>
            </a:extLst>
          </p:cNvPr>
          <p:cNvCxnSpPr>
            <a:cxnSpLocks/>
          </p:cNvCxnSpPr>
          <p:nvPr userDrawn="1"/>
        </p:nvCxnSpPr>
        <p:spPr>
          <a:xfrm>
            <a:off x="511444" y="1442923"/>
            <a:ext cx="4145223" cy="0"/>
          </a:xfrm>
          <a:prstGeom prst="line">
            <a:avLst/>
          </a:prstGeom>
          <a:ln w="57150">
            <a:solidFill>
              <a:srgbClr val="DF462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999819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6177246"/>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08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13855"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6177246"/>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702E8C"/>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13855"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77716605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540260"/>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08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a:off x="0" y="5120125"/>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solidFill>
            <a:srgbClr val="DF4625"/>
          </a:soli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36161" y="5144595"/>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err="1"/>
              <a:t>www.website.eu</a:t>
            </a:r>
            <a:endParaRPr lang="en-US" dirty="0"/>
          </a:p>
        </p:txBody>
      </p:sp>
      <p:pic>
        <p:nvPicPr>
          <p:cNvPr id="3" name="Graphic 2">
            <a:extLst>
              <a:ext uri="{FF2B5EF4-FFF2-40B4-BE49-F238E27FC236}">
                <a16:creationId xmlns:a16="http://schemas.microsoft.com/office/drawing/2014/main" id="{58EAC2C8-A05A-FA38-DD04-82FB69F014E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7507" y="153500"/>
            <a:ext cx="3522338" cy="2659725"/>
          </a:xfrm>
          <a:prstGeom prst="rect">
            <a:avLst/>
          </a:prstGeom>
        </p:spPr>
      </p:pic>
      <p:sp>
        <p:nvSpPr>
          <p:cNvPr id="7" name="Rectangle 6">
            <a:extLst>
              <a:ext uri="{FF2B5EF4-FFF2-40B4-BE49-F238E27FC236}">
                <a16:creationId xmlns:a16="http://schemas.microsoft.com/office/drawing/2014/main" id="{23C5635A-5F0D-301F-3A52-1AD669706214}"/>
              </a:ext>
            </a:extLst>
          </p:cNvPr>
          <p:cNvSpPr/>
          <p:nvPr userDrawn="1"/>
        </p:nvSpPr>
        <p:spPr>
          <a:xfrm>
            <a:off x="3046305" y="6148648"/>
            <a:ext cx="4284543" cy="707886"/>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8" name="Rectangle 7">
            <a:extLst>
              <a:ext uri="{FF2B5EF4-FFF2-40B4-BE49-F238E27FC236}">
                <a16:creationId xmlns:a16="http://schemas.microsoft.com/office/drawing/2014/main" id="{C79FD713-0D6B-6705-7E45-7D0421C8C39E}"/>
              </a:ext>
            </a:extLst>
          </p:cNvPr>
          <p:cNvSpPr/>
          <p:nvPr userDrawn="1"/>
        </p:nvSpPr>
        <p:spPr>
          <a:xfrm>
            <a:off x="133498" y="6118720"/>
            <a:ext cx="2182624" cy="338554"/>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dirty="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3D6C0E1-6C54-51FE-7525-AD664DE3C337}"/>
              </a:ext>
            </a:extLst>
          </p:cNvPr>
          <p:cNvPicPr>
            <a:picLocks noChangeAspect="1"/>
          </p:cNvPicPr>
          <p:nvPr userDrawn="1"/>
        </p:nvPicPr>
        <p:blipFill>
          <a:blip r:embed="rId4"/>
          <a:stretch>
            <a:fillRect/>
          </a:stretch>
        </p:blipFill>
        <p:spPr>
          <a:xfrm>
            <a:off x="216204" y="6361546"/>
            <a:ext cx="1244049" cy="433251"/>
          </a:xfrm>
          <a:prstGeom prst="rect">
            <a:avLst/>
          </a:prstGeom>
        </p:spPr>
      </p:pic>
      <p:pic>
        <p:nvPicPr>
          <p:cNvPr id="10" name="Picture 9" descr="Co-funded by the European Union logo in png for web usage">
            <a:extLst>
              <a:ext uri="{FF2B5EF4-FFF2-40B4-BE49-F238E27FC236}">
                <a16:creationId xmlns:a16="http://schemas.microsoft.com/office/drawing/2014/main" id="{EBF87432-544E-92B2-69ED-99CEB00E454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668351" y="6390654"/>
            <a:ext cx="1498564" cy="313626"/>
          </a:xfrm>
          <a:prstGeom prst="rect">
            <a:avLst/>
          </a:prstGeom>
          <a:noFill/>
          <a:ln>
            <a:noFill/>
          </a:ln>
        </p:spPr>
      </p:pic>
    </p:spTree>
    <p:extLst>
      <p:ext uri="{BB962C8B-B14F-4D97-AF65-F5344CB8AC3E}">
        <p14:creationId xmlns:p14="http://schemas.microsoft.com/office/powerpoint/2010/main" val="30970682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30"/>
            </a:lvl1pPr>
          </a:lstStyle>
          <a:p>
            <a:r>
              <a:rPr lang="en-GB" dirty="0"/>
              <a:t>Click to edit Master title style</a:t>
            </a:r>
            <a:endParaRPr lang="en-US" dirty="0"/>
          </a:p>
        </p:txBody>
      </p:sp>
      <p:sp>
        <p:nvSpPr>
          <p:cNvPr id="3" name="Subtitle 2"/>
          <p:cNvSpPr>
            <a:spLocks noGrp="1"/>
          </p:cNvSpPr>
          <p:nvPr>
            <p:ph type="subTitle" idx="1"/>
          </p:nvPr>
        </p:nvSpPr>
        <p:spPr>
          <a:xfrm>
            <a:off x="1524000" y="3602039"/>
            <a:ext cx="9144000" cy="1655762"/>
          </a:xfrm>
        </p:spPr>
        <p:txBody>
          <a:bodyPr/>
          <a:lstStyle>
            <a:lvl1pPr marL="0" indent="0" algn="ctr">
              <a:buNone/>
              <a:defRPr sz="2172"/>
            </a:lvl1pPr>
            <a:lvl2pPr marL="413717" indent="0" algn="ctr">
              <a:buNone/>
              <a:defRPr sz="1810"/>
            </a:lvl2pPr>
            <a:lvl3pPr marL="827432" indent="0" algn="ctr">
              <a:buNone/>
              <a:defRPr sz="1629"/>
            </a:lvl3pPr>
            <a:lvl4pPr marL="1241149" indent="0" algn="ctr">
              <a:buNone/>
              <a:defRPr sz="1448"/>
            </a:lvl4pPr>
            <a:lvl5pPr marL="1654865" indent="0" algn="ctr">
              <a:buNone/>
              <a:defRPr sz="1448"/>
            </a:lvl5pPr>
            <a:lvl6pPr marL="2068582" indent="0" algn="ctr">
              <a:buNone/>
              <a:defRPr sz="1448"/>
            </a:lvl6pPr>
            <a:lvl7pPr marL="2482298" indent="0" algn="ctr">
              <a:buNone/>
              <a:defRPr sz="1448"/>
            </a:lvl7pPr>
            <a:lvl8pPr marL="2896014" indent="0" algn="ctr">
              <a:buNone/>
              <a:defRPr sz="1448"/>
            </a:lvl8pPr>
            <a:lvl9pPr marL="3309731" indent="0" algn="ctr">
              <a:buNone/>
              <a:defRPr sz="1448"/>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4A8750F5-52C1-C440-8607-C91B20E8C317}" type="datetimeFigureOut">
              <a:rPr lang="en-US" smtClean="0"/>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BFC9EE-8645-454F-BDB4-68969ACADAFB}" type="slidenum">
              <a:rPr lang="en-US" smtClean="0"/>
              <a:t>‹Nr.›</a:t>
            </a:fld>
            <a:endParaRPr lang="en-US"/>
          </a:p>
        </p:txBody>
      </p:sp>
    </p:spTree>
    <p:extLst>
      <p:ext uri="{BB962C8B-B14F-4D97-AF65-F5344CB8AC3E}">
        <p14:creationId xmlns:p14="http://schemas.microsoft.com/office/powerpoint/2010/main" val="1687700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5513" y="748832"/>
            <a:ext cx="6678398" cy="610916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11C5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35C4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4084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9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35C4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881097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0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0B0F0"/>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35C4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1405648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 y="748832"/>
            <a:ext cx="6662884" cy="6193503"/>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488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 y="748832"/>
            <a:ext cx="6662884" cy="6193503"/>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4195073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6923C"/>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915290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5514" y="748833"/>
            <a:ext cx="6678399"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FC000"/>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2D93876-4EE8-56D3-A7FB-998083A6C3B9}"/>
              </a:ext>
            </a:extLst>
          </p:cNvPr>
          <p:cNvCxnSpPr>
            <a:cxnSpLocks/>
          </p:cNvCxnSpPr>
          <p:nvPr userDrawn="1"/>
        </p:nvCxnSpPr>
        <p:spPr>
          <a:xfrm flipH="1">
            <a:off x="5658046" y="49224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89607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FC000"/>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919241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AEB8210E-4D8B-0597-3803-126D67D841DF}"/>
              </a:ext>
            </a:extLst>
          </p:cNvPr>
          <p:cNvSpPr/>
          <p:nvPr userDrawn="1"/>
        </p:nvSpPr>
        <p:spPr>
          <a:xfrm>
            <a:off x="-2" y="0"/>
            <a:ext cx="12192000" cy="6858001"/>
          </a:xfrm>
          <a:prstGeom prst="rect">
            <a:avLst/>
          </a:prstGeom>
          <a:solidFill>
            <a:srgbClr val="EE1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8B538DB-2405-D762-002E-0B1A07703770}"/>
              </a:ext>
            </a:extLst>
          </p:cNvPr>
          <p:cNvSpPr/>
          <p:nvPr userDrawn="1"/>
        </p:nvSpPr>
        <p:spPr>
          <a:xfrm>
            <a:off x="586899"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b="0" i="0" dirty="0">
                <a:solidFill>
                  <a:schemeClr val="bg1"/>
                </a:solidFill>
                <a:latin typeface="+mn-lt"/>
                <a:ea typeface="Quattrocento Sans"/>
                <a:cs typeface="Calibri" panose="020F0502020204030204" pitchFamily="34" charset="0"/>
                <a:sym typeface="Quattrocento Sans"/>
              </a:rPr>
              <a:t>ICONS</a:t>
            </a:r>
            <a:r>
              <a:rPr lang="en-IE" sz="3600" b="0" i="0" baseline="0" dirty="0">
                <a:solidFill>
                  <a:schemeClr val="bg1"/>
                </a:solidFill>
                <a:latin typeface="+mn-lt"/>
                <a:ea typeface="Quattrocento Sans"/>
                <a:cs typeface="Calibri" panose="020F0502020204030204" pitchFamily="34" charset="0"/>
                <a:sym typeface="Quattrocento Sans"/>
              </a:rPr>
              <a:t> WHICH CAN BE USED WITHIN THE PEAK</a:t>
            </a:r>
          </a:p>
          <a:p>
            <a:pPr marL="0" lvl="0" indent="0" algn="l" rtl="0">
              <a:spcBef>
                <a:spcPts val="0"/>
              </a:spcBef>
              <a:spcAft>
                <a:spcPts val="0"/>
              </a:spcAft>
              <a:buClr>
                <a:schemeClr val="dk1"/>
              </a:buClr>
              <a:buSzPts val="1100"/>
              <a:buFont typeface="Arial"/>
              <a:buNone/>
            </a:pPr>
            <a:r>
              <a:rPr lang="en-IE" sz="3600" b="0" i="0" baseline="0" dirty="0">
                <a:solidFill>
                  <a:schemeClr val="bg1"/>
                </a:solidFill>
                <a:latin typeface="+mn-lt"/>
                <a:ea typeface="Quattrocento Sans"/>
                <a:cs typeface="Calibri" panose="020F0502020204030204" pitchFamily="34" charset="0"/>
                <a:sym typeface="Quattrocento Sans"/>
              </a:rPr>
              <a:t>POWERPOINT</a:t>
            </a:r>
          </a:p>
          <a:p>
            <a:pPr marL="0" lvl="0" indent="0" algn="l" rtl="0">
              <a:spcBef>
                <a:spcPts val="0"/>
              </a:spcBef>
              <a:spcAft>
                <a:spcPts val="0"/>
              </a:spcAft>
              <a:buClr>
                <a:schemeClr val="dk1"/>
              </a:buClr>
              <a:buSzPts val="1100"/>
              <a:buFont typeface="Arial"/>
              <a:buNone/>
            </a:pPr>
            <a:endParaRPr lang="en-IE" sz="3600" b="0" i="0" dirty="0">
              <a:solidFill>
                <a:schemeClr val="bg1"/>
              </a:solidFill>
              <a:latin typeface="+mn-lt"/>
              <a:ea typeface="Quattrocento Sans"/>
              <a:cs typeface="Calibri" panose="020F0502020204030204" pitchFamily="34" charset="0"/>
              <a:sym typeface="Quattrocento Sans"/>
            </a:endParaRPr>
          </a:p>
          <a:p>
            <a:pPr marL="52388" lvl="0" indent="0" algn="l" rtl="0">
              <a:spcBef>
                <a:spcPts val="0"/>
              </a:spcBef>
              <a:spcAft>
                <a:spcPts val="0"/>
              </a:spcAft>
              <a:buClr>
                <a:schemeClr val="dk1"/>
              </a:buClr>
              <a:buSzPts val="900"/>
              <a:buFont typeface="Quattrocento Sans"/>
              <a:buNone/>
              <a:tabLst/>
            </a:pPr>
            <a:r>
              <a:rPr lang="en-IE" sz="2400" b="0" i="0" dirty="0">
                <a:solidFill>
                  <a:schemeClr val="bg1"/>
                </a:solidFill>
                <a:latin typeface="+mn-lt"/>
                <a:ea typeface="Quattrocento Sans"/>
                <a:cs typeface="Calibri" panose="020F0502020204030204" pitchFamily="34" charset="0"/>
                <a:sym typeface="Quattrocento Sans"/>
              </a:rPr>
              <a:t>Resize them without losing quality.</a:t>
            </a:r>
            <a:r>
              <a:rPr lang="en-IE" sz="2400" b="0" i="0" baseline="0" dirty="0">
                <a:solidFill>
                  <a:schemeClr val="bg1"/>
                </a:solidFill>
                <a:latin typeface="+mn-lt"/>
                <a:ea typeface="Quattrocento Sans"/>
                <a:cs typeface="Calibri" panose="020F0502020204030204" pitchFamily="34" charset="0"/>
                <a:sym typeface="Quattrocento Sans"/>
              </a:rPr>
              <a:t> </a:t>
            </a:r>
            <a:r>
              <a:rPr lang="en-IE" sz="2400" b="0" i="0" dirty="0">
                <a:solidFill>
                  <a:schemeClr val="bg1"/>
                </a:solidFill>
                <a:latin typeface="+mn-lt"/>
                <a:ea typeface="Quattrocento Sans"/>
                <a:cs typeface="Calibri" panose="020F0502020204030204" pitchFamily="34" charset="0"/>
                <a:sym typeface="Quattrocento Sans"/>
              </a:rPr>
              <a:t> Change line colour, width and style.</a:t>
            </a:r>
            <a:r>
              <a:rPr lang="en-IE" sz="2400" b="0" i="0" baseline="0" dirty="0">
                <a:solidFill>
                  <a:schemeClr val="bg1"/>
                </a:solidFill>
                <a:latin typeface="+mn-lt"/>
                <a:ea typeface="Quattrocento Sans"/>
                <a:cs typeface="Calibri" panose="020F0502020204030204" pitchFamily="34" charset="0"/>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b="0" i="0" baseline="0" dirty="0">
              <a:solidFill>
                <a:schemeClr val="bg1"/>
              </a:solidFill>
              <a:latin typeface="+mn-lt"/>
              <a:ea typeface="Quattrocento Sans"/>
              <a:cs typeface="Calibri" panose="020F0502020204030204" pitchFamily="34" charset="0"/>
              <a:sym typeface="Quattrocento Sans"/>
            </a:endParaRPr>
          </a:p>
          <a:p>
            <a:pPr marL="52388" lvl="0" indent="0" algn="l" rtl="0">
              <a:spcBef>
                <a:spcPts val="0"/>
              </a:spcBef>
              <a:spcAft>
                <a:spcPts val="0"/>
              </a:spcAft>
              <a:buClr>
                <a:schemeClr val="dk1"/>
              </a:buClr>
              <a:buSzPts val="900"/>
              <a:buFont typeface="Quattrocento Sans"/>
              <a:buNone/>
              <a:tabLst/>
            </a:pPr>
            <a:r>
              <a:rPr lang="en" sz="2400" b="0" i="0" dirty="0">
                <a:solidFill>
                  <a:schemeClr val="bg1"/>
                </a:solidFill>
                <a:latin typeface="+mn-lt"/>
                <a:ea typeface="Quattrocento Sans"/>
                <a:cs typeface="Calibri" panose="020F0502020204030204" pitchFamily="34" charset="0"/>
                <a:sym typeface="Quattrocento Sans"/>
              </a:rPr>
              <a:t>Isn’t that nice? :)</a:t>
            </a:r>
          </a:p>
        </p:txBody>
      </p:sp>
      <p:sp>
        <p:nvSpPr>
          <p:cNvPr id="4" name="Rectangle 3">
            <a:extLst>
              <a:ext uri="{FF2B5EF4-FFF2-40B4-BE49-F238E27FC236}">
                <a16:creationId xmlns:a16="http://schemas.microsoft.com/office/drawing/2014/main" id="{EFCB5B83-BDAE-4B1A-2DCE-5AFFFAE7D430}"/>
              </a:ext>
            </a:extLst>
          </p:cNvPr>
          <p:cNvSpPr/>
          <p:nvPr userDrawn="1"/>
        </p:nvSpPr>
        <p:spPr>
          <a:xfrm>
            <a:off x="-2"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5" name="Straight Connector 4">
            <a:extLst>
              <a:ext uri="{FF2B5EF4-FFF2-40B4-BE49-F238E27FC236}">
                <a16:creationId xmlns:a16="http://schemas.microsoft.com/office/drawing/2014/main" id="{1CDEF31D-0E43-4899-26D8-FBC2C3C97C62}"/>
              </a:ext>
            </a:extLst>
          </p:cNvPr>
          <p:cNvCxnSpPr/>
          <p:nvPr userDrawn="1"/>
        </p:nvCxnSpPr>
        <p:spPr>
          <a:xfrm flipH="1">
            <a:off x="0"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74CFD34-1E46-9F03-B850-5439AEB6B19B}"/>
              </a:ext>
            </a:extLst>
          </p:cNvPr>
          <p:cNvCxnSpPr/>
          <p:nvPr userDrawn="1"/>
        </p:nvCxnSpPr>
        <p:spPr>
          <a:xfrm>
            <a:off x="5145816"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FC000"/>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19533357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374230" y="-2718353"/>
            <a:ext cx="5471102"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0872B5"/>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flipV="1">
            <a:off x="4362120" y="1856501"/>
            <a:ext cx="7829880"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4362120" y="2197879"/>
            <a:ext cx="5160645" cy="1285896"/>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025785" y="1170371"/>
            <a:ext cx="2066906" cy="583200"/>
          </a:xfrm>
          <a:prstGeom prst="rect">
            <a:avLst/>
          </a:prstGeom>
        </p:spPr>
        <p:txBody>
          <a:bodyPr>
            <a:noAutofit/>
          </a:bodyPr>
          <a:lstStyle>
            <a:lvl1pPr marL="0" indent="0" algn="l">
              <a:buNone/>
              <a:defRPr sz="9000" b="1" i="0">
                <a:solidFill>
                  <a:schemeClr val="bg1"/>
                </a:solidFill>
                <a:latin typeface="+mn-lt"/>
              </a:defRPr>
            </a:lvl1pPr>
          </a:lstStyle>
          <a:p>
            <a:pPr lvl="0"/>
            <a:r>
              <a:rPr lang="en-US" dirty="0"/>
              <a:t>01</a:t>
            </a:r>
          </a:p>
        </p:txBody>
      </p:sp>
      <p:sp>
        <p:nvSpPr>
          <p:cNvPr id="2" name="Freeform 1">
            <a:extLst>
              <a:ext uri="{FF2B5EF4-FFF2-40B4-BE49-F238E27FC236}">
                <a16:creationId xmlns:a16="http://schemas.microsoft.com/office/drawing/2014/main" id="{5E0834DD-1D14-E6A9-CB0D-C4628E32D860}"/>
              </a:ext>
            </a:extLst>
          </p:cNvPr>
          <p:cNvSpPr/>
          <p:nvPr userDrawn="1"/>
        </p:nvSpPr>
        <p:spPr>
          <a:xfrm>
            <a:off x="151306" y="-2510505"/>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1EE5A5DE-6AF1-9D2F-8982-9BCC504F950C}"/>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20148ADC-090B-5767-F6AA-1483FAF61BF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CF7570CF-95BE-DC50-C339-4912188161FC}"/>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0B010F00-00CE-57C7-F201-14D3C63CAE1A}"/>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8D69924-3A74-80DE-679B-4BC14BAB6B2A}"/>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E216468-2091-1127-405F-084619410115}"/>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A8821AD-A11D-5321-C5F4-2C16036A305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2D58290-1DC0-5507-171D-CAD9253FE435}"/>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6BB68FA-914E-B559-FECA-DC6600A2A474}"/>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6CE77E3-75D1-AAE0-D555-494F90E894A4}"/>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FF8C7A3-059A-1EEF-BC7B-E069F6953A22}"/>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412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374230" y="-2718353"/>
            <a:ext cx="5471102"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F4625"/>
          </a:solidFill>
          <a:ln w="24491" cap="flat">
            <a:noFill/>
            <a:prstDash val="solid"/>
            <a:miter/>
          </a:ln>
        </p:spPr>
        <p:txBody>
          <a:bodyPr wrap="square" rtlCol="0" anchor="ctr">
            <a:noAutofit/>
          </a:bodyPr>
          <a:lstStyle/>
          <a:p>
            <a:endParaRPr lang="en-US"/>
          </a:p>
        </p:txBody>
      </p:sp>
      <p:sp>
        <p:nvSpPr>
          <p:cNvPr id="2" name="Freeform 1">
            <a:extLst>
              <a:ext uri="{FF2B5EF4-FFF2-40B4-BE49-F238E27FC236}">
                <a16:creationId xmlns:a16="http://schemas.microsoft.com/office/drawing/2014/main" id="{5E0834DD-1D14-E6A9-CB0D-C4628E32D860}"/>
              </a:ext>
            </a:extLst>
          </p:cNvPr>
          <p:cNvSpPr/>
          <p:nvPr userDrawn="1"/>
        </p:nvSpPr>
        <p:spPr>
          <a:xfrm>
            <a:off x="151306" y="-2510505"/>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flipV="1">
            <a:off x="4362120" y="2034131"/>
            <a:ext cx="7829880"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4362120" y="2197879"/>
            <a:ext cx="5160645" cy="1285896"/>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025785" y="1170371"/>
            <a:ext cx="2066906" cy="583200"/>
          </a:xfrm>
          <a:prstGeom prst="rect">
            <a:avLst/>
          </a:prstGeom>
        </p:spPr>
        <p:txBody>
          <a:bodyPr>
            <a:noAutofit/>
          </a:bodyPr>
          <a:lstStyle>
            <a:lvl1pPr marL="0" indent="0" algn="l">
              <a:buNone/>
              <a:defRPr sz="9000" b="1" i="0">
                <a:solidFill>
                  <a:schemeClr val="bg1"/>
                </a:solidFill>
                <a:latin typeface="+mn-lt"/>
              </a:defRPr>
            </a:lvl1pPr>
          </a:lstStyle>
          <a:p>
            <a:pPr lvl="0"/>
            <a:r>
              <a:rPr lang="en-US" dirty="0"/>
              <a:t>02</a:t>
            </a:r>
          </a:p>
        </p:txBody>
      </p:sp>
      <p:grpSp>
        <p:nvGrpSpPr>
          <p:cNvPr id="3" name="Group 2">
            <a:extLst>
              <a:ext uri="{FF2B5EF4-FFF2-40B4-BE49-F238E27FC236}">
                <a16:creationId xmlns:a16="http://schemas.microsoft.com/office/drawing/2014/main" id="{4F7D67C6-31CA-645C-1C5E-80E766FC0D4A}"/>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5D625334-BFA6-924F-B37A-A6BE25EF5714}"/>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D8F6280A-274B-9505-CBC7-D39AC6035B6D}"/>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30FBCA3B-4449-8D5F-8D8A-297CFE62C53F}"/>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518E9DF-CB66-41CC-CB56-5554EB7E3572}"/>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81FC309-FA2C-C062-8DB8-680F03D0EC73}"/>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729DBEE-F309-55B9-5403-8DA230FE5D8E}"/>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411C056-58BF-57FA-EBFA-E526774523D3}"/>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45C183B-C77A-7A2F-6A5E-B165926EB739}"/>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63A20C2-17E7-6CF8-6D9C-5A108266A73D}"/>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E11D6E0-E441-16E6-0B6B-0F43008437AB}"/>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45819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374230" y="-2718353"/>
            <a:ext cx="5471102"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335C42"/>
          </a:solidFill>
          <a:ln w="24491" cap="flat">
            <a:noFill/>
            <a:prstDash val="solid"/>
            <a:miter/>
          </a:ln>
        </p:spPr>
        <p:txBody>
          <a:bodyPr wrap="square" rtlCol="0" anchor="ctr">
            <a:noAutofit/>
          </a:bodyPr>
          <a:lstStyle/>
          <a:p>
            <a:endParaRPr lang="en-US"/>
          </a:p>
        </p:txBody>
      </p:sp>
      <p:sp>
        <p:nvSpPr>
          <p:cNvPr id="2" name="Freeform 1">
            <a:extLst>
              <a:ext uri="{FF2B5EF4-FFF2-40B4-BE49-F238E27FC236}">
                <a16:creationId xmlns:a16="http://schemas.microsoft.com/office/drawing/2014/main" id="{5E0834DD-1D14-E6A9-CB0D-C4628E32D860}"/>
              </a:ext>
            </a:extLst>
          </p:cNvPr>
          <p:cNvSpPr/>
          <p:nvPr userDrawn="1"/>
        </p:nvSpPr>
        <p:spPr>
          <a:xfrm>
            <a:off x="151306" y="-2510505"/>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flipV="1">
            <a:off x="4362120" y="2034131"/>
            <a:ext cx="7829880"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4362120" y="2197879"/>
            <a:ext cx="5160645" cy="1285896"/>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025785" y="1170371"/>
            <a:ext cx="2066906" cy="583200"/>
          </a:xfrm>
          <a:prstGeom prst="rect">
            <a:avLst/>
          </a:prstGeom>
        </p:spPr>
        <p:txBody>
          <a:bodyPr>
            <a:noAutofit/>
          </a:bodyPr>
          <a:lstStyle>
            <a:lvl1pPr marL="0" indent="0" algn="l">
              <a:buNone/>
              <a:defRPr sz="9000" b="1" i="0">
                <a:solidFill>
                  <a:schemeClr val="bg1"/>
                </a:solidFill>
                <a:latin typeface="+mn-lt"/>
              </a:defRPr>
            </a:lvl1pPr>
          </a:lstStyle>
          <a:p>
            <a:pPr lvl="0"/>
            <a:r>
              <a:rPr lang="en-US" dirty="0"/>
              <a:t>03</a:t>
            </a:r>
          </a:p>
        </p:txBody>
      </p:sp>
      <p:grpSp>
        <p:nvGrpSpPr>
          <p:cNvPr id="3" name="Group 2">
            <a:extLst>
              <a:ext uri="{FF2B5EF4-FFF2-40B4-BE49-F238E27FC236}">
                <a16:creationId xmlns:a16="http://schemas.microsoft.com/office/drawing/2014/main" id="{DD6C1F9A-1A6B-337F-2A4C-1BF1003ED228}"/>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E58A0748-DFE9-AD78-5B11-6233F9FCF0D4}"/>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59EB5E38-742F-F560-460E-5CA588BDCE10}"/>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5833306-3C19-79DF-A18A-78520E9057B0}"/>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D1BEF44-B7F7-8691-FD98-0FE308AD84E6}"/>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006E80-671C-8CD5-FA79-27450FAF9094}"/>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7E82B46-8572-748D-AA62-AA280948CBB8}"/>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EF6AC8F-EF47-223C-6646-CEAC4528DA06}"/>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2E63C6D-7A13-8EAB-D12F-C3F9B22AB8FA}"/>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2B09343-BB8D-8188-6A9A-9F65AE76BA7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738BEFA-9C93-F9A1-2222-5186E71A463B}"/>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84609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08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Picture Placeholder 13">
            <a:extLst>
              <a:ext uri="{FF2B5EF4-FFF2-40B4-BE49-F238E27FC236}">
                <a16:creationId xmlns:a16="http://schemas.microsoft.com/office/drawing/2014/main" id="{560491B8-B348-3204-CEAD-D5287DC8D8CC}"/>
              </a:ext>
            </a:extLst>
          </p:cNvPr>
          <p:cNvSpPr>
            <a:spLocks noGrp="1"/>
          </p:cNvSpPr>
          <p:nvPr>
            <p:ph type="pic" sz="quarter" idx="44"/>
          </p:nvPr>
        </p:nvSpPr>
        <p:spPr>
          <a:xfrm>
            <a:off x="2621740" y="418686"/>
            <a:ext cx="9189260" cy="6020628"/>
          </a:xfrm>
          <a:custGeom>
            <a:avLst/>
            <a:gdLst>
              <a:gd name="connsiteX0" fmla="*/ 1595069 w 9189260"/>
              <a:gd name="connsiteY0" fmla="*/ 5857984 h 6020628"/>
              <a:gd name="connsiteX1" fmla="*/ 1649562 w 9189260"/>
              <a:gd name="connsiteY1" fmla="*/ 6020628 h 6020628"/>
              <a:gd name="connsiteX2" fmla="*/ 1646313 w 9189260"/>
              <a:gd name="connsiteY2" fmla="*/ 6020628 h 6020628"/>
              <a:gd name="connsiteX3" fmla="*/ 1592542 w 9189260"/>
              <a:gd name="connsiteY3" fmla="*/ 5860139 h 6020628"/>
              <a:gd name="connsiteX4" fmla="*/ 1724142 w 9189260"/>
              <a:gd name="connsiteY4" fmla="*/ 5747948 h 6020628"/>
              <a:gd name="connsiteX5" fmla="*/ 1712028 w 9189260"/>
              <a:gd name="connsiteY5" fmla="*/ 5759606 h 6020628"/>
              <a:gd name="connsiteX6" fmla="*/ 1619766 w 9189260"/>
              <a:gd name="connsiteY6" fmla="*/ 5836930 h 6020628"/>
              <a:gd name="connsiteX7" fmla="*/ 2482651 w 9189260"/>
              <a:gd name="connsiteY7" fmla="*/ 5675819 h 6020628"/>
              <a:gd name="connsiteX8" fmla="*/ 2481269 w 9189260"/>
              <a:gd name="connsiteY8" fmla="*/ 5678090 h 6020628"/>
              <a:gd name="connsiteX9" fmla="*/ 2478321 w 9189260"/>
              <a:gd name="connsiteY9" fmla="*/ 5681789 h 6020628"/>
              <a:gd name="connsiteX10" fmla="*/ 1837832 w 9189260"/>
              <a:gd name="connsiteY10" fmla="*/ 5634948 h 6020628"/>
              <a:gd name="connsiteX11" fmla="*/ 1821464 w 9189260"/>
              <a:gd name="connsiteY11" fmla="*/ 5654290 h 6020628"/>
              <a:gd name="connsiteX12" fmla="*/ 1730802 w 9189260"/>
              <a:gd name="connsiteY12" fmla="*/ 5741539 h 6020628"/>
              <a:gd name="connsiteX13" fmla="*/ 2661152 w 9189260"/>
              <a:gd name="connsiteY13" fmla="*/ 5381520 h 6020628"/>
              <a:gd name="connsiteX14" fmla="*/ 2659332 w 9189260"/>
              <a:gd name="connsiteY14" fmla="*/ 5385582 h 6020628"/>
              <a:gd name="connsiteX15" fmla="*/ 2656936 w 9189260"/>
              <a:gd name="connsiteY15" fmla="*/ 5389517 h 6020628"/>
              <a:gd name="connsiteX16" fmla="*/ 2043506 w 9189260"/>
              <a:gd name="connsiteY16" fmla="*/ 5381340 h 6020628"/>
              <a:gd name="connsiteX17" fmla="*/ 2016416 w 9189260"/>
              <a:gd name="connsiteY17" fmla="*/ 5423921 h 6020628"/>
              <a:gd name="connsiteX18" fmla="*/ 1984874 w 9189260"/>
              <a:gd name="connsiteY18" fmla="*/ 5461194 h 6020628"/>
              <a:gd name="connsiteX19" fmla="*/ 2206796 w 9189260"/>
              <a:gd name="connsiteY19" fmla="*/ 5107131 h 6020628"/>
              <a:gd name="connsiteX20" fmla="*/ 2177689 w 9189260"/>
              <a:gd name="connsiteY20" fmla="*/ 5170425 h 6020628"/>
              <a:gd name="connsiteX21" fmla="*/ 2157018 w 9189260"/>
              <a:gd name="connsiteY21" fmla="*/ 5202916 h 6020628"/>
              <a:gd name="connsiteX22" fmla="*/ 2355482 w 9189260"/>
              <a:gd name="connsiteY22" fmla="*/ 4734544 h 6020628"/>
              <a:gd name="connsiteX23" fmla="*/ 2357897 w 9189260"/>
              <a:gd name="connsiteY23" fmla="*/ 4734598 h 6020628"/>
              <a:gd name="connsiteX24" fmla="*/ 2303138 w 9189260"/>
              <a:gd name="connsiteY24" fmla="*/ 4897627 h 6020628"/>
              <a:gd name="connsiteX25" fmla="*/ 2271039 w 9189260"/>
              <a:gd name="connsiteY25" fmla="*/ 4967429 h 6020628"/>
              <a:gd name="connsiteX26" fmla="*/ 2300705 w 9189260"/>
              <a:gd name="connsiteY26" fmla="*/ 4897627 h 6020628"/>
              <a:gd name="connsiteX27" fmla="*/ 0 w 9189260"/>
              <a:gd name="connsiteY27" fmla="*/ 0 h 6020628"/>
              <a:gd name="connsiteX28" fmla="*/ 2483660 w 9189260"/>
              <a:gd name="connsiteY28" fmla="*/ 0 h 6020628"/>
              <a:gd name="connsiteX29" fmla="*/ 3298846 w 9189260"/>
              <a:gd name="connsiteY29" fmla="*/ 0 h 6020628"/>
              <a:gd name="connsiteX30" fmla="*/ 8023246 w 9189260"/>
              <a:gd name="connsiteY30" fmla="*/ 0 h 6020628"/>
              <a:gd name="connsiteX31" fmla="*/ 9189260 w 9189260"/>
              <a:gd name="connsiteY31" fmla="*/ 1165679 h 6020628"/>
              <a:gd name="connsiteX32" fmla="*/ 9189260 w 9189260"/>
              <a:gd name="connsiteY32" fmla="*/ 6020628 h 6020628"/>
              <a:gd name="connsiteX33" fmla="*/ 4464860 w 9189260"/>
              <a:gd name="connsiteY33" fmla="*/ 6020628 h 6020628"/>
              <a:gd name="connsiteX34" fmla="*/ 4195861 w 9189260"/>
              <a:gd name="connsiteY34" fmla="*/ 6020628 h 6020628"/>
              <a:gd name="connsiteX35" fmla="*/ 2960425 w 9189260"/>
              <a:gd name="connsiteY35" fmla="*/ 6020628 h 6020628"/>
              <a:gd name="connsiteX36" fmla="*/ 2970417 w 9189260"/>
              <a:gd name="connsiteY36" fmla="*/ 6007159 h 6020628"/>
              <a:gd name="connsiteX37" fmla="*/ 3211043 w 9189260"/>
              <a:gd name="connsiteY37" fmla="*/ 5599449 h 6020628"/>
              <a:gd name="connsiteX38" fmla="*/ 3549857 w 9189260"/>
              <a:gd name="connsiteY38" fmla="*/ 3784366 h 6020628"/>
              <a:gd name="connsiteX39" fmla="*/ 2448106 w 9189260"/>
              <a:gd name="connsiteY39" fmla="*/ 4152255 h 6020628"/>
              <a:gd name="connsiteX40" fmla="*/ 2420988 w 9189260"/>
              <a:gd name="connsiteY40" fmla="*/ 4447968 h 6020628"/>
              <a:gd name="connsiteX41" fmla="*/ 2355479 w 9189260"/>
              <a:gd name="connsiteY41" fmla="*/ 4734544 h 6020628"/>
              <a:gd name="connsiteX42" fmla="*/ 1994731 w 9189260"/>
              <a:gd name="connsiteY42" fmla="*/ 4727235 h 6020628"/>
              <a:gd name="connsiteX43" fmla="*/ 768667 w 9189260"/>
              <a:gd name="connsiteY43" fmla="*/ 5903994 h 6020628"/>
              <a:gd name="connsiteX44" fmla="*/ 766150 w 9189260"/>
              <a:gd name="connsiteY44" fmla="*/ 6020628 h 6020628"/>
              <a:gd name="connsiteX45" fmla="*/ 2 w 9189260"/>
              <a:gd name="connsiteY45" fmla="*/ 6020628 h 6020628"/>
              <a:gd name="connsiteX46" fmla="*/ 41049 w 9189260"/>
              <a:gd name="connsiteY46" fmla="*/ 6005605 h 6020628"/>
              <a:gd name="connsiteX47" fmla="*/ 2026460 w 9189260"/>
              <a:gd name="connsiteY47" fmla="*/ 3010315 h 6020628"/>
              <a:gd name="connsiteX48" fmla="*/ 41049 w 9189260"/>
              <a:gd name="connsiteY48"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9189260" h="6020628">
                <a:moveTo>
                  <a:pt x="1595069" y="5857984"/>
                </a:moveTo>
                <a:lnTo>
                  <a:pt x="1649562" y="6020628"/>
                </a:lnTo>
                <a:lnTo>
                  <a:pt x="1646313" y="6020628"/>
                </a:lnTo>
                <a:lnTo>
                  <a:pt x="1592542" y="5860139"/>
                </a:lnTo>
                <a:close/>
                <a:moveTo>
                  <a:pt x="1724142" y="5747948"/>
                </a:moveTo>
                <a:lnTo>
                  <a:pt x="1712028" y="5759606"/>
                </a:lnTo>
                <a:lnTo>
                  <a:pt x="1619766" y="5836930"/>
                </a:lnTo>
                <a:close/>
                <a:moveTo>
                  <a:pt x="2482651" y="5675819"/>
                </a:moveTo>
                <a:lnTo>
                  <a:pt x="2481269" y="5678090"/>
                </a:lnTo>
                <a:lnTo>
                  <a:pt x="2478321" y="5681789"/>
                </a:lnTo>
                <a:close/>
                <a:moveTo>
                  <a:pt x="1837832" y="5634948"/>
                </a:moveTo>
                <a:lnTo>
                  <a:pt x="1821464" y="5654290"/>
                </a:lnTo>
                <a:lnTo>
                  <a:pt x="1730802" y="5741539"/>
                </a:lnTo>
                <a:close/>
                <a:moveTo>
                  <a:pt x="2661152" y="5381520"/>
                </a:moveTo>
                <a:lnTo>
                  <a:pt x="2659332" y="5385582"/>
                </a:lnTo>
                <a:lnTo>
                  <a:pt x="2656936" y="5389517"/>
                </a:lnTo>
                <a:close/>
                <a:moveTo>
                  <a:pt x="2043506" y="5381340"/>
                </a:moveTo>
                <a:lnTo>
                  <a:pt x="2016416" y="5423921"/>
                </a:lnTo>
                <a:lnTo>
                  <a:pt x="1984874" y="5461194"/>
                </a:lnTo>
                <a:close/>
                <a:moveTo>
                  <a:pt x="2206796" y="5107131"/>
                </a:moveTo>
                <a:lnTo>
                  <a:pt x="2177689" y="5170425"/>
                </a:lnTo>
                <a:lnTo>
                  <a:pt x="2157018" y="5202916"/>
                </a:lnTo>
                <a:close/>
                <a:moveTo>
                  <a:pt x="2355482" y="4734544"/>
                </a:moveTo>
                <a:lnTo>
                  <a:pt x="2357897" y="4734598"/>
                </a:lnTo>
                <a:lnTo>
                  <a:pt x="2303138" y="4897627"/>
                </a:lnTo>
                <a:lnTo>
                  <a:pt x="2271039" y="4967429"/>
                </a:lnTo>
                <a:lnTo>
                  <a:pt x="2300705" y="4897627"/>
                </a:lnTo>
                <a:close/>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960425" y="6020628"/>
                </a:lnTo>
                <a:lnTo>
                  <a:pt x="2970417" y="6007159"/>
                </a:lnTo>
                <a:cubicBezTo>
                  <a:pt x="3059309" y="5878108"/>
                  <a:pt x="3139747" y="5741976"/>
                  <a:pt x="3211043" y="5599449"/>
                </a:cubicBezTo>
                <a:cubicBezTo>
                  <a:pt x="3496230" y="5029344"/>
                  <a:pt x="3610795" y="4403201"/>
                  <a:pt x="3549857" y="3784366"/>
                </a:cubicBezTo>
                <a:lnTo>
                  <a:pt x="2448106" y="4152255"/>
                </a:lnTo>
                <a:cubicBezTo>
                  <a:pt x="2445668" y="4252146"/>
                  <a:pt x="2436527" y="4350819"/>
                  <a:pt x="2420988" y="4447968"/>
                </a:cubicBezTo>
                <a:lnTo>
                  <a:pt x="2355479" y="4734544"/>
                </a:lnTo>
                <a:lnTo>
                  <a:pt x="1994731" y="4727235"/>
                </a:lnTo>
                <a:cubicBezTo>
                  <a:pt x="1797293" y="5290031"/>
                  <a:pt x="1339041" y="5728576"/>
                  <a:pt x="768667" y="5903994"/>
                </a:cubicBezTo>
                <a:lnTo>
                  <a:pt x="766150"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2" name="Freeform 1">
            <a:extLst>
              <a:ext uri="{FF2B5EF4-FFF2-40B4-BE49-F238E27FC236}">
                <a16:creationId xmlns:a16="http://schemas.microsoft.com/office/drawing/2014/main" id="{919D5FEF-0DDC-1093-1900-04DC5E514DB1}"/>
              </a:ext>
            </a:extLst>
          </p:cNvPr>
          <p:cNvSpPr/>
          <p:nvPr userDrawn="1"/>
        </p:nvSpPr>
        <p:spPr>
          <a:xfrm>
            <a:off x="1539719" y="749816"/>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57FD81CA-B3BD-6E7C-B597-43305D07AA63}"/>
              </a:ext>
            </a:extLst>
          </p:cNvPr>
          <p:cNvSpPr/>
          <p:nvPr/>
        </p:nvSpPr>
        <p:spPr>
          <a:xfrm>
            <a:off x="4216716" y="5153231"/>
            <a:ext cx="1306500" cy="1646974"/>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F07ADA68-A2EF-5910-945D-71FF030EE6D0}"/>
              </a:ext>
            </a:extLst>
          </p:cNvPr>
          <p:cNvGrpSpPr/>
          <p:nvPr userDrawn="1"/>
        </p:nvGrpSpPr>
        <p:grpSpPr>
          <a:xfrm>
            <a:off x="3378823" y="4203052"/>
            <a:ext cx="2808668" cy="2656547"/>
            <a:chOff x="3378823" y="4203052"/>
            <a:chExt cx="2808668" cy="2656547"/>
          </a:xfrm>
        </p:grpSpPr>
        <p:sp>
          <p:nvSpPr>
            <p:cNvPr id="25" name="Freeform 24">
              <a:extLst>
                <a:ext uri="{FF2B5EF4-FFF2-40B4-BE49-F238E27FC236}">
                  <a16:creationId xmlns:a16="http://schemas.microsoft.com/office/drawing/2014/main" id="{FB66A9E1-DB91-09BD-82DF-DF2444161598}"/>
                </a:ext>
              </a:extLst>
            </p:cNvPr>
            <p:cNvSpPr/>
            <p:nvPr userDrawn="1"/>
          </p:nvSpPr>
          <p:spPr>
            <a:xfrm>
              <a:off x="4389781" y="4203052"/>
              <a:ext cx="1797710" cy="2656546"/>
            </a:xfrm>
            <a:custGeom>
              <a:avLst/>
              <a:gdLst>
                <a:gd name="connsiteX0" fmla="*/ 1781816 w 1797710"/>
                <a:gd name="connsiteY0" fmla="*/ 0 h 2656546"/>
                <a:gd name="connsiteX1" fmla="*/ 1443002 w 1797710"/>
                <a:gd name="connsiteY1" fmla="*/ 1815083 h 2656546"/>
                <a:gd name="connsiteX2" fmla="*/ 911018 w 1797710"/>
                <a:gd name="connsiteY2" fmla="*/ 2588018 h 2656546"/>
                <a:gd name="connsiteX3" fmla="*/ 843309 w 1797710"/>
                <a:gd name="connsiteY3" fmla="*/ 2656546 h 2656546"/>
                <a:gd name="connsiteX4" fmla="*/ 19807 w 1797710"/>
                <a:gd name="connsiteY4" fmla="*/ 2656546 h 2656546"/>
                <a:gd name="connsiteX5" fmla="*/ 0 w 1797710"/>
                <a:gd name="connsiteY5" fmla="*/ 2597155 h 2656546"/>
                <a:gd name="connsiteX6" fmla="*/ 358314 w 1797710"/>
                <a:gd name="connsiteY6" fmla="*/ 2307226 h 2656546"/>
                <a:gd name="connsiteX7" fmla="*/ 1131003 w 1797710"/>
                <a:gd name="connsiteY7" fmla="*/ 962361 h 2656546"/>
                <a:gd name="connsiteX8" fmla="*/ 587438 w 1797710"/>
                <a:gd name="connsiteY8" fmla="*/ 950178 h 2656546"/>
                <a:gd name="connsiteX9" fmla="*/ 680065 w 1797710"/>
                <a:gd name="connsiteY9" fmla="*/ 367889 h 265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710" h="2656546">
                  <a:moveTo>
                    <a:pt x="1781816" y="0"/>
                  </a:moveTo>
                  <a:cubicBezTo>
                    <a:pt x="1842754" y="618835"/>
                    <a:pt x="1728189" y="1244978"/>
                    <a:pt x="1443002" y="1815083"/>
                  </a:cubicBezTo>
                  <a:cubicBezTo>
                    <a:pt x="1300409" y="2100137"/>
                    <a:pt x="1121252" y="2359609"/>
                    <a:pt x="911018" y="2588018"/>
                  </a:cubicBezTo>
                  <a:lnTo>
                    <a:pt x="843309" y="2656546"/>
                  </a:lnTo>
                  <a:lnTo>
                    <a:pt x="19807" y="2656546"/>
                  </a:lnTo>
                  <a:lnTo>
                    <a:pt x="0" y="2597155"/>
                  </a:lnTo>
                  <a:cubicBezTo>
                    <a:pt x="126751" y="2511880"/>
                    <a:pt x="246190" y="2414428"/>
                    <a:pt x="358314" y="2307226"/>
                  </a:cubicBezTo>
                  <a:cubicBezTo>
                    <a:pt x="745877" y="1936901"/>
                    <a:pt x="1009127" y="1471557"/>
                    <a:pt x="1131003" y="962361"/>
                  </a:cubicBezTo>
                  <a:lnTo>
                    <a:pt x="587438" y="950178"/>
                  </a:lnTo>
                  <a:cubicBezTo>
                    <a:pt x="643501" y="762579"/>
                    <a:pt x="675188" y="567671"/>
                    <a:pt x="680065" y="367889"/>
                  </a:cubicBezTo>
                  <a:close/>
                </a:path>
              </a:pathLst>
            </a:custGeom>
            <a:solidFill>
              <a:srgbClr val="2BACE2"/>
            </a:solidFill>
            <a:ln w="9504"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24335687-97CA-A95F-AB6D-268C7A83E45E}"/>
                </a:ext>
              </a:extLst>
            </p:cNvPr>
            <p:cNvSpPr/>
            <p:nvPr/>
          </p:nvSpPr>
          <p:spPr>
            <a:xfrm>
              <a:off x="3378823" y="5145922"/>
              <a:ext cx="1598399" cy="1713677"/>
            </a:xfrm>
            <a:custGeom>
              <a:avLst/>
              <a:gdLst>
                <a:gd name="connsiteX0" fmla="*/ 1237648 w 1598399"/>
                <a:gd name="connsiteY0" fmla="*/ 0 h 1713677"/>
                <a:gd name="connsiteX1" fmla="*/ 1598399 w 1598399"/>
                <a:gd name="connsiteY1" fmla="*/ 7309 h 1713677"/>
                <a:gd name="connsiteX2" fmla="*/ 835459 w 1598399"/>
                <a:gd name="connsiteY2" fmla="*/ 1132904 h 1713677"/>
                <a:gd name="connsiteX3" fmla="*/ 1010961 w 1598399"/>
                <a:gd name="connsiteY3" fmla="*/ 1656720 h 1713677"/>
                <a:gd name="connsiteX4" fmla="*/ 917127 w 1598399"/>
                <a:gd name="connsiteY4" fmla="*/ 1713677 h 1713677"/>
                <a:gd name="connsiteX5" fmla="*/ 0 w 1598399"/>
                <a:gd name="connsiteY5" fmla="*/ 1713677 h 1713677"/>
                <a:gd name="connsiteX6" fmla="*/ 11583 w 1598399"/>
                <a:gd name="connsiteY6" fmla="*/ 1176759 h 1713677"/>
                <a:gd name="connsiteX7" fmla="*/ 1237648 w 1598399"/>
                <a:gd name="connsiteY7" fmla="*/ 0 h 171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8399" h="1713677">
                  <a:moveTo>
                    <a:pt x="1237648" y="0"/>
                  </a:moveTo>
                  <a:lnTo>
                    <a:pt x="1598399" y="7309"/>
                  </a:lnTo>
                  <a:cubicBezTo>
                    <a:pt x="1469211" y="448288"/>
                    <a:pt x="1203522" y="842978"/>
                    <a:pt x="835459" y="1132904"/>
                  </a:cubicBezTo>
                  <a:lnTo>
                    <a:pt x="1010961" y="1656720"/>
                  </a:lnTo>
                  <a:lnTo>
                    <a:pt x="917127" y="1713677"/>
                  </a:lnTo>
                  <a:lnTo>
                    <a:pt x="0" y="1713677"/>
                  </a:lnTo>
                  <a:lnTo>
                    <a:pt x="11583" y="1176759"/>
                  </a:lnTo>
                  <a:cubicBezTo>
                    <a:pt x="581958" y="1001341"/>
                    <a:pt x="1040210" y="562796"/>
                    <a:pt x="1237648" y="0"/>
                  </a:cubicBezTo>
                  <a:close/>
                </a:path>
              </a:pathLst>
            </a:custGeom>
            <a:solidFill>
              <a:srgbClr val="06A64F"/>
            </a:solidFill>
            <a:ln w="9504"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079F0335-27B7-3B15-197B-A5EBBCE8820B}"/>
                </a:ext>
              </a:extLst>
            </p:cNvPr>
            <p:cNvSpPr/>
            <p:nvPr/>
          </p:nvSpPr>
          <p:spPr>
            <a:xfrm>
              <a:off x="4216716" y="5153234"/>
              <a:ext cx="1306500" cy="1646974"/>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4290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1" y="0"/>
            <a:ext cx="5095875" cy="667975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08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Picture Placeholder 13">
            <a:extLst>
              <a:ext uri="{FF2B5EF4-FFF2-40B4-BE49-F238E27FC236}">
                <a16:creationId xmlns:a16="http://schemas.microsoft.com/office/drawing/2014/main" id="{560491B8-B348-3204-CEAD-D5287DC8D8CC}"/>
              </a:ext>
            </a:extLst>
          </p:cNvPr>
          <p:cNvSpPr>
            <a:spLocks noGrp="1"/>
          </p:cNvSpPr>
          <p:nvPr>
            <p:ph type="pic" sz="quarter" idx="44"/>
          </p:nvPr>
        </p:nvSpPr>
        <p:spPr>
          <a:xfrm>
            <a:off x="2830166" y="178249"/>
            <a:ext cx="9189260" cy="6261065"/>
          </a:xfrm>
          <a:custGeom>
            <a:avLst/>
            <a:gdLst>
              <a:gd name="connsiteX0" fmla="*/ 1595069 w 9189260"/>
              <a:gd name="connsiteY0" fmla="*/ 5857984 h 6020628"/>
              <a:gd name="connsiteX1" fmla="*/ 1649562 w 9189260"/>
              <a:gd name="connsiteY1" fmla="*/ 6020628 h 6020628"/>
              <a:gd name="connsiteX2" fmla="*/ 1646313 w 9189260"/>
              <a:gd name="connsiteY2" fmla="*/ 6020628 h 6020628"/>
              <a:gd name="connsiteX3" fmla="*/ 1592542 w 9189260"/>
              <a:gd name="connsiteY3" fmla="*/ 5860139 h 6020628"/>
              <a:gd name="connsiteX4" fmla="*/ 1724142 w 9189260"/>
              <a:gd name="connsiteY4" fmla="*/ 5747948 h 6020628"/>
              <a:gd name="connsiteX5" fmla="*/ 1712028 w 9189260"/>
              <a:gd name="connsiteY5" fmla="*/ 5759606 h 6020628"/>
              <a:gd name="connsiteX6" fmla="*/ 1619766 w 9189260"/>
              <a:gd name="connsiteY6" fmla="*/ 5836930 h 6020628"/>
              <a:gd name="connsiteX7" fmla="*/ 2482651 w 9189260"/>
              <a:gd name="connsiteY7" fmla="*/ 5675819 h 6020628"/>
              <a:gd name="connsiteX8" fmla="*/ 2481269 w 9189260"/>
              <a:gd name="connsiteY8" fmla="*/ 5678090 h 6020628"/>
              <a:gd name="connsiteX9" fmla="*/ 2478321 w 9189260"/>
              <a:gd name="connsiteY9" fmla="*/ 5681789 h 6020628"/>
              <a:gd name="connsiteX10" fmla="*/ 1837832 w 9189260"/>
              <a:gd name="connsiteY10" fmla="*/ 5634948 h 6020628"/>
              <a:gd name="connsiteX11" fmla="*/ 1821464 w 9189260"/>
              <a:gd name="connsiteY11" fmla="*/ 5654290 h 6020628"/>
              <a:gd name="connsiteX12" fmla="*/ 1730802 w 9189260"/>
              <a:gd name="connsiteY12" fmla="*/ 5741539 h 6020628"/>
              <a:gd name="connsiteX13" fmla="*/ 2661152 w 9189260"/>
              <a:gd name="connsiteY13" fmla="*/ 5381520 h 6020628"/>
              <a:gd name="connsiteX14" fmla="*/ 2659332 w 9189260"/>
              <a:gd name="connsiteY14" fmla="*/ 5385582 h 6020628"/>
              <a:gd name="connsiteX15" fmla="*/ 2656936 w 9189260"/>
              <a:gd name="connsiteY15" fmla="*/ 5389517 h 6020628"/>
              <a:gd name="connsiteX16" fmla="*/ 2043506 w 9189260"/>
              <a:gd name="connsiteY16" fmla="*/ 5381340 h 6020628"/>
              <a:gd name="connsiteX17" fmla="*/ 2016416 w 9189260"/>
              <a:gd name="connsiteY17" fmla="*/ 5423921 h 6020628"/>
              <a:gd name="connsiteX18" fmla="*/ 1984874 w 9189260"/>
              <a:gd name="connsiteY18" fmla="*/ 5461194 h 6020628"/>
              <a:gd name="connsiteX19" fmla="*/ 2206796 w 9189260"/>
              <a:gd name="connsiteY19" fmla="*/ 5107131 h 6020628"/>
              <a:gd name="connsiteX20" fmla="*/ 2177689 w 9189260"/>
              <a:gd name="connsiteY20" fmla="*/ 5170425 h 6020628"/>
              <a:gd name="connsiteX21" fmla="*/ 2157018 w 9189260"/>
              <a:gd name="connsiteY21" fmla="*/ 5202916 h 6020628"/>
              <a:gd name="connsiteX22" fmla="*/ 2355482 w 9189260"/>
              <a:gd name="connsiteY22" fmla="*/ 4734544 h 6020628"/>
              <a:gd name="connsiteX23" fmla="*/ 2357897 w 9189260"/>
              <a:gd name="connsiteY23" fmla="*/ 4734598 h 6020628"/>
              <a:gd name="connsiteX24" fmla="*/ 2303138 w 9189260"/>
              <a:gd name="connsiteY24" fmla="*/ 4897627 h 6020628"/>
              <a:gd name="connsiteX25" fmla="*/ 2271039 w 9189260"/>
              <a:gd name="connsiteY25" fmla="*/ 4967429 h 6020628"/>
              <a:gd name="connsiteX26" fmla="*/ 2300705 w 9189260"/>
              <a:gd name="connsiteY26" fmla="*/ 4897627 h 6020628"/>
              <a:gd name="connsiteX27" fmla="*/ 0 w 9189260"/>
              <a:gd name="connsiteY27" fmla="*/ 0 h 6020628"/>
              <a:gd name="connsiteX28" fmla="*/ 2483660 w 9189260"/>
              <a:gd name="connsiteY28" fmla="*/ 0 h 6020628"/>
              <a:gd name="connsiteX29" fmla="*/ 3298846 w 9189260"/>
              <a:gd name="connsiteY29" fmla="*/ 0 h 6020628"/>
              <a:gd name="connsiteX30" fmla="*/ 8023246 w 9189260"/>
              <a:gd name="connsiteY30" fmla="*/ 0 h 6020628"/>
              <a:gd name="connsiteX31" fmla="*/ 9189260 w 9189260"/>
              <a:gd name="connsiteY31" fmla="*/ 1165679 h 6020628"/>
              <a:gd name="connsiteX32" fmla="*/ 9189260 w 9189260"/>
              <a:gd name="connsiteY32" fmla="*/ 6020628 h 6020628"/>
              <a:gd name="connsiteX33" fmla="*/ 4464860 w 9189260"/>
              <a:gd name="connsiteY33" fmla="*/ 6020628 h 6020628"/>
              <a:gd name="connsiteX34" fmla="*/ 4195861 w 9189260"/>
              <a:gd name="connsiteY34" fmla="*/ 6020628 h 6020628"/>
              <a:gd name="connsiteX35" fmla="*/ 2960425 w 9189260"/>
              <a:gd name="connsiteY35" fmla="*/ 6020628 h 6020628"/>
              <a:gd name="connsiteX36" fmla="*/ 2970417 w 9189260"/>
              <a:gd name="connsiteY36" fmla="*/ 6007159 h 6020628"/>
              <a:gd name="connsiteX37" fmla="*/ 3211043 w 9189260"/>
              <a:gd name="connsiteY37" fmla="*/ 5599449 h 6020628"/>
              <a:gd name="connsiteX38" fmla="*/ 3549857 w 9189260"/>
              <a:gd name="connsiteY38" fmla="*/ 3784366 h 6020628"/>
              <a:gd name="connsiteX39" fmla="*/ 2448106 w 9189260"/>
              <a:gd name="connsiteY39" fmla="*/ 4152255 h 6020628"/>
              <a:gd name="connsiteX40" fmla="*/ 2420988 w 9189260"/>
              <a:gd name="connsiteY40" fmla="*/ 4447968 h 6020628"/>
              <a:gd name="connsiteX41" fmla="*/ 2355479 w 9189260"/>
              <a:gd name="connsiteY41" fmla="*/ 4734544 h 6020628"/>
              <a:gd name="connsiteX42" fmla="*/ 1994731 w 9189260"/>
              <a:gd name="connsiteY42" fmla="*/ 4727235 h 6020628"/>
              <a:gd name="connsiteX43" fmla="*/ 768667 w 9189260"/>
              <a:gd name="connsiteY43" fmla="*/ 5903994 h 6020628"/>
              <a:gd name="connsiteX44" fmla="*/ 766150 w 9189260"/>
              <a:gd name="connsiteY44" fmla="*/ 6020628 h 6020628"/>
              <a:gd name="connsiteX45" fmla="*/ 2 w 9189260"/>
              <a:gd name="connsiteY45" fmla="*/ 6020628 h 6020628"/>
              <a:gd name="connsiteX46" fmla="*/ 41049 w 9189260"/>
              <a:gd name="connsiteY46" fmla="*/ 6005605 h 6020628"/>
              <a:gd name="connsiteX47" fmla="*/ 2026460 w 9189260"/>
              <a:gd name="connsiteY47" fmla="*/ 3010315 h 6020628"/>
              <a:gd name="connsiteX48" fmla="*/ 41049 w 9189260"/>
              <a:gd name="connsiteY48"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9189260" h="6020628">
                <a:moveTo>
                  <a:pt x="1595069" y="5857984"/>
                </a:moveTo>
                <a:lnTo>
                  <a:pt x="1649562" y="6020628"/>
                </a:lnTo>
                <a:lnTo>
                  <a:pt x="1646313" y="6020628"/>
                </a:lnTo>
                <a:lnTo>
                  <a:pt x="1592542" y="5860139"/>
                </a:lnTo>
                <a:close/>
                <a:moveTo>
                  <a:pt x="1724142" y="5747948"/>
                </a:moveTo>
                <a:lnTo>
                  <a:pt x="1712028" y="5759606"/>
                </a:lnTo>
                <a:lnTo>
                  <a:pt x="1619766" y="5836930"/>
                </a:lnTo>
                <a:close/>
                <a:moveTo>
                  <a:pt x="2482651" y="5675819"/>
                </a:moveTo>
                <a:lnTo>
                  <a:pt x="2481269" y="5678090"/>
                </a:lnTo>
                <a:lnTo>
                  <a:pt x="2478321" y="5681789"/>
                </a:lnTo>
                <a:close/>
                <a:moveTo>
                  <a:pt x="1837832" y="5634948"/>
                </a:moveTo>
                <a:lnTo>
                  <a:pt x="1821464" y="5654290"/>
                </a:lnTo>
                <a:lnTo>
                  <a:pt x="1730802" y="5741539"/>
                </a:lnTo>
                <a:close/>
                <a:moveTo>
                  <a:pt x="2661152" y="5381520"/>
                </a:moveTo>
                <a:lnTo>
                  <a:pt x="2659332" y="5385582"/>
                </a:lnTo>
                <a:lnTo>
                  <a:pt x="2656936" y="5389517"/>
                </a:lnTo>
                <a:close/>
                <a:moveTo>
                  <a:pt x="2043506" y="5381340"/>
                </a:moveTo>
                <a:lnTo>
                  <a:pt x="2016416" y="5423921"/>
                </a:lnTo>
                <a:lnTo>
                  <a:pt x="1984874" y="5461194"/>
                </a:lnTo>
                <a:close/>
                <a:moveTo>
                  <a:pt x="2206796" y="5107131"/>
                </a:moveTo>
                <a:lnTo>
                  <a:pt x="2177689" y="5170425"/>
                </a:lnTo>
                <a:lnTo>
                  <a:pt x="2157018" y="5202916"/>
                </a:lnTo>
                <a:close/>
                <a:moveTo>
                  <a:pt x="2355482" y="4734544"/>
                </a:moveTo>
                <a:lnTo>
                  <a:pt x="2357897" y="4734598"/>
                </a:lnTo>
                <a:lnTo>
                  <a:pt x="2303138" y="4897627"/>
                </a:lnTo>
                <a:lnTo>
                  <a:pt x="2271039" y="4967429"/>
                </a:lnTo>
                <a:lnTo>
                  <a:pt x="2300705" y="4897627"/>
                </a:lnTo>
                <a:close/>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960425" y="6020628"/>
                </a:lnTo>
                <a:lnTo>
                  <a:pt x="2970417" y="6007159"/>
                </a:lnTo>
                <a:cubicBezTo>
                  <a:pt x="3059309" y="5878108"/>
                  <a:pt x="3139747" y="5741976"/>
                  <a:pt x="3211043" y="5599449"/>
                </a:cubicBezTo>
                <a:cubicBezTo>
                  <a:pt x="3496230" y="5029344"/>
                  <a:pt x="3610795" y="4403201"/>
                  <a:pt x="3549857" y="3784366"/>
                </a:cubicBezTo>
                <a:lnTo>
                  <a:pt x="2448106" y="4152255"/>
                </a:lnTo>
                <a:cubicBezTo>
                  <a:pt x="2445668" y="4252146"/>
                  <a:pt x="2436527" y="4350819"/>
                  <a:pt x="2420988" y="4447968"/>
                </a:cubicBezTo>
                <a:lnTo>
                  <a:pt x="2355479" y="4734544"/>
                </a:lnTo>
                <a:lnTo>
                  <a:pt x="1994731" y="4727235"/>
                </a:lnTo>
                <a:cubicBezTo>
                  <a:pt x="1797293" y="5290031"/>
                  <a:pt x="1339041" y="5728576"/>
                  <a:pt x="768667" y="5903994"/>
                </a:cubicBezTo>
                <a:lnTo>
                  <a:pt x="766150"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8" name="Freeform 17">
            <a:extLst>
              <a:ext uri="{FF2B5EF4-FFF2-40B4-BE49-F238E27FC236}">
                <a16:creationId xmlns:a16="http://schemas.microsoft.com/office/drawing/2014/main" id="{57FD81CA-B3BD-6E7C-B597-43305D07AA63}"/>
              </a:ext>
            </a:extLst>
          </p:cNvPr>
          <p:cNvSpPr/>
          <p:nvPr/>
        </p:nvSpPr>
        <p:spPr>
          <a:xfrm>
            <a:off x="4216716" y="5153231"/>
            <a:ext cx="1306500" cy="1646974"/>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grpSp>
        <p:nvGrpSpPr>
          <p:cNvPr id="28" name="Group 27">
            <a:extLst>
              <a:ext uri="{FF2B5EF4-FFF2-40B4-BE49-F238E27FC236}">
                <a16:creationId xmlns:a16="http://schemas.microsoft.com/office/drawing/2014/main" id="{F07ADA68-A2EF-5910-945D-71FF030EE6D0}"/>
              </a:ext>
            </a:extLst>
          </p:cNvPr>
          <p:cNvGrpSpPr/>
          <p:nvPr userDrawn="1"/>
        </p:nvGrpSpPr>
        <p:grpSpPr>
          <a:xfrm>
            <a:off x="3378823" y="4203052"/>
            <a:ext cx="2808668" cy="2656547"/>
            <a:chOff x="3378823" y="4203052"/>
            <a:chExt cx="2808668" cy="2656547"/>
          </a:xfrm>
        </p:grpSpPr>
        <p:sp>
          <p:nvSpPr>
            <p:cNvPr id="25" name="Freeform 24">
              <a:extLst>
                <a:ext uri="{FF2B5EF4-FFF2-40B4-BE49-F238E27FC236}">
                  <a16:creationId xmlns:a16="http://schemas.microsoft.com/office/drawing/2014/main" id="{FB66A9E1-DB91-09BD-82DF-DF2444161598}"/>
                </a:ext>
              </a:extLst>
            </p:cNvPr>
            <p:cNvSpPr/>
            <p:nvPr userDrawn="1"/>
          </p:nvSpPr>
          <p:spPr>
            <a:xfrm>
              <a:off x="4389781" y="4203052"/>
              <a:ext cx="1797710" cy="2656546"/>
            </a:xfrm>
            <a:custGeom>
              <a:avLst/>
              <a:gdLst>
                <a:gd name="connsiteX0" fmla="*/ 1781816 w 1797710"/>
                <a:gd name="connsiteY0" fmla="*/ 0 h 2656546"/>
                <a:gd name="connsiteX1" fmla="*/ 1443002 w 1797710"/>
                <a:gd name="connsiteY1" fmla="*/ 1815083 h 2656546"/>
                <a:gd name="connsiteX2" fmla="*/ 911018 w 1797710"/>
                <a:gd name="connsiteY2" fmla="*/ 2588018 h 2656546"/>
                <a:gd name="connsiteX3" fmla="*/ 843309 w 1797710"/>
                <a:gd name="connsiteY3" fmla="*/ 2656546 h 2656546"/>
                <a:gd name="connsiteX4" fmla="*/ 19807 w 1797710"/>
                <a:gd name="connsiteY4" fmla="*/ 2656546 h 2656546"/>
                <a:gd name="connsiteX5" fmla="*/ 0 w 1797710"/>
                <a:gd name="connsiteY5" fmla="*/ 2597155 h 2656546"/>
                <a:gd name="connsiteX6" fmla="*/ 358314 w 1797710"/>
                <a:gd name="connsiteY6" fmla="*/ 2307226 h 2656546"/>
                <a:gd name="connsiteX7" fmla="*/ 1131003 w 1797710"/>
                <a:gd name="connsiteY7" fmla="*/ 962361 h 2656546"/>
                <a:gd name="connsiteX8" fmla="*/ 587438 w 1797710"/>
                <a:gd name="connsiteY8" fmla="*/ 950178 h 2656546"/>
                <a:gd name="connsiteX9" fmla="*/ 680065 w 1797710"/>
                <a:gd name="connsiteY9" fmla="*/ 367889 h 265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7710" h="2656546">
                  <a:moveTo>
                    <a:pt x="1781816" y="0"/>
                  </a:moveTo>
                  <a:cubicBezTo>
                    <a:pt x="1842754" y="618835"/>
                    <a:pt x="1728189" y="1244978"/>
                    <a:pt x="1443002" y="1815083"/>
                  </a:cubicBezTo>
                  <a:cubicBezTo>
                    <a:pt x="1300409" y="2100137"/>
                    <a:pt x="1121252" y="2359609"/>
                    <a:pt x="911018" y="2588018"/>
                  </a:cubicBezTo>
                  <a:lnTo>
                    <a:pt x="843309" y="2656546"/>
                  </a:lnTo>
                  <a:lnTo>
                    <a:pt x="19807" y="2656546"/>
                  </a:lnTo>
                  <a:lnTo>
                    <a:pt x="0" y="2597155"/>
                  </a:lnTo>
                  <a:cubicBezTo>
                    <a:pt x="126751" y="2511880"/>
                    <a:pt x="246190" y="2414428"/>
                    <a:pt x="358314" y="2307226"/>
                  </a:cubicBezTo>
                  <a:cubicBezTo>
                    <a:pt x="745877" y="1936901"/>
                    <a:pt x="1009127" y="1471557"/>
                    <a:pt x="1131003" y="962361"/>
                  </a:cubicBezTo>
                  <a:lnTo>
                    <a:pt x="587438" y="950178"/>
                  </a:lnTo>
                  <a:cubicBezTo>
                    <a:pt x="643501" y="762579"/>
                    <a:pt x="675188" y="567671"/>
                    <a:pt x="680065" y="367889"/>
                  </a:cubicBezTo>
                  <a:close/>
                </a:path>
              </a:pathLst>
            </a:custGeom>
            <a:solidFill>
              <a:srgbClr val="2BACE2"/>
            </a:solidFill>
            <a:ln w="9504"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24335687-97CA-A95F-AB6D-268C7A83E45E}"/>
                </a:ext>
              </a:extLst>
            </p:cNvPr>
            <p:cNvSpPr/>
            <p:nvPr/>
          </p:nvSpPr>
          <p:spPr>
            <a:xfrm>
              <a:off x="3378823" y="5145922"/>
              <a:ext cx="1598399" cy="1713677"/>
            </a:xfrm>
            <a:custGeom>
              <a:avLst/>
              <a:gdLst>
                <a:gd name="connsiteX0" fmla="*/ 1237648 w 1598399"/>
                <a:gd name="connsiteY0" fmla="*/ 0 h 1713677"/>
                <a:gd name="connsiteX1" fmla="*/ 1598399 w 1598399"/>
                <a:gd name="connsiteY1" fmla="*/ 7309 h 1713677"/>
                <a:gd name="connsiteX2" fmla="*/ 835459 w 1598399"/>
                <a:gd name="connsiteY2" fmla="*/ 1132904 h 1713677"/>
                <a:gd name="connsiteX3" fmla="*/ 1010961 w 1598399"/>
                <a:gd name="connsiteY3" fmla="*/ 1656720 h 1713677"/>
                <a:gd name="connsiteX4" fmla="*/ 917127 w 1598399"/>
                <a:gd name="connsiteY4" fmla="*/ 1713677 h 1713677"/>
                <a:gd name="connsiteX5" fmla="*/ 0 w 1598399"/>
                <a:gd name="connsiteY5" fmla="*/ 1713677 h 1713677"/>
                <a:gd name="connsiteX6" fmla="*/ 11583 w 1598399"/>
                <a:gd name="connsiteY6" fmla="*/ 1176759 h 1713677"/>
                <a:gd name="connsiteX7" fmla="*/ 1237648 w 1598399"/>
                <a:gd name="connsiteY7" fmla="*/ 0 h 171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8399" h="1713677">
                  <a:moveTo>
                    <a:pt x="1237648" y="0"/>
                  </a:moveTo>
                  <a:lnTo>
                    <a:pt x="1598399" y="7309"/>
                  </a:lnTo>
                  <a:cubicBezTo>
                    <a:pt x="1469211" y="448288"/>
                    <a:pt x="1203522" y="842978"/>
                    <a:pt x="835459" y="1132904"/>
                  </a:cubicBezTo>
                  <a:lnTo>
                    <a:pt x="1010961" y="1656720"/>
                  </a:lnTo>
                  <a:lnTo>
                    <a:pt x="917127" y="1713677"/>
                  </a:lnTo>
                  <a:lnTo>
                    <a:pt x="0" y="1713677"/>
                  </a:lnTo>
                  <a:lnTo>
                    <a:pt x="11583" y="1176759"/>
                  </a:lnTo>
                  <a:cubicBezTo>
                    <a:pt x="581958" y="1001341"/>
                    <a:pt x="1040210" y="562796"/>
                    <a:pt x="1237648" y="0"/>
                  </a:cubicBezTo>
                  <a:close/>
                </a:path>
              </a:pathLst>
            </a:custGeom>
            <a:solidFill>
              <a:srgbClr val="06A64F"/>
            </a:solidFill>
            <a:ln w="9504"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079F0335-27B7-3B15-197B-A5EBBCE8820B}"/>
                </a:ext>
              </a:extLst>
            </p:cNvPr>
            <p:cNvSpPr/>
            <p:nvPr/>
          </p:nvSpPr>
          <p:spPr>
            <a:xfrm>
              <a:off x="4216716" y="5153234"/>
              <a:ext cx="1306500" cy="1646974"/>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320371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872B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4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27697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872B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3386904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FF9933"/>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1687306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5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63436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FF9933"/>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3084016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1771650"/>
            <a:ext cx="12172692" cy="4328746"/>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0872B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DARE</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618817" y="3372128"/>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1" name="Freeform 180">
            <a:extLst>
              <a:ext uri="{FF2B5EF4-FFF2-40B4-BE49-F238E27FC236}">
                <a16:creationId xmlns:a16="http://schemas.microsoft.com/office/drawing/2014/main" id="{8BAF0647-3D6F-E695-EE86-F4B5B620E413}"/>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solidFill>
            <a:srgbClr val="DF4625"/>
          </a:soli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4684644" y="474951"/>
            <a:ext cx="7149849"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2" name="Graphic 1">
            <a:extLst>
              <a:ext uri="{FF2B5EF4-FFF2-40B4-BE49-F238E27FC236}">
                <a16:creationId xmlns:a16="http://schemas.microsoft.com/office/drawing/2014/main" id="{33075762-6ECD-81BB-784B-DD013FE402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7507" y="153500"/>
            <a:ext cx="2261868" cy="1707941"/>
          </a:xfrm>
          <a:prstGeom prst="rect">
            <a:avLst/>
          </a:prstGeom>
        </p:spPr>
      </p:pic>
      <p:sp>
        <p:nvSpPr>
          <p:cNvPr id="6" name="Rectangle 5">
            <a:extLst>
              <a:ext uri="{FF2B5EF4-FFF2-40B4-BE49-F238E27FC236}">
                <a16:creationId xmlns:a16="http://schemas.microsoft.com/office/drawing/2014/main" id="{E78FC371-220A-EC80-3913-A5997920808D}"/>
              </a:ext>
            </a:extLst>
          </p:cNvPr>
          <p:cNvSpPr/>
          <p:nvPr userDrawn="1"/>
        </p:nvSpPr>
        <p:spPr>
          <a:xfrm>
            <a:off x="3046305" y="6148648"/>
            <a:ext cx="4284543" cy="707886"/>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10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7" name="Rectangle 6">
            <a:extLst>
              <a:ext uri="{FF2B5EF4-FFF2-40B4-BE49-F238E27FC236}">
                <a16:creationId xmlns:a16="http://schemas.microsoft.com/office/drawing/2014/main" id="{53E54BA4-9659-72A4-8076-1A071A3278E4}"/>
              </a:ext>
            </a:extLst>
          </p:cNvPr>
          <p:cNvSpPr/>
          <p:nvPr userDrawn="1"/>
        </p:nvSpPr>
        <p:spPr>
          <a:xfrm>
            <a:off x="133498" y="6118720"/>
            <a:ext cx="2182624" cy="338554"/>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dirty="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dirty="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DF01578D-B2B5-5DD8-D930-1F8E4334CFAC}"/>
              </a:ext>
            </a:extLst>
          </p:cNvPr>
          <p:cNvPicPr>
            <a:picLocks noChangeAspect="1"/>
          </p:cNvPicPr>
          <p:nvPr userDrawn="1"/>
        </p:nvPicPr>
        <p:blipFill>
          <a:blip r:embed="rId4"/>
          <a:stretch>
            <a:fillRect/>
          </a:stretch>
        </p:blipFill>
        <p:spPr>
          <a:xfrm>
            <a:off x="216204" y="6361546"/>
            <a:ext cx="1244049" cy="433251"/>
          </a:xfrm>
          <a:prstGeom prst="rect">
            <a:avLst/>
          </a:prstGeom>
        </p:spPr>
      </p:pic>
      <p:pic>
        <p:nvPicPr>
          <p:cNvPr id="9" name="Picture 8" descr="Co-funded by the European Union logo in png for web usage">
            <a:extLst>
              <a:ext uri="{FF2B5EF4-FFF2-40B4-BE49-F238E27FC236}">
                <a16:creationId xmlns:a16="http://schemas.microsoft.com/office/drawing/2014/main" id="{E4B5A4A0-E16C-B5C4-8C5D-9BAF2E34EE2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668351" y="6390654"/>
            <a:ext cx="1498564" cy="313626"/>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428625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FCB913"/>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42846926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9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02728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FCB913"/>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4964945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D11C5F"/>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006165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31507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D11C5F"/>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42795237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1C94CA"/>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9927142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7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63246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1C94CA"/>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1004353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2480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1A54E"/>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492112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5AAA3"/>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2213786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8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31507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5AAA3"/>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12946098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35C42"/>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6175213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471215"/>
            <a:ext cx="6466340" cy="621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78487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2" name="Text Placeholder 25">
            <a:extLst>
              <a:ext uri="{FF2B5EF4-FFF2-40B4-BE49-F238E27FC236}">
                <a16:creationId xmlns:a16="http://schemas.microsoft.com/office/drawing/2014/main" id="{8E5D254A-5147-6BEF-56E9-B2E0142F2C7B}"/>
              </a:ext>
            </a:extLst>
          </p:cNvPr>
          <p:cNvSpPr>
            <a:spLocks noGrp="1"/>
          </p:cNvSpPr>
          <p:nvPr>
            <p:ph type="body" sz="quarter" idx="37" hasCustomPrompt="1"/>
          </p:nvPr>
        </p:nvSpPr>
        <p:spPr>
          <a:xfrm>
            <a:off x="5908654" y="582764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 name="Text Placeholder 25">
            <a:extLst>
              <a:ext uri="{FF2B5EF4-FFF2-40B4-BE49-F238E27FC236}">
                <a16:creationId xmlns:a16="http://schemas.microsoft.com/office/drawing/2014/main" id="{787FCA0A-34B4-E93F-5362-746BF8C1B453}"/>
              </a:ext>
            </a:extLst>
          </p:cNvPr>
          <p:cNvSpPr>
            <a:spLocks noGrp="1"/>
          </p:cNvSpPr>
          <p:nvPr>
            <p:ph type="body" sz="quarter" idx="38" hasCustomPrompt="1"/>
          </p:nvPr>
        </p:nvSpPr>
        <p:spPr>
          <a:xfrm>
            <a:off x="6743951" y="582764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4" name="Straight Connector 3">
            <a:extLst>
              <a:ext uri="{FF2B5EF4-FFF2-40B4-BE49-F238E27FC236}">
                <a16:creationId xmlns:a16="http://schemas.microsoft.com/office/drawing/2014/main" id="{68EA2C28-4D4F-752E-1DA0-A7AF1C2DD46B}"/>
              </a:ext>
            </a:extLst>
          </p:cNvPr>
          <p:cNvCxnSpPr>
            <a:cxnSpLocks/>
          </p:cNvCxnSpPr>
          <p:nvPr userDrawn="1"/>
        </p:nvCxnSpPr>
        <p:spPr>
          <a:xfrm flipH="1">
            <a:off x="5658046" y="5764715"/>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FC165ECD-6538-C3BB-2443-D4EB9558CFE5}"/>
              </a:ext>
            </a:extLst>
          </p:cNvPr>
          <p:cNvSpPr>
            <a:spLocks noGrp="1"/>
          </p:cNvSpPr>
          <p:nvPr>
            <p:ph type="body" sz="quarter" idx="39" hasCustomPrompt="1"/>
          </p:nvPr>
        </p:nvSpPr>
        <p:spPr>
          <a:xfrm>
            <a:off x="5862882" y="47121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6" name="Text Placeholder 25">
            <a:extLst>
              <a:ext uri="{FF2B5EF4-FFF2-40B4-BE49-F238E27FC236}">
                <a16:creationId xmlns:a16="http://schemas.microsoft.com/office/drawing/2014/main" id="{C9002F57-46FB-3719-8AE3-C2729E004D6B}"/>
              </a:ext>
            </a:extLst>
          </p:cNvPr>
          <p:cNvSpPr>
            <a:spLocks noGrp="1"/>
          </p:cNvSpPr>
          <p:nvPr>
            <p:ph type="body" sz="quarter" idx="40" hasCustomPrompt="1"/>
          </p:nvPr>
        </p:nvSpPr>
        <p:spPr>
          <a:xfrm>
            <a:off x="6698179" y="47121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1" name="Straight Connector 10">
            <a:extLst>
              <a:ext uri="{FF2B5EF4-FFF2-40B4-BE49-F238E27FC236}">
                <a16:creationId xmlns:a16="http://schemas.microsoft.com/office/drawing/2014/main" id="{0D2CF3F7-4DB5-A95B-1C94-3CC71CA1FF10}"/>
              </a:ext>
            </a:extLst>
          </p:cNvPr>
          <p:cNvCxnSpPr>
            <a:cxnSpLocks/>
          </p:cNvCxnSpPr>
          <p:nvPr userDrawn="1"/>
        </p:nvCxnSpPr>
        <p:spPr>
          <a:xfrm flipH="1">
            <a:off x="5658046" y="1236303"/>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62865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35C42"/>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2299501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477903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DF462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96612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02E8C"/>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8037362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3722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02E8C"/>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6485605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3722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E1765"/>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761000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9_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1"/>
            <a:ext cx="12192000" cy="637222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FBC9DB"/>
          </a:solidFill>
          <a:ln w="3060" cap="flat">
            <a:noFill/>
            <a:prstDash val="solid"/>
            <a:miter/>
          </a:ln>
        </p:spPr>
        <p:txBody>
          <a:bodyPr rtlCol="0" anchor="ctr"/>
          <a:lstStyle/>
          <a:p>
            <a:endParaRPr lang="en-US" dirty="0"/>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2534904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2" name="Freeform 1">
            <a:extLst>
              <a:ext uri="{FF2B5EF4-FFF2-40B4-BE49-F238E27FC236}">
                <a16:creationId xmlns:a16="http://schemas.microsoft.com/office/drawing/2014/main" id="{EF45AAD3-A98F-D9DB-81D8-ED797F15EEE9}"/>
              </a:ext>
            </a:extLst>
          </p:cNvPr>
          <p:cNvSpPr/>
          <p:nvPr userDrawn="1"/>
        </p:nvSpPr>
        <p:spPr>
          <a:xfrm>
            <a:off x="2315576" y="1082327"/>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6949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6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5493297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4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0B0F0"/>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994250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6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8"/>
            <a:ext cx="5912541" cy="63156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CE4FC"/>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552462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471215"/>
            <a:ext cx="5784878" cy="621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374014" y="141356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209311" y="141356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395717" y="232854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231014" y="232854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402296" y="324353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237593" y="324353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423999" y="415852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259296" y="415852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402296" y="507351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237593" y="507351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169178" y="4927540"/>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169178" y="403824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169178" y="315745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169178" y="217864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2" name="Text Placeholder 25">
            <a:extLst>
              <a:ext uri="{FF2B5EF4-FFF2-40B4-BE49-F238E27FC236}">
                <a16:creationId xmlns:a16="http://schemas.microsoft.com/office/drawing/2014/main" id="{8E5D254A-5147-6BEF-56E9-B2E0142F2C7B}"/>
              </a:ext>
            </a:extLst>
          </p:cNvPr>
          <p:cNvSpPr>
            <a:spLocks noGrp="1"/>
          </p:cNvSpPr>
          <p:nvPr>
            <p:ph type="body" sz="quarter" idx="37" hasCustomPrompt="1"/>
          </p:nvPr>
        </p:nvSpPr>
        <p:spPr>
          <a:xfrm>
            <a:off x="5419786" y="590321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 name="Text Placeholder 25">
            <a:extLst>
              <a:ext uri="{FF2B5EF4-FFF2-40B4-BE49-F238E27FC236}">
                <a16:creationId xmlns:a16="http://schemas.microsoft.com/office/drawing/2014/main" id="{787FCA0A-34B4-E93F-5362-746BF8C1B453}"/>
              </a:ext>
            </a:extLst>
          </p:cNvPr>
          <p:cNvSpPr>
            <a:spLocks noGrp="1"/>
          </p:cNvSpPr>
          <p:nvPr>
            <p:ph type="body" sz="quarter" idx="38" hasCustomPrompt="1"/>
          </p:nvPr>
        </p:nvSpPr>
        <p:spPr>
          <a:xfrm>
            <a:off x="6255083" y="590321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4" name="Straight Connector 3">
            <a:extLst>
              <a:ext uri="{FF2B5EF4-FFF2-40B4-BE49-F238E27FC236}">
                <a16:creationId xmlns:a16="http://schemas.microsoft.com/office/drawing/2014/main" id="{68EA2C28-4D4F-752E-1DA0-A7AF1C2DD46B}"/>
              </a:ext>
            </a:extLst>
          </p:cNvPr>
          <p:cNvCxnSpPr>
            <a:cxnSpLocks/>
          </p:cNvCxnSpPr>
          <p:nvPr userDrawn="1"/>
        </p:nvCxnSpPr>
        <p:spPr>
          <a:xfrm flipH="1">
            <a:off x="5169178" y="5840285"/>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FC165ECD-6538-C3BB-2443-D4EB9558CFE5}"/>
              </a:ext>
            </a:extLst>
          </p:cNvPr>
          <p:cNvSpPr>
            <a:spLocks noGrp="1"/>
          </p:cNvSpPr>
          <p:nvPr>
            <p:ph type="body" sz="quarter" idx="39" hasCustomPrompt="1"/>
          </p:nvPr>
        </p:nvSpPr>
        <p:spPr>
          <a:xfrm>
            <a:off x="5374014" y="54678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6" name="Text Placeholder 25">
            <a:extLst>
              <a:ext uri="{FF2B5EF4-FFF2-40B4-BE49-F238E27FC236}">
                <a16:creationId xmlns:a16="http://schemas.microsoft.com/office/drawing/2014/main" id="{C9002F57-46FB-3719-8AE3-C2729E004D6B}"/>
              </a:ext>
            </a:extLst>
          </p:cNvPr>
          <p:cNvSpPr>
            <a:spLocks noGrp="1"/>
          </p:cNvSpPr>
          <p:nvPr>
            <p:ph type="body" sz="quarter" idx="40" hasCustomPrompt="1"/>
          </p:nvPr>
        </p:nvSpPr>
        <p:spPr>
          <a:xfrm>
            <a:off x="6209311" y="54678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1" name="Straight Connector 10">
            <a:extLst>
              <a:ext uri="{FF2B5EF4-FFF2-40B4-BE49-F238E27FC236}">
                <a16:creationId xmlns:a16="http://schemas.microsoft.com/office/drawing/2014/main" id="{0D2CF3F7-4DB5-A95B-1C94-3CC71CA1FF10}"/>
              </a:ext>
            </a:extLst>
          </p:cNvPr>
          <p:cNvCxnSpPr>
            <a:cxnSpLocks/>
          </p:cNvCxnSpPr>
          <p:nvPr userDrawn="1"/>
        </p:nvCxnSpPr>
        <p:spPr>
          <a:xfrm flipH="1">
            <a:off x="5169178" y="1311873"/>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2776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0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2712B"/>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4909783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7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2BFA0"/>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30831676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3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E176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3302342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4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204186"/>
            <a:ext cx="5912541" cy="6427433"/>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BC9DB"/>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2462586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11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6971157" cy="608215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2712B"/>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181156" y="335338"/>
            <a:ext cx="11717868" cy="652266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7331368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2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197315"/>
            <a:ext cx="6971157" cy="652266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E176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181156" y="335338"/>
            <a:ext cx="11717868" cy="652266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0529627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1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181156" y="335338"/>
            <a:ext cx="11717868" cy="652266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637820"/>
            <a:ext cx="6971157" cy="62201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35C42"/>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386857759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20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335338"/>
            <a:ext cx="7516239" cy="63846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F462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3704969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5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6971157" cy="608215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BC9DB"/>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181156" y="335338"/>
            <a:ext cx="11717868" cy="652266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9931626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7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207490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268990"/>
            <a:ext cx="6466340" cy="641755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673560"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78931" y="5218811"/>
            <a:ext cx="1846291" cy="1362632"/>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2" name="Text Placeholder 25">
            <a:extLst>
              <a:ext uri="{FF2B5EF4-FFF2-40B4-BE49-F238E27FC236}">
                <a16:creationId xmlns:a16="http://schemas.microsoft.com/office/drawing/2014/main" id="{8E5D254A-5147-6BEF-56E9-B2E0142F2C7B}"/>
              </a:ext>
            </a:extLst>
          </p:cNvPr>
          <p:cNvSpPr>
            <a:spLocks noGrp="1"/>
          </p:cNvSpPr>
          <p:nvPr>
            <p:ph type="body" sz="quarter" idx="37" hasCustomPrompt="1"/>
          </p:nvPr>
        </p:nvSpPr>
        <p:spPr>
          <a:xfrm>
            <a:off x="5908654" y="582764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 name="Text Placeholder 25">
            <a:extLst>
              <a:ext uri="{FF2B5EF4-FFF2-40B4-BE49-F238E27FC236}">
                <a16:creationId xmlns:a16="http://schemas.microsoft.com/office/drawing/2014/main" id="{787FCA0A-34B4-E93F-5362-746BF8C1B453}"/>
              </a:ext>
            </a:extLst>
          </p:cNvPr>
          <p:cNvSpPr>
            <a:spLocks noGrp="1"/>
          </p:cNvSpPr>
          <p:nvPr>
            <p:ph type="body" sz="quarter" idx="38" hasCustomPrompt="1"/>
          </p:nvPr>
        </p:nvSpPr>
        <p:spPr>
          <a:xfrm>
            <a:off x="6743951" y="582764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 name="Text Placeholder 25">
            <a:extLst>
              <a:ext uri="{FF2B5EF4-FFF2-40B4-BE49-F238E27FC236}">
                <a16:creationId xmlns:a16="http://schemas.microsoft.com/office/drawing/2014/main" id="{FC165ECD-6538-C3BB-2443-D4EB9558CFE5}"/>
              </a:ext>
            </a:extLst>
          </p:cNvPr>
          <p:cNvSpPr>
            <a:spLocks noGrp="1"/>
          </p:cNvSpPr>
          <p:nvPr>
            <p:ph type="body" sz="quarter" idx="39" hasCustomPrompt="1"/>
          </p:nvPr>
        </p:nvSpPr>
        <p:spPr>
          <a:xfrm>
            <a:off x="5862882" y="47121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6" name="Text Placeholder 25">
            <a:extLst>
              <a:ext uri="{FF2B5EF4-FFF2-40B4-BE49-F238E27FC236}">
                <a16:creationId xmlns:a16="http://schemas.microsoft.com/office/drawing/2014/main" id="{C9002F57-46FB-3719-8AE3-C2729E004D6B}"/>
              </a:ext>
            </a:extLst>
          </p:cNvPr>
          <p:cNvSpPr>
            <a:spLocks noGrp="1"/>
          </p:cNvSpPr>
          <p:nvPr>
            <p:ph type="body" sz="quarter" idx="40" hasCustomPrompt="1"/>
          </p:nvPr>
        </p:nvSpPr>
        <p:spPr>
          <a:xfrm>
            <a:off x="6698179" y="47121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109289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8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9"/>
            <a:ext cx="5912541" cy="61467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9FDFA"/>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937744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6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9"/>
            <a:ext cx="8078214" cy="61467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B9FDFA"/>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1628420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493581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23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180975"/>
            <a:ext cx="5912541" cy="65627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2991780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9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9"/>
            <a:ext cx="5912541" cy="61467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2C9ED"/>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4" name="Freeform 11">
            <a:extLst>
              <a:ext uri="{FF2B5EF4-FFF2-40B4-BE49-F238E27FC236}">
                <a16:creationId xmlns:a16="http://schemas.microsoft.com/office/drawing/2014/main" id="{1C3C4545-3A8B-0C4A-0157-16D1F72CE610}"/>
              </a:ext>
            </a:extLst>
          </p:cNvPr>
          <p:cNvSpPr/>
          <p:nvPr userDrawn="1"/>
        </p:nvSpPr>
        <p:spPr>
          <a:xfrm>
            <a:off x="6233081" y="676275"/>
            <a:ext cx="5451287" cy="561022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2C9ED"/>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6852270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8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9"/>
            <a:ext cx="5912541" cy="61467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FCB913"/>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4" name="Freeform 11">
            <a:extLst>
              <a:ext uri="{FF2B5EF4-FFF2-40B4-BE49-F238E27FC236}">
                <a16:creationId xmlns:a16="http://schemas.microsoft.com/office/drawing/2014/main" id="{1C3C4545-3A8B-0C4A-0157-16D1F72CE610}"/>
              </a:ext>
            </a:extLst>
          </p:cNvPr>
          <p:cNvSpPr/>
          <p:nvPr userDrawn="1"/>
        </p:nvSpPr>
        <p:spPr>
          <a:xfrm>
            <a:off x="6233081" y="676275"/>
            <a:ext cx="5451287" cy="561022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4481003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9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1014" y="335339"/>
            <a:ext cx="5912541" cy="614670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F462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4" name="Freeform 11">
            <a:extLst>
              <a:ext uri="{FF2B5EF4-FFF2-40B4-BE49-F238E27FC236}">
                <a16:creationId xmlns:a16="http://schemas.microsoft.com/office/drawing/2014/main" id="{1C3C4545-3A8B-0C4A-0157-16D1F72CE610}"/>
              </a:ext>
            </a:extLst>
          </p:cNvPr>
          <p:cNvSpPr/>
          <p:nvPr userDrawn="1"/>
        </p:nvSpPr>
        <p:spPr>
          <a:xfrm>
            <a:off x="6233081" y="676275"/>
            <a:ext cx="5451287" cy="561022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407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25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2C9ED"/>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2" name="Freeform 1">
            <a:extLst>
              <a:ext uri="{FF2B5EF4-FFF2-40B4-BE49-F238E27FC236}">
                <a16:creationId xmlns:a16="http://schemas.microsoft.com/office/drawing/2014/main" id="{EF45AAD3-A98F-D9DB-81D8-ED797F15EEE9}"/>
              </a:ext>
            </a:extLst>
          </p:cNvPr>
          <p:cNvSpPr/>
          <p:nvPr userDrawn="1"/>
        </p:nvSpPr>
        <p:spPr>
          <a:xfrm>
            <a:off x="2315576" y="1082327"/>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970668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30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0B050"/>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34990013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9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1768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B9D03"/>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3" name="Freeform 11">
            <a:extLst>
              <a:ext uri="{FF2B5EF4-FFF2-40B4-BE49-F238E27FC236}">
                <a16:creationId xmlns:a16="http://schemas.microsoft.com/office/drawing/2014/main" id="{8DBB32F0-498E-7F73-867D-E7C65BD6B89A}"/>
              </a:ext>
            </a:extLst>
          </p:cNvPr>
          <p:cNvSpPr/>
          <p:nvPr userDrawn="1"/>
        </p:nvSpPr>
        <p:spPr>
          <a:xfrm>
            <a:off x="6110818" y="75539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4" name="Text Placeholder 23">
            <a:extLst>
              <a:ext uri="{FF2B5EF4-FFF2-40B4-BE49-F238E27FC236}">
                <a16:creationId xmlns:a16="http://schemas.microsoft.com/office/drawing/2014/main" id="{44D329D3-6F00-7A11-1E94-C5F4B074AF8E}"/>
              </a:ext>
            </a:extLst>
          </p:cNvPr>
          <p:cNvSpPr>
            <a:spLocks noGrp="1"/>
          </p:cNvSpPr>
          <p:nvPr>
            <p:ph type="body" sz="quarter" idx="44" hasCustomPrompt="1"/>
          </p:nvPr>
        </p:nvSpPr>
        <p:spPr>
          <a:xfrm>
            <a:off x="6556708" y="2308889"/>
            <a:ext cx="5055171" cy="2635608"/>
          </a:xfrm>
          <a:prstGeom prst="rect">
            <a:avLst/>
          </a:prstGeom>
          <a:solidFill>
            <a:srgbClr val="05AAA3"/>
          </a:solidFill>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70D8D7E6-3651-D9B5-5406-ADFE00943599}"/>
              </a:ext>
            </a:extLst>
          </p:cNvPr>
          <p:cNvSpPr>
            <a:spLocks noGrp="1"/>
          </p:cNvSpPr>
          <p:nvPr>
            <p:ph type="body" sz="quarter" idx="45" hasCustomPrompt="1"/>
          </p:nvPr>
        </p:nvSpPr>
        <p:spPr>
          <a:xfrm>
            <a:off x="6556708" y="5157855"/>
            <a:ext cx="5055171" cy="1104445"/>
          </a:xfrm>
          <a:prstGeom prst="rect">
            <a:avLst/>
          </a:prstGeom>
          <a:solidFill>
            <a:srgbClr val="05AAA3"/>
          </a:solidFill>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577025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51468" y="667226"/>
            <a:ext cx="6574993" cy="619077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40723638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27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17684" y="637821"/>
            <a:ext cx="5912541" cy="58442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3" name="Freeform 11">
            <a:extLst>
              <a:ext uri="{FF2B5EF4-FFF2-40B4-BE49-F238E27FC236}">
                <a16:creationId xmlns:a16="http://schemas.microsoft.com/office/drawing/2014/main" id="{8DBB32F0-498E-7F73-867D-E7C65BD6B89A}"/>
              </a:ext>
            </a:extLst>
          </p:cNvPr>
          <p:cNvSpPr/>
          <p:nvPr userDrawn="1"/>
        </p:nvSpPr>
        <p:spPr>
          <a:xfrm>
            <a:off x="6110818" y="755391"/>
            <a:ext cx="5912541" cy="5767271"/>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4" name="Text Placeholder 23">
            <a:extLst>
              <a:ext uri="{FF2B5EF4-FFF2-40B4-BE49-F238E27FC236}">
                <a16:creationId xmlns:a16="http://schemas.microsoft.com/office/drawing/2014/main" id="{44D329D3-6F00-7A11-1E94-C5F4B074AF8E}"/>
              </a:ext>
            </a:extLst>
          </p:cNvPr>
          <p:cNvSpPr>
            <a:spLocks noGrp="1"/>
          </p:cNvSpPr>
          <p:nvPr>
            <p:ph type="body" sz="quarter" idx="44" hasCustomPrompt="1"/>
          </p:nvPr>
        </p:nvSpPr>
        <p:spPr>
          <a:xfrm>
            <a:off x="6556708" y="2308889"/>
            <a:ext cx="5055171" cy="2635608"/>
          </a:xfrm>
          <a:prstGeom prst="rect">
            <a:avLst/>
          </a:prstGeom>
          <a:solidFill>
            <a:srgbClr val="05AAA3"/>
          </a:solidFill>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70D8D7E6-3651-D9B5-5406-ADFE00943599}"/>
              </a:ext>
            </a:extLst>
          </p:cNvPr>
          <p:cNvSpPr>
            <a:spLocks noGrp="1"/>
          </p:cNvSpPr>
          <p:nvPr>
            <p:ph type="body" sz="quarter" idx="45" hasCustomPrompt="1"/>
          </p:nvPr>
        </p:nvSpPr>
        <p:spPr>
          <a:xfrm>
            <a:off x="6556708" y="5157855"/>
            <a:ext cx="5055171" cy="1104445"/>
          </a:xfrm>
          <a:prstGeom prst="rect">
            <a:avLst/>
          </a:prstGeom>
          <a:noFill/>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30573716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8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38100" y="0"/>
            <a:ext cx="6848475" cy="685799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557886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31_Qutoe 0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Freeform 11">
            <a:extLst>
              <a:ext uri="{FF2B5EF4-FFF2-40B4-BE49-F238E27FC236}">
                <a16:creationId xmlns:a16="http://schemas.microsoft.com/office/drawing/2014/main" id="{741F60DB-CA5B-8549-AB90-11B53F526B02}"/>
              </a:ext>
            </a:extLst>
          </p:cNvPr>
          <p:cNvSpPr/>
          <p:nvPr userDrawn="1"/>
        </p:nvSpPr>
        <p:spPr>
          <a:xfrm>
            <a:off x="-38100" y="0"/>
            <a:ext cx="6848475" cy="685799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D9A012"/>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2191319"/>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5040285"/>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4132752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2_Qutoe 04">
    <p:spTree>
      <p:nvGrpSpPr>
        <p:cNvPr id="1" name=""/>
        <p:cNvGrpSpPr/>
        <p:nvPr/>
      </p:nvGrpSpPr>
      <p:grpSpPr>
        <a:xfrm>
          <a:off x="0" y="0"/>
          <a:ext cx="0" cy="0"/>
          <a:chOff x="0" y="0"/>
          <a:chExt cx="0" cy="0"/>
        </a:xfrm>
      </p:grpSpPr>
      <p:sp>
        <p:nvSpPr>
          <p:cNvPr id="14" name="Picture Placeholder 10">
            <a:extLst>
              <a:ext uri="{FF2B5EF4-FFF2-40B4-BE49-F238E27FC236}">
                <a16:creationId xmlns:a16="http://schemas.microsoft.com/office/drawing/2014/main" id="{AFAF2528-7CBC-EFC7-1A87-0F7D843AACB5}"/>
              </a:ext>
            </a:extLst>
          </p:cNvPr>
          <p:cNvSpPr>
            <a:spLocks noGrp="1"/>
          </p:cNvSpPr>
          <p:nvPr>
            <p:ph type="pic" sz="quarter" idx="42"/>
          </p:nvPr>
        </p:nvSpPr>
        <p:spPr>
          <a:xfrm>
            <a:off x="1315724" y="825882"/>
            <a:ext cx="10583299" cy="573767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 name="Freeform 1">
            <a:extLst>
              <a:ext uri="{FF2B5EF4-FFF2-40B4-BE49-F238E27FC236}">
                <a16:creationId xmlns:a16="http://schemas.microsoft.com/office/drawing/2014/main" id="{EF45AAD3-A98F-D9DB-81D8-ED797F15EEE9}"/>
              </a:ext>
            </a:extLst>
          </p:cNvPr>
          <p:cNvSpPr/>
          <p:nvPr userDrawn="1"/>
        </p:nvSpPr>
        <p:spPr>
          <a:xfrm>
            <a:off x="2427894" y="1226786"/>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Freeform 11">
            <a:extLst>
              <a:ext uri="{FF2B5EF4-FFF2-40B4-BE49-F238E27FC236}">
                <a16:creationId xmlns:a16="http://schemas.microsoft.com/office/drawing/2014/main" id="{4166F876-EC79-8429-0CD1-C082B9B4CE45}"/>
              </a:ext>
            </a:extLst>
          </p:cNvPr>
          <p:cNvSpPr/>
          <p:nvPr userDrawn="1"/>
        </p:nvSpPr>
        <p:spPr>
          <a:xfrm>
            <a:off x="669614" y="3820354"/>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28AAE3"/>
          </a:solidFill>
          <a:ln w="3598" cap="flat">
            <a:noFill/>
            <a:prstDash val="solid"/>
            <a:miter/>
          </a:ln>
        </p:spPr>
        <p:txBody>
          <a:bodyPr rtlCol="0" anchor="ctr"/>
          <a:lstStyle/>
          <a:p>
            <a:endParaRPr lang="en-US" b="0" i="0" dirty="0">
              <a:latin typeface="Calibri" panose="020F0502020204030204" pitchFamily="34" charset="0"/>
            </a:endParaRPr>
          </a:p>
        </p:txBody>
      </p:sp>
      <p:sp>
        <p:nvSpPr>
          <p:cNvPr id="12" name="Freeform 11">
            <a:extLst>
              <a:ext uri="{FF2B5EF4-FFF2-40B4-BE49-F238E27FC236}">
                <a16:creationId xmlns:a16="http://schemas.microsoft.com/office/drawing/2014/main" id="{741F60DB-CA5B-8549-AB90-11B53F526B02}"/>
              </a:ext>
            </a:extLst>
          </p:cNvPr>
          <p:cNvSpPr/>
          <p:nvPr userDrawn="1"/>
        </p:nvSpPr>
        <p:spPr>
          <a:xfrm>
            <a:off x="628650" y="6858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4" name="Freeform 1">
            <a:extLst>
              <a:ext uri="{FF2B5EF4-FFF2-40B4-BE49-F238E27FC236}">
                <a16:creationId xmlns:a16="http://schemas.microsoft.com/office/drawing/2014/main" id="{4183CCF9-483D-42CC-BA1C-652FB81B2317}"/>
              </a:ext>
            </a:extLst>
          </p:cNvPr>
          <p:cNvSpPr/>
          <p:nvPr userDrawn="1"/>
        </p:nvSpPr>
        <p:spPr>
          <a:xfrm>
            <a:off x="6256249" y="1327439"/>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11">
            <a:extLst>
              <a:ext uri="{FF2B5EF4-FFF2-40B4-BE49-F238E27FC236}">
                <a16:creationId xmlns:a16="http://schemas.microsoft.com/office/drawing/2014/main" id="{3680757E-CEA3-4DC6-F4DD-0D33ED58E447}"/>
              </a:ext>
            </a:extLst>
          </p:cNvPr>
          <p:cNvSpPr/>
          <p:nvPr userDrawn="1"/>
        </p:nvSpPr>
        <p:spPr>
          <a:xfrm rot="10800000">
            <a:off x="4635608" y="3914536"/>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8" name="Freeform 11">
            <a:extLst>
              <a:ext uri="{FF2B5EF4-FFF2-40B4-BE49-F238E27FC236}">
                <a16:creationId xmlns:a16="http://schemas.microsoft.com/office/drawing/2014/main" id="{87005D7D-F858-C9F2-39CC-B0A322110E97}"/>
              </a:ext>
            </a:extLst>
          </p:cNvPr>
          <p:cNvSpPr/>
          <p:nvPr userDrawn="1"/>
        </p:nvSpPr>
        <p:spPr>
          <a:xfrm rot="10800000">
            <a:off x="4457005" y="76128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28AAE3"/>
          </a:solidFill>
          <a:ln w="3598" cap="flat">
            <a:noFill/>
            <a:prstDash val="solid"/>
            <a:miter/>
          </a:ln>
        </p:spPr>
        <p:txBody>
          <a:bodyPr rtlCol="0" anchor="ctr"/>
          <a:lstStyle/>
          <a:p>
            <a:endParaRPr lang="en-US" b="0" i="0" dirty="0">
              <a:latin typeface="Calibri" panose="020F0502020204030204" pitchFamily="34" charset="0"/>
            </a:endParaRPr>
          </a:p>
        </p:txBody>
      </p:sp>
      <p:sp>
        <p:nvSpPr>
          <p:cNvPr id="9" name="Freeform 1">
            <a:extLst>
              <a:ext uri="{FF2B5EF4-FFF2-40B4-BE49-F238E27FC236}">
                <a16:creationId xmlns:a16="http://schemas.microsoft.com/office/drawing/2014/main" id="{C53A3FF1-77E8-6448-D056-E9BE316102F5}"/>
              </a:ext>
            </a:extLst>
          </p:cNvPr>
          <p:cNvSpPr/>
          <p:nvPr userDrawn="1"/>
        </p:nvSpPr>
        <p:spPr>
          <a:xfrm>
            <a:off x="10146406" y="1327440"/>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11">
            <a:extLst>
              <a:ext uri="{FF2B5EF4-FFF2-40B4-BE49-F238E27FC236}">
                <a16:creationId xmlns:a16="http://schemas.microsoft.com/office/drawing/2014/main" id="{17B69319-FC82-4E83-6473-342D80A4FF6F}"/>
              </a:ext>
            </a:extLst>
          </p:cNvPr>
          <p:cNvSpPr/>
          <p:nvPr userDrawn="1"/>
        </p:nvSpPr>
        <p:spPr>
          <a:xfrm>
            <a:off x="8388126" y="3921008"/>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28AAE3"/>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Freeform 11">
            <a:extLst>
              <a:ext uri="{FF2B5EF4-FFF2-40B4-BE49-F238E27FC236}">
                <a16:creationId xmlns:a16="http://schemas.microsoft.com/office/drawing/2014/main" id="{9657622D-741D-1780-4B67-40FAC4724AD3}"/>
              </a:ext>
            </a:extLst>
          </p:cNvPr>
          <p:cNvSpPr/>
          <p:nvPr userDrawn="1"/>
        </p:nvSpPr>
        <p:spPr>
          <a:xfrm>
            <a:off x="8347162" y="786454"/>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3039738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_Qutoe 04">
    <p:spTree>
      <p:nvGrpSpPr>
        <p:cNvPr id="1" name=""/>
        <p:cNvGrpSpPr/>
        <p:nvPr/>
      </p:nvGrpSpPr>
      <p:grpSpPr>
        <a:xfrm>
          <a:off x="0" y="0"/>
          <a:ext cx="0" cy="0"/>
          <a:chOff x="0" y="0"/>
          <a:chExt cx="0" cy="0"/>
        </a:xfrm>
      </p:grpSpPr>
      <p:sp>
        <p:nvSpPr>
          <p:cNvPr id="14" name="Picture Placeholder 10">
            <a:extLst>
              <a:ext uri="{FF2B5EF4-FFF2-40B4-BE49-F238E27FC236}">
                <a16:creationId xmlns:a16="http://schemas.microsoft.com/office/drawing/2014/main" id="{AFAF2528-7CBC-EFC7-1A87-0F7D843AACB5}"/>
              </a:ext>
            </a:extLst>
          </p:cNvPr>
          <p:cNvSpPr>
            <a:spLocks noGrp="1"/>
          </p:cNvSpPr>
          <p:nvPr>
            <p:ph type="pic" sz="quarter" idx="42"/>
          </p:nvPr>
        </p:nvSpPr>
        <p:spPr>
          <a:xfrm>
            <a:off x="1315724" y="825882"/>
            <a:ext cx="10583299" cy="5737672"/>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 name="Freeform 1">
            <a:extLst>
              <a:ext uri="{FF2B5EF4-FFF2-40B4-BE49-F238E27FC236}">
                <a16:creationId xmlns:a16="http://schemas.microsoft.com/office/drawing/2014/main" id="{EF45AAD3-A98F-D9DB-81D8-ED797F15EEE9}"/>
              </a:ext>
            </a:extLst>
          </p:cNvPr>
          <p:cNvSpPr/>
          <p:nvPr userDrawn="1"/>
        </p:nvSpPr>
        <p:spPr>
          <a:xfrm>
            <a:off x="2427894" y="1226786"/>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Freeform 11">
            <a:extLst>
              <a:ext uri="{FF2B5EF4-FFF2-40B4-BE49-F238E27FC236}">
                <a16:creationId xmlns:a16="http://schemas.microsoft.com/office/drawing/2014/main" id="{4166F876-EC79-8429-0CD1-C082B9B4CE45}"/>
              </a:ext>
            </a:extLst>
          </p:cNvPr>
          <p:cNvSpPr/>
          <p:nvPr userDrawn="1"/>
        </p:nvSpPr>
        <p:spPr>
          <a:xfrm>
            <a:off x="669614" y="3820354"/>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12" name="Freeform 11">
            <a:extLst>
              <a:ext uri="{FF2B5EF4-FFF2-40B4-BE49-F238E27FC236}">
                <a16:creationId xmlns:a16="http://schemas.microsoft.com/office/drawing/2014/main" id="{741F60DB-CA5B-8549-AB90-11B53F526B02}"/>
              </a:ext>
            </a:extLst>
          </p:cNvPr>
          <p:cNvSpPr/>
          <p:nvPr userDrawn="1"/>
        </p:nvSpPr>
        <p:spPr>
          <a:xfrm>
            <a:off x="628650" y="6858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4" name="Freeform 1">
            <a:extLst>
              <a:ext uri="{FF2B5EF4-FFF2-40B4-BE49-F238E27FC236}">
                <a16:creationId xmlns:a16="http://schemas.microsoft.com/office/drawing/2014/main" id="{4183CCF9-483D-42CC-BA1C-652FB81B2317}"/>
              </a:ext>
            </a:extLst>
          </p:cNvPr>
          <p:cNvSpPr/>
          <p:nvPr userDrawn="1"/>
        </p:nvSpPr>
        <p:spPr>
          <a:xfrm>
            <a:off x="6256249" y="1327439"/>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11">
            <a:extLst>
              <a:ext uri="{FF2B5EF4-FFF2-40B4-BE49-F238E27FC236}">
                <a16:creationId xmlns:a16="http://schemas.microsoft.com/office/drawing/2014/main" id="{3680757E-CEA3-4DC6-F4DD-0D33ED58E447}"/>
              </a:ext>
            </a:extLst>
          </p:cNvPr>
          <p:cNvSpPr/>
          <p:nvPr userDrawn="1"/>
        </p:nvSpPr>
        <p:spPr>
          <a:xfrm rot="10800000">
            <a:off x="4635608" y="3914536"/>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
        <p:nvSpPr>
          <p:cNvPr id="8" name="Freeform 11">
            <a:extLst>
              <a:ext uri="{FF2B5EF4-FFF2-40B4-BE49-F238E27FC236}">
                <a16:creationId xmlns:a16="http://schemas.microsoft.com/office/drawing/2014/main" id="{87005D7D-F858-C9F2-39CC-B0A322110E97}"/>
              </a:ext>
            </a:extLst>
          </p:cNvPr>
          <p:cNvSpPr/>
          <p:nvPr userDrawn="1"/>
        </p:nvSpPr>
        <p:spPr>
          <a:xfrm rot="10800000">
            <a:off x="4457005" y="76128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9" name="Freeform 1">
            <a:extLst>
              <a:ext uri="{FF2B5EF4-FFF2-40B4-BE49-F238E27FC236}">
                <a16:creationId xmlns:a16="http://schemas.microsoft.com/office/drawing/2014/main" id="{C53A3FF1-77E8-6448-D056-E9BE316102F5}"/>
              </a:ext>
            </a:extLst>
          </p:cNvPr>
          <p:cNvSpPr/>
          <p:nvPr userDrawn="1"/>
        </p:nvSpPr>
        <p:spPr>
          <a:xfrm>
            <a:off x="10146406" y="1327440"/>
            <a:ext cx="1194449" cy="88302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11">
            <a:extLst>
              <a:ext uri="{FF2B5EF4-FFF2-40B4-BE49-F238E27FC236}">
                <a16:creationId xmlns:a16="http://schemas.microsoft.com/office/drawing/2014/main" id="{17B69319-FC82-4E83-6473-342D80A4FF6F}"/>
              </a:ext>
            </a:extLst>
          </p:cNvPr>
          <p:cNvSpPr/>
          <p:nvPr userDrawn="1"/>
        </p:nvSpPr>
        <p:spPr>
          <a:xfrm>
            <a:off x="8388126" y="3921008"/>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Freeform 11">
            <a:extLst>
              <a:ext uri="{FF2B5EF4-FFF2-40B4-BE49-F238E27FC236}">
                <a16:creationId xmlns:a16="http://schemas.microsoft.com/office/drawing/2014/main" id="{9657622D-741D-1780-4B67-40FAC4724AD3}"/>
              </a:ext>
            </a:extLst>
          </p:cNvPr>
          <p:cNvSpPr/>
          <p:nvPr userDrawn="1"/>
        </p:nvSpPr>
        <p:spPr>
          <a:xfrm>
            <a:off x="8347162" y="786454"/>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5AAA3"/>
          </a:solidFill>
          <a:ln w="3598"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28330320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4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628650" y="1116837"/>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8" name="Freeform 11">
            <a:extLst>
              <a:ext uri="{FF2B5EF4-FFF2-40B4-BE49-F238E27FC236}">
                <a16:creationId xmlns:a16="http://schemas.microsoft.com/office/drawing/2014/main" id="{87005D7D-F858-C9F2-39CC-B0A322110E97}"/>
              </a:ext>
            </a:extLst>
          </p:cNvPr>
          <p:cNvSpPr/>
          <p:nvPr userDrawn="1"/>
        </p:nvSpPr>
        <p:spPr>
          <a:xfrm rot="10800000">
            <a:off x="4457005" y="1200944"/>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
        <p:nvSpPr>
          <p:cNvPr id="5" name="Freeform 11">
            <a:extLst>
              <a:ext uri="{FF2B5EF4-FFF2-40B4-BE49-F238E27FC236}">
                <a16:creationId xmlns:a16="http://schemas.microsoft.com/office/drawing/2014/main" id="{FA96EA77-0467-01F1-D496-E2FA42A45EDC}"/>
              </a:ext>
            </a:extLst>
          </p:cNvPr>
          <p:cNvSpPr/>
          <p:nvPr userDrawn="1"/>
        </p:nvSpPr>
        <p:spPr>
          <a:xfrm>
            <a:off x="8285360" y="1200943"/>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6" name="Freeform 11">
            <a:extLst>
              <a:ext uri="{FF2B5EF4-FFF2-40B4-BE49-F238E27FC236}">
                <a16:creationId xmlns:a16="http://schemas.microsoft.com/office/drawing/2014/main" id="{18CEDBB4-D931-BD31-60A5-622E97809371}"/>
              </a:ext>
            </a:extLst>
          </p:cNvPr>
          <p:cNvSpPr/>
          <p:nvPr userDrawn="1"/>
        </p:nvSpPr>
        <p:spPr>
          <a:xfrm>
            <a:off x="781050" y="3943711"/>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
        <p:nvSpPr>
          <p:cNvPr id="11" name="Freeform 11">
            <a:extLst>
              <a:ext uri="{FF2B5EF4-FFF2-40B4-BE49-F238E27FC236}">
                <a16:creationId xmlns:a16="http://schemas.microsoft.com/office/drawing/2014/main" id="{B756F812-541D-71E4-0F0C-3D65D7188877}"/>
              </a:ext>
            </a:extLst>
          </p:cNvPr>
          <p:cNvSpPr/>
          <p:nvPr userDrawn="1"/>
        </p:nvSpPr>
        <p:spPr>
          <a:xfrm rot="10800000">
            <a:off x="4609405" y="4019191"/>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15" name="Freeform 11">
            <a:extLst>
              <a:ext uri="{FF2B5EF4-FFF2-40B4-BE49-F238E27FC236}">
                <a16:creationId xmlns:a16="http://schemas.microsoft.com/office/drawing/2014/main" id="{E19CE7EB-D205-8C36-F94C-268889B0AB1E}"/>
              </a:ext>
            </a:extLst>
          </p:cNvPr>
          <p:cNvSpPr/>
          <p:nvPr userDrawn="1"/>
        </p:nvSpPr>
        <p:spPr>
          <a:xfrm>
            <a:off x="8437760" y="4019191"/>
            <a:ext cx="2785206" cy="25718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415447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5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628650" y="6858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8" name="Freeform 11">
            <a:extLst>
              <a:ext uri="{FF2B5EF4-FFF2-40B4-BE49-F238E27FC236}">
                <a16:creationId xmlns:a16="http://schemas.microsoft.com/office/drawing/2014/main" id="{87005D7D-F858-C9F2-39CC-B0A322110E97}"/>
              </a:ext>
            </a:extLst>
          </p:cNvPr>
          <p:cNvSpPr/>
          <p:nvPr userDrawn="1"/>
        </p:nvSpPr>
        <p:spPr>
          <a:xfrm rot="10800000">
            <a:off x="4457005" y="76128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
        <p:nvSpPr>
          <p:cNvPr id="5" name="Freeform 11">
            <a:extLst>
              <a:ext uri="{FF2B5EF4-FFF2-40B4-BE49-F238E27FC236}">
                <a16:creationId xmlns:a16="http://schemas.microsoft.com/office/drawing/2014/main" id="{FA96EA77-0467-01F1-D496-E2FA42A45EDC}"/>
              </a:ext>
            </a:extLst>
          </p:cNvPr>
          <p:cNvSpPr/>
          <p:nvPr userDrawn="1"/>
        </p:nvSpPr>
        <p:spPr>
          <a:xfrm>
            <a:off x="8285360" y="8382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6" name="Freeform 11">
            <a:extLst>
              <a:ext uri="{FF2B5EF4-FFF2-40B4-BE49-F238E27FC236}">
                <a16:creationId xmlns:a16="http://schemas.microsoft.com/office/drawing/2014/main" id="{18CEDBB4-D931-BD31-60A5-622E97809371}"/>
              </a:ext>
            </a:extLst>
          </p:cNvPr>
          <p:cNvSpPr/>
          <p:nvPr userDrawn="1"/>
        </p:nvSpPr>
        <p:spPr>
          <a:xfrm>
            <a:off x="781050" y="376284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
        <p:nvSpPr>
          <p:cNvPr id="11" name="Freeform 11">
            <a:extLst>
              <a:ext uri="{FF2B5EF4-FFF2-40B4-BE49-F238E27FC236}">
                <a16:creationId xmlns:a16="http://schemas.microsoft.com/office/drawing/2014/main" id="{B756F812-541D-71E4-0F0C-3D65D7188877}"/>
              </a:ext>
            </a:extLst>
          </p:cNvPr>
          <p:cNvSpPr/>
          <p:nvPr userDrawn="1"/>
        </p:nvSpPr>
        <p:spPr>
          <a:xfrm rot="10800000">
            <a:off x="4609405" y="383832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05AAA3"/>
            </a:solidFill>
            <a:prstDash val="solid"/>
            <a:miter/>
          </a:ln>
        </p:spPr>
        <p:txBody>
          <a:bodyPr rtlCol="0" anchor="ctr"/>
          <a:lstStyle/>
          <a:p>
            <a:endParaRPr lang="en-US" b="0" i="0" dirty="0">
              <a:latin typeface="Calibri" panose="020F0502020204030204" pitchFamily="34" charset="0"/>
            </a:endParaRPr>
          </a:p>
        </p:txBody>
      </p:sp>
      <p:sp>
        <p:nvSpPr>
          <p:cNvPr id="15" name="Freeform 11">
            <a:extLst>
              <a:ext uri="{FF2B5EF4-FFF2-40B4-BE49-F238E27FC236}">
                <a16:creationId xmlns:a16="http://schemas.microsoft.com/office/drawing/2014/main" id="{E19CE7EB-D205-8C36-F94C-268889B0AB1E}"/>
              </a:ext>
            </a:extLst>
          </p:cNvPr>
          <p:cNvSpPr/>
          <p:nvPr userDrawn="1"/>
        </p:nvSpPr>
        <p:spPr>
          <a:xfrm>
            <a:off x="8437760" y="391524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702E8C"/>
            </a:solid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7868427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2_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628650" y="6858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
        <p:nvSpPr>
          <p:cNvPr id="8" name="Freeform 11">
            <a:extLst>
              <a:ext uri="{FF2B5EF4-FFF2-40B4-BE49-F238E27FC236}">
                <a16:creationId xmlns:a16="http://schemas.microsoft.com/office/drawing/2014/main" id="{87005D7D-F858-C9F2-39CC-B0A322110E97}"/>
              </a:ext>
            </a:extLst>
          </p:cNvPr>
          <p:cNvSpPr/>
          <p:nvPr userDrawn="1"/>
        </p:nvSpPr>
        <p:spPr>
          <a:xfrm rot="10800000">
            <a:off x="4457005" y="76128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
        <p:nvSpPr>
          <p:cNvPr id="5" name="Freeform 11">
            <a:extLst>
              <a:ext uri="{FF2B5EF4-FFF2-40B4-BE49-F238E27FC236}">
                <a16:creationId xmlns:a16="http://schemas.microsoft.com/office/drawing/2014/main" id="{FA96EA77-0467-01F1-D496-E2FA42A45EDC}"/>
              </a:ext>
            </a:extLst>
          </p:cNvPr>
          <p:cNvSpPr/>
          <p:nvPr userDrawn="1"/>
        </p:nvSpPr>
        <p:spPr>
          <a:xfrm>
            <a:off x="8285360" y="83820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
        <p:nvSpPr>
          <p:cNvPr id="6" name="Freeform 11">
            <a:extLst>
              <a:ext uri="{FF2B5EF4-FFF2-40B4-BE49-F238E27FC236}">
                <a16:creationId xmlns:a16="http://schemas.microsoft.com/office/drawing/2014/main" id="{18CEDBB4-D931-BD31-60A5-622E97809371}"/>
              </a:ext>
            </a:extLst>
          </p:cNvPr>
          <p:cNvSpPr/>
          <p:nvPr userDrawn="1"/>
        </p:nvSpPr>
        <p:spPr>
          <a:xfrm>
            <a:off x="781050" y="376284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
        <p:nvSpPr>
          <p:cNvPr id="11" name="Freeform 11">
            <a:extLst>
              <a:ext uri="{FF2B5EF4-FFF2-40B4-BE49-F238E27FC236}">
                <a16:creationId xmlns:a16="http://schemas.microsoft.com/office/drawing/2014/main" id="{B756F812-541D-71E4-0F0C-3D65D7188877}"/>
              </a:ext>
            </a:extLst>
          </p:cNvPr>
          <p:cNvSpPr/>
          <p:nvPr userDrawn="1"/>
        </p:nvSpPr>
        <p:spPr>
          <a:xfrm rot="10800000">
            <a:off x="4609405" y="3838321"/>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
        <p:nvSpPr>
          <p:cNvPr id="15" name="Freeform 11">
            <a:extLst>
              <a:ext uri="{FF2B5EF4-FFF2-40B4-BE49-F238E27FC236}">
                <a16:creationId xmlns:a16="http://schemas.microsoft.com/office/drawing/2014/main" id="{E19CE7EB-D205-8C36-F94C-268889B0AB1E}"/>
              </a:ext>
            </a:extLst>
          </p:cNvPr>
          <p:cNvSpPr/>
          <p:nvPr userDrawn="1"/>
        </p:nvSpPr>
        <p:spPr>
          <a:xfrm>
            <a:off x="8437760" y="3915240"/>
            <a:ext cx="3276600" cy="284987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noFill/>
          <a:ln w="76200" cap="flat">
            <a:solidFill>
              <a:srgbClr val="335C42"/>
            </a:solid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2449930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0872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91051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228017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702E8C"/>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3825441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D11C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682437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DE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921202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35C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29594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01A5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661235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7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DF4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691549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9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2C9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808039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02E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1657535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05A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83F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84E404C0-CA2D-0A03-6A7D-B17C2ACC6436}"/>
              </a:ext>
            </a:extLst>
          </p:cNvPr>
          <p:cNvGrpSpPr/>
          <p:nvPr userDrawn="1"/>
        </p:nvGrpSpPr>
        <p:grpSpPr>
          <a:xfrm>
            <a:off x="279930" y="6388360"/>
            <a:ext cx="4179859" cy="424070"/>
            <a:chOff x="252221" y="10160164"/>
            <a:chExt cx="4179859" cy="424070"/>
          </a:xfrm>
        </p:grpSpPr>
        <p:sp>
          <p:nvSpPr>
            <p:cNvPr id="4" name="Text Box 5">
              <a:extLst>
                <a:ext uri="{FF2B5EF4-FFF2-40B4-BE49-F238E27FC236}">
                  <a16:creationId xmlns:a16="http://schemas.microsoft.com/office/drawing/2014/main" id="{DAEB0716-600F-64C1-3B78-0EFE8EC543CD}"/>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5" name="Graphic 5">
              <a:extLst>
                <a:ext uri="{FF2B5EF4-FFF2-40B4-BE49-F238E27FC236}">
                  <a16:creationId xmlns:a16="http://schemas.microsoft.com/office/drawing/2014/main" id="{4F90056A-24F2-B958-E956-D72C01CD1454}"/>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FA739771-4A97-E2A2-1D9B-1694E95DE8D2}"/>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712FAF4-8C63-7F0E-DAA0-5BFB450225FF}"/>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82F4AFE-E3F3-6CC0-3052-6B93EA74EC0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D2D5F72-870A-FB2F-D994-2C2CAA0FEF37}"/>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8A61F66-7D2C-2620-54F6-567E0C697712}"/>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F496BCA-CB10-4276-5435-C62ED1ECA10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1C459F7-AF88-F14E-E1F1-82A59478C49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C5302A9-72A4-E355-1139-640F8484B18C}"/>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1987765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333212" y="914400"/>
            <a:ext cx="11525573" cy="576262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702E8C"/>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125380" y="914400"/>
            <a:ext cx="5848513" cy="576262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702E8C"/>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
        <p:nvSpPr>
          <p:cNvPr id="2" name="Freeform 9">
            <a:extLst>
              <a:ext uri="{FF2B5EF4-FFF2-40B4-BE49-F238E27FC236}">
                <a16:creationId xmlns:a16="http://schemas.microsoft.com/office/drawing/2014/main" id="{F004F304-53E8-43BA-1D3D-56B89433B4E8}"/>
              </a:ext>
            </a:extLst>
          </p:cNvPr>
          <p:cNvSpPr/>
          <p:nvPr userDrawn="1"/>
        </p:nvSpPr>
        <p:spPr>
          <a:xfrm>
            <a:off x="6095999" y="914400"/>
            <a:ext cx="5848513" cy="576262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05AAA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85857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93771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35C42"/>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F462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83F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083F59"/>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2DAE010-689B-C374-751E-402231B6F426}"/>
              </a:ext>
            </a:extLst>
          </p:cNvPr>
          <p:cNvGrpSpPr/>
          <p:nvPr userDrawn="1"/>
        </p:nvGrpSpPr>
        <p:grpSpPr>
          <a:xfrm rot="12028030">
            <a:off x="-51341" y="4386944"/>
            <a:ext cx="2061589" cy="1788378"/>
            <a:chOff x="-1397183" y="824494"/>
            <a:chExt cx="1192352" cy="1034336"/>
          </a:xfrm>
        </p:grpSpPr>
        <p:sp>
          <p:nvSpPr>
            <p:cNvPr id="8" name="Freeform 7">
              <a:extLst>
                <a:ext uri="{FF2B5EF4-FFF2-40B4-BE49-F238E27FC236}">
                  <a16:creationId xmlns:a16="http://schemas.microsoft.com/office/drawing/2014/main" id="{26073620-308C-4CB8-75CE-8181A8B8A105}"/>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000ADB7-3B54-7F02-ABE1-1C599C834921}"/>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4BEF547-5E8E-A629-6386-705540859680}"/>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3332101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125380" y="914400"/>
            <a:ext cx="5848513" cy="576262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DEA90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
        <p:nvSpPr>
          <p:cNvPr id="2" name="Freeform 9">
            <a:extLst>
              <a:ext uri="{FF2B5EF4-FFF2-40B4-BE49-F238E27FC236}">
                <a16:creationId xmlns:a16="http://schemas.microsoft.com/office/drawing/2014/main" id="{F004F304-53E8-43BA-1D3D-56B89433B4E8}"/>
              </a:ext>
            </a:extLst>
          </p:cNvPr>
          <p:cNvSpPr/>
          <p:nvPr userDrawn="1"/>
        </p:nvSpPr>
        <p:spPr>
          <a:xfrm>
            <a:off x="6095999" y="914400"/>
            <a:ext cx="5848513" cy="576262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28AAE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03657056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Text 02">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11987114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333212" y="1247614"/>
            <a:ext cx="11525573" cy="500059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08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139395381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333212" y="1247614"/>
            <a:ext cx="11525573" cy="500059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086D6E"/>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302483"/>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180743888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333212" y="1436175"/>
            <a:ext cx="11525573" cy="521227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08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Freeform 11">
            <a:extLst>
              <a:ext uri="{FF2B5EF4-FFF2-40B4-BE49-F238E27FC236}">
                <a16:creationId xmlns:a16="http://schemas.microsoft.com/office/drawing/2014/main" id="{0D36EFDA-264B-4948-A7A5-D2CBE1A3DC45}"/>
              </a:ext>
            </a:extLst>
          </p:cNvPr>
          <p:cNvSpPr/>
          <p:nvPr userDrawn="1"/>
        </p:nvSpPr>
        <p:spPr>
          <a:xfrm>
            <a:off x="3732000" y="1698932"/>
            <a:ext cx="846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DF4625"/>
          </a:solidFill>
          <a:ln w="24491" cap="flat">
            <a:solidFill>
              <a:srgbClr val="DF4625"/>
            </a:solidFill>
            <a:prstDash val="solid"/>
            <a:miter/>
          </a:ln>
        </p:spPr>
        <p:txBody>
          <a:bodyPr rtlCol="0" anchor="ctr"/>
          <a:lstStyle/>
          <a:p>
            <a:endParaRPr lang="en-US"/>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DF4625"/>
                </a:solidFill>
                <a:latin typeface="+mn-lt"/>
              </a:defRPr>
            </a:lvl1pPr>
          </a:lstStyle>
          <a:p>
            <a:pPr lvl="0"/>
            <a:r>
              <a:rPr lang="en-US" dirty="0"/>
              <a:t>Heading</a:t>
            </a:r>
          </a:p>
        </p:txBody>
      </p:sp>
    </p:spTree>
    <p:extLst>
      <p:ext uri="{BB962C8B-B14F-4D97-AF65-F5344CB8AC3E}">
        <p14:creationId xmlns:p14="http://schemas.microsoft.com/office/powerpoint/2010/main" val="16031931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4054160" y="721803"/>
            <a:ext cx="7563410" cy="1674487"/>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4" name="Group 3">
            <a:extLst>
              <a:ext uri="{FF2B5EF4-FFF2-40B4-BE49-F238E27FC236}">
                <a16:creationId xmlns:a16="http://schemas.microsoft.com/office/drawing/2014/main" id="{A3B9141F-6DD9-8488-3489-F5BD2D8B7934}"/>
              </a:ext>
            </a:extLst>
          </p:cNvPr>
          <p:cNvGrpSpPr/>
          <p:nvPr userDrawn="1"/>
        </p:nvGrpSpPr>
        <p:grpSpPr>
          <a:xfrm>
            <a:off x="4054159" y="2644936"/>
            <a:ext cx="7563410" cy="1674487"/>
            <a:chOff x="4054159" y="2644936"/>
            <a:chExt cx="7563410" cy="1674487"/>
          </a:xfrm>
        </p:grpSpPr>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DFF853B-9071-C93B-E94C-D4D2D2347A20}"/>
                </a:ext>
              </a:extLst>
            </p:cNvPr>
            <p:cNvGrpSpPr/>
            <p:nvPr userDrawn="1"/>
          </p:nvGrpSpPr>
          <p:grpSpPr>
            <a:xfrm>
              <a:off x="4054159" y="3923423"/>
              <a:ext cx="7563410" cy="396000"/>
              <a:chOff x="4054159" y="3923423"/>
              <a:chExt cx="7563410" cy="396000"/>
            </a:xfrm>
          </p:grpSpPr>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6" name="Group 5">
            <a:extLst>
              <a:ext uri="{FF2B5EF4-FFF2-40B4-BE49-F238E27FC236}">
                <a16:creationId xmlns:a16="http://schemas.microsoft.com/office/drawing/2014/main" id="{36F5C9E3-41BC-3B4B-1D88-E50F4F9916B9}"/>
              </a:ext>
            </a:extLst>
          </p:cNvPr>
          <p:cNvGrpSpPr/>
          <p:nvPr userDrawn="1"/>
        </p:nvGrpSpPr>
        <p:grpSpPr>
          <a:xfrm>
            <a:off x="4069657" y="4508733"/>
            <a:ext cx="7563410" cy="1674487"/>
            <a:chOff x="4069657" y="4508733"/>
            <a:chExt cx="7563410" cy="1674487"/>
          </a:xfrm>
        </p:grpSpPr>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98C6B749-DEC9-6F90-9821-DDA8C533BDD3}"/>
                </a:ext>
              </a:extLst>
            </p:cNvPr>
            <p:cNvGrpSpPr/>
            <p:nvPr userDrawn="1"/>
          </p:nvGrpSpPr>
          <p:grpSpPr>
            <a:xfrm>
              <a:off x="4069657" y="5787220"/>
              <a:ext cx="7563410" cy="396000"/>
              <a:chOff x="4069657" y="5787220"/>
              <a:chExt cx="7563410" cy="396000"/>
            </a:xfrm>
          </p:grpSpPr>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9964546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019541" y="343175"/>
            <a:ext cx="2152521"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8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337952" y="484832"/>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337953" y="983545"/>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2194873" y="917683"/>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Challenge</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1995823"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4054159" y="188181"/>
            <a:ext cx="7902045" cy="2148118"/>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347394" y="2739798"/>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347395" y="3238511"/>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4" name="Group 3">
            <a:extLst>
              <a:ext uri="{FF2B5EF4-FFF2-40B4-BE49-F238E27FC236}">
                <a16:creationId xmlns:a16="http://schemas.microsoft.com/office/drawing/2014/main" id="{A3B9141F-6DD9-8488-3489-F5BD2D8B7934}"/>
              </a:ext>
            </a:extLst>
          </p:cNvPr>
          <p:cNvGrpSpPr/>
          <p:nvPr userDrawn="1"/>
        </p:nvGrpSpPr>
        <p:grpSpPr>
          <a:xfrm>
            <a:off x="4054158" y="2401606"/>
            <a:ext cx="7885845" cy="2060054"/>
            <a:chOff x="4054159" y="2644936"/>
            <a:chExt cx="7563410" cy="1674487"/>
          </a:xfrm>
        </p:grpSpPr>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DFF853B-9071-C93B-E94C-D4D2D2347A20}"/>
                </a:ext>
              </a:extLst>
            </p:cNvPr>
            <p:cNvGrpSpPr/>
            <p:nvPr userDrawn="1"/>
          </p:nvGrpSpPr>
          <p:grpSpPr>
            <a:xfrm>
              <a:off x="4054159" y="3923423"/>
              <a:ext cx="7563410" cy="396000"/>
              <a:chOff x="4054159" y="3923423"/>
              <a:chExt cx="7563410" cy="396000"/>
            </a:xfrm>
          </p:grpSpPr>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362892" y="4773302"/>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362893" y="5272015"/>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6" name="Group 5">
            <a:extLst>
              <a:ext uri="{FF2B5EF4-FFF2-40B4-BE49-F238E27FC236}">
                <a16:creationId xmlns:a16="http://schemas.microsoft.com/office/drawing/2014/main" id="{36F5C9E3-41BC-3B4B-1D88-E50F4F9916B9}"/>
              </a:ext>
            </a:extLst>
          </p:cNvPr>
          <p:cNvGrpSpPr/>
          <p:nvPr userDrawn="1"/>
        </p:nvGrpSpPr>
        <p:grpSpPr>
          <a:xfrm>
            <a:off x="4069656" y="4556044"/>
            <a:ext cx="7870355" cy="2155306"/>
            <a:chOff x="4069657" y="4508733"/>
            <a:chExt cx="7563410" cy="1674487"/>
          </a:xfrm>
        </p:grpSpPr>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98C6B749-DEC9-6F90-9821-DDA8C533BDD3}"/>
                </a:ext>
              </a:extLst>
            </p:cNvPr>
            <p:cNvGrpSpPr/>
            <p:nvPr userDrawn="1"/>
          </p:nvGrpSpPr>
          <p:grpSpPr>
            <a:xfrm>
              <a:off x="4069657" y="5787220"/>
              <a:ext cx="7563410" cy="396000"/>
              <a:chOff x="4069657" y="5787220"/>
              <a:chExt cx="7563410" cy="396000"/>
            </a:xfrm>
          </p:grpSpPr>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7" name="Text Placeholder 8">
            <a:extLst>
              <a:ext uri="{FF2B5EF4-FFF2-40B4-BE49-F238E27FC236}">
                <a16:creationId xmlns:a16="http://schemas.microsoft.com/office/drawing/2014/main" id="{BF545690-3156-C06B-7E59-CA281F7A38A4}"/>
              </a:ext>
            </a:extLst>
          </p:cNvPr>
          <p:cNvSpPr>
            <a:spLocks noGrp="1"/>
          </p:cNvSpPr>
          <p:nvPr>
            <p:ph type="body" sz="quarter" idx="48" hasCustomPrompt="1"/>
          </p:nvPr>
        </p:nvSpPr>
        <p:spPr>
          <a:xfrm>
            <a:off x="2160741" y="2872987"/>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Benefit </a:t>
            </a:r>
          </a:p>
        </p:txBody>
      </p:sp>
      <p:sp>
        <p:nvSpPr>
          <p:cNvPr id="8" name="Text Placeholder 8">
            <a:extLst>
              <a:ext uri="{FF2B5EF4-FFF2-40B4-BE49-F238E27FC236}">
                <a16:creationId xmlns:a16="http://schemas.microsoft.com/office/drawing/2014/main" id="{CC1C18BB-6462-D10D-A1B0-DF728B6321FE}"/>
              </a:ext>
            </a:extLst>
          </p:cNvPr>
          <p:cNvSpPr>
            <a:spLocks noGrp="1"/>
          </p:cNvSpPr>
          <p:nvPr>
            <p:ph type="body" sz="quarter" idx="49" hasCustomPrompt="1"/>
          </p:nvPr>
        </p:nvSpPr>
        <p:spPr>
          <a:xfrm>
            <a:off x="2184201" y="4956862"/>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Solution</a:t>
            </a:r>
          </a:p>
        </p:txBody>
      </p:sp>
    </p:spTree>
    <p:extLst>
      <p:ext uri="{BB962C8B-B14F-4D97-AF65-F5344CB8AC3E}">
        <p14:creationId xmlns:p14="http://schemas.microsoft.com/office/powerpoint/2010/main" val="33259158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019541" y="343175"/>
            <a:ext cx="2152521"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1A54E"/>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531293" y="573587"/>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531294" y="1072300"/>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2194873" y="917683"/>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Challenge</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1995823"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4054159" y="188181"/>
            <a:ext cx="7902045" cy="2148118"/>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531294" y="2684200"/>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531295" y="3182913"/>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4" name="Group 3">
            <a:extLst>
              <a:ext uri="{FF2B5EF4-FFF2-40B4-BE49-F238E27FC236}">
                <a16:creationId xmlns:a16="http://schemas.microsoft.com/office/drawing/2014/main" id="{A3B9141F-6DD9-8488-3489-F5BD2D8B7934}"/>
              </a:ext>
            </a:extLst>
          </p:cNvPr>
          <p:cNvGrpSpPr/>
          <p:nvPr userDrawn="1"/>
        </p:nvGrpSpPr>
        <p:grpSpPr>
          <a:xfrm>
            <a:off x="4054158" y="2401606"/>
            <a:ext cx="7885845" cy="2060054"/>
            <a:chOff x="4054159" y="2644936"/>
            <a:chExt cx="7563410" cy="1674487"/>
          </a:xfrm>
        </p:grpSpPr>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DFF853B-9071-C93B-E94C-D4D2D2347A20}"/>
                </a:ext>
              </a:extLst>
            </p:cNvPr>
            <p:cNvGrpSpPr/>
            <p:nvPr userDrawn="1"/>
          </p:nvGrpSpPr>
          <p:grpSpPr>
            <a:xfrm>
              <a:off x="4054159" y="3923423"/>
              <a:ext cx="7563410" cy="396000"/>
              <a:chOff x="4054159" y="3923423"/>
              <a:chExt cx="7563410" cy="396000"/>
            </a:xfrm>
          </p:grpSpPr>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531295" y="4669834"/>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531296" y="5168547"/>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6" name="Group 5">
            <a:extLst>
              <a:ext uri="{FF2B5EF4-FFF2-40B4-BE49-F238E27FC236}">
                <a16:creationId xmlns:a16="http://schemas.microsoft.com/office/drawing/2014/main" id="{36F5C9E3-41BC-3B4B-1D88-E50F4F9916B9}"/>
              </a:ext>
            </a:extLst>
          </p:cNvPr>
          <p:cNvGrpSpPr/>
          <p:nvPr userDrawn="1"/>
        </p:nvGrpSpPr>
        <p:grpSpPr>
          <a:xfrm>
            <a:off x="4069656" y="4556044"/>
            <a:ext cx="7870355" cy="2155306"/>
            <a:chOff x="4069657" y="4508733"/>
            <a:chExt cx="7563410" cy="1674487"/>
          </a:xfrm>
        </p:grpSpPr>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98C6B749-DEC9-6F90-9821-DDA8C533BDD3}"/>
                </a:ext>
              </a:extLst>
            </p:cNvPr>
            <p:cNvGrpSpPr/>
            <p:nvPr userDrawn="1"/>
          </p:nvGrpSpPr>
          <p:grpSpPr>
            <a:xfrm>
              <a:off x="4069657" y="5787220"/>
              <a:ext cx="7563410" cy="396000"/>
              <a:chOff x="4069657" y="5787220"/>
              <a:chExt cx="7563410" cy="396000"/>
            </a:xfrm>
          </p:grpSpPr>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7" name="Text Placeholder 8">
            <a:extLst>
              <a:ext uri="{FF2B5EF4-FFF2-40B4-BE49-F238E27FC236}">
                <a16:creationId xmlns:a16="http://schemas.microsoft.com/office/drawing/2014/main" id="{BF545690-3156-C06B-7E59-CA281F7A38A4}"/>
              </a:ext>
            </a:extLst>
          </p:cNvPr>
          <p:cNvSpPr>
            <a:spLocks noGrp="1"/>
          </p:cNvSpPr>
          <p:nvPr>
            <p:ph type="body" sz="quarter" idx="48" hasCustomPrompt="1"/>
          </p:nvPr>
        </p:nvSpPr>
        <p:spPr>
          <a:xfrm>
            <a:off x="2160741" y="2872987"/>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Benefit </a:t>
            </a:r>
          </a:p>
        </p:txBody>
      </p:sp>
      <p:sp>
        <p:nvSpPr>
          <p:cNvPr id="8" name="Text Placeholder 8">
            <a:extLst>
              <a:ext uri="{FF2B5EF4-FFF2-40B4-BE49-F238E27FC236}">
                <a16:creationId xmlns:a16="http://schemas.microsoft.com/office/drawing/2014/main" id="{CC1C18BB-6462-D10D-A1B0-DF728B6321FE}"/>
              </a:ext>
            </a:extLst>
          </p:cNvPr>
          <p:cNvSpPr>
            <a:spLocks noGrp="1"/>
          </p:cNvSpPr>
          <p:nvPr>
            <p:ph type="body" sz="quarter" idx="49" hasCustomPrompt="1"/>
          </p:nvPr>
        </p:nvSpPr>
        <p:spPr>
          <a:xfrm>
            <a:off x="2184201" y="4956862"/>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Solution</a:t>
            </a:r>
          </a:p>
        </p:txBody>
      </p:sp>
    </p:spTree>
    <p:extLst>
      <p:ext uri="{BB962C8B-B14F-4D97-AF65-F5344CB8AC3E}">
        <p14:creationId xmlns:p14="http://schemas.microsoft.com/office/powerpoint/2010/main" val="273936062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5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019541" y="343175"/>
            <a:ext cx="2152521"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35C42"/>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531293" y="573587"/>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531294" y="1072300"/>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2194873" y="917683"/>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Challenge</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1995823"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4054159" y="188180"/>
            <a:ext cx="7902045" cy="2970163"/>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531295" y="4669834"/>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531296" y="5168547"/>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6" name="Group 5">
            <a:extLst>
              <a:ext uri="{FF2B5EF4-FFF2-40B4-BE49-F238E27FC236}">
                <a16:creationId xmlns:a16="http://schemas.microsoft.com/office/drawing/2014/main" id="{36F5C9E3-41BC-3B4B-1D88-E50F4F9916B9}"/>
              </a:ext>
            </a:extLst>
          </p:cNvPr>
          <p:cNvGrpSpPr/>
          <p:nvPr userDrawn="1"/>
        </p:nvGrpSpPr>
        <p:grpSpPr>
          <a:xfrm>
            <a:off x="4069656" y="3294411"/>
            <a:ext cx="7870355" cy="3416939"/>
            <a:chOff x="4069657" y="4508733"/>
            <a:chExt cx="7563410" cy="1674487"/>
          </a:xfrm>
        </p:grpSpPr>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98C6B749-DEC9-6F90-9821-DDA8C533BDD3}"/>
                </a:ext>
              </a:extLst>
            </p:cNvPr>
            <p:cNvGrpSpPr/>
            <p:nvPr userDrawn="1"/>
          </p:nvGrpSpPr>
          <p:grpSpPr>
            <a:xfrm>
              <a:off x="4069657" y="5787220"/>
              <a:ext cx="7563410" cy="396000"/>
              <a:chOff x="4069657" y="5787220"/>
              <a:chExt cx="7563410" cy="396000"/>
            </a:xfrm>
          </p:grpSpPr>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8" name="Text Placeholder 8">
            <a:extLst>
              <a:ext uri="{FF2B5EF4-FFF2-40B4-BE49-F238E27FC236}">
                <a16:creationId xmlns:a16="http://schemas.microsoft.com/office/drawing/2014/main" id="{CC1C18BB-6462-D10D-A1B0-DF728B6321FE}"/>
              </a:ext>
            </a:extLst>
          </p:cNvPr>
          <p:cNvSpPr>
            <a:spLocks noGrp="1"/>
          </p:cNvSpPr>
          <p:nvPr>
            <p:ph type="body" sz="quarter" idx="49" hasCustomPrompt="1"/>
          </p:nvPr>
        </p:nvSpPr>
        <p:spPr>
          <a:xfrm>
            <a:off x="2184201" y="4956862"/>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Solution</a:t>
            </a:r>
          </a:p>
        </p:txBody>
      </p:sp>
    </p:spTree>
    <p:extLst>
      <p:ext uri="{BB962C8B-B14F-4D97-AF65-F5344CB8AC3E}">
        <p14:creationId xmlns:p14="http://schemas.microsoft.com/office/powerpoint/2010/main" val="4440965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6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019541" y="343175"/>
            <a:ext cx="2152521"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35C42"/>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531293" y="573587"/>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531294" y="1072300"/>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2194873" y="917683"/>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Challenge</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1995823"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2" name="Group 1">
            <a:extLst>
              <a:ext uri="{FF2B5EF4-FFF2-40B4-BE49-F238E27FC236}">
                <a16:creationId xmlns:a16="http://schemas.microsoft.com/office/drawing/2014/main" id="{D5702C2E-2B38-769E-9A6F-6C6471E00026}"/>
              </a:ext>
            </a:extLst>
          </p:cNvPr>
          <p:cNvGrpSpPr/>
          <p:nvPr userDrawn="1"/>
        </p:nvGrpSpPr>
        <p:grpSpPr>
          <a:xfrm>
            <a:off x="4054159" y="188181"/>
            <a:ext cx="7902045" cy="2148118"/>
            <a:chOff x="4054160" y="721803"/>
            <a:chExt cx="7563410" cy="167448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531294" y="2684200"/>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531295" y="3182913"/>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4" name="Group 3">
            <a:extLst>
              <a:ext uri="{FF2B5EF4-FFF2-40B4-BE49-F238E27FC236}">
                <a16:creationId xmlns:a16="http://schemas.microsoft.com/office/drawing/2014/main" id="{A3B9141F-6DD9-8488-3489-F5BD2D8B7934}"/>
              </a:ext>
            </a:extLst>
          </p:cNvPr>
          <p:cNvGrpSpPr/>
          <p:nvPr userDrawn="1"/>
        </p:nvGrpSpPr>
        <p:grpSpPr>
          <a:xfrm>
            <a:off x="4054158" y="2401606"/>
            <a:ext cx="7885845" cy="2060054"/>
            <a:chOff x="4054159" y="2644936"/>
            <a:chExt cx="7563410" cy="1674487"/>
          </a:xfrm>
        </p:grpSpPr>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BDFF853B-9071-C93B-E94C-D4D2D2347A20}"/>
                </a:ext>
              </a:extLst>
            </p:cNvPr>
            <p:cNvGrpSpPr/>
            <p:nvPr userDrawn="1"/>
          </p:nvGrpSpPr>
          <p:grpSpPr>
            <a:xfrm>
              <a:off x="4054159" y="3923423"/>
              <a:ext cx="7563410" cy="396000"/>
              <a:chOff x="4054159" y="3923423"/>
              <a:chExt cx="7563410" cy="396000"/>
            </a:xfrm>
          </p:grpSpPr>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531295" y="4669834"/>
            <a:ext cx="6562677" cy="339415"/>
          </a:xfrm>
          <a:prstGeom prst="rect">
            <a:avLst/>
          </a:prstGeom>
        </p:spPr>
        <p:txBody>
          <a:bodyPr>
            <a:noAutofit/>
          </a:bodyPr>
          <a:lstStyle>
            <a:lvl1pPr marL="0" indent="0" algn="l">
              <a:lnSpc>
                <a:spcPct val="100000"/>
              </a:lnSpc>
              <a:buNone/>
              <a:defRPr sz="2400" b="1" i="0">
                <a:solidFill>
                  <a:srgbClr val="DF4625"/>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531296" y="5168547"/>
            <a:ext cx="6553234" cy="999383"/>
          </a:xfrm>
          <a:prstGeom prst="rect">
            <a:avLst/>
          </a:prstGeom>
        </p:spPr>
        <p:txBody>
          <a:bodyPr>
            <a:noAutofit/>
          </a:bodyPr>
          <a:lstStyle>
            <a:lvl1pPr marL="0" indent="0" algn="l">
              <a:lnSpc>
                <a:spcPct val="100000"/>
              </a:lnSpc>
              <a:buNone/>
              <a:defRPr lang="en-US" sz="2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grpSp>
        <p:nvGrpSpPr>
          <p:cNvPr id="6" name="Group 5">
            <a:extLst>
              <a:ext uri="{FF2B5EF4-FFF2-40B4-BE49-F238E27FC236}">
                <a16:creationId xmlns:a16="http://schemas.microsoft.com/office/drawing/2014/main" id="{36F5C9E3-41BC-3B4B-1D88-E50F4F9916B9}"/>
              </a:ext>
            </a:extLst>
          </p:cNvPr>
          <p:cNvGrpSpPr/>
          <p:nvPr userDrawn="1"/>
        </p:nvGrpSpPr>
        <p:grpSpPr>
          <a:xfrm>
            <a:off x="4069656" y="4556044"/>
            <a:ext cx="7870355" cy="2155306"/>
            <a:chOff x="4069657" y="4508733"/>
            <a:chExt cx="7563410" cy="1674487"/>
          </a:xfrm>
        </p:grpSpPr>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98C6B749-DEC9-6F90-9821-DDA8C533BDD3}"/>
                </a:ext>
              </a:extLst>
            </p:cNvPr>
            <p:cNvGrpSpPr/>
            <p:nvPr userDrawn="1"/>
          </p:nvGrpSpPr>
          <p:grpSpPr>
            <a:xfrm>
              <a:off x="4069657" y="5787220"/>
              <a:ext cx="7563410" cy="396000"/>
              <a:chOff x="4069657" y="5787220"/>
              <a:chExt cx="7563410" cy="396000"/>
            </a:xfrm>
          </p:grpSpPr>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grpSp>
      <p:sp>
        <p:nvSpPr>
          <p:cNvPr id="7" name="Text Placeholder 8">
            <a:extLst>
              <a:ext uri="{FF2B5EF4-FFF2-40B4-BE49-F238E27FC236}">
                <a16:creationId xmlns:a16="http://schemas.microsoft.com/office/drawing/2014/main" id="{BF545690-3156-C06B-7E59-CA281F7A38A4}"/>
              </a:ext>
            </a:extLst>
          </p:cNvPr>
          <p:cNvSpPr>
            <a:spLocks noGrp="1"/>
          </p:cNvSpPr>
          <p:nvPr>
            <p:ph type="body" sz="quarter" idx="48" hasCustomPrompt="1"/>
          </p:nvPr>
        </p:nvSpPr>
        <p:spPr>
          <a:xfrm>
            <a:off x="2160741" y="2872987"/>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Benefit </a:t>
            </a:r>
          </a:p>
        </p:txBody>
      </p:sp>
      <p:sp>
        <p:nvSpPr>
          <p:cNvPr id="8" name="Text Placeholder 8">
            <a:extLst>
              <a:ext uri="{FF2B5EF4-FFF2-40B4-BE49-F238E27FC236}">
                <a16:creationId xmlns:a16="http://schemas.microsoft.com/office/drawing/2014/main" id="{CC1C18BB-6462-D10D-A1B0-DF728B6321FE}"/>
              </a:ext>
            </a:extLst>
          </p:cNvPr>
          <p:cNvSpPr>
            <a:spLocks noGrp="1"/>
          </p:cNvSpPr>
          <p:nvPr>
            <p:ph type="body" sz="quarter" idx="49" hasCustomPrompt="1"/>
          </p:nvPr>
        </p:nvSpPr>
        <p:spPr>
          <a:xfrm>
            <a:off x="2184201" y="4956862"/>
            <a:ext cx="1874786" cy="955625"/>
          </a:xfrm>
          <a:prstGeom prst="rect">
            <a:avLst/>
          </a:prstGeom>
          <a:noFill/>
        </p:spPr>
        <p:txBody>
          <a:bodyPr anchor="ctr">
            <a:noAutofit/>
          </a:bodyPr>
          <a:lstStyle>
            <a:lvl1pPr marL="0" indent="0" algn="r">
              <a:lnSpc>
                <a:spcPct val="130000"/>
              </a:lnSpc>
              <a:buNone/>
              <a:defRPr sz="3200" b="0" i="0">
                <a:solidFill>
                  <a:schemeClr val="bg1"/>
                </a:solidFill>
                <a:latin typeface="Calibri" panose="020F0502020204030204" pitchFamily="34" charset="0"/>
                <a:cs typeface="Calibri" panose="020F0502020204030204" pitchFamily="34" charset="0"/>
              </a:defRPr>
            </a:lvl1pPr>
          </a:lstStyle>
          <a:p>
            <a:pPr lvl="0"/>
            <a:r>
              <a:rPr lang="en-US" dirty="0"/>
              <a:t>Solution</a:t>
            </a:r>
          </a:p>
        </p:txBody>
      </p:sp>
    </p:spTree>
    <p:extLst>
      <p:ext uri="{BB962C8B-B14F-4D97-AF65-F5344CB8AC3E}">
        <p14:creationId xmlns:p14="http://schemas.microsoft.com/office/powerpoint/2010/main" val="191059681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theme" Target="../theme/theme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3C02027-FC73-B27F-AB3B-3731F7589E3C}"/>
              </a:ext>
            </a:extLst>
          </p:cNvPr>
          <p:cNvGrpSpPr/>
          <p:nvPr userDrawn="1"/>
        </p:nvGrpSpPr>
        <p:grpSpPr>
          <a:xfrm>
            <a:off x="279930" y="6388360"/>
            <a:ext cx="4179859" cy="424070"/>
            <a:chOff x="252221" y="10160164"/>
            <a:chExt cx="4179859" cy="424070"/>
          </a:xfrm>
        </p:grpSpPr>
        <p:sp>
          <p:nvSpPr>
            <p:cNvPr id="3" name="Text Box 5">
              <a:extLst>
                <a:ext uri="{FF2B5EF4-FFF2-40B4-BE49-F238E27FC236}">
                  <a16:creationId xmlns:a16="http://schemas.microsoft.com/office/drawing/2014/main" id="{D42C86C6-98DD-4DE9-5BD9-B67A7192ADC2}"/>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DIVERSITÄTEN BELEBEN DAS UNTERNEHMEN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7" name="Graphic 5">
              <a:extLst>
                <a:ext uri="{FF2B5EF4-FFF2-40B4-BE49-F238E27FC236}">
                  <a16:creationId xmlns:a16="http://schemas.microsoft.com/office/drawing/2014/main" id="{659F9F16-14D3-196B-E094-9FE3A2D3F109}"/>
                </a:ext>
              </a:extLst>
            </p:cNvPr>
            <p:cNvGrpSpPr/>
            <p:nvPr userDrawn="1"/>
          </p:nvGrpSpPr>
          <p:grpSpPr>
            <a:xfrm rot="20121967" flipH="1">
              <a:off x="252221" y="10160164"/>
              <a:ext cx="261668" cy="227012"/>
              <a:chOff x="3962604" y="4534014"/>
              <a:chExt cx="1470421" cy="1301140"/>
            </a:xfrm>
          </p:grpSpPr>
          <p:sp>
            <p:nvSpPr>
              <p:cNvPr id="8" name="Freeform 7">
                <a:extLst>
                  <a:ext uri="{FF2B5EF4-FFF2-40B4-BE49-F238E27FC236}">
                    <a16:creationId xmlns:a16="http://schemas.microsoft.com/office/drawing/2014/main" id="{554AC81D-291E-F177-3CAB-D399F393453E}"/>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B17BDF0-A32D-873A-44FA-F1CDE914FB14}"/>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6E3326A6-C997-97E2-CAAA-6449DF50A75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9B23F4-A8F9-C069-20EC-FBE99F317B5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7026563-A28A-E082-71FB-512B89C8CC9A}"/>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20EE838-3B26-E820-A8B8-1B26C2F64C59}"/>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83271B0-5CE4-F1A5-297A-9853FA09DD9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DF94693-D75B-2904-B148-C9E65EFEE188}"/>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902" r:id="rId5"/>
    <p:sldLayoutId id="2147483901" r:id="rId6"/>
    <p:sldLayoutId id="2147483899" r:id="rId7"/>
    <p:sldLayoutId id="2147483919" r:id="rId8"/>
    <p:sldLayoutId id="2147483920" r:id="rId9"/>
    <p:sldLayoutId id="2147483921" r:id="rId10"/>
    <p:sldLayoutId id="2147483977" r:id="rId11"/>
    <p:sldLayoutId id="2147483984" r:id="rId12"/>
    <p:sldLayoutId id="2147483978" r:id="rId13"/>
    <p:sldLayoutId id="2147483979" r:id="rId14"/>
    <p:sldLayoutId id="2147483900" r:id="rId15"/>
    <p:sldLayoutId id="2147483985" r:id="rId16"/>
    <p:sldLayoutId id="2147483980" r:id="rId17"/>
    <p:sldLayoutId id="2147483981" r:id="rId18"/>
    <p:sldLayoutId id="2147483982" r:id="rId19"/>
    <p:sldLayoutId id="2147483983" r:id="rId20"/>
    <p:sldLayoutId id="2147483861" r:id="rId21"/>
    <p:sldLayoutId id="2147483886" r:id="rId22"/>
    <p:sldLayoutId id="2147483887" r:id="rId23"/>
    <p:sldLayoutId id="2147483884" r:id="rId24"/>
    <p:sldLayoutId id="2147483897" r:id="rId25"/>
    <p:sldLayoutId id="2147483885" r:id="rId26"/>
    <p:sldLayoutId id="2147483960" r:id="rId27"/>
    <p:sldLayoutId id="2147483903" r:id="rId28"/>
    <p:sldLayoutId id="2147483961" r:id="rId29"/>
    <p:sldLayoutId id="2147483951" r:id="rId30"/>
    <p:sldLayoutId id="2147483967" r:id="rId31"/>
    <p:sldLayoutId id="2147483945" r:id="rId32"/>
    <p:sldLayoutId id="2147483962" r:id="rId33"/>
    <p:sldLayoutId id="2147483937" r:id="rId34"/>
    <p:sldLayoutId id="2147483963" r:id="rId35"/>
    <p:sldLayoutId id="2147483904" r:id="rId36"/>
    <p:sldLayoutId id="2147483913" r:id="rId37"/>
    <p:sldLayoutId id="2147483964" r:id="rId38"/>
    <p:sldLayoutId id="2147483928" r:id="rId39"/>
    <p:sldLayoutId id="2147483946" r:id="rId40"/>
    <p:sldLayoutId id="2147483947" r:id="rId41"/>
    <p:sldLayoutId id="2147483914" r:id="rId42"/>
    <p:sldLayoutId id="2147483891" r:id="rId43"/>
    <p:sldLayoutId id="2147483934" r:id="rId44"/>
    <p:sldLayoutId id="2147483944" r:id="rId45"/>
    <p:sldLayoutId id="2147483880" r:id="rId46"/>
    <p:sldLayoutId id="2147483922" r:id="rId47"/>
    <p:sldLayoutId id="2147483974" r:id="rId48"/>
    <p:sldLayoutId id="2147483940" r:id="rId49"/>
    <p:sldLayoutId id="2147483932" r:id="rId50"/>
    <p:sldLayoutId id="2147483941" r:id="rId51"/>
    <p:sldLayoutId id="2147483936" r:id="rId52"/>
    <p:sldLayoutId id="2147483938" r:id="rId53"/>
    <p:sldLayoutId id="2147483933" r:id="rId54"/>
    <p:sldLayoutId id="2147483935" r:id="rId55"/>
    <p:sldLayoutId id="2147483949" r:id="rId56"/>
    <p:sldLayoutId id="2147483948" r:id="rId57"/>
    <p:sldLayoutId id="2147483939" r:id="rId58"/>
    <p:sldLayoutId id="2147483923" r:id="rId59"/>
    <p:sldLayoutId id="2147483942" r:id="rId60"/>
    <p:sldLayoutId id="2147483955" r:id="rId61"/>
    <p:sldLayoutId id="2147483893" r:id="rId62"/>
    <p:sldLayoutId id="2147483952" r:id="rId63"/>
    <p:sldLayoutId id="2147483943" r:id="rId64"/>
    <p:sldLayoutId id="2147483957" r:id="rId65"/>
    <p:sldLayoutId id="2147483958" r:id="rId66"/>
    <p:sldLayoutId id="2147483954" r:id="rId67"/>
    <p:sldLayoutId id="2147483965" r:id="rId68"/>
    <p:sldLayoutId id="2147483931" r:id="rId69"/>
    <p:sldLayoutId id="2147483956" r:id="rId70"/>
    <p:sldLayoutId id="2147483924" r:id="rId71"/>
    <p:sldLayoutId id="2147483966" r:id="rId72"/>
    <p:sldLayoutId id="2147483907" r:id="rId73"/>
    <p:sldLayoutId id="2147483915" r:id="rId74"/>
    <p:sldLayoutId id="2147483916" r:id="rId75"/>
    <p:sldLayoutId id="2147483917" r:id="rId76"/>
    <p:sldLayoutId id="2147483950" r:id="rId77"/>
    <p:sldLayoutId id="2147483879" r:id="rId78"/>
    <p:sldLayoutId id="2147483975" r:id="rId79"/>
    <p:sldLayoutId id="2147483973" r:id="rId80"/>
    <p:sldLayoutId id="2147483929" r:id="rId81"/>
    <p:sldLayoutId id="2147483925" r:id="rId82"/>
    <p:sldLayoutId id="2147483918" r:id="rId83"/>
    <p:sldLayoutId id="2147483930" r:id="rId84"/>
    <p:sldLayoutId id="2147483976" r:id="rId85"/>
    <p:sldLayoutId id="2147483888" r:id="rId86"/>
    <p:sldLayoutId id="2147483911" r:id="rId87"/>
    <p:sldLayoutId id="2147483878" r:id="rId88"/>
    <p:sldLayoutId id="2147483908" r:id="rId89"/>
    <p:sldLayoutId id="2147483910" r:id="rId90"/>
    <p:sldLayoutId id="2147483909" r:id="rId91"/>
    <p:sldLayoutId id="2147483892" r:id="rId92"/>
    <p:sldLayoutId id="2147483959" r:id="rId93"/>
    <p:sldLayoutId id="2147483890" r:id="rId94"/>
    <p:sldLayoutId id="2147483877" r:id="rId95"/>
    <p:sldLayoutId id="2147483889" r:id="rId96"/>
    <p:sldLayoutId id="2147483905" r:id="rId97"/>
    <p:sldLayoutId id="2147483926" r:id="rId98"/>
    <p:sldLayoutId id="2147483927" r:id="rId99"/>
    <p:sldLayoutId id="2147483906" r:id="rId100"/>
    <p:sldLayoutId id="2147483841" r:id="rId101"/>
    <p:sldLayoutId id="2147483894" r:id="rId102"/>
    <p:sldLayoutId id="2147483840" r:id="rId103"/>
    <p:sldLayoutId id="2147483833" r:id="rId104"/>
    <p:sldLayoutId id="2147483895" r:id="rId105"/>
    <p:sldLayoutId id="2147483968" r:id="rId106"/>
    <p:sldLayoutId id="2147483969" r:id="rId107"/>
    <p:sldLayoutId id="2147483970" r:id="rId108"/>
    <p:sldLayoutId id="2147483971" r:id="rId109"/>
    <p:sldLayoutId id="2147483972" r:id="rId110"/>
    <p:sldLayoutId id="2147483847" r:id="rId111"/>
    <p:sldLayoutId id="2147483896" r:id="rId112"/>
    <p:sldLayoutId id="2147483853" r:id="rId113"/>
    <p:sldLayoutId id="2147483986" r:id="rId1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3" Type="http://schemas.openxmlformats.org/officeDocument/2006/relationships/hyperlink" Target="https://single-market-economy.ec.europa.eu/industry/sustainability/corporate-sustainability-and-responsibility_en" TargetMode="External"/><Relationship Id="rId2" Type="http://schemas.openxmlformats.org/officeDocument/2006/relationships/hyperlink" Target="https://benevity.com/resources/types-of-corporate-social-responsibility" TargetMode="External"/><Relationship Id="rId1" Type="http://schemas.openxmlformats.org/officeDocument/2006/relationships/slideLayout" Target="../slideLayouts/slideLayout81.xml"/><Relationship Id="rId5" Type="http://schemas.openxmlformats.org/officeDocument/2006/relationships/image" Target="../media/image13.jpeg"/><Relationship Id="rId4" Type="http://schemas.openxmlformats.org/officeDocument/2006/relationships/hyperlink" Target="https://www.google.com/url?sa=i&amp;url=https%3A%2F%2Fzorgle.co.uk%2Fwhat-are-csr-activities-understanding-their-impact-on-business-and-society%2F&amp;psig=AOvVaw2xgoKFl6phuMa4Zu1lMNuG&amp;ust=1737559048514000&amp;source=images&amp;cd=vfe&amp;opi=89978449&amp;ved=0CBgQ3YkBahcKEwjI0vGAjoeLAxUAAAAAHQAAAAAQCQ"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files.hudexchange.info/resources/documents/Community-Engagement-Toolkit.pdf" TargetMode="External"/><Relationship Id="rId1" Type="http://schemas.openxmlformats.org/officeDocument/2006/relationships/slideLayout" Target="../slideLayouts/slideLayout81.xml"/><Relationship Id="rId4" Type="http://schemas.openxmlformats.org/officeDocument/2006/relationships/hyperlink" Target="https://www.google.com/url?sa=i&amp;url=https%3A%2F%2Finteractioninstitute.org%2Fillustrating-equality-vs-equity%2F&amp;psig=AOvVaw1jqreGDYTgg8LX0DQ4SsiI&amp;ust=1737545219740000&amp;source=images&amp;cd=vfe&amp;opi=89978449&amp;ved=0CBgQ3YkBahcKEwjov5Xf2oaLAxUAAAAAHQAAAAAQB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nclurbandesign.org/how-to-ensure-the-sustainability-of-inclusive-communities%EF%BC%9F/" TargetMode="External"/><Relationship Id="rId1" Type="http://schemas.openxmlformats.org/officeDocument/2006/relationships/slideLayout" Target="../slideLayouts/slideLayout8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prdaily.com/when-approaching-dei-lean-on-your-communities/" TargetMode="External"/><Relationship Id="rId1" Type="http://schemas.openxmlformats.org/officeDocument/2006/relationships/slideLayout" Target="../slideLayouts/slideLayout8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google.com/url?sa=i&amp;url=https%3A%2F%2Fthedublinshield.com%2Funcategorized%2F2023%2F01%2F25%2Fkeep-it-inclusive-the-lack-of-accessibility-within-community-spaces%2F&amp;psig=AOvVaw18mw2jE655r4mexUKw-lUi&amp;ust=1737545546457000&amp;source=images&amp;cd=vfe&amp;opi=89978449&amp;ved=0CBgQ3YkBahcKEwj49aPa24aLAxUAAAAAHQAAAAAQEA" TargetMode="External"/><Relationship Id="rId1" Type="http://schemas.openxmlformats.org/officeDocument/2006/relationships/slideLayout" Target="../slideLayouts/slideLayout81.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url=https%3A%2F%2Fcampolson.org%2Fequity-and-inclusion%2F&amp;psig=AOvVaw2EEN9_N0jARIOWjjOsIi_5&amp;ust=1737545602440000&amp;source=images&amp;cd=vfe&amp;opi=89978449&amp;ved=0CBgQ3YkBahcKEwiIzO7424aLAxUAAAAAHQAAAAAQBA" TargetMode="External"/><Relationship Id="rId2" Type="http://schemas.openxmlformats.org/officeDocument/2006/relationships/hyperlink" Target="https://files.hudexchange.info/resources/documents/Community-Engagement-Toolkit.pdf" TargetMode="External"/><Relationship Id="rId1" Type="http://schemas.openxmlformats.org/officeDocument/2006/relationships/slideLayout" Target="../slideLayouts/slideLayout8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hyperlink" Target="https://tlustudentmedia.com/2022/09/23/the-power-of-belonging-inclusion-and-community/" TargetMode="External"/><Relationship Id="rId2" Type="http://schemas.openxmlformats.org/officeDocument/2006/relationships/hyperlink" Target="https://files.hudexchange.info/resources/documents/Community-Engagement-Toolkit.pdf" TargetMode="External"/><Relationship Id="rId1" Type="http://schemas.openxmlformats.org/officeDocument/2006/relationships/slideLayout" Target="../slideLayouts/slideLayout81.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14.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Socially_responsible_business?utm_source=chatgpt.com" TargetMode="External"/><Relationship Id="rId2" Type="http://schemas.openxmlformats.org/officeDocument/2006/relationships/hyperlink" Target="https://apiarydigital.com/resources/inclusive-marketing/?utm_source=chatgpt.com" TargetMode="External"/><Relationship Id="rId1" Type="http://schemas.openxmlformats.org/officeDocument/2006/relationships/slideLayout" Target="../slideLayouts/slideLayout8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57.xml"/><Relationship Id="rId4" Type="http://schemas.openxmlformats.org/officeDocument/2006/relationships/hyperlink" Target="https://3fe.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nationalrestaurantawards.co.uk/specialist-awards/the-sustainable-restaurant-award/" TargetMode="External"/><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3" Type="http://schemas.openxmlformats.org/officeDocument/2006/relationships/hyperlink" Target="https://3fe.com/blog/2019/1/10/sustainability-at-3fe-week-2" TargetMode="External"/><Relationship Id="rId2" Type="http://schemas.openxmlformats.org/officeDocument/2006/relationships/hyperlink" Target="https://3fe.com/blog/2019/1/3/sustainability-at-3fe-week-1" TargetMode="External"/><Relationship Id="rId1" Type="http://schemas.openxmlformats.org/officeDocument/2006/relationships/slideLayout" Target="../slideLayouts/slideLayout84.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3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3" Type="http://schemas.openxmlformats.org/officeDocument/2006/relationships/hyperlink" Target="https://www.researchgate.net/" TargetMode="External"/><Relationship Id="rId2" Type="http://schemas.openxmlformats.org/officeDocument/2006/relationships/hyperlink" Target="https://hbr.org/" TargetMode="External"/><Relationship Id="rId1" Type="http://schemas.openxmlformats.org/officeDocument/2006/relationships/slideLayout" Target="../slideLayouts/slideLayout80.xml"/></Relationships>
</file>

<file path=ppt/slides/_rels/slide33.xml.rels><?xml version="1.0" encoding="UTF-8" standalone="yes"?>
<Relationships xmlns="http://schemas.openxmlformats.org/package/2006/relationships"><Relationship Id="rId3" Type="http://schemas.openxmlformats.org/officeDocument/2006/relationships/hyperlink" Target="https://smetoday.co.uk/" TargetMode="External"/><Relationship Id="rId2" Type="http://schemas.openxmlformats.org/officeDocument/2006/relationships/hyperlink" Target="https://ssir.org/" TargetMode="External"/><Relationship Id="rId1" Type="http://schemas.openxmlformats.org/officeDocument/2006/relationships/slideLayout" Target="../slideLayouts/slideLayout80.xml"/><Relationship Id="rId4" Type="http://schemas.openxmlformats.org/officeDocument/2006/relationships/hyperlink" Target="https://www.brookings.edu/"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fsb.org.uk/resource-report/small-business-big-heart-communities-report.html" TargetMode="External"/><Relationship Id="rId2" Type="http://schemas.openxmlformats.org/officeDocument/2006/relationships/image" Target="../media/image25.jpg"/><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hyperlink" Target="https://www.adobe.com/uk/express/discover/tips/london-networking-events" TargetMode="External"/><Relationship Id="rId2" Type="http://schemas.openxmlformats.org/officeDocument/2006/relationships/hyperlink" Target="https://www.adobe.com/uk/express/learn/blog/building-brand-loyalty" TargetMode="External"/><Relationship Id="rId1" Type="http://schemas.openxmlformats.org/officeDocument/2006/relationships/slideLayout" Target="../slideLayouts/slideLayout80.xml"/><Relationship Id="rId5" Type="http://schemas.openxmlformats.org/officeDocument/2006/relationships/hyperlink" Target="https://www.fsb.org.uk/resource-report/small-business-big-heart-communities-report.html" TargetMode="External"/><Relationship Id="rId4" Type="http://schemas.openxmlformats.org/officeDocument/2006/relationships/hyperlink" Target="https://www.adobe.com/uk/express/discover/ideas/manchester-networking-event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dhr.ie/" TargetMode="External"/><Relationship Id="rId2" Type="http://schemas.openxmlformats.org/officeDocument/2006/relationships/hyperlink" Target="https://www.dhr.ie/csr-commitment/" TargetMode="External"/><Relationship Id="rId1" Type="http://schemas.openxmlformats.org/officeDocument/2006/relationships/slideLayout" Target="../slideLayouts/slideLayout62.xml"/><Relationship Id="rId5" Type="http://schemas.openxmlformats.org/officeDocument/2006/relationships/image" Target="../media/image27.jpe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6.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86.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hyperlink" Target="https://www.pobal.ie/app/uploads/2023/04/Guide-to-Incl.-Community-Engagement_2nd-Edition_Oct23_Final-2-1.pdf" TargetMode="External"/><Relationship Id="rId1" Type="http://schemas.openxmlformats.org/officeDocument/2006/relationships/slideLayout" Target="../slideLayouts/slideLayout8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83.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3.xml"/></Relationships>
</file>

<file path=ppt/slides/_rels/slide4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49.xml.rels><?xml version="1.0" encoding="UTF-8" standalone="yes"?>
<Relationships xmlns="http://schemas.openxmlformats.org/package/2006/relationships"><Relationship Id="rId3" Type="http://schemas.openxmlformats.org/officeDocument/2006/relationships/hyperlink" Target="https://teg.com/company-news/teg-proud-sponsors-of-westmeath-gaa/" TargetMode="External"/><Relationship Id="rId2" Type="http://schemas.openxmlformats.org/officeDocument/2006/relationships/hyperlink" Target="https://teg.com/uncategorized/teg-cusack-park/" TargetMode="External"/><Relationship Id="rId1" Type="http://schemas.openxmlformats.org/officeDocument/2006/relationships/slideLayout" Target="../slideLayouts/slideLayout81.xml"/><Relationship Id="rId4"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hyperlink" Target="https://teg.com/careers/" TargetMode="External"/><Relationship Id="rId1" Type="http://schemas.openxmlformats.org/officeDocument/2006/relationships/slideLayout" Target="../slideLayouts/slideLayout8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2.xml.rels><?xml version="1.0" encoding="UTF-8" standalone="yes"?>
<Relationships xmlns="http://schemas.openxmlformats.org/package/2006/relationships"><Relationship Id="rId8" Type="http://schemas.openxmlformats.org/officeDocument/2006/relationships/hyperlink" Target="https://www.linkedin.com/company/94290387/admin/" TargetMode="External"/><Relationship Id="rId3" Type="http://schemas.openxmlformats.org/officeDocument/2006/relationships/hyperlink" Target="https://www.facebook.com/profile.php?id=100092188720908" TargetMode="External"/><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13.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projectdare.eu/" TargetMode="External"/><Relationship Id="rId9" Type="http://schemas.openxmlformats.org/officeDocument/2006/relationships/image" Target="../media/image3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3B6CC-C471-EC6B-F742-1CECC42AE0BD}"/>
            </a:ext>
          </a:extLst>
        </p:cNvPr>
        <p:cNvGrpSpPr/>
        <p:nvPr/>
      </p:nvGrpSpPr>
      <p:grpSpPr>
        <a:xfrm>
          <a:off x="0" y="0"/>
          <a:ext cx="0" cy="0"/>
          <a:chOff x="0" y="0"/>
          <a:chExt cx="0" cy="0"/>
        </a:xfrm>
      </p:grpSpPr>
      <p:pic>
        <p:nvPicPr>
          <p:cNvPr id="13" name="Picture Placeholder 12" descr="A group of people posing for a photo&#10;&#10;AI-generated content may be incorrect.">
            <a:extLst>
              <a:ext uri="{FF2B5EF4-FFF2-40B4-BE49-F238E27FC236}">
                <a16:creationId xmlns:a16="http://schemas.microsoft.com/office/drawing/2014/main" id="{44897B70-EC27-6B05-B13F-71599C9ADF45}"/>
              </a:ext>
            </a:extLst>
          </p:cNvPr>
          <p:cNvPicPr>
            <a:picLocks noGrp="1" noChangeAspect="1"/>
          </p:cNvPicPr>
          <p:nvPr>
            <p:ph type="pic" sz="quarter" idx="43"/>
          </p:nvPr>
        </p:nvPicPr>
        <p:blipFill>
          <a:blip r:embed="rId3"/>
          <a:srcRect t="649" b="649"/>
          <a:stretch>
            <a:fillRect/>
          </a:stretch>
        </p:blipFill>
        <p:spPr/>
      </p:pic>
      <p:sp>
        <p:nvSpPr>
          <p:cNvPr id="7" name="Text Placeholder 6">
            <a:extLst>
              <a:ext uri="{FF2B5EF4-FFF2-40B4-BE49-F238E27FC236}">
                <a16:creationId xmlns:a16="http://schemas.microsoft.com/office/drawing/2014/main" id="{545DF1D9-9BFA-2259-D4C5-78E2923FDF8F}"/>
              </a:ext>
            </a:extLst>
          </p:cNvPr>
          <p:cNvSpPr>
            <a:spLocks noGrp="1"/>
          </p:cNvSpPr>
          <p:nvPr>
            <p:ph type="body" sz="quarter" idx="16"/>
          </p:nvPr>
        </p:nvSpPr>
        <p:spPr>
          <a:xfrm>
            <a:off x="390724" y="2827160"/>
            <a:ext cx="4131318" cy="1008397"/>
          </a:xfrm>
          <a:prstGeom prst="rect">
            <a:avLst/>
          </a:prstGeom>
        </p:spPr>
        <p:txBody>
          <a:bodyPr/>
          <a:lstStyle/>
          <a:p>
            <a:pPr>
              <a:lnSpc>
                <a:spcPct val="100000"/>
              </a:lnSpc>
              <a:spcAft>
                <a:spcPts val="1200"/>
              </a:spcAft>
            </a:pPr>
            <a:r>
              <a:rPr lang="en-US" sz="2800" dirty="0"/>
              <a:t>Integratives gesellschaftliches Engagement für KMU</a:t>
            </a:r>
            <a:endParaRPr lang="en-US" sz="2800" kern="100" dirty="0">
              <a:latin typeface="+mn-lt"/>
              <a:cs typeface="Times New Roman" panose="02020603050405020304" pitchFamily="18" charset="0"/>
            </a:endParaRPr>
          </a:p>
          <a:p>
            <a:pPr>
              <a:lnSpc>
                <a:spcPct val="100000"/>
              </a:lnSpc>
              <a:spcAft>
                <a:spcPts val="1200"/>
              </a:spcAft>
            </a:pPr>
            <a:r>
              <a:rPr lang="en-US" sz="2800" kern="100" dirty="0">
                <a:latin typeface="+mn-lt"/>
                <a:cs typeface="Times New Roman" panose="02020603050405020304" pitchFamily="18" charset="0"/>
              </a:rPr>
              <a:t>Teil 1: </a:t>
            </a:r>
            <a:r>
              <a:rPr lang="en-US" sz="2400" b="0" kern="100" dirty="0">
                <a:latin typeface="+mn-lt"/>
                <a:cs typeface="Times New Roman" panose="02020603050405020304" pitchFamily="18" charset="0"/>
              </a:rPr>
              <a:t>Grundlagen des inklusiven gesellschaftlichen Engagements: Grundsätze, Praktiken und Vorteile.</a:t>
            </a:r>
            <a:endParaRPr lang="en-US" sz="2000" b="0" kern="100" dirty="0">
              <a:latin typeface="+mn-lt"/>
              <a:cs typeface="Times New Roman" panose="02020603050405020304" pitchFamily="18" charset="0"/>
            </a:endParaRPr>
          </a:p>
        </p:txBody>
      </p:sp>
      <p:sp>
        <p:nvSpPr>
          <p:cNvPr id="9" name="Text Placeholder 8">
            <a:extLst>
              <a:ext uri="{FF2B5EF4-FFF2-40B4-BE49-F238E27FC236}">
                <a16:creationId xmlns:a16="http://schemas.microsoft.com/office/drawing/2014/main" id="{68F74EDF-0765-49CC-AB9B-B56B7FC01BFB}"/>
              </a:ext>
            </a:extLst>
          </p:cNvPr>
          <p:cNvSpPr>
            <a:spLocks noGrp="1"/>
          </p:cNvSpPr>
          <p:nvPr>
            <p:ph type="body" sz="quarter" idx="19"/>
          </p:nvPr>
        </p:nvSpPr>
        <p:spPr>
          <a:xfrm>
            <a:off x="413491" y="2048087"/>
            <a:ext cx="3558434" cy="533188"/>
          </a:xfrm>
          <a:prstGeom prst="rect">
            <a:avLst/>
          </a:prstGeom>
        </p:spPr>
        <p:txBody>
          <a:bodyPr/>
          <a:lstStyle/>
          <a:p>
            <a:r>
              <a:rPr lang="en-US" sz="4000" b="1" dirty="0"/>
              <a:t>Modul 6 </a:t>
            </a:r>
            <a:r>
              <a:rPr lang="en-US" dirty="0"/>
              <a:t>(Teil 1)</a:t>
            </a:r>
          </a:p>
        </p:txBody>
      </p:sp>
      <p:sp>
        <p:nvSpPr>
          <p:cNvPr id="3" name="Text Placeholder 2">
            <a:extLst>
              <a:ext uri="{FF2B5EF4-FFF2-40B4-BE49-F238E27FC236}">
                <a16:creationId xmlns:a16="http://schemas.microsoft.com/office/drawing/2014/main" id="{58DA634C-ECE1-9E0D-9A05-EF9B26138EAB}"/>
              </a:ext>
            </a:extLst>
          </p:cNvPr>
          <p:cNvSpPr>
            <a:spLocks noGrp="1"/>
          </p:cNvSpPr>
          <p:nvPr>
            <p:ph type="body" sz="quarter" idx="21"/>
          </p:nvPr>
        </p:nvSpPr>
        <p:spPr>
          <a:prstGeom prst="rect">
            <a:avLst/>
          </a:prstGeom>
        </p:spPr>
        <p:txBody>
          <a:bodyPr/>
          <a:lstStyle/>
          <a:p>
            <a:r>
              <a:rPr lang="en-US" dirty="0"/>
              <a:t>www. </a:t>
            </a:r>
            <a:r>
              <a:rPr lang="en-US" b="1" dirty="0"/>
              <a:t>projectdare</a:t>
            </a:r>
            <a:r>
              <a:rPr lang="en-US" dirty="0"/>
              <a:t>.eu</a:t>
            </a:r>
          </a:p>
        </p:txBody>
      </p:sp>
      <p:grpSp>
        <p:nvGrpSpPr>
          <p:cNvPr id="2" name="Group 1">
            <a:extLst>
              <a:ext uri="{FF2B5EF4-FFF2-40B4-BE49-F238E27FC236}">
                <a16:creationId xmlns:a16="http://schemas.microsoft.com/office/drawing/2014/main" id="{0B680521-6BAF-8883-2F78-7270A5CE27D9}"/>
              </a:ext>
            </a:extLst>
          </p:cNvPr>
          <p:cNvGrpSpPr/>
          <p:nvPr/>
        </p:nvGrpSpPr>
        <p:grpSpPr>
          <a:xfrm rot="10327245">
            <a:off x="4447782" y="3721696"/>
            <a:ext cx="2061589" cy="1788378"/>
            <a:chOff x="-1397183" y="824494"/>
            <a:chExt cx="1192352" cy="1034336"/>
          </a:xfrm>
        </p:grpSpPr>
        <p:sp>
          <p:nvSpPr>
            <p:cNvPr id="4" name="Freeform 3">
              <a:extLst>
                <a:ext uri="{FF2B5EF4-FFF2-40B4-BE49-F238E27FC236}">
                  <a16:creationId xmlns:a16="http://schemas.microsoft.com/office/drawing/2014/main" id="{6EF0D4E6-8ABF-A6B5-35C0-223A1F126C8F}"/>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7678E069-FF64-E2E7-53DE-606BD526F177}"/>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DC02D864-6450-36A5-67D9-D8E9DD5CB6FA}"/>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dirty="0"/>
            </a:p>
          </p:txBody>
        </p:sp>
      </p:grpSp>
      <p:pic>
        <p:nvPicPr>
          <p:cNvPr id="10" name="Grafik 63">
            <a:extLst>
              <a:ext uri="{FF2B5EF4-FFF2-40B4-BE49-F238E27FC236}">
                <a16:creationId xmlns:a16="http://schemas.microsoft.com/office/drawing/2014/main" id="{D2552F4E-52CA-2670-FDF1-EC9F9AE6FA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00937" y="6403429"/>
            <a:ext cx="710453" cy="256194"/>
          </a:xfrm>
          <a:prstGeom prst="rect">
            <a:avLst/>
          </a:prstGeom>
        </p:spPr>
      </p:pic>
      <p:sp>
        <p:nvSpPr>
          <p:cNvPr id="11" name="TextBox 10">
            <a:extLst>
              <a:ext uri="{FF2B5EF4-FFF2-40B4-BE49-F238E27FC236}">
                <a16:creationId xmlns:a16="http://schemas.microsoft.com/office/drawing/2014/main" id="{358CC703-8A31-1987-8601-DDEF2CD0032B}"/>
              </a:ext>
            </a:extLst>
          </p:cNvPr>
          <p:cNvSpPr txBox="1"/>
          <p:nvPr/>
        </p:nvSpPr>
        <p:spPr>
          <a:xfrm>
            <a:off x="7844541" y="6464300"/>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Diese Ressource ist lizenziert unter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886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EBDBA-A71F-9770-32C7-892CA33510F6}"/>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A9613E66-5F4F-5A00-F7F2-857EC9880C41}"/>
              </a:ext>
            </a:extLst>
          </p:cNvPr>
          <p:cNvSpPr>
            <a:spLocks noGrp="1"/>
          </p:cNvSpPr>
          <p:nvPr>
            <p:ph type="body" sz="quarter" idx="18"/>
          </p:nvPr>
        </p:nvSpPr>
        <p:spPr>
          <a:xfrm>
            <a:off x="941294" y="654124"/>
            <a:ext cx="6741460" cy="3849918"/>
          </a:xfrm>
        </p:spPr>
        <p:txBody>
          <a:bodyPr/>
          <a:lstStyle/>
          <a:p>
            <a:pPr marL="0" indent="0"/>
            <a:r>
              <a:rPr lang="en-US" sz="1800" b="1" dirty="0">
                <a:solidFill>
                  <a:srgbClr val="0872B5"/>
                </a:solidFill>
              </a:rPr>
              <a:t>Der Ansatz der Inklusion erfordert gezielte Maßnahmen: </a:t>
            </a:r>
            <a:r>
              <a:rPr lang="en-US" sz="1800" dirty="0"/>
              <a:t>Durchführung von Bedarfsermittlungen, Veranstaltung von Dialogen, um unterschiedliche Perspektiven zu verstehen, und Festlegung transparenter Ziele.</a:t>
            </a:r>
          </a:p>
          <a:p>
            <a:pPr marL="0" indent="0"/>
            <a:r>
              <a:rPr lang="en-US" sz="1800" b="1" dirty="0">
                <a:solidFill>
                  <a:srgbClr val="7030A0"/>
                </a:solidFill>
              </a:rPr>
              <a:t>So </a:t>
            </a:r>
            <a:r>
              <a:rPr lang="en-US" sz="1800" dirty="0"/>
              <a:t>können KMU beispielsweise Partnerschaften mit lokalen Behindertenverbänden eingehen, um die Zugänglichkeit ihrer Produkte und Dienstleistungen zu gewährleisten, oder mit kulturellen Gruppen zusammenarbeiten, um Angebote zu schaffen, die bestimmte Bevölkerungsgruppen ansprechen. </a:t>
            </a:r>
          </a:p>
          <a:p>
            <a:pPr marL="0" indent="0"/>
            <a:r>
              <a:rPr lang="en-US" sz="1800" b="1" dirty="0">
                <a:solidFill>
                  <a:srgbClr val="0872B5"/>
                </a:solidFill>
              </a:rPr>
              <a:t>Umgekehrt </a:t>
            </a:r>
            <a:r>
              <a:rPr lang="en-US" sz="1800" dirty="0"/>
              <a:t>muss </a:t>
            </a:r>
            <a:r>
              <a:rPr lang="en-US" sz="1800" b="1" dirty="0">
                <a:solidFill>
                  <a:srgbClr val="0872B5"/>
                </a:solidFill>
              </a:rPr>
              <a:t>Alibifunktionalität - bei der </a:t>
            </a:r>
            <a:r>
              <a:rPr lang="en-US" sz="1800" dirty="0"/>
              <a:t>sich Inklusion auf oberflächliche Gesten beschränkt - vermieden werden, da sie das Vertrauen und die Glaubwürdigkeit zu beschädigen droht. </a:t>
            </a:r>
          </a:p>
          <a:p>
            <a:pPr marL="0" indent="0"/>
            <a:r>
              <a:rPr lang="en-US" sz="1800" b="1" dirty="0">
                <a:solidFill>
                  <a:srgbClr val="0872B5"/>
                </a:solidFill>
              </a:rPr>
              <a:t>Erfolgreiche Inklusion </a:t>
            </a:r>
            <a:r>
              <a:rPr lang="en-US" sz="1800" dirty="0"/>
              <a:t>beruht auf echten Partnerschaften, gemeinsamen Zielen und der Verpflichtung zu ständigem Lernen, was nicht nur dem sozialen Wohl dient, sondern auch die Wettbewerbsfähigkeit und Widerstandsfähigkeit in einem sich schnell entwickelnden Markt erhöht.</a:t>
            </a:r>
          </a:p>
          <a:p>
            <a:pPr marL="0" indent="0"/>
            <a:r>
              <a:rPr lang="en-US" sz="1800" dirty="0"/>
              <a:t>.</a:t>
            </a:r>
          </a:p>
        </p:txBody>
      </p:sp>
      <p:sp>
        <p:nvSpPr>
          <p:cNvPr id="18" name="Text Placeholder 17">
            <a:extLst>
              <a:ext uri="{FF2B5EF4-FFF2-40B4-BE49-F238E27FC236}">
                <a16:creationId xmlns:a16="http://schemas.microsoft.com/office/drawing/2014/main" id="{69315E2F-DD2F-B964-9A50-9C18A5F48854}"/>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pic>
        <p:nvPicPr>
          <p:cNvPr id="3" name="Picture 2" descr="A person holding a circle with a blue circle in her hand&#10;&#10;AI-generated content may be incorrect.">
            <a:extLst>
              <a:ext uri="{FF2B5EF4-FFF2-40B4-BE49-F238E27FC236}">
                <a16:creationId xmlns:a16="http://schemas.microsoft.com/office/drawing/2014/main" id="{E6FA24C7-E487-EB26-6719-CD6FCFD1D966}"/>
              </a:ext>
            </a:extLst>
          </p:cNvPr>
          <p:cNvPicPr>
            <a:picLocks noChangeAspect="1"/>
          </p:cNvPicPr>
          <p:nvPr/>
        </p:nvPicPr>
        <p:blipFill>
          <a:blip r:embed="rId2"/>
          <a:stretch>
            <a:fillRect/>
          </a:stretch>
        </p:blipFill>
        <p:spPr>
          <a:xfrm>
            <a:off x="7825666" y="1541930"/>
            <a:ext cx="3161552" cy="4742329"/>
          </a:xfrm>
          <a:prstGeom prst="rect">
            <a:avLst/>
          </a:prstGeom>
        </p:spPr>
      </p:pic>
    </p:spTree>
    <p:extLst>
      <p:ext uri="{BB962C8B-B14F-4D97-AF65-F5344CB8AC3E}">
        <p14:creationId xmlns:p14="http://schemas.microsoft.com/office/powerpoint/2010/main" val="2177631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23B58-4DCA-720C-591D-34BDEDF5A154}"/>
              </a:ext>
            </a:extLst>
          </p:cNvPr>
          <p:cNvSpPr>
            <a:spLocks noGrp="1"/>
          </p:cNvSpPr>
          <p:nvPr>
            <p:ph type="body" sz="quarter" idx="18"/>
          </p:nvPr>
        </p:nvSpPr>
        <p:spPr>
          <a:xfrm>
            <a:off x="798381" y="1041657"/>
            <a:ext cx="10595237" cy="3849918"/>
          </a:xfrm>
        </p:spPr>
        <p:txBody>
          <a:bodyPr/>
          <a:lstStyle/>
          <a:p>
            <a:pPr marL="0" indent="0"/>
            <a:r>
              <a:rPr lang="en-US" sz="1800" dirty="0"/>
              <a:t>Um inklusives Engagement effektiv zu praktizieren, ist es wichtig, die grundlegenden Definitionen - wie Gerechtigkeit, Inklusion, Vielfalt und Zugänglichkeit - zu verstehen und zu wissen, wie sie zusammenhängen, um faire und ermächtigende Initiativen zum Aufbau von Gemeinschaften zu schaffen. Das Verständnis dieser Definitionen hilft dabei, sinnvolle Strategien zu entwickeln, die Fairness in den Vordergrund stellen, unterschiedlichen Stimmen mehr Gehör verschaffen und letztlich zu stärkeren, widerstandsfähigeren Gemeinschaften beitragen.</a:t>
            </a:r>
          </a:p>
          <a:p>
            <a:pPr marL="0" indent="0"/>
            <a:r>
              <a:rPr lang="en-US" sz="1800" b="1" dirty="0">
                <a:solidFill>
                  <a:srgbClr val="D11C5F"/>
                </a:solidFill>
              </a:rPr>
              <a:t>Warum diese Definitionen notwendig sind</a:t>
            </a:r>
            <a:endParaRPr lang="en-US" sz="1800" dirty="0">
              <a:solidFill>
                <a:srgbClr val="D11C5F"/>
              </a:solidFill>
            </a:endParaRPr>
          </a:p>
          <a:p>
            <a:pPr marL="342900" indent="-342900">
              <a:buFont typeface="Wingdings" panose="05000000000000000000" pitchFamily="2" charset="2"/>
              <a:buChar char="v"/>
            </a:pPr>
            <a:r>
              <a:rPr lang="en-US" sz="1800" b="1" dirty="0">
                <a:solidFill>
                  <a:srgbClr val="D11C5F"/>
                </a:solidFill>
              </a:rPr>
              <a:t>Klarheit in der Zielsetzung</a:t>
            </a:r>
            <a:r>
              <a:rPr lang="en-US" sz="1800" dirty="0">
                <a:solidFill>
                  <a:srgbClr val="D11C5F"/>
                </a:solidFill>
              </a:rPr>
              <a:t>: </a:t>
            </a:r>
            <a:r>
              <a:rPr lang="en-US" sz="1800" dirty="0"/>
              <a:t>Definitionen sorgen für eine gemeinsame Sprache und ein gemeinsames Verständnis und stellen sicher, dass sich alle Beteiligten an den Zielen der Inklusion orientieren.</a:t>
            </a:r>
          </a:p>
          <a:p>
            <a:pPr marL="342900" indent="-342900">
              <a:buFont typeface="Wingdings" panose="05000000000000000000" pitchFamily="2" charset="2"/>
              <a:buChar char="v"/>
            </a:pPr>
            <a:r>
              <a:rPr lang="en-US" sz="1800" b="1" dirty="0">
                <a:solidFill>
                  <a:srgbClr val="D11C5F"/>
                </a:solidFill>
              </a:rPr>
              <a:t>Beseitigung von Ungleichheiten</a:t>
            </a:r>
            <a:r>
              <a:rPr lang="en-US" sz="1800" dirty="0">
                <a:solidFill>
                  <a:srgbClr val="D11C5F"/>
                </a:solidFill>
              </a:rPr>
              <a:t>: </a:t>
            </a:r>
            <a:r>
              <a:rPr lang="en-US" sz="1800" dirty="0"/>
              <a:t>Konzepte wie Gleichheit und Zugänglichkeit heben systembedingte Barrieren hervor und leiten die Bemühungen, diese zu beseitigen und gleiche Bedingungen zu schaffen.</a:t>
            </a:r>
          </a:p>
          <a:p>
            <a:pPr marL="342900" indent="-342900">
              <a:buFont typeface="Wingdings" panose="05000000000000000000" pitchFamily="2" charset="2"/>
              <a:buChar char="v"/>
            </a:pPr>
            <a:r>
              <a:rPr lang="en-US" sz="1800" b="1" dirty="0">
                <a:solidFill>
                  <a:srgbClr val="D11C5F"/>
                </a:solidFill>
              </a:rPr>
              <a:t>Befähigung zur Teilnahme</a:t>
            </a:r>
            <a:r>
              <a:rPr lang="en-US" sz="1800" dirty="0">
                <a:solidFill>
                  <a:srgbClr val="D11C5F"/>
                </a:solidFill>
              </a:rPr>
              <a:t>: </a:t>
            </a:r>
            <a:r>
              <a:rPr lang="en-US" sz="1800" dirty="0" err="1"/>
              <a:t>Die Anerkennung von </a:t>
            </a:r>
            <a:r>
              <a:rPr lang="en-US" sz="1800" dirty="0"/>
              <a:t>Vielfalt und Inklusion stellt sicher, dass unterschiedliche Perspektiven und Lebenserfahrungen wertgeschätzt werden, was Vertrauen und Zusammenarbeit fördert.</a:t>
            </a:r>
          </a:p>
          <a:p>
            <a:pPr marL="342900" indent="-342900">
              <a:buFont typeface="Wingdings" panose="05000000000000000000" pitchFamily="2" charset="2"/>
              <a:buChar char="v"/>
            </a:pPr>
            <a:r>
              <a:rPr lang="en-US" sz="1800" b="1" dirty="0">
                <a:solidFill>
                  <a:srgbClr val="D11C5F"/>
                </a:solidFill>
              </a:rPr>
              <a:t>Verstärkung der Rechenschaftspflicht</a:t>
            </a:r>
            <a:r>
              <a:rPr lang="en-US" sz="1800" dirty="0">
                <a:solidFill>
                  <a:srgbClr val="D11C5F"/>
                </a:solidFill>
              </a:rPr>
              <a:t>: </a:t>
            </a:r>
            <a:r>
              <a:rPr lang="en-US" sz="1800" dirty="0"/>
              <a:t>Klare Definitionen schaffen Maßstäbe für Organisationen, um ihre Fortschritte und ihr Engagement für integrative Praktiken zu bewerten.</a:t>
            </a:r>
          </a:p>
          <a:p>
            <a:pPr marL="0" indent="0"/>
            <a:endParaRPr lang="en-IE" sz="1800" dirty="0"/>
          </a:p>
        </p:txBody>
      </p:sp>
      <p:sp>
        <p:nvSpPr>
          <p:cNvPr id="5" name="Text Placeholder 4">
            <a:extLst>
              <a:ext uri="{FF2B5EF4-FFF2-40B4-BE49-F238E27FC236}">
                <a16:creationId xmlns:a16="http://schemas.microsoft.com/office/drawing/2014/main" id="{3F028576-601D-DA5B-CA1B-D8A1644F3C73}"/>
              </a:ext>
            </a:extLst>
          </p:cNvPr>
          <p:cNvSpPr>
            <a:spLocks noGrp="1"/>
          </p:cNvSpPr>
          <p:nvPr>
            <p:ph type="body" sz="quarter" idx="16"/>
          </p:nvPr>
        </p:nvSpPr>
        <p:spPr>
          <a:xfrm>
            <a:off x="798381" y="497980"/>
            <a:ext cx="10595237" cy="803654"/>
          </a:xfrm>
        </p:spPr>
        <p:txBody>
          <a:bodyPr/>
          <a:lstStyle/>
          <a:p>
            <a:r>
              <a:rPr lang="en-IE" sz="3200" dirty="0">
                <a:solidFill>
                  <a:srgbClr val="083F59"/>
                </a:solidFill>
              </a:rPr>
              <a:t>Definitionen: </a:t>
            </a:r>
            <a:r>
              <a:rPr lang="en-IE" sz="3200" b="0" dirty="0">
                <a:solidFill>
                  <a:srgbClr val="083F59"/>
                </a:solidFill>
              </a:rPr>
              <a:t>Integratives Engagement für die Gemeinschaft</a:t>
            </a:r>
          </a:p>
          <a:p>
            <a:endParaRPr lang="en-IE" sz="3200" dirty="0">
              <a:solidFill>
                <a:srgbClr val="083F59"/>
              </a:solidFill>
            </a:endParaRPr>
          </a:p>
        </p:txBody>
      </p:sp>
    </p:spTree>
    <p:extLst>
      <p:ext uri="{BB962C8B-B14F-4D97-AF65-F5344CB8AC3E}">
        <p14:creationId xmlns:p14="http://schemas.microsoft.com/office/powerpoint/2010/main" val="412490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618AB6-1648-FF72-50CD-E0FA8E20590E}"/>
              </a:ext>
            </a:extLst>
          </p:cNvPr>
          <p:cNvSpPr>
            <a:spLocks noGrp="1"/>
          </p:cNvSpPr>
          <p:nvPr>
            <p:ph type="body" sz="quarter" idx="18"/>
          </p:nvPr>
        </p:nvSpPr>
        <p:spPr>
          <a:xfrm>
            <a:off x="798381" y="1306817"/>
            <a:ext cx="7147755" cy="3849918"/>
          </a:xfrm>
        </p:spPr>
        <p:txBody>
          <a:bodyPr/>
          <a:lstStyle/>
          <a:p>
            <a:pPr marL="0" indent="0"/>
            <a:r>
              <a:rPr lang="en-US" sz="2000" b="1" dirty="0"/>
              <a:t>Die soziale Verantwortung der Unternehmen (Corporate Social Responsibility, CSR) ist ein Geschäftskonzept, bei dem Unternehmen Verantwortung für ihre Auswirkungen auf die Gesellschaft, die Umwelt und die Wirtschaft übernehmen. </a:t>
            </a:r>
            <a:r>
              <a:rPr lang="en-US" sz="2000" dirty="0"/>
              <a:t>Dazu gehört die Einführung ethischer und nachhaltiger Praktiken, die über die gesetzlichen Anforderungen hinausgehen, um soziale, ökologische und wirtschaftliche Herausforderungen anzugehen. CSR-Initiativen können die Verringerung des ökologischen Fußabdrucks, die Unterstützung lokaler Gemeinschaften, die Förderung fairer Arbeitspraktiken und Investitionen in wohltätige Zwecke umfassen. Für KMU ist CSR eine Gelegenheit, ihre Geschäftsziele mit dem umfassenderen Ziel der Schaffung eines positiven gesellschaftlichen Wandels in Einklang zu bringen und gleichzeitig Vertrauen, Loyalität und Goodwill bei den Stakeholdern aufzubauen.</a:t>
            </a:r>
            <a:endParaRPr lang="en-IE" sz="2000" dirty="0"/>
          </a:p>
        </p:txBody>
      </p:sp>
      <p:sp>
        <p:nvSpPr>
          <p:cNvPr id="4" name="Text Placeholder 3">
            <a:extLst>
              <a:ext uri="{FF2B5EF4-FFF2-40B4-BE49-F238E27FC236}">
                <a16:creationId xmlns:a16="http://schemas.microsoft.com/office/drawing/2014/main" id="{35154312-F979-0CAC-A572-B7D21E68668D}"/>
              </a:ext>
            </a:extLst>
          </p:cNvPr>
          <p:cNvSpPr>
            <a:spLocks noGrp="1"/>
          </p:cNvSpPr>
          <p:nvPr>
            <p:ph type="body" sz="quarter" idx="16"/>
          </p:nvPr>
        </p:nvSpPr>
        <p:spPr>
          <a:xfrm>
            <a:off x="798381" y="600000"/>
            <a:ext cx="10595237" cy="803654"/>
          </a:xfrm>
        </p:spPr>
        <p:txBody>
          <a:bodyPr/>
          <a:lstStyle/>
          <a:p>
            <a:r>
              <a:rPr lang="en-US" sz="3200" b="0" dirty="0"/>
              <a:t>Soziale Verantwortung der Unternehmen (CSR)</a:t>
            </a:r>
            <a:endParaRPr lang="en-IE" sz="3200" b="0" dirty="0"/>
          </a:p>
        </p:txBody>
      </p:sp>
      <p:sp>
        <p:nvSpPr>
          <p:cNvPr id="6" name="TextBox 5">
            <a:extLst>
              <a:ext uri="{FF2B5EF4-FFF2-40B4-BE49-F238E27FC236}">
                <a16:creationId xmlns:a16="http://schemas.microsoft.com/office/drawing/2014/main" id="{FAA0F452-3B25-283A-6A9C-07855F6652AD}"/>
              </a:ext>
            </a:extLst>
          </p:cNvPr>
          <p:cNvSpPr txBox="1"/>
          <p:nvPr/>
        </p:nvSpPr>
        <p:spPr>
          <a:xfrm>
            <a:off x="3281081" y="6517976"/>
            <a:ext cx="7503459" cy="338554"/>
          </a:xfrm>
          <a:prstGeom prst="rect">
            <a:avLst/>
          </a:prstGeom>
          <a:noFill/>
        </p:spPr>
        <p:txBody>
          <a:bodyPr wrap="square">
            <a:spAutoFit/>
          </a:bodyPr>
          <a:lstStyle/>
          <a:p>
            <a:r>
              <a:rPr lang="en-IE" sz="1600" dirty="0">
                <a:solidFill>
                  <a:schemeClr val="bg1"/>
                </a:solidFill>
                <a:hlinkClick r:id="rId2">
                  <a:extLst>
                    <a:ext uri="{A12FA001-AC4F-418D-AE19-62706E023703}">
                      <ahyp:hlinkClr xmlns:ahyp="http://schemas.microsoft.com/office/drawing/2018/hyperlinkcolor" val="tx"/>
                    </a:ext>
                  </a:extLst>
                </a:hlinkClick>
              </a:rPr>
              <a:t>https://benevity.com/resources/types-of-corporate-social-responsibility </a:t>
            </a:r>
          </a:p>
        </p:txBody>
      </p:sp>
      <p:sp>
        <p:nvSpPr>
          <p:cNvPr id="8" name="TextBox 7">
            <a:extLst>
              <a:ext uri="{FF2B5EF4-FFF2-40B4-BE49-F238E27FC236}">
                <a16:creationId xmlns:a16="http://schemas.microsoft.com/office/drawing/2014/main" id="{EA69CA5E-0CC0-9489-38E0-D7765001C49B}"/>
              </a:ext>
            </a:extLst>
          </p:cNvPr>
          <p:cNvSpPr txBox="1"/>
          <p:nvPr/>
        </p:nvSpPr>
        <p:spPr>
          <a:xfrm>
            <a:off x="2321858" y="6258000"/>
            <a:ext cx="11555506" cy="338554"/>
          </a:xfrm>
          <a:prstGeom prst="rect">
            <a:avLst/>
          </a:prstGeom>
          <a:noFill/>
        </p:spPr>
        <p:txBody>
          <a:bodyPr wrap="square">
            <a:spAutoFit/>
          </a:bodyPr>
          <a:lstStyle/>
          <a:p>
            <a:r>
              <a:rPr lang="en-IE" sz="1600" dirty="0">
                <a:solidFill>
                  <a:schemeClr val="bg1"/>
                </a:solidFill>
                <a:hlinkClick r:id="rId3">
                  <a:extLst>
                    <a:ext uri="{A12FA001-AC4F-418D-AE19-62706E023703}">
                      <ahyp:hlinkClr xmlns:ahyp="http://schemas.microsoft.com/office/drawing/2018/hyperlinkcolor" val="tx"/>
                    </a:ext>
                  </a:extLst>
                </a:hlinkClick>
              </a:rPr>
              <a:t>https://single-market-economy.ec.europa.eu/industry/sustainability/corporate-sustainability-and-responsibility_en </a:t>
            </a:r>
          </a:p>
        </p:txBody>
      </p:sp>
      <p:sp>
        <p:nvSpPr>
          <p:cNvPr id="9" name="TextBox 8">
            <a:extLst>
              <a:ext uri="{FF2B5EF4-FFF2-40B4-BE49-F238E27FC236}">
                <a16:creationId xmlns:a16="http://schemas.microsoft.com/office/drawing/2014/main" id="{C76543A7-1497-907E-7BC6-F9843DAA866D}"/>
              </a:ext>
            </a:extLst>
          </p:cNvPr>
          <p:cNvSpPr txBox="1"/>
          <p:nvPr/>
        </p:nvSpPr>
        <p:spPr>
          <a:xfrm>
            <a:off x="8762389" y="5326791"/>
            <a:ext cx="1975104" cy="369332"/>
          </a:xfrm>
          <a:prstGeom prst="rect">
            <a:avLst/>
          </a:prstGeom>
          <a:noFill/>
        </p:spPr>
        <p:txBody>
          <a:bodyPr wrap="square" rtlCol="0">
            <a:spAutoFit/>
          </a:bodyPr>
          <a:lstStyle/>
          <a:p>
            <a:pPr algn="ctr"/>
            <a:r>
              <a:rPr lang="en-IE" dirty="0">
                <a:hlinkClick r:id="rId4"/>
              </a:rPr>
              <a:t>Bildquelle</a:t>
            </a:r>
            <a:endParaRPr lang="en-IE" dirty="0"/>
          </a:p>
        </p:txBody>
      </p:sp>
      <p:pic>
        <p:nvPicPr>
          <p:cNvPr id="1028" name="Picture 4" descr="What Are CSR Activities? Understanding Their Impact on Business and Society  | Zorgle">
            <a:extLst>
              <a:ext uri="{FF2B5EF4-FFF2-40B4-BE49-F238E27FC236}">
                <a16:creationId xmlns:a16="http://schemas.microsoft.com/office/drawing/2014/main" id="{4887135A-9071-F561-C29D-E39D01797A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410173"/>
            <a:ext cx="4259882" cy="2841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482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B0FCA-A729-0F2E-59D9-BD838C6218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332DDD-8155-07FB-B938-9E6C2C3B9358}"/>
              </a:ext>
            </a:extLst>
          </p:cNvPr>
          <p:cNvSpPr>
            <a:spLocks noGrp="1"/>
          </p:cNvSpPr>
          <p:nvPr>
            <p:ph type="body" sz="quarter" idx="18"/>
          </p:nvPr>
        </p:nvSpPr>
        <p:spPr>
          <a:xfrm>
            <a:off x="861133" y="975123"/>
            <a:ext cx="10784019" cy="3849918"/>
          </a:xfrm>
        </p:spPr>
        <p:txBody>
          <a:bodyPr/>
          <a:lstStyle/>
          <a:p>
            <a:pPr marL="0" indent="0"/>
            <a:r>
              <a:rPr lang="en-IE" sz="1800" dirty="0"/>
              <a:t>In diesem Modul werden CSR und integrative Praktiken miteinander verknüpft, um zu erkunden, was dies in diesem Modulkontext bedeutet: </a:t>
            </a:r>
          </a:p>
          <a:p>
            <a:pPr marL="0" indent="0"/>
            <a:r>
              <a:rPr lang="en-US" sz="1800" b="1" dirty="0"/>
              <a:t>Soziale Verantwortung von Unternehmen (CSR) Inklusive Praktiken </a:t>
            </a:r>
            <a:r>
              <a:rPr lang="en-US" sz="1800" dirty="0"/>
              <a:t>beziehen sich auf die bewussten Bemühungen von Organisationen, Gleichheit, Vielfalt und Inklusion in ihren Abläufen, Entscheidungen und Interaktionen mit Kunden, Lieferanten, Stakeholdern und Gemeinden zu gewährleisten. </a:t>
            </a:r>
          </a:p>
          <a:p>
            <a:pPr marL="0" indent="0"/>
            <a:r>
              <a:rPr lang="en-US" sz="1800" dirty="0"/>
              <a:t>Diese Praktiken zielen darauf ab, Menschen mit unterschiedlichen Hintergründen, Fähigkeiten und Perspektiven einzubeziehen, insbesondere diejenigen, die in der Vergangenheit </a:t>
            </a:r>
            <a:r>
              <a:rPr lang="en-US" sz="1800" dirty="0" err="1"/>
              <a:t>marginalisiert </a:t>
            </a:r>
            <a:r>
              <a:rPr lang="en-US" sz="1800" dirty="0"/>
              <a:t>oder ausgeschlossen waren. </a:t>
            </a:r>
          </a:p>
          <a:p>
            <a:pPr marL="0" indent="0"/>
            <a:r>
              <a:rPr lang="en-US" sz="1800" dirty="0"/>
              <a:t>Im Kontext von KMU können integrative Praktiken die Einstellung verschiedener Talente, das Angebot zugänglicher Dienstleistungen, die Zusammenarbeit mit unterrepräsentierten Gruppen und die Schaffung von Möglichkeiten zur Beteiligung an der Gemeinschaft umfassen. Indem sie integrative Praktiken anwenden, schaffen Unternehmen ein Gefühl der Zugehörigkeit, treiben Innovationen durch vielfältige Perspektiven voran und stärken ihre Rolle als positive Kraft innerhalb der Gemeinschaft.</a:t>
            </a:r>
          </a:p>
          <a:p>
            <a:pPr marL="0" indent="0"/>
            <a:r>
              <a:rPr lang="en-US" sz="1800" b="1" dirty="0"/>
              <a:t>CSR und integrative Praktiken gehen Hand in Hand, um verantwortungsvolle und gemeinschaftsorientierte Geschäftsabläufe zu schaffen, die sowohl dem Unternehmen als auch der Gesellschaft langfristigen Nutzen bringen.</a:t>
            </a:r>
          </a:p>
          <a:p>
            <a:pPr marL="0" indent="0"/>
            <a:endParaRPr lang="en-IE" sz="1800" dirty="0"/>
          </a:p>
        </p:txBody>
      </p:sp>
      <p:sp>
        <p:nvSpPr>
          <p:cNvPr id="4" name="Text Placeholder 3">
            <a:extLst>
              <a:ext uri="{FF2B5EF4-FFF2-40B4-BE49-F238E27FC236}">
                <a16:creationId xmlns:a16="http://schemas.microsoft.com/office/drawing/2014/main" id="{BC84CC85-20C2-16AA-F49D-1EFD543C988F}"/>
              </a:ext>
            </a:extLst>
          </p:cNvPr>
          <p:cNvSpPr>
            <a:spLocks noGrp="1"/>
          </p:cNvSpPr>
          <p:nvPr>
            <p:ph type="body" sz="quarter" idx="16"/>
          </p:nvPr>
        </p:nvSpPr>
        <p:spPr>
          <a:xfrm>
            <a:off x="798381" y="421845"/>
            <a:ext cx="10595237" cy="803654"/>
          </a:xfrm>
        </p:spPr>
        <p:txBody>
          <a:bodyPr/>
          <a:lstStyle/>
          <a:p>
            <a:r>
              <a:rPr lang="en-US" sz="2400" b="0" dirty="0"/>
              <a:t>Soziale Verantwortung der Unternehmen (CSR) Inklusive Praktiken</a:t>
            </a:r>
            <a:endParaRPr lang="en-IE" sz="2400" b="0" dirty="0"/>
          </a:p>
        </p:txBody>
      </p:sp>
    </p:spTree>
    <p:extLst>
      <p:ext uri="{BB962C8B-B14F-4D97-AF65-F5344CB8AC3E}">
        <p14:creationId xmlns:p14="http://schemas.microsoft.com/office/powerpoint/2010/main" val="3018439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E8F4B6D-066A-AE5D-1F31-D85DA8CEE7A3}"/>
              </a:ext>
            </a:extLst>
          </p:cNvPr>
          <p:cNvSpPr>
            <a:spLocks noGrp="1"/>
          </p:cNvSpPr>
          <p:nvPr>
            <p:ph type="body" sz="quarter" idx="16"/>
          </p:nvPr>
        </p:nvSpPr>
        <p:spPr>
          <a:xfrm>
            <a:off x="798381" y="600000"/>
            <a:ext cx="10595237" cy="803654"/>
          </a:xfrm>
        </p:spPr>
        <p:txBody>
          <a:bodyPr/>
          <a:lstStyle/>
          <a:p>
            <a:r>
              <a:rPr lang="en-US" sz="2800" dirty="0"/>
              <a:t>Gleichberechtigung </a:t>
            </a:r>
            <a:r>
              <a:rPr lang="en-US" sz="2800" b="0" dirty="0"/>
              <a:t>am Arbeitsplatz in KMU und Praktiken der Gemeinschaft</a:t>
            </a:r>
            <a:endParaRPr lang="en-IE" sz="2800" b="0" dirty="0"/>
          </a:p>
        </p:txBody>
      </p:sp>
      <p:sp>
        <p:nvSpPr>
          <p:cNvPr id="7" name="TextBox 6">
            <a:extLst>
              <a:ext uri="{FF2B5EF4-FFF2-40B4-BE49-F238E27FC236}">
                <a16:creationId xmlns:a16="http://schemas.microsoft.com/office/drawing/2014/main" id="{2C0BC5EF-0AC5-77BB-18EE-DA164C28849B}"/>
              </a:ext>
            </a:extLst>
          </p:cNvPr>
          <p:cNvSpPr txBox="1"/>
          <p:nvPr/>
        </p:nvSpPr>
        <p:spPr>
          <a:xfrm>
            <a:off x="3419475" y="6376069"/>
            <a:ext cx="88392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https://files.hudexchange.info/resources/documents/Community-Engagement-Toolkit.pdf </a:t>
            </a:r>
          </a:p>
        </p:txBody>
      </p:sp>
      <p:sp>
        <p:nvSpPr>
          <p:cNvPr id="2" name="Rectangle: Rounded Corners 1">
            <a:extLst>
              <a:ext uri="{FF2B5EF4-FFF2-40B4-BE49-F238E27FC236}">
                <a16:creationId xmlns:a16="http://schemas.microsoft.com/office/drawing/2014/main" id="{B5E8E4CD-0E63-578D-108F-5E83B2F7BA25}"/>
              </a:ext>
            </a:extLst>
          </p:cNvPr>
          <p:cNvSpPr/>
          <p:nvPr/>
        </p:nvSpPr>
        <p:spPr>
          <a:xfrm>
            <a:off x="914919" y="1358724"/>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Gleichberechtigung </a:t>
            </a:r>
            <a:r>
              <a:rPr lang="en-US" sz="2000" dirty="0"/>
              <a:t>bezieht sich auf die faire und unparteiische Behandlung aller Menschen und stellt sicher, dass unterversorgte oder </a:t>
            </a:r>
            <a:r>
              <a:rPr lang="en-US" sz="2000" dirty="0" err="1"/>
              <a:t>ausgegrenzte </a:t>
            </a:r>
            <a:r>
              <a:rPr lang="en-US" sz="2000" dirty="0"/>
              <a:t>Bevölkerungsgruppen in Europa Zugang zu Chancen in KMU-Ökosystemen haben. KMU spielen eine entscheidende Rolle bei der Schaffung gerechter Chancen, indem sie faire Einstellungspraktiken anwenden, Unternehmen im Besitz von Minderheiten unterstützen und die Zusammenarbeit mit lokalen Gemeinschaften ermöglichen, um systemische Ungleichheiten zu beseitigen</a:t>
            </a:r>
          </a:p>
        </p:txBody>
      </p:sp>
      <p:sp>
        <p:nvSpPr>
          <p:cNvPr id="9" name="TextBox 8">
            <a:extLst>
              <a:ext uri="{FF2B5EF4-FFF2-40B4-BE49-F238E27FC236}">
                <a16:creationId xmlns:a16="http://schemas.microsoft.com/office/drawing/2014/main" id="{7D210A6C-E548-1DB1-F681-73A465F23782}"/>
              </a:ext>
            </a:extLst>
          </p:cNvPr>
          <p:cNvSpPr txBox="1"/>
          <p:nvPr/>
        </p:nvSpPr>
        <p:spPr>
          <a:xfrm>
            <a:off x="1116365" y="3665887"/>
            <a:ext cx="5490623" cy="2246769"/>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KMU für erneuerbare Energien </a:t>
            </a:r>
            <a:r>
              <a:rPr lang="en-US" sz="2000" dirty="0">
                <a:solidFill>
                  <a:srgbClr val="083F59"/>
                </a:solidFill>
              </a:rPr>
              <a:t>in Spanien arbeitet mit ländlichen Gemeinden zusammen, um einen gerechten Zugang zu sauberen Energielösungen zu gewährleisten, und bietet gleichzeitig Schulungsprogramme für unterprivilegierte Gruppen an, damit diese in der grünen Wirtschaft mitarbeiten können.</a:t>
            </a:r>
            <a:endParaRPr lang="en-IE" sz="2000" dirty="0">
              <a:solidFill>
                <a:srgbClr val="083F59"/>
              </a:solidFill>
            </a:endParaRPr>
          </a:p>
        </p:txBody>
      </p:sp>
      <p:pic>
        <p:nvPicPr>
          <p:cNvPr id="14338" name="Picture 2" descr="Illustrating Equality VS Equity - Interaction Institute for Social Change :  Interaction Institute for Social Change">
            <a:extLst>
              <a:ext uri="{FF2B5EF4-FFF2-40B4-BE49-F238E27FC236}">
                <a16:creationId xmlns:a16="http://schemas.microsoft.com/office/drawing/2014/main" id="{200894D8-2FEF-F8F8-EAF8-C06E0CAFCD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2204" y="3589758"/>
            <a:ext cx="3034553" cy="227591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99EA832-E1C1-C039-EA53-47C1D3618635}"/>
              </a:ext>
            </a:extLst>
          </p:cNvPr>
          <p:cNvSpPr txBox="1"/>
          <p:nvPr/>
        </p:nvSpPr>
        <p:spPr>
          <a:xfrm>
            <a:off x="7839075" y="5915686"/>
            <a:ext cx="2586878" cy="369332"/>
          </a:xfrm>
          <a:prstGeom prst="rect">
            <a:avLst/>
          </a:prstGeom>
          <a:noFill/>
        </p:spPr>
        <p:txBody>
          <a:bodyPr wrap="square" rtlCol="0">
            <a:spAutoFit/>
          </a:bodyPr>
          <a:lstStyle/>
          <a:p>
            <a:pPr algn="ctr"/>
            <a:r>
              <a:rPr lang="en-IE" dirty="0">
                <a:hlinkClick r:id="rId4"/>
              </a:rPr>
              <a:t>Bildquelle</a:t>
            </a:r>
            <a:endParaRPr lang="en-IE" dirty="0"/>
          </a:p>
        </p:txBody>
      </p:sp>
    </p:spTree>
    <p:extLst>
      <p:ext uri="{BB962C8B-B14F-4D97-AF65-F5344CB8AC3E}">
        <p14:creationId xmlns:p14="http://schemas.microsoft.com/office/powerpoint/2010/main" val="2549560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5F28F-79BD-FB32-5AE6-67259CAD5F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8B94C6-6C10-2CA7-7419-5DA3BA85D110}"/>
              </a:ext>
            </a:extLst>
          </p:cNvPr>
          <p:cNvSpPr>
            <a:spLocks noGrp="1"/>
          </p:cNvSpPr>
          <p:nvPr>
            <p:ph type="body" sz="quarter" idx="16"/>
          </p:nvPr>
        </p:nvSpPr>
        <p:spPr>
          <a:xfrm>
            <a:off x="798381" y="600000"/>
            <a:ext cx="10595237" cy="803654"/>
          </a:xfrm>
        </p:spPr>
        <p:txBody>
          <a:bodyPr/>
          <a:lstStyle/>
          <a:p>
            <a:r>
              <a:rPr lang="en-US" sz="2800" dirty="0"/>
              <a:t>Eingliederung </a:t>
            </a:r>
            <a:r>
              <a:rPr lang="en-US" sz="2800" b="0" dirty="0"/>
              <a:t>in KMU-Arbeitsplätze und Gemeinschaftspraktiken</a:t>
            </a:r>
            <a:endParaRPr lang="en-IE" sz="2800" b="0" dirty="0"/>
          </a:p>
        </p:txBody>
      </p:sp>
      <p:sp>
        <p:nvSpPr>
          <p:cNvPr id="2" name="Rectangle: Rounded Corners 1">
            <a:extLst>
              <a:ext uri="{FF2B5EF4-FFF2-40B4-BE49-F238E27FC236}">
                <a16:creationId xmlns:a16="http://schemas.microsoft.com/office/drawing/2014/main" id="{E8D59D8E-BFC0-61C3-D63D-D5D12B5757A1}"/>
              </a:ext>
            </a:extLst>
          </p:cNvPr>
          <p:cNvSpPr/>
          <p:nvPr/>
        </p:nvSpPr>
        <p:spPr>
          <a:xfrm>
            <a:off x="914919" y="1358724"/>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Die Eingliederung </a:t>
            </a:r>
            <a:r>
              <a:rPr lang="en-US" sz="2000" dirty="0"/>
              <a:t>erfordert, dass KMU ein Umfeld schaffen, in dem sich Menschen jeglicher Herkunft wertgeschätzt und unterstützt fühlen. Dazu gehören die Beteiligung an Entscheidungsprozessen und die Bereitstellung von Ressourcen, die es jedem ermöglichen, sich zu entfalten, insbesondere wenn es um das Arbeitsumfeld, die Mitarbeiter und die Gemeinschaften geht. KMU praktizieren eine integrative Rekrutierung, Einstellung, Bindung und Nachfolgeplanung für alle Mitarbeiter.</a:t>
            </a:r>
          </a:p>
        </p:txBody>
      </p:sp>
      <p:sp>
        <p:nvSpPr>
          <p:cNvPr id="9" name="TextBox 8">
            <a:extLst>
              <a:ext uri="{FF2B5EF4-FFF2-40B4-BE49-F238E27FC236}">
                <a16:creationId xmlns:a16="http://schemas.microsoft.com/office/drawing/2014/main" id="{257E3CFE-BA4F-24EA-1F08-A3EF06BFD262}"/>
              </a:ext>
            </a:extLst>
          </p:cNvPr>
          <p:cNvSpPr txBox="1"/>
          <p:nvPr/>
        </p:nvSpPr>
        <p:spPr>
          <a:xfrm>
            <a:off x="1116365" y="3665887"/>
            <a:ext cx="5490623" cy="2246769"/>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technisches KMU in Deutschland </a:t>
            </a:r>
            <a:r>
              <a:rPr lang="en-US" sz="2000" dirty="0">
                <a:solidFill>
                  <a:srgbClr val="083F59"/>
                </a:solidFill>
              </a:rPr>
              <a:t>passt seine Arbeitsplatzrichtlinien an, um neurodiversen Mitarbeitern gerecht zu werden, und bietet maßgeschneiderte Aufgaben und Mentorenprogramme an, die letztendlich den Mitarbeitern und ihren Familien und letztlich der Gemeinschaft zugute kommen.</a:t>
            </a:r>
            <a:endParaRPr lang="en-IE" sz="2000" dirty="0">
              <a:solidFill>
                <a:srgbClr val="083F59"/>
              </a:solidFill>
            </a:endParaRPr>
          </a:p>
        </p:txBody>
      </p:sp>
      <p:sp>
        <p:nvSpPr>
          <p:cNvPr id="3" name="TextBox 2">
            <a:extLst>
              <a:ext uri="{FF2B5EF4-FFF2-40B4-BE49-F238E27FC236}">
                <a16:creationId xmlns:a16="http://schemas.microsoft.com/office/drawing/2014/main" id="{180F2DE5-2096-750A-49F3-5DF59CB3DDF6}"/>
              </a:ext>
            </a:extLst>
          </p:cNvPr>
          <p:cNvSpPr txBox="1"/>
          <p:nvPr/>
        </p:nvSpPr>
        <p:spPr>
          <a:xfrm>
            <a:off x="7534275" y="5789545"/>
            <a:ext cx="2586878" cy="369332"/>
          </a:xfrm>
          <a:prstGeom prst="rect">
            <a:avLst/>
          </a:prstGeom>
          <a:noFill/>
        </p:spPr>
        <p:txBody>
          <a:bodyPr wrap="square" rtlCol="0">
            <a:spAutoFit/>
          </a:bodyPr>
          <a:lstStyle/>
          <a:p>
            <a:pPr algn="ctr"/>
            <a:r>
              <a:rPr lang="en-IE" dirty="0">
                <a:hlinkClick r:id="rId2"/>
              </a:rPr>
              <a:t>Bildquelle</a:t>
            </a:r>
            <a:endParaRPr lang="en-IE" dirty="0"/>
          </a:p>
        </p:txBody>
      </p:sp>
      <p:pic>
        <p:nvPicPr>
          <p:cNvPr id="19458" name="Picture 2">
            <a:extLst>
              <a:ext uri="{FF2B5EF4-FFF2-40B4-BE49-F238E27FC236}">
                <a16:creationId xmlns:a16="http://schemas.microsoft.com/office/drawing/2014/main" id="{57822721-9B28-7B15-1039-8C0C7B388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248" y="3634964"/>
            <a:ext cx="4285126" cy="2142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82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B1965-6F72-D7F2-9602-AEFF621CB12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3810A7E-544C-CE50-CCE0-409A985770EC}"/>
              </a:ext>
            </a:extLst>
          </p:cNvPr>
          <p:cNvSpPr>
            <a:spLocks noGrp="1"/>
          </p:cNvSpPr>
          <p:nvPr>
            <p:ph type="body" sz="quarter" idx="16"/>
          </p:nvPr>
        </p:nvSpPr>
        <p:spPr>
          <a:xfrm>
            <a:off x="798381" y="600000"/>
            <a:ext cx="10595237" cy="803654"/>
          </a:xfrm>
        </p:spPr>
        <p:txBody>
          <a:bodyPr/>
          <a:lstStyle/>
          <a:p>
            <a:r>
              <a:rPr lang="en-US" sz="2800" dirty="0"/>
              <a:t>Vielfalt </a:t>
            </a:r>
            <a:r>
              <a:rPr lang="en-US" sz="2800" b="0" dirty="0"/>
              <a:t>am Arbeitsplatz in KMU und in der Praxis der Gemeinschaft</a:t>
            </a:r>
            <a:endParaRPr lang="en-IE" sz="2800" b="0" dirty="0"/>
          </a:p>
        </p:txBody>
      </p:sp>
      <p:sp>
        <p:nvSpPr>
          <p:cNvPr id="2" name="Rectangle: Rounded Corners 1">
            <a:extLst>
              <a:ext uri="{FF2B5EF4-FFF2-40B4-BE49-F238E27FC236}">
                <a16:creationId xmlns:a16="http://schemas.microsoft.com/office/drawing/2014/main" id="{B0A91FE5-8EBB-018F-B1E3-E49A9BEDEB28}"/>
              </a:ext>
            </a:extLst>
          </p:cNvPr>
          <p:cNvSpPr/>
          <p:nvPr/>
        </p:nvSpPr>
        <p:spPr>
          <a:xfrm>
            <a:off x="914919" y="1199140"/>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Vielfalt </a:t>
            </a:r>
            <a:r>
              <a:rPr lang="en-US" sz="2000" dirty="0"/>
              <a:t>bereichert die KMU durch die Einbeziehung einer Vielzahl von Perspektiven, Talenten und Erfahrungen. Dies ist besonders wichtig im multikulturellen Kontext Europas, wo KMU davon profitieren können, wenn sie vielfältige Lieferanten, Mitarbeiter und Kunden einbinden und mit ihren vielfältigen Gemeinschaften interagieren.</a:t>
            </a:r>
          </a:p>
        </p:txBody>
      </p:sp>
      <p:sp>
        <p:nvSpPr>
          <p:cNvPr id="9" name="TextBox 8">
            <a:extLst>
              <a:ext uri="{FF2B5EF4-FFF2-40B4-BE49-F238E27FC236}">
                <a16:creationId xmlns:a16="http://schemas.microsoft.com/office/drawing/2014/main" id="{560F638C-6524-51FA-B2C7-65F05802E906}"/>
              </a:ext>
            </a:extLst>
          </p:cNvPr>
          <p:cNvSpPr txBox="1"/>
          <p:nvPr/>
        </p:nvSpPr>
        <p:spPr>
          <a:xfrm>
            <a:off x="1116365" y="3665887"/>
            <a:ext cx="5490623" cy="1323439"/>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finnisches KMU </a:t>
            </a:r>
            <a:r>
              <a:rPr lang="en-US" sz="2000" dirty="0">
                <a:solidFill>
                  <a:srgbClr val="083F59"/>
                </a:solidFill>
              </a:rPr>
              <a:t>nutzt die Vielfalt seiner Belegschaft, um Produkte für einen mehrsprachigen und multikulturellen Kundenstamm in ganz Nordeuropa zu entwickeln.</a:t>
            </a:r>
            <a:endParaRPr lang="en-IE" sz="2000" dirty="0">
              <a:solidFill>
                <a:srgbClr val="083F59"/>
              </a:solidFill>
            </a:endParaRPr>
          </a:p>
        </p:txBody>
      </p:sp>
      <p:sp>
        <p:nvSpPr>
          <p:cNvPr id="3" name="TextBox 2">
            <a:extLst>
              <a:ext uri="{FF2B5EF4-FFF2-40B4-BE49-F238E27FC236}">
                <a16:creationId xmlns:a16="http://schemas.microsoft.com/office/drawing/2014/main" id="{2844343D-1F36-04B8-B6A6-35D6E4599329}"/>
              </a:ext>
            </a:extLst>
          </p:cNvPr>
          <p:cNvSpPr txBox="1"/>
          <p:nvPr/>
        </p:nvSpPr>
        <p:spPr>
          <a:xfrm>
            <a:off x="7839075" y="5915686"/>
            <a:ext cx="2586878" cy="369332"/>
          </a:xfrm>
          <a:prstGeom prst="rect">
            <a:avLst/>
          </a:prstGeom>
          <a:noFill/>
        </p:spPr>
        <p:txBody>
          <a:bodyPr wrap="square" rtlCol="0">
            <a:spAutoFit/>
          </a:bodyPr>
          <a:lstStyle/>
          <a:p>
            <a:pPr algn="ctr"/>
            <a:r>
              <a:rPr lang="en-IE" dirty="0">
                <a:hlinkClick r:id="rId2"/>
              </a:rPr>
              <a:t>Bildquelle</a:t>
            </a:r>
            <a:endParaRPr lang="en-IE" dirty="0"/>
          </a:p>
        </p:txBody>
      </p:sp>
      <p:pic>
        <p:nvPicPr>
          <p:cNvPr id="18434" name="Picture 2" descr="community-diversity-resource-owrk-groups">
            <a:extLst>
              <a:ext uri="{FF2B5EF4-FFF2-40B4-BE49-F238E27FC236}">
                <a16:creationId xmlns:a16="http://schemas.microsoft.com/office/drawing/2014/main" id="{17E94B4C-C0D2-2465-16D6-94C02208C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8762" y="3023913"/>
            <a:ext cx="3781612" cy="2730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752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4F9FB-7F04-7610-E9F6-0DC5425652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00C3576-B618-6D52-0010-08C52D931F81}"/>
              </a:ext>
            </a:extLst>
          </p:cNvPr>
          <p:cNvSpPr>
            <a:spLocks noGrp="1"/>
          </p:cNvSpPr>
          <p:nvPr>
            <p:ph type="body" sz="quarter" idx="16"/>
          </p:nvPr>
        </p:nvSpPr>
        <p:spPr>
          <a:xfrm>
            <a:off x="798381" y="600000"/>
            <a:ext cx="10595237" cy="803654"/>
          </a:xfrm>
        </p:spPr>
        <p:txBody>
          <a:bodyPr/>
          <a:lstStyle/>
          <a:p>
            <a:r>
              <a:rPr lang="en-US" sz="2800" dirty="0"/>
              <a:t>Barrierefreiheit </a:t>
            </a:r>
            <a:r>
              <a:rPr lang="en-US" sz="2800" b="0" dirty="0"/>
              <a:t>in KMU-Arbeitsplätzen und Gemeinschaftspraxen</a:t>
            </a:r>
            <a:endParaRPr lang="en-IE" sz="2800" b="0" dirty="0"/>
          </a:p>
        </p:txBody>
      </p:sp>
      <p:sp>
        <p:nvSpPr>
          <p:cNvPr id="2" name="Rectangle: Rounded Corners 1">
            <a:extLst>
              <a:ext uri="{FF2B5EF4-FFF2-40B4-BE49-F238E27FC236}">
                <a16:creationId xmlns:a16="http://schemas.microsoft.com/office/drawing/2014/main" id="{FEE389AB-7FAE-76EF-9EA0-199AEE42C1C5}"/>
              </a:ext>
            </a:extLst>
          </p:cNvPr>
          <p:cNvSpPr/>
          <p:nvPr/>
        </p:nvSpPr>
        <p:spPr>
          <a:xfrm>
            <a:off x="914919" y="1358724"/>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Barrierefreiheit </a:t>
            </a:r>
            <a:r>
              <a:rPr lang="en-US" sz="2000" dirty="0"/>
              <a:t>stellt sicher, dass jeder, unabhängig von seinen physischen, sozialen oder wirtschaftlichen Umständen, die Angebote von KMU nutzen kann. Die europäischen KMU können eine Vorreiterrolle übernehmen, indem sie bei ihren Produkten, Dienstleistungen und ihrer Kommunikation die Grundsätze des universellen Designs anwenden, die für alle Arten von Diversität, Fähigkeiten und Kulturen geeignet sind.</a:t>
            </a:r>
          </a:p>
        </p:txBody>
      </p:sp>
      <p:sp>
        <p:nvSpPr>
          <p:cNvPr id="9" name="TextBox 8">
            <a:extLst>
              <a:ext uri="{FF2B5EF4-FFF2-40B4-BE49-F238E27FC236}">
                <a16:creationId xmlns:a16="http://schemas.microsoft.com/office/drawing/2014/main" id="{96BD3FC4-B7FE-5175-AF1B-2CBCDFFD1302}"/>
              </a:ext>
            </a:extLst>
          </p:cNvPr>
          <p:cNvSpPr txBox="1"/>
          <p:nvPr/>
        </p:nvSpPr>
        <p:spPr>
          <a:xfrm>
            <a:off x="1116365" y="3665887"/>
            <a:ext cx="5490623" cy="1323439"/>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kroatisches KMU des Gastgewerbes </a:t>
            </a:r>
            <a:r>
              <a:rPr lang="en-US" sz="2000" dirty="0">
                <a:solidFill>
                  <a:srgbClr val="083F59"/>
                </a:solidFill>
              </a:rPr>
              <a:t>integriert barrierefreies Design in seine Häuser, um sicherzustellen, dass Gäste mit Behinderungen ein nahtloses Erlebnis genießen können.</a:t>
            </a:r>
            <a:endParaRPr lang="en-IE" sz="2000" dirty="0">
              <a:solidFill>
                <a:srgbClr val="083F59"/>
              </a:solidFill>
            </a:endParaRPr>
          </a:p>
        </p:txBody>
      </p:sp>
      <p:sp>
        <p:nvSpPr>
          <p:cNvPr id="3" name="TextBox 2">
            <a:extLst>
              <a:ext uri="{FF2B5EF4-FFF2-40B4-BE49-F238E27FC236}">
                <a16:creationId xmlns:a16="http://schemas.microsoft.com/office/drawing/2014/main" id="{019A679A-79D1-3AB6-5033-2C2745C93902}"/>
              </a:ext>
            </a:extLst>
          </p:cNvPr>
          <p:cNvSpPr txBox="1"/>
          <p:nvPr/>
        </p:nvSpPr>
        <p:spPr>
          <a:xfrm>
            <a:off x="7677710" y="5905701"/>
            <a:ext cx="2586878" cy="369332"/>
          </a:xfrm>
          <a:prstGeom prst="rect">
            <a:avLst/>
          </a:prstGeom>
          <a:noFill/>
        </p:spPr>
        <p:txBody>
          <a:bodyPr wrap="square" rtlCol="0">
            <a:spAutoFit/>
          </a:bodyPr>
          <a:lstStyle/>
          <a:p>
            <a:pPr algn="ctr"/>
            <a:r>
              <a:rPr lang="en-IE" dirty="0">
                <a:hlinkClick r:id="rId2"/>
              </a:rPr>
              <a:t>Bildquelle</a:t>
            </a:r>
            <a:endParaRPr lang="en-IE" dirty="0"/>
          </a:p>
        </p:txBody>
      </p:sp>
      <p:pic>
        <p:nvPicPr>
          <p:cNvPr id="17410" name="Picture 2" descr="Keep it Inclusive – The Lack of Accessibility within Community Spaces – The  Dublin Shield">
            <a:extLst>
              <a:ext uri="{FF2B5EF4-FFF2-40B4-BE49-F238E27FC236}">
                <a16:creationId xmlns:a16="http://schemas.microsoft.com/office/drawing/2014/main" id="{A60E47C7-D311-4BA2-447C-79696EC005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444" y="3576413"/>
            <a:ext cx="4519332" cy="2259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086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2093D-63D2-3C5B-A869-22CBB22B0FD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E6FAACD-8675-1372-8526-3547C7FC182C}"/>
              </a:ext>
            </a:extLst>
          </p:cNvPr>
          <p:cNvSpPr>
            <a:spLocks noGrp="1"/>
          </p:cNvSpPr>
          <p:nvPr>
            <p:ph type="body" sz="quarter" idx="16"/>
          </p:nvPr>
        </p:nvSpPr>
        <p:spPr>
          <a:xfrm>
            <a:off x="798381" y="600000"/>
            <a:ext cx="10595237" cy="803654"/>
          </a:xfrm>
        </p:spPr>
        <p:txBody>
          <a:bodyPr/>
          <a:lstStyle/>
          <a:p>
            <a:r>
              <a:rPr lang="en-US" sz="2800" dirty="0"/>
              <a:t>Rassengleichheit </a:t>
            </a:r>
            <a:r>
              <a:rPr lang="en-US" sz="2800" b="0" dirty="0"/>
              <a:t>in KMU-Arbeitsplätzen und Gemeinschaftspraktiken</a:t>
            </a:r>
            <a:endParaRPr lang="en-IE" sz="2800" b="0" dirty="0"/>
          </a:p>
        </p:txBody>
      </p:sp>
      <p:sp>
        <p:nvSpPr>
          <p:cNvPr id="7" name="TextBox 6">
            <a:extLst>
              <a:ext uri="{FF2B5EF4-FFF2-40B4-BE49-F238E27FC236}">
                <a16:creationId xmlns:a16="http://schemas.microsoft.com/office/drawing/2014/main" id="{39B8EC76-7EF9-D1B9-56B1-28172E8182B3}"/>
              </a:ext>
            </a:extLst>
          </p:cNvPr>
          <p:cNvSpPr txBox="1"/>
          <p:nvPr/>
        </p:nvSpPr>
        <p:spPr>
          <a:xfrm>
            <a:off x="3419475" y="6376069"/>
            <a:ext cx="88392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https://files.hudexchange.info/resources/documents/Community-Engagement-Toolkit.pdf </a:t>
            </a:r>
          </a:p>
        </p:txBody>
      </p:sp>
      <p:sp>
        <p:nvSpPr>
          <p:cNvPr id="2" name="Rectangle: Rounded Corners 1">
            <a:extLst>
              <a:ext uri="{FF2B5EF4-FFF2-40B4-BE49-F238E27FC236}">
                <a16:creationId xmlns:a16="http://schemas.microsoft.com/office/drawing/2014/main" id="{932696C8-B326-B384-459E-393FEA886E35}"/>
              </a:ext>
            </a:extLst>
          </p:cNvPr>
          <p:cNvSpPr/>
          <p:nvPr/>
        </p:nvSpPr>
        <p:spPr>
          <a:xfrm>
            <a:off x="914919" y="1358724"/>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Gleichbehandlung ohne Unterschied der Rasse </a:t>
            </a:r>
            <a:r>
              <a:rPr lang="en-US" sz="2000" dirty="0"/>
              <a:t>beinhaltet den Abbau von Praktiken, die Ungleichheiten aufgrund der Rassenidentität aufrechterhalten. Europäische KMU können einen Beitrag leisten, indem sie integrative Geschäftsmodelle entwickeln, gegen Diskriminierung im Bereich der Beschäftigung vorgehen und den gleichberechtigten Zugang zu Ressourcen, Produkten und Dienstleistungen für verschiedene rassische und ethnische Gruppen in ihren Gemeinschaften fördern.</a:t>
            </a:r>
          </a:p>
        </p:txBody>
      </p:sp>
      <p:sp>
        <p:nvSpPr>
          <p:cNvPr id="9" name="TextBox 8">
            <a:extLst>
              <a:ext uri="{FF2B5EF4-FFF2-40B4-BE49-F238E27FC236}">
                <a16:creationId xmlns:a16="http://schemas.microsoft.com/office/drawing/2014/main" id="{73863E27-D877-624B-84F9-724E99E0F56A}"/>
              </a:ext>
            </a:extLst>
          </p:cNvPr>
          <p:cNvSpPr txBox="1"/>
          <p:nvPr/>
        </p:nvSpPr>
        <p:spPr>
          <a:xfrm>
            <a:off x="1116365" y="3665887"/>
            <a:ext cx="5490623" cy="1938992"/>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Tourismus-KMU in Frankreich </a:t>
            </a:r>
            <a:r>
              <a:rPr lang="en-US" sz="2000" dirty="0">
                <a:solidFill>
                  <a:srgbClr val="083F59"/>
                </a:solidFill>
              </a:rPr>
              <a:t>arbeitet mit lokalen Einwanderergemeinschaften zusammen, um gemeinsam kulturell integrative Reiseerlebnisse zu schaffen und sicherzustellen, dass ihre Beiträge gewürdigt und ihre Erzählungen authentisch dargestellt werden.</a:t>
            </a:r>
            <a:endParaRPr lang="en-IE" sz="2000" dirty="0">
              <a:solidFill>
                <a:srgbClr val="083F59"/>
              </a:solidFill>
            </a:endParaRPr>
          </a:p>
        </p:txBody>
      </p:sp>
      <p:sp>
        <p:nvSpPr>
          <p:cNvPr id="3" name="TextBox 2">
            <a:extLst>
              <a:ext uri="{FF2B5EF4-FFF2-40B4-BE49-F238E27FC236}">
                <a16:creationId xmlns:a16="http://schemas.microsoft.com/office/drawing/2014/main" id="{F90E9F51-3E0C-EEE0-AA11-36F1CCCD8494}"/>
              </a:ext>
            </a:extLst>
          </p:cNvPr>
          <p:cNvSpPr txBox="1"/>
          <p:nvPr/>
        </p:nvSpPr>
        <p:spPr>
          <a:xfrm>
            <a:off x="7839075" y="5713475"/>
            <a:ext cx="2586878" cy="369332"/>
          </a:xfrm>
          <a:prstGeom prst="rect">
            <a:avLst/>
          </a:prstGeom>
          <a:noFill/>
        </p:spPr>
        <p:txBody>
          <a:bodyPr wrap="square" rtlCol="0">
            <a:spAutoFit/>
          </a:bodyPr>
          <a:lstStyle/>
          <a:p>
            <a:pPr algn="ctr"/>
            <a:r>
              <a:rPr lang="en-IE" dirty="0">
                <a:hlinkClick r:id="rId3"/>
              </a:rPr>
              <a:t>Bildquelle</a:t>
            </a:r>
            <a:endParaRPr lang="en-IE" dirty="0"/>
          </a:p>
        </p:txBody>
      </p:sp>
      <p:pic>
        <p:nvPicPr>
          <p:cNvPr id="16386" name="Picture 2" descr="Equity &amp; Inclusion – CAMP OLSON YMCA">
            <a:extLst>
              <a:ext uri="{FF2B5EF4-FFF2-40B4-BE49-F238E27FC236}">
                <a16:creationId xmlns:a16="http://schemas.microsoft.com/office/drawing/2014/main" id="{9CCA3CB2-9888-1B19-156B-65600E83BB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277" y="3618851"/>
            <a:ext cx="5388311" cy="1957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85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BEA6C-1AED-A1FD-0A3C-9AC9F2CE786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F79616B-56B6-B76F-5DBF-CAE93A02D515}"/>
              </a:ext>
            </a:extLst>
          </p:cNvPr>
          <p:cNvSpPr>
            <a:spLocks noGrp="1"/>
          </p:cNvSpPr>
          <p:nvPr>
            <p:ph type="body" sz="quarter" idx="16"/>
          </p:nvPr>
        </p:nvSpPr>
        <p:spPr>
          <a:xfrm>
            <a:off x="798381" y="600000"/>
            <a:ext cx="10595237" cy="803654"/>
          </a:xfrm>
        </p:spPr>
        <p:txBody>
          <a:bodyPr/>
          <a:lstStyle/>
          <a:p>
            <a:r>
              <a:rPr lang="en-US" sz="2800" dirty="0"/>
              <a:t>Machtdynamik </a:t>
            </a:r>
            <a:r>
              <a:rPr lang="en-US" sz="2800" b="0" dirty="0"/>
              <a:t>in KMU-Arbeitsplätzen und Gemeinschaftspraktiken</a:t>
            </a:r>
            <a:endParaRPr lang="en-IE" sz="2800" b="0" dirty="0"/>
          </a:p>
        </p:txBody>
      </p:sp>
      <p:sp>
        <p:nvSpPr>
          <p:cNvPr id="7" name="TextBox 6">
            <a:extLst>
              <a:ext uri="{FF2B5EF4-FFF2-40B4-BE49-F238E27FC236}">
                <a16:creationId xmlns:a16="http://schemas.microsoft.com/office/drawing/2014/main" id="{705F7628-7158-1DF5-DB8E-7A0A895CB983}"/>
              </a:ext>
            </a:extLst>
          </p:cNvPr>
          <p:cNvSpPr txBox="1"/>
          <p:nvPr/>
        </p:nvSpPr>
        <p:spPr>
          <a:xfrm>
            <a:off x="3419475" y="6376069"/>
            <a:ext cx="88392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https://files.hudexchange.info/resources/documents/Community-Engagement-Toolkit.pdf </a:t>
            </a:r>
          </a:p>
        </p:txBody>
      </p:sp>
      <p:sp>
        <p:nvSpPr>
          <p:cNvPr id="2" name="Rectangle: Rounded Corners 1">
            <a:extLst>
              <a:ext uri="{FF2B5EF4-FFF2-40B4-BE49-F238E27FC236}">
                <a16:creationId xmlns:a16="http://schemas.microsoft.com/office/drawing/2014/main" id="{F8AB1E5C-CDE2-3C5D-2179-0193831C3C8E}"/>
              </a:ext>
            </a:extLst>
          </p:cNvPr>
          <p:cNvSpPr/>
          <p:nvPr/>
        </p:nvSpPr>
        <p:spPr>
          <a:xfrm>
            <a:off x="914919" y="1152486"/>
            <a:ext cx="10165455" cy="21380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Aharoni" panose="02010803020104030203" pitchFamily="2" charset="-79"/>
                <a:cs typeface="Aharoni" panose="02010803020104030203" pitchFamily="2" charset="-79"/>
              </a:rPr>
              <a:t>Die Macht </a:t>
            </a:r>
            <a:r>
              <a:rPr lang="en-US" sz="2000" dirty="0"/>
              <a:t>ist ungleich verteilt, aber KMU können als Agenten des Wandels auftreten, indem sie ihren Einfluss nutzen, um </a:t>
            </a:r>
            <a:r>
              <a:rPr lang="en-US" sz="2000" dirty="0" err="1"/>
              <a:t>marginalisierte </a:t>
            </a:r>
            <a:r>
              <a:rPr lang="en-US" sz="2000" dirty="0"/>
              <a:t>Gemeinschaften zu stärken. Durch den Aufbau von Macht bei lokalen Akteuren und die Stärkung der Macht des Einzelnen können KMU dazu beitragen, Lücken beim Zugang zu Ressourcen zu schließen.</a:t>
            </a:r>
          </a:p>
        </p:txBody>
      </p:sp>
      <p:sp>
        <p:nvSpPr>
          <p:cNvPr id="9" name="TextBox 8">
            <a:extLst>
              <a:ext uri="{FF2B5EF4-FFF2-40B4-BE49-F238E27FC236}">
                <a16:creationId xmlns:a16="http://schemas.microsoft.com/office/drawing/2014/main" id="{AFCF56C3-C086-C4E7-D660-9A40D6A15A7D}"/>
              </a:ext>
            </a:extLst>
          </p:cNvPr>
          <p:cNvSpPr txBox="1"/>
          <p:nvPr/>
        </p:nvSpPr>
        <p:spPr>
          <a:xfrm>
            <a:off x="1116365" y="3665887"/>
            <a:ext cx="5490623" cy="2246769"/>
          </a:xfrm>
          <a:prstGeom prst="rect">
            <a:avLst/>
          </a:prstGeom>
          <a:noFill/>
        </p:spPr>
        <p:txBody>
          <a:bodyPr wrap="square" rtlCol="0">
            <a:spAutoFit/>
          </a:bodyPr>
          <a:lstStyle/>
          <a:p>
            <a:r>
              <a:rPr lang="en-US" sz="2000" b="1" dirty="0">
                <a:solidFill>
                  <a:srgbClr val="086D6E"/>
                </a:solidFill>
              </a:rPr>
              <a:t>Beispiel</a:t>
            </a:r>
            <a:r>
              <a:rPr lang="en-US" sz="2000" dirty="0">
                <a:solidFill>
                  <a:srgbClr val="086D6E"/>
                </a:solidFill>
              </a:rPr>
              <a:t>: </a:t>
            </a:r>
            <a:r>
              <a:rPr lang="en-US" sz="2000" dirty="0">
                <a:solidFill>
                  <a:srgbClr val="083F59"/>
                </a:solidFill>
              </a:rPr>
              <a:t>Ein </a:t>
            </a:r>
            <a:r>
              <a:rPr lang="en-US" sz="2000" b="1" dirty="0">
                <a:solidFill>
                  <a:srgbClr val="083F59"/>
                </a:solidFill>
              </a:rPr>
              <a:t>handwerkliches KMU in Italien </a:t>
            </a:r>
            <a:r>
              <a:rPr lang="en-US" sz="2000" dirty="0">
                <a:solidFill>
                  <a:srgbClr val="083F59"/>
                </a:solidFill>
              </a:rPr>
              <a:t>geht eine Partnerschaft mit von Frauen geführten Genossenschaften ein, um gemeinsam handgefertigte Produkte zu entwickeln und zu vermarkten und so eine gemeinsame Wirtschaftskraft zu schaffen und gleichzeitig das interne Wachstum der Beteiligten zu fördern.</a:t>
            </a:r>
            <a:endParaRPr lang="en-IE" sz="2000" dirty="0">
              <a:solidFill>
                <a:srgbClr val="083F59"/>
              </a:solidFill>
            </a:endParaRPr>
          </a:p>
        </p:txBody>
      </p:sp>
      <p:sp>
        <p:nvSpPr>
          <p:cNvPr id="3" name="TextBox 2">
            <a:extLst>
              <a:ext uri="{FF2B5EF4-FFF2-40B4-BE49-F238E27FC236}">
                <a16:creationId xmlns:a16="http://schemas.microsoft.com/office/drawing/2014/main" id="{504A09A3-6EA4-BCC7-50B8-B759C918F44A}"/>
              </a:ext>
            </a:extLst>
          </p:cNvPr>
          <p:cNvSpPr txBox="1"/>
          <p:nvPr/>
        </p:nvSpPr>
        <p:spPr>
          <a:xfrm>
            <a:off x="7704604" y="5915686"/>
            <a:ext cx="2586878" cy="369332"/>
          </a:xfrm>
          <a:prstGeom prst="rect">
            <a:avLst/>
          </a:prstGeom>
          <a:noFill/>
        </p:spPr>
        <p:txBody>
          <a:bodyPr wrap="square" rtlCol="0">
            <a:spAutoFit/>
          </a:bodyPr>
          <a:lstStyle/>
          <a:p>
            <a:pPr algn="ctr"/>
            <a:r>
              <a:rPr lang="en-IE" dirty="0">
                <a:hlinkClick r:id="rId3"/>
              </a:rPr>
              <a:t>Bildquelle</a:t>
            </a:r>
            <a:endParaRPr lang="en-IE" dirty="0"/>
          </a:p>
        </p:txBody>
      </p:sp>
      <p:pic>
        <p:nvPicPr>
          <p:cNvPr id="15362" name="Picture 2">
            <a:extLst>
              <a:ext uri="{FF2B5EF4-FFF2-40B4-BE49-F238E27FC236}">
                <a16:creationId xmlns:a16="http://schemas.microsoft.com/office/drawing/2014/main" id="{4ED6ABC0-6131-05AF-DE30-8D46C7F8B4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0121" y="2814918"/>
            <a:ext cx="3185832" cy="3185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1065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B5B34-09F7-A370-F421-019D64DCE54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B54E16-606F-7F92-A33C-1ADE335569E5}"/>
              </a:ext>
            </a:extLst>
          </p:cNvPr>
          <p:cNvSpPr/>
          <p:nvPr/>
        </p:nvSpPr>
        <p:spPr>
          <a:xfrm>
            <a:off x="3555835" y="446"/>
            <a:ext cx="8632857" cy="6857108"/>
          </a:xfrm>
          <a:prstGeom prst="rect">
            <a:avLst/>
          </a:prstGeom>
          <a:solidFill>
            <a:srgbClr val="0E72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35"/>
          </a:p>
        </p:txBody>
      </p:sp>
      <p:grpSp>
        <p:nvGrpSpPr>
          <p:cNvPr id="5" name="Group 4">
            <a:extLst>
              <a:ext uri="{FF2B5EF4-FFF2-40B4-BE49-F238E27FC236}">
                <a16:creationId xmlns:a16="http://schemas.microsoft.com/office/drawing/2014/main" id="{0D766257-9180-8130-F7E3-18994FE37DE9}"/>
              </a:ext>
            </a:extLst>
          </p:cNvPr>
          <p:cNvGrpSpPr/>
          <p:nvPr/>
        </p:nvGrpSpPr>
        <p:grpSpPr>
          <a:xfrm flipH="1">
            <a:off x="3873830" y="391300"/>
            <a:ext cx="8107876" cy="5710085"/>
            <a:chOff x="426508" y="2646589"/>
            <a:chExt cx="12510656" cy="8824595"/>
          </a:xfrm>
        </p:grpSpPr>
        <p:grpSp>
          <p:nvGrpSpPr>
            <p:cNvPr id="6" name="Group 5">
              <a:extLst>
                <a:ext uri="{FF2B5EF4-FFF2-40B4-BE49-F238E27FC236}">
                  <a16:creationId xmlns:a16="http://schemas.microsoft.com/office/drawing/2014/main" id="{88522C96-5C54-5F4B-1DB2-DADA2934F983}"/>
                </a:ext>
              </a:extLst>
            </p:cNvPr>
            <p:cNvGrpSpPr/>
            <p:nvPr/>
          </p:nvGrpSpPr>
          <p:grpSpPr>
            <a:xfrm>
              <a:off x="426508" y="5718651"/>
              <a:ext cx="12510656" cy="5752533"/>
              <a:chOff x="466614" y="5718651"/>
              <a:chExt cx="12510656" cy="5752533"/>
            </a:xfrm>
          </p:grpSpPr>
          <p:grpSp>
            <p:nvGrpSpPr>
              <p:cNvPr id="12" name="Group 11">
                <a:extLst>
                  <a:ext uri="{FF2B5EF4-FFF2-40B4-BE49-F238E27FC236}">
                    <a16:creationId xmlns:a16="http://schemas.microsoft.com/office/drawing/2014/main" id="{3EF6C8B0-A262-349F-F6D7-9C2BA7803A8C}"/>
                  </a:ext>
                </a:extLst>
              </p:cNvPr>
              <p:cNvGrpSpPr/>
              <p:nvPr/>
            </p:nvGrpSpPr>
            <p:grpSpPr>
              <a:xfrm flipV="1">
                <a:off x="477078" y="5718651"/>
                <a:ext cx="12500192" cy="4844565"/>
                <a:chOff x="471817" y="0"/>
                <a:chExt cx="7182233" cy="2783541"/>
              </a:xfrm>
              <a:solidFill>
                <a:schemeClr val="bg1"/>
              </a:solidFill>
            </p:grpSpPr>
            <p:sp>
              <p:nvSpPr>
                <p:cNvPr id="14" name="Freeform 13">
                  <a:extLst>
                    <a:ext uri="{FF2B5EF4-FFF2-40B4-BE49-F238E27FC236}">
                      <a16:creationId xmlns:a16="http://schemas.microsoft.com/office/drawing/2014/main" id="{611B62FD-F8E1-52A1-8246-A8557D6530AC}"/>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5" name="Freeform 14">
                  <a:extLst>
                    <a:ext uri="{FF2B5EF4-FFF2-40B4-BE49-F238E27FC236}">
                      <a16:creationId xmlns:a16="http://schemas.microsoft.com/office/drawing/2014/main" id="{F51D5F8B-A977-6BEB-3382-66292E2E0BD6}"/>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13" name="Freeform 12">
                <a:extLst>
                  <a:ext uri="{FF2B5EF4-FFF2-40B4-BE49-F238E27FC236}">
                    <a16:creationId xmlns:a16="http://schemas.microsoft.com/office/drawing/2014/main" id="{65A8BA9F-3CA0-DA25-CF2D-544847C1B4A1}"/>
                  </a:ext>
                </a:extLst>
              </p:cNvPr>
              <p:cNvSpPr/>
              <p:nvPr/>
            </p:nvSpPr>
            <p:spPr>
              <a:xfrm rot="16200000" flipH="1" flipV="1">
                <a:off x="4294428" y="2798807"/>
                <a:ext cx="4844563"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nvGrpSpPr>
            <p:cNvPr id="7" name="Group 6">
              <a:extLst>
                <a:ext uri="{FF2B5EF4-FFF2-40B4-BE49-F238E27FC236}">
                  <a16:creationId xmlns:a16="http://schemas.microsoft.com/office/drawing/2014/main" id="{45CDB1C8-7451-079C-0687-A2943EFE7215}"/>
                </a:ext>
              </a:extLst>
            </p:cNvPr>
            <p:cNvGrpSpPr/>
            <p:nvPr/>
          </p:nvGrpSpPr>
          <p:grpSpPr>
            <a:xfrm>
              <a:off x="426509" y="2646589"/>
              <a:ext cx="12510655" cy="5398016"/>
              <a:chOff x="466615" y="5718651"/>
              <a:chExt cx="12510655" cy="5398016"/>
            </a:xfrm>
          </p:grpSpPr>
          <p:grpSp>
            <p:nvGrpSpPr>
              <p:cNvPr id="8" name="Group 7">
                <a:extLst>
                  <a:ext uri="{FF2B5EF4-FFF2-40B4-BE49-F238E27FC236}">
                    <a16:creationId xmlns:a16="http://schemas.microsoft.com/office/drawing/2014/main" id="{EFBD7809-71DE-64F3-6098-D1D52D6C3F44}"/>
                  </a:ext>
                </a:extLst>
              </p:cNvPr>
              <p:cNvGrpSpPr/>
              <p:nvPr/>
            </p:nvGrpSpPr>
            <p:grpSpPr>
              <a:xfrm flipV="1">
                <a:off x="477078" y="5718651"/>
                <a:ext cx="12500192" cy="4844565"/>
                <a:chOff x="471817" y="0"/>
                <a:chExt cx="7182233" cy="2783541"/>
              </a:xfrm>
              <a:solidFill>
                <a:schemeClr val="bg1"/>
              </a:solidFill>
            </p:grpSpPr>
            <p:sp>
              <p:nvSpPr>
                <p:cNvPr id="10" name="Freeform 9">
                  <a:extLst>
                    <a:ext uri="{FF2B5EF4-FFF2-40B4-BE49-F238E27FC236}">
                      <a16:creationId xmlns:a16="http://schemas.microsoft.com/office/drawing/2014/main" id="{11685255-1D71-C760-5E6D-AD06277BE4E9}"/>
                    </a:ext>
                  </a:extLst>
                </p:cNvPr>
                <p:cNvSpPr/>
                <p:nvPr/>
              </p:nvSpPr>
              <p:spPr>
                <a:xfrm rot="5400000" flipH="1">
                  <a:off x="431477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sp>
              <p:nvSpPr>
                <p:cNvPr id="11" name="Freeform 10">
                  <a:extLst>
                    <a:ext uri="{FF2B5EF4-FFF2-40B4-BE49-F238E27FC236}">
                      <a16:creationId xmlns:a16="http://schemas.microsoft.com/office/drawing/2014/main" id="{7A452B68-7807-4B0B-B41D-7471C6D106D3}"/>
                    </a:ext>
                  </a:extLst>
                </p:cNvPr>
                <p:cNvSpPr/>
                <p:nvPr/>
              </p:nvSpPr>
              <p:spPr>
                <a:xfrm rot="5400000" flipH="1">
                  <a:off x="1027548" y="-555731"/>
                  <a:ext cx="2783541" cy="3895003"/>
                </a:xfrm>
                <a:custGeom>
                  <a:avLst/>
                  <a:gdLst>
                    <a:gd name="connsiteX0" fmla="*/ 0 w 3846642"/>
                    <a:gd name="connsiteY0" fmla="*/ 0 h 5382597"/>
                    <a:gd name="connsiteX1" fmla="*/ 3177763 w 3846642"/>
                    <a:gd name="connsiteY1" fmla="*/ 0 h 5382597"/>
                    <a:gd name="connsiteX2" fmla="*/ 3846642 w 3846642"/>
                    <a:gd name="connsiteY2" fmla="*/ 615549 h 5382597"/>
                    <a:gd name="connsiteX3" fmla="*/ 3846642 w 3846642"/>
                    <a:gd name="connsiteY3" fmla="*/ 2818891 h 5382597"/>
                    <a:gd name="connsiteX4" fmla="*/ 3846642 w 3846642"/>
                    <a:gd name="connsiteY4" fmla="*/ 3179255 h 5382597"/>
                    <a:gd name="connsiteX5" fmla="*/ 3846642 w 3846642"/>
                    <a:gd name="connsiteY5" fmla="*/ 5382597 h 5382597"/>
                    <a:gd name="connsiteX6" fmla="*/ 982198 w 3846642"/>
                    <a:gd name="connsiteY6" fmla="*/ 5382597 h 5382597"/>
                    <a:gd name="connsiteX7" fmla="*/ 0 w 3846642"/>
                    <a:gd name="connsiteY7" fmla="*/ 4478712 h 5382597"/>
                    <a:gd name="connsiteX8" fmla="*/ 0 w 3846642"/>
                    <a:gd name="connsiteY8" fmla="*/ 2275370 h 5382597"/>
                    <a:gd name="connsiteX9" fmla="*/ 0 w 3846642"/>
                    <a:gd name="connsiteY9" fmla="*/ 2203342 h 53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46642" h="5382597">
                      <a:moveTo>
                        <a:pt x="0" y="0"/>
                      </a:moveTo>
                      <a:lnTo>
                        <a:pt x="3177763" y="0"/>
                      </a:lnTo>
                      <a:cubicBezTo>
                        <a:pt x="3547408" y="0"/>
                        <a:pt x="3846642" y="275377"/>
                        <a:pt x="3846642" y="615549"/>
                      </a:cubicBezTo>
                      <a:lnTo>
                        <a:pt x="3846642" y="2818891"/>
                      </a:lnTo>
                      <a:lnTo>
                        <a:pt x="3846642" y="3179255"/>
                      </a:lnTo>
                      <a:lnTo>
                        <a:pt x="3846642" y="5382597"/>
                      </a:lnTo>
                      <a:lnTo>
                        <a:pt x="982198" y="5382597"/>
                      </a:lnTo>
                      <a:cubicBezTo>
                        <a:pt x="440053" y="5382597"/>
                        <a:pt x="0" y="4977631"/>
                        <a:pt x="0" y="4478712"/>
                      </a:cubicBezTo>
                      <a:lnTo>
                        <a:pt x="0" y="2275370"/>
                      </a:lnTo>
                      <a:lnTo>
                        <a:pt x="0" y="2203342"/>
                      </a:lnTo>
                      <a:close/>
                    </a:path>
                  </a:pathLst>
                </a:custGeom>
                <a:grp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sp>
            <p:nvSpPr>
              <p:cNvPr id="9" name="Freeform 8">
                <a:extLst>
                  <a:ext uri="{FF2B5EF4-FFF2-40B4-BE49-F238E27FC236}">
                    <a16:creationId xmlns:a16="http://schemas.microsoft.com/office/drawing/2014/main" id="{7935C444-F549-B3CD-F27D-1E8A683FBECE}"/>
                  </a:ext>
                </a:extLst>
              </p:cNvPr>
              <p:cNvSpPr/>
              <p:nvPr/>
            </p:nvSpPr>
            <p:spPr>
              <a:xfrm rot="16200000" flipH="1" flipV="1">
                <a:off x="4294429" y="2444289"/>
                <a:ext cx="4844564" cy="12500192"/>
              </a:xfrm>
              <a:custGeom>
                <a:avLst/>
                <a:gdLst>
                  <a:gd name="connsiteX0" fmla="*/ 0 w 4844564"/>
                  <a:gd name="connsiteY0" fmla="*/ 11361814 h 12500192"/>
                  <a:gd name="connsiteX1" fmla="*/ 0 w 4844564"/>
                  <a:gd name="connsiteY1" fmla="*/ 8586866 h 12500192"/>
                  <a:gd name="connsiteX2" fmla="*/ 0 w 4844564"/>
                  <a:gd name="connsiteY2" fmla="*/ 8496151 h 12500192"/>
                  <a:gd name="connsiteX3" fmla="*/ 0 w 4844564"/>
                  <a:gd name="connsiteY3" fmla="*/ 5721202 h 12500192"/>
                  <a:gd name="connsiteX4" fmla="*/ 4427 w 4844564"/>
                  <a:gd name="connsiteY4" fmla="*/ 5721202 h 12500192"/>
                  <a:gd name="connsiteX5" fmla="*/ 0 w 4844564"/>
                  <a:gd name="connsiteY5" fmla="*/ 5640611 h 12500192"/>
                  <a:gd name="connsiteX6" fmla="*/ 0 w 4844564"/>
                  <a:gd name="connsiteY6" fmla="*/ 2865663 h 12500192"/>
                  <a:gd name="connsiteX7" fmla="*/ 0 w 4844564"/>
                  <a:gd name="connsiteY7" fmla="*/ 2774949 h 12500192"/>
                  <a:gd name="connsiteX8" fmla="*/ 0 w 4844564"/>
                  <a:gd name="connsiteY8" fmla="*/ 0 h 12500192"/>
                  <a:gd name="connsiteX9" fmla="*/ 4002160 w 4844564"/>
                  <a:gd name="connsiteY9" fmla="*/ 0 h 12500192"/>
                  <a:gd name="connsiteX10" fmla="*/ 4844564 w 4844564"/>
                  <a:gd name="connsiteY10" fmla="*/ 775239 h 12500192"/>
                  <a:gd name="connsiteX11" fmla="*/ 4844564 w 4844564"/>
                  <a:gd name="connsiteY11" fmla="*/ 3550188 h 12500192"/>
                  <a:gd name="connsiteX12" fmla="*/ 4844564 w 4844564"/>
                  <a:gd name="connsiteY12" fmla="*/ 4004040 h 12500192"/>
                  <a:gd name="connsiteX13" fmla="*/ 4844564 w 4844564"/>
                  <a:gd name="connsiteY13" fmla="*/ 6496441 h 12500192"/>
                  <a:gd name="connsiteX14" fmla="*/ 4844564 w 4844564"/>
                  <a:gd name="connsiteY14" fmla="*/ 6778989 h 12500192"/>
                  <a:gd name="connsiteX15" fmla="*/ 4844564 w 4844564"/>
                  <a:gd name="connsiteY15" fmla="*/ 9271390 h 12500192"/>
                  <a:gd name="connsiteX16" fmla="*/ 4844564 w 4844564"/>
                  <a:gd name="connsiteY16" fmla="*/ 9725243 h 12500192"/>
                  <a:gd name="connsiteX17" fmla="*/ 4844564 w 4844564"/>
                  <a:gd name="connsiteY17" fmla="*/ 12500192 h 12500192"/>
                  <a:gd name="connsiteX18" fmla="*/ 1237007 w 4844564"/>
                  <a:gd name="connsiteY18" fmla="*/ 12500192 h 12500192"/>
                  <a:gd name="connsiteX19" fmla="*/ 0 w 4844564"/>
                  <a:gd name="connsiteY19" fmla="*/ 11361814 h 12500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44564" h="12500192">
                    <a:moveTo>
                      <a:pt x="0" y="11361814"/>
                    </a:moveTo>
                    <a:lnTo>
                      <a:pt x="0" y="8586866"/>
                    </a:lnTo>
                    <a:lnTo>
                      <a:pt x="0" y="8496151"/>
                    </a:lnTo>
                    <a:lnTo>
                      <a:pt x="0" y="5721202"/>
                    </a:lnTo>
                    <a:lnTo>
                      <a:pt x="4427" y="5721202"/>
                    </a:lnTo>
                    <a:lnTo>
                      <a:pt x="0" y="5640611"/>
                    </a:lnTo>
                    <a:lnTo>
                      <a:pt x="0" y="2865663"/>
                    </a:lnTo>
                    <a:lnTo>
                      <a:pt x="0" y="2774949"/>
                    </a:lnTo>
                    <a:lnTo>
                      <a:pt x="0" y="0"/>
                    </a:lnTo>
                    <a:lnTo>
                      <a:pt x="4002160" y="0"/>
                    </a:lnTo>
                    <a:cubicBezTo>
                      <a:pt x="4467701" y="0"/>
                      <a:pt x="4844564" y="346817"/>
                      <a:pt x="4844564" y="775239"/>
                    </a:cubicBezTo>
                    <a:lnTo>
                      <a:pt x="4844564" y="3550188"/>
                    </a:lnTo>
                    <a:lnTo>
                      <a:pt x="4844564" y="4004040"/>
                    </a:lnTo>
                    <a:lnTo>
                      <a:pt x="4844564" y="6496441"/>
                    </a:lnTo>
                    <a:lnTo>
                      <a:pt x="4844564" y="6778989"/>
                    </a:lnTo>
                    <a:lnTo>
                      <a:pt x="4844564" y="9271390"/>
                    </a:lnTo>
                    <a:lnTo>
                      <a:pt x="4844564" y="9725243"/>
                    </a:lnTo>
                    <a:lnTo>
                      <a:pt x="4844564" y="12500192"/>
                    </a:lnTo>
                    <a:lnTo>
                      <a:pt x="1237007" y="12500192"/>
                    </a:lnTo>
                    <a:cubicBezTo>
                      <a:pt x="554214" y="12500192"/>
                      <a:pt x="0" y="11990166"/>
                      <a:pt x="0" y="11361814"/>
                    </a:cubicBezTo>
                    <a:close/>
                  </a:path>
                </a:pathLst>
              </a:custGeom>
              <a:solidFill>
                <a:schemeClr val="bg1"/>
              </a:solidFill>
              <a:ln w="3598" cap="flat">
                <a:noFill/>
                <a:prstDash val="solid"/>
                <a:miter/>
              </a:ln>
            </p:spPr>
            <p:txBody>
              <a:bodyPr wrap="square" rtlCol="0" anchor="ctr">
                <a:noAutofit/>
              </a:bodyPr>
              <a:lstStyle/>
              <a:p>
                <a:endParaRPr lang="en-US" sz="835" dirty="0">
                  <a:latin typeface="Calibri" panose="020F0502020204030204" pitchFamily="34" charset="0"/>
                </a:endParaRPr>
              </a:p>
            </p:txBody>
          </p:sp>
        </p:grpSp>
      </p:grpSp>
      <p:sp>
        <p:nvSpPr>
          <p:cNvPr id="16" name="Freeform 15">
            <a:extLst>
              <a:ext uri="{FF2B5EF4-FFF2-40B4-BE49-F238E27FC236}">
                <a16:creationId xmlns:a16="http://schemas.microsoft.com/office/drawing/2014/main" id="{3D8F0E7B-330F-FDE6-F26F-3A359EB4507B}"/>
              </a:ext>
            </a:extLst>
          </p:cNvPr>
          <p:cNvSpPr/>
          <p:nvPr/>
        </p:nvSpPr>
        <p:spPr>
          <a:xfrm>
            <a:off x="4197969" y="1223179"/>
            <a:ext cx="7520731" cy="2512590"/>
          </a:xfrm>
          <a:custGeom>
            <a:avLst/>
            <a:gdLst>
              <a:gd name="connsiteX0" fmla="*/ 0 w 9116615"/>
              <a:gd name="connsiteY0" fmla="*/ 0 h 1947915"/>
              <a:gd name="connsiteX1" fmla="*/ 8017713 w 9116615"/>
              <a:gd name="connsiteY1" fmla="*/ 0 h 1947915"/>
              <a:gd name="connsiteX2" fmla="*/ 9116616 w 9116615"/>
              <a:gd name="connsiteY2" fmla="*/ 973958 h 1947915"/>
              <a:gd name="connsiteX3" fmla="*/ 8017713 w 9116615"/>
              <a:gd name="connsiteY3" fmla="*/ 1947916 h 1947915"/>
              <a:gd name="connsiteX4" fmla="*/ 504639 w 9116615"/>
              <a:gd name="connsiteY4" fmla="*/ 1947916 h 194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6615" h="1947915">
                <a:moveTo>
                  <a:pt x="0" y="0"/>
                </a:moveTo>
                <a:lnTo>
                  <a:pt x="8017713" y="0"/>
                </a:lnTo>
                <a:cubicBezTo>
                  <a:pt x="8624781" y="0"/>
                  <a:pt x="9116616" y="436206"/>
                  <a:pt x="9116616" y="973958"/>
                </a:cubicBezTo>
                <a:cubicBezTo>
                  <a:pt x="9116616" y="1511710"/>
                  <a:pt x="8624781" y="1947916"/>
                  <a:pt x="8017713" y="1947916"/>
                </a:cubicBezTo>
                <a:lnTo>
                  <a:pt x="504639" y="1947916"/>
                </a:lnTo>
              </a:path>
            </a:pathLst>
          </a:custGeom>
          <a:noFill/>
          <a:ln w="75039" cap="flat">
            <a:solidFill>
              <a:srgbClr val="EBEBEB"/>
            </a:solid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E7CDAB62-AAE6-25E5-285B-0491B75F5E5A}"/>
              </a:ext>
            </a:extLst>
          </p:cNvPr>
          <p:cNvSpPr txBox="1"/>
          <p:nvPr/>
        </p:nvSpPr>
        <p:spPr>
          <a:xfrm>
            <a:off x="8932545" y="6231737"/>
            <a:ext cx="2940891" cy="471286"/>
          </a:xfrm>
          <a:prstGeom prst="rect">
            <a:avLst/>
          </a:prstGeom>
          <a:noFill/>
        </p:spPr>
        <p:txBody>
          <a:bodyPr wrap="square">
            <a:spAutoFit/>
          </a:bodyPr>
          <a:lstStyle/>
          <a:p>
            <a:pPr algn="r"/>
            <a:r>
              <a:rPr lang="en-IE" sz="2463"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www.projectdare.eu</a:t>
            </a:r>
            <a:endParaRPr lang="en-IE" sz="2463"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Box 20">
            <a:extLst>
              <a:ext uri="{FF2B5EF4-FFF2-40B4-BE49-F238E27FC236}">
                <a16:creationId xmlns:a16="http://schemas.microsoft.com/office/drawing/2014/main" id="{930EFB16-DAE9-CC1F-1AE1-D29F6BFBA87B}"/>
              </a:ext>
            </a:extLst>
          </p:cNvPr>
          <p:cNvSpPr txBox="1"/>
          <p:nvPr/>
        </p:nvSpPr>
        <p:spPr>
          <a:xfrm>
            <a:off x="337007" y="2246511"/>
            <a:ext cx="2878830" cy="3762568"/>
          </a:xfrm>
          <a:prstGeom prst="rect">
            <a:avLst/>
          </a:prstGeom>
          <a:noFill/>
        </p:spPr>
        <p:txBody>
          <a:bodyPr wrap="square" rtlCol="0">
            <a:spAutoFit/>
          </a:bodyPr>
          <a:lstStyle/>
          <a:p>
            <a:pPr>
              <a:lnSpc>
                <a:spcPts val="2657"/>
              </a:lnSpc>
            </a:pPr>
            <a:r>
              <a:rPr lang="en-US" sz="2000" b="1" dirty="0">
                <a:solidFill>
                  <a:srgbClr val="DF4625"/>
                </a:solidFill>
                <a:latin typeface="Calibri" panose="020F0502020204030204" pitchFamily="34" charset="0"/>
                <a:cs typeface="Calibri" panose="020F0502020204030204" pitchFamily="34" charset="0"/>
                <a:sym typeface="DINCondensed-Bold"/>
                <a:rtl val="0"/>
              </a:rPr>
              <a:t>Entdecken Sie den DARE Module Learning Pathway:</a:t>
            </a:r>
          </a:p>
          <a:p>
            <a:endParaRPr lang="en-US" sz="300" b="1" dirty="0">
              <a:solidFill>
                <a:srgbClr val="DF4625"/>
              </a:solidFill>
              <a:latin typeface="Calibri" panose="020F0502020204030204" pitchFamily="34" charset="0"/>
              <a:cs typeface="Calibri" panose="020F0502020204030204" pitchFamily="34" charset="0"/>
              <a:sym typeface="DINCondensed-Bold"/>
              <a:rtl val="0"/>
            </a:endParaRPr>
          </a:p>
          <a:p>
            <a:r>
              <a:rPr lang="en-US" sz="1200" dirty="0">
                <a:solidFill>
                  <a:srgbClr val="083F59"/>
                </a:solidFill>
                <a:latin typeface="Calibri" panose="020F0502020204030204" pitchFamily="34" charset="0"/>
                <a:cs typeface="Calibri" panose="020F0502020204030204" pitchFamily="34" charset="0"/>
                <a:sym typeface="DINCondensed-Bold"/>
                <a:rtl val="0"/>
              </a:rPr>
              <a:t>Nutzen Sie unsere Lernblöcke, die KMU dabei helfen sollen, vielfältige, gerechte und integrative Arbeitsplätze zu schaffen. Nutzen Sie die Möglichkeiten der DEI, um den nachhaltigen Erfolg Ihres Unternehmens zu fördern. Unsere praktischen und interaktiven Module bieten Einblicke in die Praxis und Fallstudien aus einer europäischen Perspektive - helfen Sie mit, Arbeitsplätze und Gemeinschaften zu schaffen, in denen sich alle wohlfühlen!</a:t>
            </a:r>
          </a:p>
          <a:p>
            <a:endParaRPr lang="en-US" sz="2000" b="1" dirty="0">
              <a:solidFill>
                <a:srgbClr val="083F59"/>
              </a:solidFill>
              <a:latin typeface="Calibri" panose="020F0502020204030204" pitchFamily="34" charset="0"/>
              <a:cs typeface="Calibri" panose="020F0502020204030204" pitchFamily="34" charset="0"/>
              <a:sym typeface="DINCondensed-Bold"/>
              <a:rtl val="0"/>
            </a:endParaRPr>
          </a:p>
        </p:txBody>
      </p:sp>
      <p:pic>
        <p:nvPicPr>
          <p:cNvPr id="22" name="Graphic 21">
            <a:extLst>
              <a:ext uri="{FF2B5EF4-FFF2-40B4-BE49-F238E27FC236}">
                <a16:creationId xmlns:a16="http://schemas.microsoft.com/office/drawing/2014/main" id="{FDC9169F-6E8A-8A49-8432-DF4F006F54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48406"/>
            <a:ext cx="2615664" cy="1975094"/>
          </a:xfrm>
          <a:prstGeom prst="rect">
            <a:avLst/>
          </a:prstGeom>
        </p:spPr>
      </p:pic>
      <p:sp>
        <p:nvSpPr>
          <p:cNvPr id="23" name="Freeform 22">
            <a:extLst>
              <a:ext uri="{FF2B5EF4-FFF2-40B4-BE49-F238E27FC236}">
                <a16:creationId xmlns:a16="http://schemas.microsoft.com/office/drawing/2014/main" id="{254C90DB-9DCC-DFBF-630D-B20C4BCEDC9A}"/>
              </a:ext>
            </a:extLst>
          </p:cNvPr>
          <p:cNvSpPr/>
          <p:nvPr/>
        </p:nvSpPr>
        <p:spPr>
          <a:xfrm rot="8334695">
            <a:off x="11158431" y="3289627"/>
            <a:ext cx="440547" cy="257807"/>
          </a:xfrm>
          <a:custGeom>
            <a:avLst/>
            <a:gdLst>
              <a:gd name="connsiteX0" fmla="*/ 0 w 538634"/>
              <a:gd name="connsiteY0" fmla="*/ 0 h 339075"/>
              <a:gd name="connsiteX1" fmla="*/ 538635 w 538634"/>
              <a:gd name="connsiteY1" fmla="*/ 0 h 339075"/>
              <a:gd name="connsiteX2" fmla="*/ 538635 w 538634"/>
              <a:gd name="connsiteY2" fmla="*/ 339075 h 339075"/>
              <a:gd name="connsiteX3" fmla="*/ 0 w 538634"/>
              <a:gd name="connsiteY3" fmla="*/ 339075 h 339075"/>
            </a:gdLst>
            <a:ahLst/>
            <a:cxnLst>
              <a:cxn ang="0">
                <a:pos x="connsiteX0" y="connsiteY0"/>
              </a:cxn>
              <a:cxn ang="0">
                <a:pos x="connsiteX1" y="connsiteY1"/>
              </a:cxn>
              <a:cxn ang="0">
                <a:pos x="connsiteX2" y="connsiteY2"/>
              </a:cxn>
              <a:cxn ang="0">
                <a:pos x="connsiteX3" y="connsiteY3"/>
              </a:cxn>
            </a:cxnLst>
            <a:rect l="l" t="t" r="r" b="b"/>
            <a:pathLst>
              <a:path w="538634" h="339075">
                <a:moveTo>
                  <a:pt x="0" y="0"/>
                </a:moveTo>
                <a:lnTo>
                  <a:pt x="538635" y="0"/>
                </a:lnTo>
                <a:lnTo>
                  <a:pt x="538635" y="339075"/>
                </a:lnTo>
                <a:lnTo>
                  <a:pt x="0" y="339075"/>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24" name="Group 23">
            <a:extLst>
              <a:ext uri="{FF2B5EF4-FFF2-40B4-BE49-F238E27FC236}">
                <a16:creationId xmlns:a16="http://schemas.microsoft.com/office/drawing/2014/main" id="{9B315D69-886D-2876-0415-805FC7977E8E}"/>
              </a:ext>
            </a:extLst>
          </p:cNvPr>
          <p:cNvGrpSpPr/>
          <p:nvPr/>
        </p:nvGrpSpPr>
        <p:grpSpPr>
          <a:xfrm>
            <a:off x="9200472" y="3281054"/>
            <a:ext cx="2774452" cy="2930882"/>
            <a:chOff x="4098066" y="1041164"/>
            <a:chExt cx="4101717" cy="4332974"/>
          </a:xfrm>
        </p:grpSpPr>
        <p:sp>
          <p:nvSpPr>
            <p:cNvPr id="25" name="Freeform 24">
              <a:extLst>
                <a:ext uri="{FF2B5EF4-FFF2-40B4-BE49-F238E27FC236}">
                  <a16:creationId xmlns:a16="http://schemas.microsoft.com/office/drawing/2014/main" id="{31794C1A-D1DD-335E-4579-B2B1ED42CBA5}"/>
                </a:ext>
              </a:extLst>
            </p:cNvPr>
            <p:cNvSpPr/>
            <p:nvPr/>
          </p:nvSpPr>
          <p:spPr>
            <a:xfrm>
              <a:off x="4098066" y="1498833"/>
              <a:ext cx="2590484" cy="43775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FA070DF3-20CC-606B-D1CC-D527193CFDB8}"/>
                </a:ext>
              </a:extLst>
            </p:cNvPr>
            <p:cNvGrpSpPr/>
            <p:nvPr/>
          </p:nvGrpSpPr>
          <p:grpSpPr>
            <a:xfrm>
              <a:off x="4225039" y="1041164"/>
              <a:ext cx="3974744" cy="4332974"/>
              <a:chOff x="7601606" y="4265216"/>
              <a:chExt cx="3536065" cy="3854757"/>
            </a:xfrm>
          </p:grpSpPr>
          <p:sp>
            <p:nvSpPr>
              <p:cNvPr id="27" name="TextBox 26">
                <a:extLst>
                  <a:ext uri="{FF2B5EF4-FFF2-40B4-BE49-F238E27FC236}">
                    <a16:creationId xmlns:a16="http://schemas.microsoft.com/office/drawing/2014/main" id="{610DAAEE-00EB-2CF7-CB8F-BE2BF4851F9F}"/>
                  </a:ext>
                </a:extLst>
              </p:cNvPr>
              <p:cNvSpPr txBox="1"/>
              <p:nvPr/>
            </p:nvSpPr>
            <p:spPr>
              <a:xfrm>
                <a:off x="7606343" y="4265216"/>
                <a:ext cx="1799121" cy="445215"/>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4</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28" name="TextBox 27">
                <a:extLst>
                  <a:ext uri="{FF2B5EF4-FFF2-40B4-BE49-F238E27FC236}">
                    <a16:creationId xmlns:a16="http://schemas.microsoft.com/office/drawing/2014/main" id="{B6F884DD-DB8A-50F7-E751-80221559FCDB}"/>
                  </a:ext>
                </a:extLst>
              </p:cNvPr>
              <p:cNvSpPr txBox="1"/>
              <p:nvPr/>
            </p:nvSpPr>
            <p:spPr>
              <a:xfrm>
                <a:off x="7642196" y="4689513"/>
                <a:ext cx="2056959" cy="393242"/>
              </a:xfrm>
              <a:prstGeom prst="rect">
                <a:avLst/>
              </a:prstGeom>
              <a:noFill/>
            </p:spPr>
            <p:txBody>
              <a:bodyPr wrap="square" rtlCol="0">
                <a:spAutoFit/>
              </a:bodyPr>
              <a:lstStyle/>
              <a:p>
                <a:pPr>
                  <a:lnSpc>
                    <a:spcPts val="839"/>
                  </a:lnSpc>
                </a:pPr>
                <a:r>
                  <a:rPr lang="en-US" sz="800" b="1" dirty="0">
                    <a:ln/>
                    <a:solidFill>
                      <a:schemeClr val="bg1"/>
                    </a:solidFill>
                    <a:latin typeface="Calibri" panose="020F0502020204030204" pitchFamily="34" charset="0"/>
                    <a:cs typeface="Calibri" panose="020F0502020204030204" pitchFamily="34" charset="0"/>
                    <a:sym typeface="Avenir-Black"/>
                    <a:rtl val="0"/>
                  </a:rPr>
                  <a:t>Aufbau einer integrativen Unternehmenskultur in KMU </a:t>
                </a:r>
              </a:p>
            </p:txBody>
          </p:sp>
          <p:sp>
            <p:nvSpPr>
              <p:cNvPr id="29" name="TextBox 28">
                <a:extLst>
                  <a:ext uri="{FF2B5EF4-FFF2-40B4-BE49-F238E27FC236}">
                    <a16:creationId xmlns:a16="http://schemas.microsoft.com/office/drawing/2014/main" id="{485294AE-D03C-9A0A-934F-103E8DDFC180}"/>
                  </a:ext>
                </a:extLst>
              </p:cNvPr>
              <p:cNvSpPr txBox="1"/>
              <p:nvPr/>
            </p:nvSpPr>
            <p:spPr>
              <a:xfrm>
                <a:off x="7601606" y="5113364"/>
                <a:ext cx="3536065" cy="3006609"/>
              </a:xfrm>
              <a:prstGeom prst="rect">
                <a:avLst/>
              </a:prstGeom>
              <a:noFill/>
            </p:spPr>
            <p:txBody>
              <a:bodyPr wrap="square" rtlCol="0">
                <a:spAutoFit/>
              </a:bodyPr>
              <a:lstStyle/>
              <a:p>
                <a:pPr>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Aufbau einer integrativen Unternehmenskultur. Entwicklung und Durchführung eines strategischen Audits zum Kulturwandel, Überprüfung von Richtlinien und Praktiken sowie Stärkung der Teams durch Belohnung und Anerkennung.</a:t>
                </a:r>
              </a:p>
              <a:p>
                <a:pPr>
                  <a:lnSpc>
                    <a:spcPts val="891"/>
                  </a:lnSpc>
                  <a:buClr>
                    <a:srgbClr val="DF4625"/>
                  </a:buClr>
                </a:pPr>
                <a:endParaRPr lang="en-US" sz="875" i="1" dirty="0">
                  <a:ln/>
                  <a:solidFill>
                    <a:srgbClr val="083F59"/>
                  </a:solidFill>
                  <a:latin typeface="Calibri" panose="020F0502020204030204" pitchFamily="34" charset="0"/>
                  <a:cs typeface="Calibri" panose="020F0502020204030204" pitchFamily="34" charset="0"/>
                  <a:sym typeface="Avenir-Black"/>
                  <a:rtl val="0"/>
                </a:endParaRPr>
              </a:p>
              <a:p>
                <a:pPr marL="332909" indent="-332909">
                  <a:lnSpc>
                    <a:spcPts val="891"/>
                  </a:lnSpc>
                  <a:buClr>
                    <a:srgbClr val="DF4625"/>
                  </a:buClr>
                  <a:tabLst>
                    <a:tab pos="327539" algn="l"/>
                  </a:tabLst>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Verstehen und Aufbau einer integrativen Unternehmenskultur. </a:t>
                </a:r>
              </a:p>
              <a:p>
                <a:pPr marL="332909" indent="-332909">
                  <a:lnSpc>
                    <a:spcPts val="891"/>
                  </a:lnSpc>
                  <a:buClr>
                    <a:srgbClr val="DF4625"/>
                  </a:buClr>
                  <a:tabLst>
                    <a:tab pos="327539" algn="l"/>
                  </a:tabLst>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Entwurf und Durchführung einer strategischen Prüfung des kulturellen Wandels. </a:t>
                </a:r>
              </a:p>
              <a:p>
                <a:pPr marL="332909" indent="-332909">
                  <a:lnSpc>
                    <a:spcPts val="891"/>
                  </a:lnSpc>
                  <a:buClr>
                    <a:srgbClr val="DF4625"/>
                  </a:buClr>
                  <a:tabLst>
                    <a:tab pos="327539" algn="l"/>
                  </a:tabLst>
                </a:pPr>
                <a:r>
                  <a:rPr lang="en-US" sz="875" b="1" dirty="0">
                    <a:ln/>
                    <a:solidFill>
                      <a:srgbClr val="DF4625"/>
                    </a:solidFill>
                    <a:latin typeface="Calibri" panose="020F0502020204030204" pitchFamily="34" charset="0"/>
                    <a:cs typeface="Calibri" panose="020F0502020204030204" pitchFamily="34" charset="0"/>
                    <a:sym typeface="Avenir-Black"/>
                    <a:rtl val="0"/>
                  </a:rPr>
                  <a:t>Teil 3: </a:t>
                </a:r>
                <a:r>
                  <a:rPr lang="en-US" sz="875" dirty="0">
                    <a:ln/>
                    <a:solidFill>
                      <a:srgbClr val="083F59"/>
                    </a:solidFill>
                    <a:latin typeface="Calibri" panose="020F0502020204030204" pitchFamily="34" charset="0"/>
                    <a:cs typeface="Calibri" panose="020F0502020204030204" pitchFamily="34" charset="0"/>
                    <a:sym typeface="Avenir-Black"/>
                    <a:rtl val="0"/>
                  </a:rPr>
                  <a:t>Unterstützung des Managements bei der Schaffung eines Arbeitsplatzes der Zugehörigkeit. </a:t>
                </a:r>
              </a:p>
              <a:p>
                <a:pPr marL="332909" indent="-332909">
                  <a:lnSpc>
                    <a:spcPts val="891"/>
                  </a:lnSpc>
                  <a:buClr>
                    <a:srgbClr val="DF4625"/>
                  </a:buClr>
                  <a:tabLst>
                    <a:tab pos="327539" algn="l"/>
                  </a:tabLst>
                </a:pPr>
                <a:r>
                  <a:rPr lang="en-US" sz="875" b="1" dirty="0">
                    <a:ln/>
                    <a:solidFill>
                      <a:srgbClr val="DF4625"/>
                    </a:solidFill>
                    <a:latin typeface="Calibri" panose="020F0502020204030204" pitchFamily="34" charset="0"/>
                    <a:cs typeface="Calibri" panose="020F0502020204030204" pitchFamily="34" charset="0"/>
                    <a:sym typeface="Avenir-Black"/>
                    <a:rtl val="0"/>
                  </a:rPr>
                  <a:t>Teil 4: </a:t>
                </a:r>
                <a:r>
                  <a:rPr lang="en-US" sz="875" dirty="0">
                    <a:ln/>
                    <a:solidFill>
                      <a:srgbClr val="083F59"/>
                    </a:solidFill>
                    <a:latin typeface="Calibri" panose="020F0502020204030204" pitchFamily="34" charset="0"/>
                    <a:cs typeface="Calibri" panose="020F0502020204030204" pitchFamily="34" charset="0"/>
                    <a:sym typeface="Avenir-Black"/>
                    <a:rtl val="0"/>
                  </a:rPr>
                  <a:t>Von der Politik zur Praxis: Pflege einer Kultur der Integration. </a:t>
                </a:r>
              </a:p>
              <a:p>
                <a:pPr marL="332909" indent="-332909">
                  <a:lnSpc>
                    <a:spcPts val="891"/>
                  </a:lnSpc>
                  <a:buClr>
                    <a:srgbClr val="DF4625"/>
                  </a:buClr>
                  <a:tabLst>
                    <a:tab pos="327539" algn="l"/>
                  </a:tabLst>
                </a:pPr>
                <a:r>
                  <a:rPr lang="en-US" sz="875" b="1" dirty="0">
                    <a:ln/>
                    <a:solidFill>
                      <a:srgbClr val="DF4625"/>
                    </a:solidFill>
                    <a:latin typeface="Calibri" panose="020F0502020204030204" pitchFamily="34" charset="0"/>
                    <a:cs typeface="Calibri" panose="020F0502020204030204" pitchFamily="34" charset="0"/>
                    <a:sym typeface="Avenir-Black"/>
                    <a:rtl val="0"/>
                  </a:rPr>
                  <a:t>Teil 5: </a:t>
                </a:r>
                <a:r>
                  <a:rPr lang="en-US" sz="875" dirty="0">
                    <a:ln/>
                    <a:solidFill>
                      <a:srgbClr val="083F59"/>
                    </a:solidFill>
                    <a:latin typeface="Calibri" panose="020F0502020204030204" pitchFamily="34" charset="0"/>
                    <a:cs typeface="Calibri" panose="020F0502020204030204" pitchFamily="34" charset="0"/>
                    <a:sym typeface="Avenir-Black"/>
                    <a:rtl val="0"/>
                  </a:rPr>
                  <a:t>Befähigung von Teams durch DEI-Zusammenarbeit, ERGs und Anerkennungen. </a:t>
                </a:r>
              </a:p>
              <a:p>
                <a:pPr>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grpSp>
        <p:nvGrpSpPr>
          <p:cNvPr id="30" name="Group 29">
            <a:extLst>
              <a:ext uri="{FF2B5EF4-FFF2-40B4-BE49-F238E27FC236}">
                <a16:creationId xmlns:a16="http://schemas.microsoft.com/office/drawing/2014/main" id="{7B0BBF65-50F6-0D6E-AF18-6CEB1DA038D4}"/>
              </a:ext>
            </a:extLst>
          </p:cNvPr>
          <p:cNvGrpSpPr/>
          <p:nvPr/>
        </p:nvGrpSpPr>
        <p:grpSpPr>
          <a:xfrm>
            <a:off x="6907126" y="3264327"/>
            <a:ext cx="1947038" cy="2372485"/>
            <a:chOff x="4098066" y="1013209"/>
            <a:chExt cx="2878476" cy="3507453"/>
          </a:xfrm>
        </p:grpSpPr>
        <p:sp>
          <p:nvSpPr>
            <p:cNvPr id="31" name="Freeform 30">
              <a:extLst>
                <a:ext uri="{FF2B5EF4-FFF2-40B4-BE49-F238E27FC236}">
                  <a16:creationId xmlns:a16="http://schemas.microsoft.com/office/drawing/2014/main" id="{7D611B26-5299-52BC-336A-250D3221698C}"/>
                </a:ext>
              </a:extLst>
            </p:cNvPr>
            <p:cNvSpPr/>
            <p:nvPr/>
          </p:nvSpPr>
          <p:spPr>
            <a:xfrm>
              <a:off x="4098066" y="1498833"/>
              <a:ext cx="2232612" cy="43775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32" name="Group 31">
              <a:extLst>
                <a:ext uri="{FF2B5EF4-FFF2-40B4-BE49-F238E27FC236}">
                  <a16:creationId xmlns:a16="http://schemas.microsoft.com/office/drawing/2014/main" id="{C0C59228-F5A7-FD61-F71A-CA068253426E}"/>
                </a:ext>
              </a:extLst>
            </p:cNvPr>
            <p:cNvGrpSpPr/>
            <p:nvPr/>
          </p:nvGrpSpPr>
          <p:grpSpPr>
            <a:xfrm>
              <a:off x="4203213" y="1013209"/>
              <a:ext cx="2773329" cy="3507453"/>
              <a:chOff x="7582189" y="4240348"/>
              <a:chExt cx="2467246" cy="3120347"/>
            </a:xfrm>
          </p:grpSpPr>
          <p:sp>
            <p:nvSpPr>
              <p:cNvPr id="33" name="TextBox 32">
                <a:extLst>
                  <a:ext uri="{FF2B5EF4-FFF2-40B4-BE49-F238E27FC236}">
                    <a16:creationId xmlns:a16="http://schemas.microsoft.com/office/drawing/2014/main" id="{BD3C1FD1-DF08-44FE-89BF-7A02178F179C}"/>
                  </a:ext>
                </a:extLst>
              </p:cNvPr>
              <p:cNvSpPr txBox="1"/>
              <p:nvPr/>
            </p:nvSpPr>
            <p:spPr>
              <a:xfrm>
                <a:off x="7582189" y="4240348"/>
                <a:ext cx="1799121" cy="445216"/>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5</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34" name="TextBox 33">
                <a:extLst>
                  <a:ext uri="{FF2B5EF4-FFF2-40B4-BE49-F238E27FC236}">
                    <a16:creationId xmlns:a16="http://schemas.microsoft.com/office/drawing/2014/main" id="{2B2F2692-B116-5AD1-648D-55525C7DF102}"/>
                  </a:ext>
                </a:extLst>
              </p:cNvPr>
              <p:cNvSpPr txBox="1"/>
              <p:nvPr/>
            </p:nvSpPr>
            <p:spPr>
              <a:xfrm>
                <a:off x="7642196" y="4689512"/>
                <a:ext cx="1621691" cy="402213"/>
              </a:xfrm>
              <a:prstGeom prst="rect">
                <a:avLst/>
              </a:prstGeom>
              <a:noFill/>
            </p:spPr>
            <p:txBody>
              <a:bodyPr wrap="square" rtlCol="0">
                <a:spAutoFit/>
              </a:bodyPr>
              <a:lstStyle/>
              <a:p>
                <a:pPr>
                  <a:lnSpc>
                    <a:spcPts val="839"/>
                  </a:lnSpc>
                </a:pPr>
                <a:r>
                  <a:rPr lang="en-US" sz="800" b="1" dirty="0">
                    <a:ln/>
                    <a:solidFill>
                      <a:schemeClr val="bg1"/>
                    </a:solidFill>
                    <a:latin typeface="Calibri" panose="020F0502020204030204" pitchFamily="34" charset="0"/>
                    <a:cs typeface="Calibri" panose="020F0502020204030204" pitchFamily="34" charset="0"/>
                    <a:sym typeface="Avenir-Black"/>
                    <a:rtl val="0"/>
                  </a:rPr>
                  <a:t>Integratives Marketing für KMU </a:t>
                </a:r>
              </a:p>
            </p:txBody>
          </p:sp>
          <p:sp>
            <p:nvSpPr>
              <p:cNvPr id="35" name="TextBox 34">
                <a:extLst>
                  <a:ext uri="{FF2B5EF4-FFF2-40B4-BE49-F238E27FC236}">
                    <a16:creationId xmlns:a16="http://schemas.microsoft.com/office/drawing/2014/main" id="{5377FB03-17CD-A91E-2792-3012DE40073E}"/>
                  </a:ext>
                </a:extLst>
              </p:cNvPr>
              <p:cNvSpPr txBox="1"/>
              <p:nvPr/>
            </p:nvSpPr>
            <p:spPr>
              <a:xfrm>
                <a:off x="7601606" y="5113364"/>
                <a:ext cx="2447829" cy="2247331"/>
              </a:xfrm>
              <a:prstGeom prst="rect">
                <a:avLst/>
              </a:prstGeom>
              <a:noFill/>
            </p:spPr>
            <p:txBody>
              <a:bodyPr wrap="square" rtlCol="0">
                <a:spAutoFit/>
              </a:bodyPr>
              <a:lstStyle/>
              <a:p>
                <a:pPr marL="5144" indent="-5144">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Einbindung von Inklusivität in das Branding. Verstehen Sie die Bedürfnisse unterschiedlicher Zielgruppen. Strategische Marketing-Kampagnen für Inklusion entwerfen.</a:t>
                </a:r>
              </a:p>
              <a:p>
                <a:pPr marL="322057" indent="-322057">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a:p>
                <a:pPr marL="345565" indent="-345565">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Die Macht des integrativen Marketings für KMU-Marken. </a:t>
                </a:r>
              </a:p>
              <a:p>
                <a:pPr marL="345565" indent="-345565">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Verstehen Sie Ihre Kunden und überwinden Sie Marketing-Barrieren. </a:t>
                </a:r>
              </a:p>
              <a:p>
                <a:pPr marL="345565" indent="-345565">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3: </a:t>
                </a:r>
                <a:r>
                  <a:rPr lang="en-US" sz="875" dirty="0">
                    <a:ln/>
                    <a:solidFill>
                      <a:srgbClr val="083F59"/>
                    </a:solidFill>
                    <a:latin typeface="Calibri" panose="020F0502020204030204" pitchFamily="34" charset="0"/>
                    <a:cs typeface="Calibri" panose="020F0502020204030204" pitchFamily="34" charset="0"/>
                    <a:sym typeface="Avenir-Black"/>
                    <a:rtl val="0"/>
                  </a:rPr>
                  <a:t>Gestaltung inklusiver Marketing-Kampagnen. </a:t>
                </a:r>
              </a:p>
              <a:p>
                <a:pPr>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a:p>
                <a:pPr marL="322057" indent="-322057">
                  <a:lnSpc>
                    <a:spcPts val="891"/>
                  </a:lnSpc>
                  <a:buClr>
                    <a:srgbClr val="DF4625"/>
                  </a:buClr>
                  <a:buFont typeface="Arial" panose="020B0604020202020204" pitchFamily="34" charset="0"/>
                  <a:buChar cha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grpSp>
        <p:nvGrpSpPr>
          <p:cNvPr id="36" name="Group 35">
            <a:extLst>
              <a:ext uri="{FF2B5EF4-FFF2-40B4-BE49-F238E27FC236}">
                <a16:creationId xmlns:a16="http://schemas.microsoft.com/office/drawing/2014/main" id="{436E6C5D-D37B-D890-644B-58032AFA3F8C}"/>
              </a:ext>
            </a:extLst>
          </p:cNvPr>
          <p:cNvGrpSpPr/>
          <p:nvPr/>
        </p:nvGrpSpPr>
        <p:grpSpPr>
          <a:xfrm>
            <a:off x="4126972" y="3264753"/>
            <a:ext cx="2364319" cy="2828083"/>
            <a:chOff x="4098066" y="1021997"/>
            <a:chExt cx="3495377" cy="4181002"/>
          </a:xfrm>
        </p:grpSpPr>
        <p:sp>
          <p:nvSpPr>
            <p:cNvPr id="37" name="Freeform 36">
              <a:extLst>
                <a:ext uri="{FF2B5EF4-FFF2-40B4-BE49-F238E27FC236}">
                  <a16:creationId xmlns:a16="http://schemas.microsoft.com/office/drawing/2014/main" id="{372A72D5-087D-10CB-9E31-C050DC80F392}"/>
                </a:ext>
              </a:extLst>
            </p:cNvPr>
            <p:cNvSpPr/>
            <p:nvPr/>
          </p:nvSpPr>
          <p:spPr>
            <a:xfrm>
              <a:off x="4098066" y="1498833"/>
              <a:ext cx="2312141" cy="43775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38" name="Group 37">
              <a:extLst>
                <a:ext uri="{FF2B5EF4-FFF2-40B4-BE49-F238E27FC236}">
                  <a16:creationId xmlns:a16="http://schemas.microsoft.com/office/drawing/2014/main" id="{7B937044-972A-3227-A279-9A3277B0D2B2}"/>
                </a:ext>
              </a:extLst>
            </p:cNvPr>
            <p:cNvGrpSpPr/>
            <p:nvPr/>
          </p:nvGrpSpPr>
          <p:grpSpPr>
            <a:xfrm>
              <a:off x="4203028" y="1021997"/>
              <a:ext cx="3390415" cy="4181002"/>
              <a:chOff x="7582026" y="4248166"/>
              <a:chExt cx="3016227" cy="3719559"/>
            </a:xfrm>
          </p:grpSpPr>
          <p:sp>
            <p:nvSpPr>
              <p:cNvPr id="39" name="TextBox 38">
                <a:extLst>
                  <a:ext uri="{FF2B5EF4-FFF2-40B4-BE49-F238E27FC236}">
                    <a16:creationId xmlns:a16="http://schemas.microsoft.com/office/drawing/2014/main" id="{70A78C04-417A-CA86-DF58-FE839E51F888}"/>
                  </a:ext>
                </a:extLst>
              </p:cNvPr>
              <p:cNvSpPr txBox="1"/>
              <p:nvPr/>
            </p:nvSpPr>
            <p:spPr>
              <a:xfrm>
                <a:off x="7582026" y="4248166"/>
                <a:ext cx="2359523" cy="445216"/>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6 </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40" name="TextBox 39">
                <a:extLst>
                  <a:ext uri="{FF2B5EF4-FFF2-40B4-BE49-F238E27FC236}">
                    <a16:creationId xmlns:a16="http://schemas.microsoft.com/office/drawing/2014/main" id="{38E80EE9-41E0-E887-7D31-ECDA010BD897}"/>
                  </a:ext>
                </a:extLst>
              </p:cNvPr>
              <p:cNvSpPr txBox="1"/>
              <p:nvPr/>
            </p:nvSpPr>
            <p:spPr>
              <a:xfrm>
                <a:off x="7642196" y="4689513"/>
                <a:ext cx="1893323" cy="391301"/>
              </a:xfrm>
              <a:prstGeom prst="rect">
                <a:avLst/>
              </a:prstGeom>
              <a:noFill/>
            </p:spPr>
            <p:txBody>
              <a:bodyPr wrap="square" rtlCol="0">
                <a:spAutoFit/>
              </a:bodyPr>
              <a:lstStyle/>
              <a:p>
                <a:pPr>
                  <a:lnSpc>
                    <a:spcPts val="839"/>
                  </a:lnSpc>
                </a:pPr>
                <a:r>
                  <a:rPr lang="en-US" sz="700" b="1" dirty="0">
                    <a:ln/>
                    <a:solidFill>
                      <a:schemeClr val="bg1"/>
                    </a:solidFill>
                    <a:latin typeface="Calibri" panose="020F0502020204030204" pitchFamily="34" charset="0"/>
                    <a:cs typeface="Calibri" panose="020F0502020204030204" pitchFamily="34" charset="0"/>
                    <a:sym typeface="Avenir-Black"/>
                    <a:rtl val="0"/>
                  </a:rPr>
                  <a:t>Integratives gesellschaftliches Engagement für KMU </a:t>
                </a:r>
              </a:p>
            </p:txBody>
          </p:sp>
          <p:sp>
            <p:nvSpPr>
              <p:cNvPr id="41" name="TextBox 40">
                <a:extLst>
                  <a:ext uri="{FF2B5EF4-FFF2-40B4-BE49-F238E27FC236}">
                    <a16:creationId xmlns:a16="http://schemas.microsoft.com/office/drawing/2014/main" id="{1596703B-C487-235C-D089-9845D009B45B}"/>
                  </a:ext>
                </a:extLst>
              </p:cNvPr>
              <p:cNvSpPr txBox="1"/>
              <p:nvPr/>
            </p:nvSpPr>
            <p:spPr>
              <a:xfrm>
                <a:off x="7601606" y="5113365"/>
                <a:ext cx="2996647" cy="2854360"/>
              </a:xfrm>
              <a:prstGeom prst="rect">
                <a:avLst/>
              </a:prstGeom>
              <a:noFill/>
            </p:spPr>
            <p:txBody>
              <a:bodyPr wrap="square" rtlCol="0">
                <a:spAutoFit/>
              </a:bodyPr>
              <a:lstStyle/>
              <a:p>
                <a:pPr marL="5144" indent="-5144">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Lernen Sie die sechs Grundprinzipien des integrativen Engagements in der Gemeinde kennen. Verstehen Sie die vier Ebenen des Gemeinschaftskontextes und erstellen Sie einen effektiven Engagementrahmen und Aktionsplan</a:t>
                </a:r>
                <a:r>
                  <a:rPr lang="en-US" sz="875" dirty="0">
                    <a:ln/>
                    <a:solidFill>
                      <a:srgbClr val="083F59"/>
                    </a:solidFill>
                    <a:latin typeface="Calibri" panose="020F0502020204030204" pitchFamily="34" charset="0"/>
                    <a:cs typeface="Calibri" panose="020F0502020204030204" pitchFamily="34" charset="0"/>
                    <a:sym typeface="Avenir-Black"/>
                    <a:rtl val="0"/>
                  </a:rPr>
                  <a:t>.</a:t>
                </a:r>
              </a:p>
              <a:p>
                <a:pPr marL="345721" indent="-345721">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Grundlagen des inklusiven Engagements in der Gemeinschaft.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Verstehen Sie Ihre Gemeinschaft und binden Sie sie ein.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3: </a:t>
                </a:r>
                <a:r>
                  <a:rPr lang="en-US" sz="875" dirty="0">
                    <a:ln/>
                    <a:solidFill>
                      <a:srgbClr val="083F59"/>
                    </a:solidFill>
                    <a:latin typeface="Calibri" panose="020F0502020204030204" pitchFamily="34" charset="0"/>
                    <a:cs typeface="Calibri" panose="020F0502020204030204" pitchFamily="34" charset="0"/>
                    <a:sym typeface="Avenir-Black"/>
                    <a:rtl val="0"/>
                  </a:rPr>
                  <a:t>Sicherstellung eines inklusiven Engagements durch Shared Value.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4: </a:t>
                </a:r>
                <a:r>
                  <a:rPr lang="en-US" sz="875" dirty="0">
                    <a:ln/>
                    <a:solidFill>
                      <a:srgbClr val="083F59"/>
                    </a:solidFill>
                    <a:latin typeface="Calibri" panose="020F0502020204030204" pitchFamily="34" charset="0"/>
                    <a:cs typeface="Calibri" panose="020F0502020204030204" pitchFamily="34" charset="0"/>
                    <a:sym typeface="Avenir-Black"/>
                    <a:rtl val="0"/>
                  </a:rPr>
                  <a:t>Vorbereitung eines wirksamen Rahmens für das Engagement der Gemeinschaft.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5: </a:t>
                </a:r>
                <a:r>
                  <a:rPr lang="en-US" sz="875" dirty="0">
                    <a:ln/>
                    <a:solidFill>
                      <a:srgbClr val="083F59"/>
                    </a:solidFill>
                    <a:latin typeface="Calibri" panose="020F0502020204030204" pitchFamily="34" charset="0"/>
                    <a:cs typeface="Calibri" panose="020F0502020204030204" pitchFamily="34" charset="0"/>
                    <a:sym typeface="Avenir-Black"/>
                    <a:rtl val="0"/>
                  </a:rPr>
                  <a:t>Erstellen Sie einen Rahmen für das Engagement der Gemeinschaft und einen Aktionsplan. </a:t>
                </a:r>
              </a:p>
              <a:p>
                <a:pPr marL="345721" indent="-345721">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a:p>
                <a:pPr marL="345721" indent="-345721">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sp>
        <p:nvSpPr>
          <p:cNvPr id="42" name="Freeform 41">
            <a:extLst>
              <a:ext uri="{FF2B5EF4-FFF2-40B4-BE49-F238E27FC236}">
                <a16:creationId xmlns:a16="http://schemas.microsoft.com/office/drawing/2014/main" id="{CBB819DA-C5F5-B45A-37D9-E9EB391E6357}"/>
              </a:ext>
            </a:extLst>
          </p:cNvPr>
          <p:cNvSpPr/>
          <p:nvPr/>
        </p:nvSpPr>
        <p:spPr>
          <a:xfrm>
            <a:off x="8671172" y="3657721"/>
            <a:ext cx="423041" cy="158173"/>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A72DA418-8663-01A4-E4A8-4ADED866CC94}"/>
              </a:ext>
            </a:extLst>
          </p:cNvPr>
          <p:cNvSpPr/>
          <p:nvPr/>
        </p:nvSpPr>
        <p:spPr>
          <a:xfrm>
            <a:off x="6308659" y="3619564"/>
            <a:ext cx="358288" cy="189702"/>
          </a:xfrm>
          <a:custGeom>
            <a:avLst/>
            <a:gdLst>
              <a:gd name="connsiteX0" fmla="*/ 0 w 680357"/>
              <a:gd name="connsiteY0" fmla="*/ 0 h 173952"/>
              <a:gd name="connsiteX1" fmla="*/ 680358 w 680357"/>
              <a:gd name="connsiteY1" fmla="*/ 0 h 173952"/>
              <a:gd name="connsiteX2" fmla="*/ 680358 w 680357"/>
              <a:gd name="connsiteY2" fmla="*/ 173953 h 173952"/>
              <a:gd name="connsiteX3" fmla="*/ 0 w 680357"/>
              <a:gd name="connsiteY3" fmla="*/ 173953 h 173952"/>
            </a:gdLst>
            <a:ahLst/>
            <a:cxnLst>
              <a:cxn ang="0">
                <a:pos x="connsiteX0" y="connsiteY0"/>
              </a:cxn>
              <a:cxn ang="0">
                <a:pos x="connsiteX1" y="connsiteY1"/>
              </a:cxn>
              <a:cxn ang="0">
                <a:pos x="connsiteX2" y="connsiteY2"/>
              </a:cxn>
              <a:cxn ang="0">
                <a:pos x="connsiteX3" y="connsiteY3"/>
              </a:cxn>
            </a:cxnLst>
            <a:rect l="l" t="t" r="r" b="b"/>
            <a:pathLst>
              <a:path w="680357" h="173952">
                <a:moveTo>
                  <a:pt x="0" y="0"/>
                </a:moveTo>
                <a:lnTo>
                  <a:pt x="680358" y="0"/>
                </a:lnTo>
                <a:lnTo>
                  <a:pt x="680358" y="173953"/>
                </a:lnTo>
                <a:lnTo>
                  <a:pt x="0" y="173953"/>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44" name="Graphic 4">
            <a:extLst>
              <a:ext uri="{FF2B5EF4-FFF2-40B4-BE49-F238E27FC236}">
                <a16:creationId xmlns:a16="http://schemas.microsoft.com/office/drawing/2014/main" id="{6640C839-541A-1FB0-F490-13C4A8A2E896}"/>
              </a:ext>
            </a:extLst>
          </p:cNvPr>
          <p:cNvGrpSpPr/>
          <p:nvPr/>
        </p:nvGrpSpPr>
        <p:grpSpPr>
          <a:xfrm>
            <a:off x="8718922" y="3548654"/>
            <a:ext cx="327630" cy="347436"/>
            <a:chOff x="3517492" y="4552347"/>
            <a:chExt cx="430907" cy="456956"/>
          </a:xfrm>
          <a:solidFill>
            <a:srgbClr val="083F59"/>
          </a:solidFill>
        </p:grpSpPr>
        <p:sp>
          <p:nvSpPr>
            <p:cNvPr id="45" name="Freeform 44">
              <a:extLst>
                <a:ext uri="{FF2B5EF4-FFF2-40B4-BE49-F238E27FC236}">
                  <a16:creationId xmlns:a16="http://schemas.microsoft.com/office/drawing/2014/main" id="{3784C002-52DC-3AD1-8346-E19985897F28}"/>
                </a:ext>
              </a:extLst>
            </p:cNvPr>
            <p:cNvSpPr/>
            <p:nvPr/>
          </p:nvSpPr>
          <p:spPr>
            <a:xfrm>
              <a:off x="3829636" y="4853011"/>
              <a:ext cx="41501" cy="43267"/>
            </a:xfrm>
            <a:custGeom>
              <a:avLst/>
              <a:gdLst>
                <a:gd name="connsiteX0" fmla="*/ 20750 w 41501"/>
                <a:gd name="connsiteY0" fmla="*/ 14128 h 43267"/>
                <a:gd name="connsiteX1" fmla="*/ 27373 w 41501"/>
                <a:gd name="connsiteY1" fmla="*/ 21192 h 43267"/>
                <a:gd name="connsiteX2" fmla="*/ 20750 w 41501"/>
                <a:gd name="connsiteY2" fmla="*/ 28256 h 43267"/>
                <a:gd name="connsiteX3" fmla="*/ 14128 w 41501"/>
                <a:gd name="connsiteY3" fmla="*/ 21192 h 43267"/>
                <a:gd name="connsiteX4" fmla="*/ 20750 w 41501"/>
                <a:gd name="connsiteY4" fmla="*/ 14128 h 43267"/>
                <a:gd name="connsiteX5" fmla="*/ 20750 w 41501"/>
                <a:gd name="connsiteY5" fmla="*/ 43268 h 43267"/>
                <a:gd name="connsiteX6" fmla="*/ 41501 w 41501"/>
                <a:gd name="connsiteY6" fmla="*/ 21634 h 43267"/>
                <a:gd name="connsiteX7" fmla="*/ 20750 w 41501"/>
                <a:gd name="connsiteY7" fmla="*/ 0 h 43267"/>
                <a:gd name="connsiteX8" fmla="*/ 0 w 41501"/>
                <a:gd name="connsiteY8" fmla="*/ 21634 h 43267"/>
                <a:gd name="connsiteX9" fmla="*/ 20750 w 41501"/>
                <a:gd name="connsiteY9" fmla="*/ 43268 h 4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01" h="43267">
                  <a:moveTo>
                    <a:pt x="20750" y="14128"/>
                  </a:moveTo>
                  <a:cubicBezTo>
                    <a:pt x="24724" y="14128"/>
                    <a:pt x="27373" y="17219"/>
                    <a:pt x="27373" y="21192"/>
                  </a:cubicBezTo>
                  <a:cubicBezTo>
                    <a:pt x="27373" y="25166"/>
                    <a:pt x="24283" y="28256"/>
                    <a:pt x="20750" y="28256"/>
                  </a:cubicBezTo>
                  <a:cubicBezTo>
                    <a:pt x="17218" y="28256"/>
                    <a:pt x="14128" y="25166"/>
                    <a:pt x="14128" y="21192"/>
                  </a:cubicBezTo>
                  <a:cubicBezTo>
                    <a:pt x="14128" y="17219"/>
                    <a:pt x="16777" y="14128"/>
                    <a:pt x="20750" y="14128"/>
                  </a:cubicBezTo>
                  <a:close/>
                  <a:moveTo>
                    <a:pt x="20750" y="43268"/>
                  </a:moveTo>
                  <a:cubicBezTo>
                    <a:pt x="32230" y="43268"/>
                    <a:pt x="41501" y="33555"/>
                    <a:pt x="41501" y="21634"/>
                  </a:cubicBezTo>
                  <a:cubicBezTo>
                    <a:pt x="41501" y="9713"/>
                    <a:pt x="32230" y="0"/>
                    <a:pt x="20750" y="0"/>
                  </a:cubicBezTo>
                  <a:cubicBezTo>
                    <a:pt x="9271" y="0"/>
                    <a:pt x="0" y="9713"/>
                    <a:pt x="0" y="21634"/>
                  </a:cubicBezTo>
                  <a:cubicBezTo>
                    <a:pt x="0" y="33555"/>
                    <a:pt x="9271" y="43268"/>
                    <a:pt x="20750" y="43268"/>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46" name="Graphic 4">
              <a:extLst>
                <a:ext uri="{FF2B5EF4-FFF2-40B4-BE49-F238E27FC236}">
                  <a16:creationId xmlns:a16="http://schemas.microsoft.com/office/drawing/2014/main" id="{FE0771BD-7FB3-CD03-117C-E55840A931E8}"/>
                </a:ext>
              </a:extLst>
            </p:cNvPr>
            <p:cNvGrpSpPr/>
            <p:nvPr/>
          </p:nvGrpSpPr>
          <p:grpSpPr>
            <a:xfrm>
              <a:off x="3517492" y="4552347"/>
              <a:ext cx="430907" cy="456956"/>
              <a:chOff x="3517492" y="4552347"/>
              <a:chExt cx="430907" cy="456956"/>
            </a:xfrm>
            <a:grpFill/>
          </p:grpSpPr>
          <p:sp>
            <p:nvSpPr>
              <p:cNvPr id="47" name="Freeform 46">
                <a:extLst>
                  <a:ext uri="{FF2B5EF4-FFF2-40B4-BE49-F238E27FC236}">
                    <a16:creationId xmlns:a16="http://schemas.microsoft.com/office/drawing/2014/main" id="{A1D3556F-92F8-F8D7-8FF3-ECA80D29F5D3}"/>
                  </a:ext>
                </a:extLst>
              </p:cNvPr>
              <p:cNvSpPr/>
              <p:nvPr/>
            </p:nvSpPr>
            <p:spPr>
              <a:xfrm>
                <a:off x="3860541" y="4562502"/>
                <a:ext cx="80795" cy="84768"/>
              </a:xfrm>
              <a:custGeom>
                <a:avLst/>
                <a:gdLst>
                  <a:gd name="connsiteX0" fmla="*/ 38411 w 80795"/>
                  <a:gd name="connsiteY0" fmla="*/ 0 h 84768"/>
                  <a:gd name="connsiteX1" fmla="*/ 80795 w 80795"/>
                  <a:gd name="connsiteY1" fmla="*/ 44592 h 84768"/>
                  <a:gd name="connsiteX2" fmla="*/ 68433 w 80795"/>
                  <a:gd name="connsiteY2" fmla="*/ 75938 h 84768"/>
                  <a:gd name="connsiteX3" fmla="*/ 60044 w 80795"/>
                  <a:gd name="connsiteY3" fmla="*/ 84769 h 84768"/>
                  <a:gd name="connsiteX4" fmla="*/ 0 w 80795"/>
                  <a:gd name="connsiteY4" fmla="*/ 21634 h 84768"/>
                  <a:gd name="connsiteX5" fmla="*/ 8388 w 80795"/>
                  <a:gd name="connsiteY5" fmla="*/ 12804 h 84768"/>
                  <a:gd name="connsiteX6" fmla="*/ 38411 w 80795"/>
                  <a:gd name="connsiteY6" fmla="*/ 0 h 8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795" h="84768">
                    <a:moveTo>
                      <a:pt x="38411" y="0"/>
                    </a:moveTo>
                    <a:cubicBezTo>
                      <a:pt x="61811" y="0"/>
                      <a:pt x="80795" y="20309"/>
                      <a:pt x="80795" y="44592"/>
                    </a:cubicBezTo>
                    <a:cubicBezTo>
                      <a:pt x="80795" y="56512"/>
                      <a:pt x="76380" y="67992"/>
                      <a:pt x="68433" y="75938"/>
                    </a:cubicBezTo>
                    <a:lnTo>
                      <a:pt x="60044" y="84769"/>
                    </a:lnTo>
                    <a:lnTo>
                      <a:pt x="0" y="21634"/>
                    </a:lnTo>
                    <a:lnTo>
                      <a:pt x="8388" y="12804"/>
                    </a:lnTo>
                    <a:cubicBezTo>
                      <a:pt x="16335" y="4415"/>
                      <a:pt x="27373" y="0"/>
                      <a:pt x="38411" y="0"/>
                    </a:cubicBezTo>
                    <a:close/>
                  </a:path>
                </a:pathLst>
              </a:custGeom>
              <a:solidFill>
                <a:srgbClr val="DF4625"/>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4AAD3872-E26E-F06F-6EA0-C347C48B9E4B}"/>
                  </a:ext>
                </a:extLst>
              </p:cNvPr>
              <p:cNvSpPr/>
              <p:nvPr/>
            </p:nvSpPr>
            <p:spPr>
              <a:xfrm>
                <a:off x="3705132" y="4659633"/>
                <a:ext cx="144813" cy="242827"/>
              </a:xfrm>
              <a:custGeom>
                <a:avLst/>
                <a:gdLst>
                  <a:gd name="connsiteX0" fmla="*/ 144813 w 144813"/>
                  <a:gd name="connsiteY0" fmla="*/ 116999 h 242827"/>
                  <a:gd name="connsiteX1" fmla="*/ 107285 w 144813"/>
                  <a:gd name="connsiteY1" fmla="*/ 194262 h 242827"/>
                  <a:gd name="connsiteX2" fmla="*/ 72848 w 144813"/>
                  <a:gd name="connsiteY2" fmla="*/ 242827 h 242827"/>
                  <a:gd name="connsiteX3" fmla="*/ 68433 w 144813"/>
                  <a:gd name="connsiteY3" fmla="*/ 242386 h 242827"/>
                  <a:gd name="connsiteX4" fmla="*/ 41060 w 144813"/>
                  <a:gd name="connsiteY4" fmla="*/ 242386 h 242827"/>
                  <a:gd name="connsiteX5" fmla="*/ 41060 w 144813"/>
                  <a:gd name="connsiteY5" fmla="*/ 205299 h 242827"/>
                  <a:gd name="connsiteX6" fmla="*/ 20309 w 144813"/>
                  <a:gd name="connsiteY6" fmla="*/ 183224 h 242827"/>
                  <a:gd name="connsiteX7" fmla="*/ 6623 w 144813"/>
                  <a:gd name="connsiteY7" fmla="*/ 183224 h 242827"/>
                  <a:gd name="connsiteX8" fmla="*/ 0 w 144813"/>
                  <a:gd name="connsiteY8" fmla="*/ 176160 h 242827"/>
                  <a:gd name="connsiteX9" fmla="*/ 6623 w 144813"/>
                  <a:gd name="connsiteY9" fmla="*/ 169096 h 242827"/>
                  <a:gd name="connsiteX10" fmla="*/ 75497 w 144813"/>
                  <a:gd name="connsiteY10" fmla="*/ 169096 h 242827"/>
                  <a:gd name="connsiteX11" fmla="*/ 96248 w 144813"/>
                  <a:gd name="connsiteY11" fmla="*/ 147021 h 242827"/>
                  <a:gd name="connsiteX12" fmla="*/ 75497 w 144813"/>
                  <a:gd name="connsiteY12" fmla="*/ 124945 h 242827"/>
                  <a:gd name="connsiteX13" fmla="*/ 20309 w 144813"/>
                  <a:gd name="connsiteY13" fmla="*/ 124945 h 242827"/>
                  <a:gd name="connsiteX14" fmla="*/ 13687 w 144813"/>
                  <a:gd name="connsiteY14" fmla="*/ 117881 h 242827"/>
                  <a:gd name="connsiteX15" fmla="*/ 13687 w 144813"/>
                  <a:gd name="connsiteY15" fmla="*/ 95806 h 242827"/>
                  <a:gd name="connsiteX16" fmla="*/ 48124 w 144813"/>
                  <a:gd name="connsiteY16" fmla="*/ 95806 h 242827"/>
                  <a:gd name="connsiteX17" fmla="*/ 82561 w 144813"/>
                  <a:gd name="connsiteY17" fmla="*/ 58720 h 242827"/>
                  <a:gd name="connsiteX18" fmla="*/ 48124 w 144813"/>
                  <a:gd name="connsiteY18" fmla="*/ 21634 h 242827"/>
                  <a:gd name="connsiteX19" fmla="*/ 47682 w 144813"/>
                  <a:gd name="connsiteY19" fmla="*/ 21634 h 242827"/>
                  <a:gd name="connsiteX20" fmla="*/ 48124 w 144813"/>
                  <a:gd name="connsiteY20" fmla="*/ 14128 h 242827"/>
                  <a:gd name="connsiteX21" fmla="*/ 46358 w 144813"/>
                  <a:gd name="connsiteY21" fmla="*/ 0 h 242827"/>
                  <a:gd name="connsiteX22" fmla="*/ 144813 w 144813"/>
                  <a:gd name="connsiteY22" fmla="*/ 116999 h 24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4813" h="242827">
                    <a:moveTo>
                      <a:pt x="144813" y="116999"/>
                    </a:moveTo>
                    <a:cubicBezTo>
                      <a:pt x="144813" y="155409"/>
                      <a:pt x="126712" y="174394"/>
                      <a:pt x="107285" y="194262"/>
                    </a:cubicBezTo>
                    <a:cubicBezTo>
                      <a:pt x="94040" y="208390"/>
                      <a:pt x="80354" y="222076"/>
                      <a:pt x="72848" y="242827"/>
                    </a:cubicBezTo>
                    <a:cubicBezTo>
                      <a:pt x="71524" y="242386"/>
                      <a:pt x="70199" y="242386"/>
                      <a:pt x="68433" y="242386"/>
                    </a:cubicBezTo>
                    <a:lnTo>
                      <a:pt x="41060" y="242386"/>
                    </a:lnTo>
                    <a:lnTo>
                      <a:pt x="41060" y="205299"/>
                    </a:lnTo>
                    <a:cubicBezTo>
                      <a:pt x="41060" y="192937"/>
                      <a:pt x="31788" y="183224"/>
                      <a:pt x="20309" y="183224"/>
                    </a:cubicBezTo>
                    <a:lnTo>
                      <a:pt x="6623" y="183224"/>
                    </a:lnTo>
                    <a:cubicBezTo>
                      <a:pt x="2649" y="183224"/>
                      <a:pt x="0" y="180133"/>
                      <a:pt x="0" y="176160"/>
                    </a:cubicBezTo>
                    <a:cubicBezTo>
                      <a:pt x="0" y="172187"/>
                      <a:pt x="3091" y="169096"/>
                      <a:pt x="6623" y="169096"/>
                    </a:cubicBezTo>
                    <a:lnTo>
                      <a:pt x="75497" y="169096"/>
                    </a:lnTo>
                    <a:cubicBezTo>
                      <a:pt x="86976" y="169096"/>
                      <a:pt x="96248" y="159383"/>
                      <a:pt x="96248" y="147021"/>
                    </a:cubicBezTo>
                    <a:cubicBezTo>
                      <a:pt x="96248" y="134659"/>
                      <a:pt x="86976" y="124945"/>
                      <a:pt x="75497" y="124945"/>
                    </a:cubicBezTo>
                    <a:lnTo>
                      <a:pt x="20309" y="124945"/>
                    </a:lnTo>
                    <a:cubicBezTo>
                      <a:pt x="16336" y="124945"/>
                      <a:pt x="13687" y="121855"/>
                      <a:pt x="13687" y="117881"/>
                    </a:cubicBezTo>
                    <a:lnTo>
                      <a:pt x="13687" y="95806"/>
                    </a:lnTo>
                    <a:lnTo>
                      <a:pt x="48124" y="95806"/>
                    </a:lnTo>
                    <a:cubicBezTo>
                      <a:pt x="67109" y="95806"/>
                      <a:pt x="82561" y="79029"/>
                      <a:pt x="82561" y="58720"/>
                    </a:cubicBezTo>
                    <a:cubicBezTo>
                      <a:pt x="82561" y="38411"/>
                      <a:pt x="67109" y="21634"/>
                      <a:pt x="48124" y="21634"/>
                    </a:cubicBezTo>
                    <a:lnTo>
                      <a:pt x="47682" y="21634"/>
                    </a:lnTo>
                    <a:cubicBezTo>
                      <a:pt x="48124" y="19426"/>
                      <a:pt x="48124" y="16777"/>
                      <a:pt x="48124" y="14128"/>
                    </a:cubicBezTo>
                    <a:cubicBezTo>
                      <a:pt x="48124" y="9271"/>
                      <a:pt x="47682" y="4856"/>
                      <a:pt x="46358" y="0"/>
                    </a:cubicBezTo>
                    <a:cubicBezTo>
                      <a:pt x="101546" y="6181"/>
                      <a:pt x="144813" y="56512"/>
                      <a:pt x="144813" y="116999"/>
                    </a:cubicBezTo>
                    <a:close/>
                  </a:path>
                </a:pathLst>
              </a:custGeom>
              <a:solidFill>
                <a:srgbClr val="DF4625"/>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C92ED51-96B5-D4B3-6A29-74264F5F42C0}"/>
                  </a:ext>
                </a:extLst>
              </p:cNvPr>
              <p:cNvSpPr/>
              <p:nvPr/>
            </p:nvSpPr>
            <p:spPr>
              <a:xfrm>
                <a:off x="3517492" y="4552347"/>
                <a:ext cx="430907" cy="456956"/>
              </a:xfrm>
              <a:custGeom>
                <a:avLst/>
                <a:gdLst>
                  <a:gd name="connsiteX0" fmla="*/ 417221 w 430907"/>
                  <a:gd name="connsiteY0" fmla="*/ 331569 h 456956"/>
                  <a:gd name="connsiteX1" fmla="*/ 417221 w 430907"/>
                  <a:gd name="connsiteY1" fmla="*/ 331569 h 456956"/>
                  <a:gd name="connsiteX2" fmla="*/ 391614 w 430907"/>
                  <a:gd name="connsiteY2" fmla="*/ 349672 h 456956"/>
                  <a:gd name="connsiteX3" fmla="*/ 397354 w 430907"/>
                  <a:gd name="connsiteY3" fmla="*/ 381018 h 456956"/>
                  <a:gd name="connsiteX4" fmla="*/ 397795 w 430907"/>
                  <a:gd name="connsiteY4" fmla="*/ 381460 h 456956"/>
                  <a:gd name="connsiteX5" fmla="*/ 388082 w 430907"/>
                  <a:gd name="connsiteY5" fmla="*/ 391614 h 456956"/>
                  <a:gd name="connsiteX6" fmla="*/ 387640 w 430907"/>
                  <a:gd name="connsiteY6" fmla="*/ 391172 h 456956"/>
                  <a:gd name="connsiteX7" fmla="*/ 357618 w 430907"/>
                  <a:gd name="connsiteY7" fmla="*/ 384992 h 456956"/>
                  <a:gd name="connsiteX8" fmla="*/ 340841 w 430907"/>
                  <a:gd name="connsiteY8" fmla="*/ 411482 h 456956"/>
                  <a:gd name="connsiteX9" fmla="*/ 340841 w 430907"/>
                  <a:gd name="connsiteY9" fmla="*/ 411923 h 456956"/>
                  <a:gd name="connsiteX10" fmla="*/ 326713 w 430907"/>
                  <a:gd name="connsiteY10" fmla="*/ 411923 h 456956"/>
                  <a:gd name="connsiteX11" fmla="*/ 326713 w 430907"/>
                  <a:gd name="connsiteY11" fmla="*/ 412365 h 456956"/>
                  <a:gd name="connsiteX12" fmla="*/ 309936 w 430907"/>
                  <a:gd name="connsiteY12" fmla="*/ 385433 h 456956"/>
                  <a:gd name="connsiteX13" fmla="*/ 280355 w 430907"/>
                  <a:gd name="connsiteY13" fmla="*/ 391614 h 456956"/>
                  <a:gd name="connsiteX14" fmla="*/ 279913 w 430907"/>
                  <a:gd name="connsiteY14" fmla="*/ 392056 h 456956"/>
                  <a:gd name="connsiteX15" fmla="*/ 270642 w 430907"/>
                  <a:gd name="connsiteY15" fmla="*/ 382342 h 456956"/>
                  <a:gd name="connsiteX16" fmla="*/ 271525 w 430907"/>
                  <a:gd name="connsiteY16" fmla="*/ 376162 h 456956"/>
                  <a:gd name="connsiteX17" fmla="*/ 266668 w 430907"/>
                  <a:gd name="connsiteY17" fmla="*/ 362475 h 456956"/>
                  <a:gd name="connsiteX18" fmla="*/ 285653 w 430907"/>
                  <a:gd name="connsiteY18" fmla="*/ 331128 h 456956"/>
                  <a:gd name="connsiteX19" fmla="*/ 333777 w 430907"/>
                  <a:gd name="connsiteY19" fmla="*/ 376603 h 456956"/>
                  <a:gd name="connsiteX20" fmla="*/ 382342 w 430907"/>
                  <a:gd name="connsiteY20" fmla="*/ 324947 h 456956"/>
                  <a:gd name="connsiteX21" fmla="*/ 333777 w 430907"/>
                  <a:gd name="connsiteY21" fmla="*/ 273291 h 456956"/>
                  <a:gd name="connsiteX22" fmla="*/ 331569 w 430907"/>
                  <a:gd name="connsiteY22" fmla="*/ 273291 h 456956"/>
                  <a:gd name="connsiteX23" fmla="*/ 340399 w 430907"/>
                  <a:gd name="connsiteY23" fmla="*/ 236646 h 456956"/>
                  <a:gd name="connsiteX24" fmla="*/ 340841 w 430907"/>
                  <a:gd name="connsiteY24" fmla="*/ 236646 h 456956"/>
                  <a:gd name="connsiteX25" fmla="*/ 340841 w 430907"/>
                  <a:gd name="connsiteY25" fmla="*/ 237088 h 456956"/>
                  <a:gd name="connsiteX26" fmla="*/ 357618 w 430907"/>
                  <a:gd name="connsiteY26" fmla="*/ 264020 h 456956"/>
                  <a:gd name="connsiteX27" fmla="*/ 387199 w 430907"/>
                  <a:gd name="connsiteY27" fmla="*/ 257838 h 456956"/>
                  <a:gd name="connsiteX28" fmla="*/ 387640 w 430907"/>
                  <a:gd name="connsiteY28" fmla="*/ 257397 h 456956"/>
                  <a:gd name="connsiteX29" fmla="*/ 397354 w 430907"/>
                  <a:gd name="connsiteY29" fmla="*/ 267551 h 456956"/>
                  <a:gd name="connsiteX30" fmla="*/ 396912 w 430907"/>
                  <a:gd name="connsiteY30" fmla="*/ 267993 h 456956"/>
                  <a:gd name="connsiteX31" fmla="*/ 391172 w 430907"/>
                  <a:gd name="connsiteY31" fmla="*/ 299781 h 456956"/>
                  <a:gd name="connsiteX32" fmla="*/ 416338 w 430907"/>
                  <a:gd name="connsiteY32" fmla="*/ 317883 h 456956"/>
                  <a:gd name="connsiteX33" fmla="*/ 416780 w 430907"/>
                  <a:gd name="connsiteY33" fmla="*/ 317883 h 456956"/>
                  <a:gd name="connsiteX34" fmla="*/ 416780 w 430907"/>
                  <a:gd name="connsiteY34" fmla="*/ 331569 h 456956"/>
                  <a:gd name="connsiteX35" fmla="*/ 250774 w 430907"/>
                  <a:gd name="connsiteY35" fmla="*/ 412365 h 456956"/>
                  <a:gd name="connsiteX36" fmla="*/ 181458 w 430907"/>
                  <a:gd name="connsiteY36" fmla="*/ 412365 h 456956"/>
                  <a:gd name="connsiteX37" fmla="*/ 174835 w 430907"/>
                  <a:gd name="connsiteY37" fmla="*/ 405301 h 456956"/>
                  <a:gd name="connsiteX38" fmla="*/ 181458 w 430907"/>
                  <a:gd name="connsiteY38" fmla="*/ 398237 h 456956"/>
                  <a:gd name="connsiteX39" fmla="*/ 250774 w 430907"/>
                  <a:gd name="connsiteY39" fmla="*/ 398237 h 456956"/>
                  <a:gd name="connsiteX40" fmla="*/ 257397 w 430907"/>
                  <a:gd name="connsiteY40" fmla="*/ 405301 h 456956"/>
                  <a:gd name="connsiteX41" fmla="*/ 250774 w 430907"/>
                  <a:gd name="connsiteY41" fmla="*/ 412365 h 456956"/>
                  <a:gd name="connsiteX42" fmla="*/ 215895 w 430907"/>
                  <a:gd name="connsiteY42" fmla="*/ 441945 h 456956"/>
                  <a:gd name="connsiteX43" fmla="*/ 191171 w 430907"/>
                  <a:gd name="connsiteY43" fmla="*/ 426935 h 456956"/>
                  <a:gd name="connsiteX44" fmla="*/ 240178 w 430907"/>
                  <a:gd name="connsiteY44" fmla="*/ 426935 h 456956"/>
                  <a:gd name="connsiteX45" fmla="*/ 215895 w 430907"/>
                  <a:gd name="connsiteY45" fmla="*/ 441945 h 456956"/>
                  <a:gd name="connsiteX46" fmla="*/ 21192 w 430907"/>
                  <a:gd name="connsiteY46" fmla="*/ 441504 h 456956"/>
                  <a:gd name="connsiteX47" fmla="*/ 15011 w 430907"/>
                  <a:gd name="connsiteY47" fmla="*/ 436648 h 456956"/>
                  <a:gd name="connsiteX48" fmla="*/ 15453 w 430907"/>
                  <a:gd name="connsiteY48" fmla="*/ 434881 h 456956"/>
                  <a:gd name="connsiteX49" fmla="*/ 22075 w 430907"/>
                  <a:gd name="connsiteY49" fmla="*/ 415455 h 456956"/>
                  <a:gd name="connsiteX50" fmla="*/ 39294 w 430907"/>
                  <a:gd name="connsiteY50" fmla="*/ 433999 h 456956"/>
                  <a:gd name="connsiteX51" fmla="*/ 21192 w 430907"/>
                  <a:gd name="connsiteY51" fmla="*/ 441504 h 456956"/>
                  <a:gd name="connsiteX52" fmla="*/ 45033 w 430907"/>
                  <a:gd name="connsiteY52" fmla="*/ 352320 h 456956"/>
                  <a:gd name="connsiteX53" fmla="*/ 99338 w 430907"/>
                  <a:gd name="connsiteY53" fmla="*/ 409716 h 456956"/>
                  <a:gd name="connsiteX54" fmla="*/ 52980 w 430907"/>
                  <a:gd name="connsiteY54" fmla="*/ 428700 h 456956"/>
                  <a:gd name="connsiteX55" fmla="*/ 27373 w 430907"/>
                  <a:gd name="connsiteY55" fmla="*/ 401327 h 456956"/>
                  <a:gd name="connsiteX56" fmla="*/ 45033 w 430907"/>
                  <a:gd name="connsiteY56" fmla="*/ 352320 h 456956"/>
                  <a:gd name="connsiteX57" fmla="*/ 128036 w 430907"/>
                  <a:gd name="connsiteY57" fmla="*/ 311260 h 456956"/>
                  <a:gd name="connsiteX58" fmla="*/ 77263 w 430907"/>
                  <a:gd name="connsiteY58" fmla="*/ 365124 h 456956"/>
                  <a:gd name="connsiteX59" fmla="*/ 52097 w 430907"/>
                  <a:gd name="connsiteY59" fmla="*/ 338634 h 456956"/>
                  <a:gd name="connsiteX60" fmla="*/ 105078 w 430907"/>
                  <a:gd name="connsiteY60" fmla="*/ 282563 h 456956"/>
                  <a:gd name="connsiteX61" fmla="*/ 128036 w 430907"/>
                  <a:gd name="connsiteY61" fmla="*/ 311260 h 456956"/>
                  <a:gd name="connsiteX62" fmla="*/ 181017 w 430907"/>
                  <a:gd name="connsiteY62" fmla="*/ 206624 h 456956"/>
                  <a:gd name="connsiteX63" fmla="*/ 181017 w 430907"/>
                  <a:gd name="connsiteY63" fmla="*/ 228699 h 456956"/>
                  <a:gd name="connsiteX64" fmla="*/ 201767 w 430907"/>
                  <a:gd name="connsiteY64" fmla="*/ 250775 h 456956"/>
                  <a:gd name="connsiteX65" fmla="*/ 257397 w 430907"/>
                  <a:gd name="connsiteY65" fmla="*/ 250775 h 456956"/>
                  <a:gd name="connsiteX66" fmla="*/ 264019 w 430907"/>
                  <a:gd name="connsiteY66" fmla="*/ 257838 h 456956"/>
                  <a:gd name="connsiteX67" fmla="*/ 257397 w 430907"/>
                  <a:gd name="connsiteY67" fmla="*/ 264902 h 456956"/>
                  <a:gd name="connsiteX68" fmla="*/ 188081 w 430907"/>
                  <a:gd name="connsiteY68" fmla="*/ 264902 h 456956"/>
                  <a:gd name="connsiteX69" fmla="*/ 167330 w 430907"/>
                  <a:gd name="connsiteY69" fmla="*/ 286978 h 456956"/>
                  <a:gd name="connsiteX70" fmla="*/ 188081 w 430907"/>
                  <a:gd name="connsiteY70" fmla="*/ 309053 h 456956"/>
                  <a:gd name="connsiteX71" fmla="*/ 202209 w 430907"/>
                  <a:gd name="connsiteY71" fmla="*/ 309053 h 456956"/>
                  <a:gd name="connsiteX72" fmla="*/ 208831 w 430907"/>
                  <a:gd name="connsiteY72" fmla="*/ 316117 h 456956"/>
                  <a:gd name="connsiteX73" fmla="*/ 208831 w 430907"/>
                  <a:gd name="connsiteY73" fmla="*/ 352762 h 456956"/>
                  <a:gd name="connsiteX74" fmla="*/ 181017 w 430907"/>
                  <a:gd name="connsiteY74" fmla="*/ 352762 h 456956"/>
                  <a:gd name="connsiteX75" fmla="*/ 176602 w 430907"/>
                  <a:gd name="connsiteY75" fmla="*/ 353203 h 456956"/>
                  <a:gd name="connsiteX76" fmla="*/ 141723 w 430907"/>
                  <a:gd name="connsiteY76" fmla="*/ 304638 h 456956"/>
                  <a:gd name="connsiteX77" fmla="*/ 104195 w 430907"/>
                  <a:gd name="connsiteY77" fmla="*/ 227375 h 456956"/>
                  <a:gd name="connsiteX78" fmla="*/ 106402 w 430907"/>
                  <a:gd name="connsiteY78" fmla="*/ 205299 h 456956"/>
                  <a:gd name="connsiteX79" fmla="*/ 181458 w 430907"/>
                  <a:gd name="connsiteY79" fmla="*/ 205299 h 456956"/>
                  <a:gd name="connsiteX80" fmla="*/ 181458 w 430907"/>
                  <a:gd name="connsiteY80" fmla="*/ 206624 h 456956"/>
                  <a:gd name="connsiteX81" fmla="*/ 14570 w 430907"/>
                  <a:gd name="connsiteY81" fmla="*/ 162474 h 456956"/>
                  <a:gd name="connsiteX82" fmla="*/ 42384 w 430907"/>
                  <a:gd name="connsiteY82" fmla="*/ 132893 h 456956"/>
                  <a:gd name="connsiteX83" fmla="*/ 70199 w 430907"/>
                  <a:gd name="connsiteY83" fmla="*/ 162474 h 456956"/>
                  <a:gd name="connsiteX84" fmla="*/ 84327 w 430907"/>
                  <a:gd name="connsiteY84" fmla="*/ 162474 h 456956"/>
                  <a:gd name="connsiteX85" fmla="*/ 44592 w 430907"/>
                  <a:gd name="connsiteY85" fmla="*/ 118765 h 456956"/>
                  <a:gd name="connsiteX86" fmla="*/ 42826 w 430907"/>
                  <a:gd name="connsiteY86" fmla="*/ 103753 h 456956"/>
                  <a:gd name="connsiteX87" fmla="*/ 98455 w 430907"/>
                  <a:gd name="connsiteY87" fmla="*/ 45034 h 456956"/>
                  <a:gd name="connsiteX88" fmla="*/ 146579 w 430907"/>
                  <a:gd name="connsiteY88" fmla="*/ 75056 h 456956"/>
                  <a:gd name="connsiteX89" fmla="*/ 119647 w 430907"/>
                  <a:gd name="connsiteY89" fmla="*/ 119647 h 456956"/>
                  <a:gd name="connsiteX90" fmla="*/ 98455 w 430907"/>
                  <a:gd name="connsiteY90" fmla="*/ 148345 h 456956"/>
                  <a:gd name="connsiteX91" fmla="*/ 112584 w 430907"/>
                  <a:gd name="connsiteY91" fmla="*/ 148345 h 456956"/>
                  <a:gd name="connsiteX92" fmla="*/ 126712 w 430907"/>
                  <a:gd name="connsiteY92" fmla="*/ 133335 h 456956"/>
                  <a:gd name="connsiteX93" fmla="*/ 140840 w 430907"/>
                  <a:gd name="connsiteY93" fmla="*/ 148345 h 456956"/>
                  <a:gd name="connsiteX94" fmla="*/ 154968 w 430907"/>
                  <a:gd name="connsiteY94" fmla="*/ 148345 h 456956"/>
                  <a:gd name="connsiteX95" fmla="*/ 134659 w 430907"/>
                  <a:gd name="connsiteY95" fmla="*/ 120089 h 456956"/>
                  <a:gd name="connsiteX96" fmla="*/ 175719 w 430907"/>
                  <a:gd name="connsiteY96" fmla="*/ 82120 h 456956"/>
                  <a:gd name="connsiteX97" fmla="*/ 217220 w 430907"/>
                  <a:gd name="connsiteY97" fmla="*/ 125829 h 456956"/>
                  <a:gd name="connsiteX98" fmla="*/ 215454 w 430907"/>
                  <a:gd name="connsiteY98" fmla="*/ 136866 h 456956"/>
                  <a:gd name="connsiteX99" fmla="*/ 196028 w 430907"/>
                  <a:gd name="connsiteY99" fmla="*/ 169538 h 456956"/>
                  <a:gd name="connsiteX100" fmla="*/ 210156 w 430907"/>
                  <a:gd name="connsiteY100" fmla="*/ 169538 h 456956"/>
                  <a:gd name="connsiteX101" fmla="*/ 230907 w 430907"/>
                  <a:gd name="connsiteY101" fmla="*/ 147462 h 456956"/>
                  <a:gd name="connsiteX102" fmla="*/ 251657 w 430907"/>
                  <a:gd name="connsiteY102" fmla="*/ 169538 h 456956"/>
                  <a:gd name="connsiteX103" fmla="*/ 230907 w 430907"/>
                  <a:gd name="connsiteY103" fmla="*/ 191613 h 456956"/>
                  <a:gd name="connsiteX104" fmla="*/ 42826 w 430907"/>
                  <a:gd name="connsiteY104" fmla="*/ 191613 h 456956"/>
                  <a:gd name="connsiteX105" fmla="*/ 14570 w 430907"/>
                  <a:gd name="connsiteY105" fmla="*/ 162474 h 456956"/>
                  <a:gd name="connsiteX106" fmla="*/ 86976 w 430907"/>
                  <a:gd name="connsiteY106" fmla="*/ 375278 h 456956"/>
                  <a:gd name="connsiteX107" fmla="*/ 138191 w 430907"/>
                  <a:gd name="connsiteY107" fmla="*/ 320974 h 456956"/>
                  <a:gd name="connsiteX108" fmla="*/ 160707 w 430907"/>
                  <a:gd name="connsiteY108" fmla="*/ 350113 h 456956"/>
                  <a:gd name="connsiteX109" fmla="*/ 112142 w 430907"/>
                  <a:gd name="connsiteY109" fmla="*/ 401769 h 456956"/>
                  <a:gd name="connsiteX110" fmla="*/ 86976 w 430907"/>
                  <a:gd name="connsiteY110" fmla="*/ 375278 h 456956"/>
                  <a:gd name="connsiteX111" fmla="*/ 174394 w 430907"/>
                  <a:gd name="connsiteY111" fmla="*/ 375278 h 456956"/>
                  <a:gd name="connsiteX112" fmla="*/ 181017 w 430907"/>
                  <a:gd name="connsiteY112" fmla="*/ 368214 h 456956"/>
                  <a:gd name="connsiteX113" fmla="*/ 250333 w 430907"/>
                  <a:gd name="connsiteY113" fmla="*/ 368214 h 456956"/>
                  <a:gd name="connsiteX114" fmla="*/ 256955 w 430907"/>
                  <a:gd name="connsiteY114" fmla="*/ 375278 h 456956"/>
                  <a:gd name="connsiteX115" fmla="*/ 250333 w 430907"/>
                  <a:gd name="connsiteY115" fmla="*/ 382342 h 456956"/>
                  <a:gd name="connsiteX116" fmla="*/ 181017 w 430907"/>
                  <a:gd name="connsiteY116" fmla="*/ 382342 h 456956"/>
                  <a:gd name="connsiteX117" fmla="*/ 174394 w 430907"/>
                  <a:gd name="connsiteY117" fmla="*/ 375278 h 456956"/>
                  <a:gd name="connsiteX118" fmla="*/ 327154 w 430907"/>
                  <a:gd name="connsiteY118" fmla="*/ 228258 h 456956"/>
                  <a:gd name="connsiteX119" fmla="*/ 289627 w 430907"/>
                  <a:gd name="connsiteY119" fmla="*/ 305521 h 456956"/>
                  <a:gd name="connsiteX120" fmla="*/ 254748 w 430907"/>
                  <a:gd name="connsiteY120" fmla="*/ 354087 h 456956"/>
                  <a:gd name="connsiteX121" fmla="*/ 250333 w 430907"/>
                  <a:gd name="connsiteY121" fmla="*/ 353645 h 456956"/>
                  <a:gd name="connsiteX122" fmla="*/ 222518 w 430907"/>
                  <a:gd name="connsiteY122" fmla="*/ 353645 h 456956"/>
                  <a:gd name="connsiteX123" fmla="*/ 222518 w 430907"/>
                  <a:gd name="connsiteY123" fmla="*/ 317000 h 456956"/>
                  <a:gd name="connsiteX124" fmla="*/ 201767 w 430907"/>
                  <a:gd name="connsiteY124" fmla="*/ 294925 h 456956"/>
                  <a:gd name="connsiteX125" fmla="*/ 187639 w 430907"/>
                  <a:gd name="connsiteY125" fmla="*/ 294925 h 456956"/>
                  <a:gd name="connsiteX126" fmla="*/ 181017 w 430907"/>
                  <a:gd name="connsiteY126" fmla="*/ 287861 h 456956"/>
                  <a:gd name="connsiteX127" fmla="*/ 187639 w 430907"/>
                  <a:gd name="connsiteY127" fmla="*/ 280796 h 456956"/>
                  <a:gd name="connsiteX128" fmla="*/ 256955 w 430907"/>
                  <a:gd name="connsiteY128" fmla="*/ 280796 h 456956"/>
                  <a:gd name="connsiteX129" fmla="*/ 277706 w 430907"/>
                  <a:gd name="connsiteY129" fmla="*/ 258721 h 456956"/>
                  <a:gd name="connsiteX130" fmla="*/ 256955 w 430907"/>
                  <a:gd name="connsiteY130" fmla="*/ 236646 h 456956"/>
                  <a:gd name="connsiteX131" fmla="*/ 201326 w 430907"/>
                  <a:gd name="connsiteY131" fmla="*/ 236646 h 456956"/>
                  <a:gd name="connsiteX132" fmla="*/ 194703 w 430907"/>
                  <a:gd name="connsiteY132" fmla="*/ 229582 h 456956"/>
                  <a:gd name="connsiteX133" fmla="*/ 194703 w 430907"/>
                  <a:gd name="connsiteY133" fmla="*/ 207507 h 456956"/>
                  <a:gd name="connsiteX134" fmla="*/ 229582 w 430907"/>
                  <a:gd name="connsiteY134" fmla="*/ 207507 h 456956"/>
                  <a:gd name="connsiteX135" fmla="*/ 264461 w 430907"/>
                  <a:gd name="connsiteY135" fmla="*/ 170862 h 456956"/>
                  <a:gd name="connsiteX136" fmla="*/ 229582 w 430907"/>
                  <a:gd name="connsiteY136" fmla="*/ 134217 h 456956"/>
                  <a:gd name="connsiteX137" fmla="*/ 229140 w 430907"/>
                  <a:gd name="connsiteY137" fmla="*/ 134217 h 456956"/>
                  <a:gd name="connsiteX138" fmla="*/ 229582 w 430907"/>
                  <a:gd name="connsiteY138" fmla="*/ 126712 h 456956"/>
                  <a:gd name="connsiteX139" fmla="*/ 227816 w 430907"/>
                  <a:gd name="connsiteY139" fmla="*/ 113025 h 456956"/>
                  <a:gd name="connsiteX140" fmla="*/ 327154 w 430907"/>
                  <a:gd name="connsiteY140" fmla="*/ 228258 h 456956"/>
                  <a:gd name="connsiteX141" fmla="*/ 306404 w 430907"/>
                  <a:gd name="connsiteY141" fmla="*/ 69758 h 456956"/>
                  <a:gd name="connsiteX142" fmla="*/ 331569 w 430907"/>
                  <a:gd name="connsiteY142" fmla="*/ 96248 h 456956"/>
                  <a:gd name="connsiteX143" fmla="*/ 299340 w 430907"/>
                  <a:gd name="connsiteY143" fmla="*/ 130244 h 456956"/>
                  <a:gd name="connsiteX144" fmla="*/ 269317 w 430907"/>
                  <a:gd name="connsiteY144" fmla="*/ 109052 h 456956"/>
                  <a:gd name="connsiteX145" fmla="*/ 306404 w 430907"/>
                  <a:gd name="connsiteY145" fmla="*/ 69758 h 456956"/>
                  <a:gd name="connsiteX146" fmla="*/ 375278 w 430907"/>
                  <a:gd name="connsiteY146" fmla="*/ 15011 h 456956"/>
                  <a:gd name="connsiteX147" fmla="*/ 417663 w 430907"/>
                  <a:gd name="connsiteY147" fmla="*/ 60044 h 456956"/>
                  <a:gd name="connsiteX148" fmla="*/ 405301 w 430907"/>
                  <a:gd name="connsiteY148" fmla="*/ 91392 h 456956"/>
                  <a:gd name="connsiteX149" fmla="*/ 396912 w 430907"/>
                  <a:gd name="connsiteY149" fmla="*/ 100222 h 456956"/>
                  <a:gd name="connsiteX150" fmla="*/ 337309 w 430907"/>
                  <a:gd name="connsiteY150" fmla="*/ 37086 h 456956"/>
                  <a:gd name="connsiteX151" fmla="*/ 345698 w 430907"/>
                  <a:gd name="connsiteY151" fmla="*/ 28256 h 456956"/>
                  <a:gd name="connsiteX152" fmla="*/ 375278 w 430907"/>
                  <a:gd name="connsiteY152" fmla="*/ 15011 h 456956"/>
                  <a:gd name="connsiteX153" fmla="*/ 316117 w 430907"/>
                  <a:gd name="connsiteY153" fmla="*/ 59603 h 456956"/>
                  <a:gd name="connsiteX154" fmla="*/ 327154 w 430907"/>
                  <a:gd name="connsiteY154" fmla="*/ 48124 h 456956"/>
                  <a:gd name="connsiteX155" fmla="*/ 386757 w 430907"/>
                  <a:gd name="connsiteY155" fmla="*/ 111259 h 456956"/>
                  <a:gd name="connsiteX156" fmla="*/ 375720 w 430907"/>
                  <a:gd name="connsiteY156" fmla="*/ 122738 h 456956"/>
                  <a:gd name="connsiteX157" fmla="*/ 316117 w 430907"/>
                  <a:gd name="connsiteY157" fmla="*/ 59603 h 456956"/>
                  <a:gd name="connsiteX158" fmla="*/ 309053 w 430907"/>
                  <a:gd name="connsiteY158" fmla="*/ 140399 h 456956"/>
                  <a:gd name="connsiteX159" fmla="*/ 341283 w 430907"/>
                  <a:gd name="connsiteY159" fmla="*/ 106402 h 456956"/>
                  <a:gd name="connsiteX160" fmla="*/ 366448 w 430907"/>
                  <a:gd name="connsiteY160" fmla="*/ 132893 h 456956"/>
                  <a:gd name="connsiteX161" fmla="*/ 329362 w 430907"/>
                  <a:gd name="connsiteY161" fmla="*/ 172187 h 456956"/>
                  <a:gd name="connsiteX162" fmla="*/ 309053 w 430907"/>
                  <a:gd name="connsiteY162" fmla="*/ 140399 h 456956"/>
                  <a:gd name="connsiteX163" fmla="*/ 300664 w 430907"/>
                  <a:gd name="connsiteY163" fmla="*/ 314793 h 456956"/>
                  <a:gd name="connsiteX164" fmla="*/ 322298 w 430907"/>
                  <a:gd name="connsiteY164" fmla="*/ 289627 h 456956"/>
                  <a:gd name="connsiteX165" fmla="*/ 334219 w 430907"/>
                  <a:gd name="connsiteY165" fmla="*/ 287419 h 456956"/>
                  <a:gd name="connsiteX166" fmla="*/ 369097 w 430907"/>
                  <a:gd name="connsiteY166" fmla="*/ 324064 h 456956"/>
                  <a:gd name="connsiteX167" fmla="*/ 334219 w 430907"/>
                  <a:gd name="connsiteY167" fmla="*/ 360709 h 456956"/>
                  <a:gd name="connsiteX168" fmla="*/ 299340 w 430907"/>
                  <a:gd name="connsiteY168" fmla="*/ 324064 h 456956"/>
                  <a:gd name="connsiteX169" fmla="*/ 300664 w 430907"/>
                  <a:gd name="connsiteY169" fmla="*/ 314793 h 456956"/>
                  <a:gd name="connsiteX170" fmla="*/ 404418 w 430907"/>
                  <a:gd name="connsiteY170" fmla="*/ 293159 h 456956"/>
                  <a:gd name="connsiteX171" fmla="*/ 407508 w 430907"/>
                  <a:gd name="connsiteY171" fmla="*/ 277265 h 456956"/>
                  <a:gd name="connsiteX172" fmla="*/ 417663 w 430907"/>
                  <a:gd name="connsiteY172" fmla="*/ 266669 h 456956"/>
                  <a:gd name="connsiteX173" fmla="*/ 388082 w 430907"/>
                  <a:gd name="connsiteY173" fmla="*/ 235322 h 456956"/>
                  <a:gd name="connsiteX174" fmla="*/ 377927 w 430907"/>
                  <a:gd name="connsiteY174" fmla="*/ 245918 h 456956"/>
                  <a:gd name="connsiteX175" fmla="*/ 362916 w 430907"/>
                  <a:gd name="connsiteY175" fmla="*/ 248567 h 456956"/>
                  <a:gd name="connsiteX176" fmla="*/ 354969 w 430907"/>
                  <a:gd name="connsiteY176" fmla="*/ 235763 h 456956"/>
                  <a:gd name="connsiteX177" fmla="*/ 354969 w 430907"/>
                  <a:gd name="connsiteY177" fmla="*/ 220311 h 456956"/>
                  <a:gd name="connsiteX178" fmla="*/ 340399 w 430907"/>
                  <a:gd name="connsiteY178" fmla="*/ 220311 h 456956"/>
                  <a:gd name="connsiteX179" fmla="*/ 334219 w 430907"/>
                  <a:gd name="connsiteY179" fmla="*/ 186315 h 456956"/>
                  <a:gd name="connsiteX180" fmla="*/ 414572 w 430907"/>
                  <a:gd name="connsiteY180" fmla="*/ 101105 h 456956"/>
                  <a:gd name="connsiteX181" fmla="*/ 430908 w 430907"/>
                  <a:gd name="connsiteY181" fmla="*/ 59162 h 456956"/>
                  <a:gd name="connsiteX182" fmla="*/ 374837 w 430907"/>
                  <a:gd name="connsiteY182" fmla="*/ 0 h 456956"/>
                  <a:gd name="connsiteX183" fmla="*/ 335101 w 430907"/>
                  <a:gd name="connsiteY183" fmla="*/ 17660 h 456956"/>
                  <a:gd name="connsiteX184" fmla="*/ 254748 w 430907"/>
                  <a:gd name="connsiteY184" fmla="*/ 102871 h 456956"/>
                  <a:gd name="connsiteX185" fmla="*/ 222076 w 430907"/>
                  <a:gd name="connsiteY185" fmla="*/ 96689 h 456956"/>
                  <a:gd name="connsiteX186" fmla="*/ 173952 w 430907"/>
                  <a:gd name="connsiteY186" fmla="*/ 67109 h 456956"/>
                  <a:gd name="connsiteX187" fmla="*/ 158500 w 430907"/>
                  <a:gd name="connsiteY187" fmla="*/ 69316 h 456956"/>
                  <a:gd name="connsiteX188" fmla="*/ 97572 w 430907"/>
                  <a:gd name="connsiteY188" fmla="*/ 30464 h 456956"/>
                  <a:gd name="connsiteX189" fmla="*/ 28256 w 430907"/>
                  <a:gd name="connsiteY189" fmla="*/ 104195 h 456956"/>
                  <a:gd name="connsiteX190" fmla="*/ 30022 w 430907"/>
                  <a:gd name="connsiteY190" fmla="*/ 120972 h 456956"/>
                  <a:gd name="connsiteX191" fmla="*/ 441 w 430907"/>
                  <a:gd name="connsiteY191" fmla="*/ 162915 h 456956"/>
                  <a:gd name="connsiteX192" fmla="*/ 41943 w 430907"/>
                  <a:gd name="connsiteY192" fmla="*/ 206624 h 456956"/>
                  <a:gd name="connsiteX193" fmla="*/ 92274 w 430907"/>
                  <a:gd name="connsiteY193" fmla="*/ 206624 h 456956"/>
                  <a:gd name="connsiteX194" fmla="*/ 90508 w 430907"/>
                  <a:gd name="connsiteY194" fmla="*/ 228699 h 456956"/>
                  <a:gd name="connsiteX195" fmla="*/ 97572 w 430907"/>
                  <a:gd name="connsiteY195" fmla="*/ 269317 h 456956"/>
                  <a:gd name="connsiteX196" fmla="*/ 35762 w 430907"/>
                  <a:gd name="connsiteY196" fmla="*/ 334660 h 456956"/>
                  <a:gd name="connsiteX197" fmla="*/ 1324 w 430907"/>
                  <a:gd name="connsiteY197" fmla="*/ 429584 h 456956"/>
                  <a:gd name="connsiteX198" fmla="*/ 0 w 430907"/>
                  <a:gd name="connsiteY198" fmla="*/ 436648 h 456956"/>
                  <a:gd name="connsiteX199" fmla="*/ 18543 w 430907"/>
                  <a:gd name="connsiteY199" fmla="*/ 456515 h 456956"/>
                  <a:gd name="connsiteX200" fmla="*/ 25166 w 430907"/>
                  <a:gd name="connsiteY200" fmla="*/ 455191 h 456956"/>
                  <a:gd name="connsiteX201" fmla="*/ 114791 w 430907"/>
                  <a:gd name="connsiteY201" fmla="*/ 418987 h 456956"/>
                  <a:gd name="connsiteX202" fmla="*/ 160266 w 430907"/>
                  <a:gd name="connsiteY202" fmla="*/ 370863 h 456956"/>
                  <a:gd name="connsiteX203" fmla="*/ 159825 w 430907"/>
                  <a:gd name="connsiteY203" fmla="*/ 375720 h 456956"/>
                  <a:gd name="connsiteX204" fmla="*/ 165122 w 430907"/>
                  <a:gd name="connsiteY204" fmla="*/ 390731 h 456956"/>
                  <a:gd name="connsiteX205" fmla="*/ 159825 w 430907"/>
                  <a:gd name="connsiteY205" fmla="*/ 405742 h 456956"/>
                  <a:gd name="connsiteX206" fmla="*/ 175277 w 430907"/>
                  <a:gd name="connsiteY206" fmla="*/ 426935 h 456956"/>
                  <a:gd name="connsiteX207" fmla="*/ 215454 w 430907"/>
                  <a:gd name="connsiteY207" fmla="*/ 456957 h 456956"/>
                  <a:gd name="connsiteX208" fmla="*/ 255631 w 430907"/>
                  <a:gd name="connsiteY208" fmla="*/ 426935 h 456956"/>
                  <a:gd name="connsiteX209" fmla="*/ 271083 w 430907"/>
                  <a:gd name="connsiteY209" fmla="*/ 405742 h 456956"/>
                  <a:gd name="connsiteX210" fmla="*/ 271083 w 430907"/>
                  <a:gd name="connsiteY210" fmla="*/ 403976 h 456956"/>
                  <a:gd name="connsiteX211" fmla="*/ 279472 w 430907"/>
                  <a:gd name="connsiteY211" fmla="*/ 412806 h 456956"/>
                  <a:gd name="connsiteX212" fmla="*/ 289627 w 430907"/>
                  <a:gd name="connsiteY212" fmla="*/ 402210 h 456956"/>
                  <a:gd name="connsiteX213" fmla="*/ 304638 w 430907"/>
                  <a:gd name="connsiteY213" fmla="*/ 399561 h 456956"/>
                  <a:gd name="connsiteX214" fmla="*/ 312585 w 430907"/>
                  <a:gd name="connsiteY214" fmla="*/ 412365 h 456956"/>
                  <a:gd name="connsiteX215" fmla="*/ 312585 w 430907"/>
                  <a:gd name="connsiteY215" fmla="*/ 427818 h 456956"/>
                  <a:gd name="connsiteX216" fmla="*/ 354086 w 430907"/>
                  <a:gd name="connsiteY216" fmla="*/ 427818 h 456956"/>
                  <a:gd name="connsiteX217" fmla="*/ 354086 w 430907"/>
                  <a:gd name="connsiteY217" fmla="*/ 412806 h 456956"/>
                  <a:gd name="connsiteX218" fmla="*/ 362475 w 430907"/>
                  <a:gd name="connsiteY218" fmla="*/ 400003 h 456956"/>
                  <a:gd name="connsiteX219" fmla="*/ 377044 w 430907"/>
                  <a:gd name="connsiteY219" fmla="*/ 403093 h 456956"/>
                  <a:gd name="connsiteX220" fmla="*/ 387199 w 430907"/>
                  <a:gd name="connsiteY220" fmla="*/ 413690 h 456956"/>
                  <a:gd name="connsiteX221" fmla="*/ 416780 w 430907"/>
                  <a:gd name="connsiteY221" fmla="*/ 382342 h 456956"/>
                  <a:gd name="connsiteX222" fmla="*/ 406625 w 430907"/>
                  <a:gd name="connsiteY222" fmla="*/ 371747 h 456956"/>
                  <a:gd name="connsiteX223" fmla="*/ 403976 w 430907"/>
                  <a:gd name="connsiteY223" fmla="*/ 355852 h 456956"/>
                  <a:gd name="connsiteX224" fmla="*/ 416338 w 430907"/>
                  <a:gd name="connsiteY224" fmla="*/ 347464 h 456956"/>
                  <a:gd name="connsiteX225" fmla="*/ 430908 w 430907"/>
                  <a:gd name="connsiteY225" fmla="*/ 347464 h 456956"/>
                  <a:gd name="connsiteX226" fmla="*/ 430908 w 430907"/>
                  <a:gd name="connsiteY226" fmla="*/ 303755 h 456956"/>
                  <a:gd name="connsiteX227" fmla="*/ 416338 w 430907"/>
                  <a:gd name="connsiteY227" fmla="*/ 303755 h 456956"/>
                  <a:gd name="connsiteX228" fmla="*/ 404418 w 430907"/>
                  <a:gd name="connsiteY228" fmla="*/ 293159 h 45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Lst>
                <a:rect l="l" t="t" r="r" b="b"/>
                <a:pathLst>
                  <a:path w="430907" h="456956">
                    <a:moveTo>
                      <a:pt x="417221" y="331569"/>
                    </a:moveTo>
                    <a:lnTo>
                      <a:pt x="417221" y="331569"/>
                    </a:lnTo>
                    <a:cubicBezTo>
                      <a:pt x="405742" y="331569"/>
                      <a:pt x="396029" y="338634"/>
                      <a:pt x="391614" y="349672"/>
                    </a:cubicBezTo>
                    <a:cubicBezTo>
                      <a:pt x="387199" y="360267"/>
                      <a:pt x="389407" y="373071"/>
                      <a:pt x="397354" y="381018"/>
                    </a:cubicBezTo>
                    <a:lnTo>
                      <a:pt x="397795" y="381460"/>
                    </a:lnTo>
                    <a:lnTo>
                      <a:pt x="388082" y="391614"/>
                    </a:lnTo>
                    <a:lnTo>
                      <a:pt x="387640" y="391172"/>
                    </a:lnTo>
                    <a:cubicBezTo>
                      <a:pt x="379693" y="382784"/>
                      <a:pt x="368214" y="380577"/>
                      <a:pt x="357618" y="384992"/>
                    </a:cubicBezTo>
                    <a:cubicBezTo>
                      <a:pt x="347464" y="389407"/>
                      <a:pt x="340841" y="400003"/>
                      <a:pt x="340841" y="411482"/>
                    </a:cubicBezTo>
                    <a:lnTo>
                      <a:pt x="340841" y="411923"/>
                    </a:lnTo>
                    <a:lnTo>
                      <a:pt x="326713" y="411923"/>
                    </a:lnTo>
                    <a:lnTo>
                      <a:pt x="326713" y="412365"/>
                    </a:lnTo>
                    <a:cubicBezTo>
                      <a:pt x="326713" y="400886"/>
                      <a:pt x="320090" y="390290"/>
                      <a:pt x="309936" y="385433"/>
                    </a:cubicBezTo>
                    <a:cubicBezTo>
                      <a:pt x="299781" y="381018"/>
                      <a:pt x="287861" y="383226"/>
                      <a:pt x="280355" y="391614"/>
                    </a:cubicBezTo>
                    <a:lnTo>
                      <a:pt x="279913" y="392056"/>
                    </a:lnTo>
                    <a:lnTo>
                      <a:pt x="270642" y="382342"/>
                    </a:lnTo>
                    <a:cubicBezTo>
                      <a:pt x="271083" y="380577"/>
                      <a:pt x="271525" y="378369"/>
                      <a:pt x="271525" y="376162"/>
                    </a:cubicBezTo>
                    <a:cubicBezTo>
                      <a:pt x="271525" y="370863"/>
                      <a:pt x="269759" y="366448"/>
                      <a:pt x="266668" y="362475"/>
                    </a:cubicBezTo>
                    <a:cubicBezTo>
                      <a:pt x="271083" y="350113"/>
                      <a:pt x="277706" y="339958"/>
                      <a:pt x="285653" y="331128"/>
                    </a:cubicBezTo>
                    <a:cubicBezTo>
                      <a:pt x="288743" y="356735"/>
                      <a:pt x="309053" y="376603"/>
                      <a:pt x="333777" y="376603"/>
                    </a:cubicBezTo>
                    <a:cubicBezTo>
                      <a:pt x="360267" y="376603"/>
                      <a:pt x="382342" y="353203"/>
                      <a:pt x="382342" y="324947"/>
                    </a:cubicBezTo>
                    <a:cubicBezTo>
                      <a:pt x="382342" y="296691"/>
                      <a:pt x="360267" y="273291"/>
                      <a:pt x="333777" y="273291"/>
                    </a:cubicBezTo>
                    <a:cubicBezTo>
                      <a:pt x="332894" y="273291"/>
                      <a:pt x="332452" y="273291"/>
                      <a:pt x="331569" y="273291"/>
                    </a:cubicBezTo>
                    <a:cubicBezTo>
                      <a:pt x="336426" y="263136"/>
                      <a:pt x="339516" y="250775"/>
                      <a:pt x="340399" y="236646"/>
                    </a:cubicBezTo>
                    <a:lnTo>
                      <a:pt x="340841" y="236646"/>
                    </a:lnTo>
                    <a:lnTo>
                      <a:pt x="340841" y="237088"/>
                    </a:lnTo>
                    <a:cubicBezTo>
                      <a:pt x="340841" y="248567"/>
                      <a:pt x="347464" y="259163"/>
                      <a:pt x="357618" y="264020"/>
                    </a:cubicBezTo>
                    <a:cubicBezTo>
                      <a:pt x="367773" y="268435"/>
                      <a:pt x="379693" y="266227"/>
                      <a:pt x="387199" y="257838"/>
                    </a:cubicBezTo>
                    <a:lnTo>
                      <a:pt x="387640" y="257397"/>
                    </a:lnTo>
                    <a:lnTo>
                      <a:pt x="397354" y="267551"/>
                    </a:lnTo>
                    <a:lnTo>
                      <a:pt x="396912" y="267993"/>
                    </a:lnTo>
                    <a:cubicBezTo>
                      <a:pt x="389407" y="275940"/>
                      <a:pt x="386757" y="288744"/>
                      <a:pt x="391172" y="299781"/>
                    </a:cubicBezTo>
                    <a:cubicBezTo>
                      <a:pt x="395587" y="310378"/>
                      <a:pt x="405301" y="317883"/>
                      <a:pt x="416338" y="317883"/>
                    </a:cubicBezTo>
                    <a:lnTo>
                      <a:pt x="416780" y="317883"/>
                    </a:lnTo>
                    <a:lnTo>
                      <a:pt x="416780" y="331569"/>
                    </a:lnTo>
                    <a:close/>
                    <a:moveTo>
                      <a:pt x="250774" y="412365"/>
                    </a:moveTo>
                    <a:lnTo>
                      <a:pt x="181458" y="412365"/>
                    </a:lnTo>
                    <a:cubicBezTo>
                      <a:pt x="177485" y="412365"/>
                      <a:pt x="174835" y="409275"/>
                      <a:pt x="174835" y="405301"/>
                    </a:cubicBezTo>
                    <a:cubicBezTo>
                      <a:pt x="174835" y="401327"/>
                      <a:pt x="177926" y="398237"/>
                      <a:pt x="181458" y="398237"/>
                    </a:cubicBezTo>
                    <a:lnTo>
                      <a:pt x="250774" y="398237"/>
                    </a:lnTo>
                    <a:cubicBezTo>
                      <a:pt x="254748" y="398237"/>
                      <a:pt x="257397" y="401327"/>
                      <a:pt x="257397" y="405301"/>
                    </a:cubicBezTo>
                    <a:cubicBezTo>
                      <a:pt x="257397" y="409275"/>
                      <a:pt x="254748" y="412365"/>
                      <a:pt x="250774" y="412365"/>
                    </a:cubicBezTo>
                    <a:close/>
                    <a:moveTo>
                      <a:pt x="215895" y="441945"/>
                    </a:moveTo>
                    <a:cubicBezTo>
                      <a:pt x="205741" y="441945"/>
                      <a:pt x="196469" y="436206"/>
                      <a:pt x="191171" y="426935"/>
                    </a:cubicBezTo>
                    <a:lnTo>
                      <a:pt x="240178" y="426935"/>
                    </a:lnTo>
                    <a:cubicBezTo>
                      <a:pt x="235322" y="436206"/>
                      <a:pt x="226492" y="441945"/>
                      <a:pt x="215895" y="441945"/>
                    </a:cubicBezTo>
                    <a:close/>
                    <a:moveTo>
                      <a:pt x="21192" y="441504"/>
                    </a:moveTo>
                    <a:cubicBezTo>
                      <a:pt x="18102" y="442829"/>
                      <a:pt x="15011" y="440180"/>
                      <a:pt x="15011" y="436648"/>
                    </a:cubicBezTo>
                    <a:cubicBezTo>
                      <a:pt x="15011" y="436206"/>
                      <a:pt x="15011" y="435323"/>
                      <a:pt x="15453" y="434881"/>
                    </a:cubicBezTo>
                    <a:lnTo>
                      <a:pt x="22075" y="415455"/>
                    </a:lnTo>
                    <a:lnTo>
                      <a:pt x="39294" y="433999"/>
                    </a:lnTo>
                    <a:lnTo>
                      <a:pt x="21192" y="441504"/>
                    </a:lnTo>
                    <a:close/>
                    <a:moveTo>
                      <a:pt x="45033" y="352320"/>
                    </a:moveTo>
                    <a:lnTo>
                      <a:pt x="99338" y="409716"/>
                    </a:lnTo>
                    <a:lnTo>
                      <a:pt x="52980" y="428700"/>
                    </a:lnTo>
                    <a:lnTo>
                      <a:pt x="27373" y="401327"/>
                    </a:lnTo>
                    <a:lnTo>
                      <a:pt x="45033" y="352320"/>
                    </a:lnTo>
                    <a:close/>
                    <a:moveTo>
                      <a:pt x="128036" y="311260"/>
                    </a:moveTo>
                    <a:lnTo>
                      <a:pt x="77263" y="365124"/>
                    </a:lnTo>
                    <a:lnTo>
                      <a:pt x="52097" y="338634"/>
                    </a:lnTo>
                    <a:lnTo>
                      <a:pt x="105078" y="282563"/>
                    </a:lnTo>
                    <a:cubicBezTo>
                      <a:pt x="111700" y="293600"/>
                      <a:pt x="119647" y="302872"/>
                      <a:pt x="128036" y="311260"/>
                    </a:cubicBezTo>
                    <a:close/>
                    <a:moveTo>
                      <a:pt x="181017" y="206624"/>
                    </a:moveTo>
                    <a:lnTo>
                      <a:pt x="181017" y="228699"/>
                    </a:lnTo>
                    <a:cubicBezTo>
                      <a:pt x="181017" y="240620"/>
                      <a:pt x="190288" y="250775"/>
                      <a:pt x="201767" y="250775"/>
                    </a:cubicBezTo>
                    <a:lnTo>
                      <a:pt x="257397" y="250775"/>
                    </a:lnTo>
                    <a:cubicBezTo>
                      <a:pt x="261370" y="250775"/>
                      <a:pt x="264019" y="253865"/>
                      <a:pt x="264019" y="257838"/>
                    </a:cubicBezTo>
                    <a:cubicBezTo>
                      <a:pt x="264019" y="261812"/>
                      <a:pt x="260929" y="264902"/>
                      <a:pt x="257397" y="264902"/>
                    </a:cubicBezTo>
                    <a:lnTo>
                      <a:pt x="188081" y="264902"/>
                    </a:lnTo>
                    <a:cubicBezTo>
                      <a:pt x="176602" y="264902"/>
                      <a:pt x="167330" y="274616"/>
                      <a:pt x="167330" y="286978"/>
                    </a:cubicBezTo>
                    <a:cubicBezTo>
                      <a:pt x="167330" y="299340"/>
                      <a:pt x="176602" y="309053"/>
                      <a:pt x="188081" y="309053"/>
                    </a:cubicBezTo>
                    <a:lnTo>
                      <a:pt x="202209" y="309053"/>
                    </a:lnTo>
                    <a:cubicBezTo>
                      <a:pt x="206182" y="309053"/>
                      <a:pt x="208831" y="312144"/>
                      <a:pt x="208831" y="316117"/>
                    </a:cubicBezTo>
                    <a:lnTo>
                      <a:pt x="208831" y="352762"/>
                    </a:lnTo>
                    <a:lnTo>
                      <a:pt x="181017" y="352762"/>
                    </a:lnTo>
                    <a:cubicBezTo>
                      <a:pt x="179692" y="352762"/>
                      <a:pt x="177926" y="352762"/>
                      <a:pt x="176602" y="353203"/>
                    </a:cubicBezTo>
                    <a:cubicBezTo>
                      <a:pt x="168655" y="332453"/>
                      <a:pt x="154968" y="318324"/>
                      <a:pt x="141723" y="304638"/>
                    </a:cubicBezTo>
                    <a:cubicBezTo>
                      <a:pt x="122297" y="284770"/>
                      <a:pt x="104195" y="266227"/>
                      <a:pt x="104195" y="227375"/>
                    </a:cubicBezTo>
                    <a:cubicBezTo>
                      <a:pt x="104195" y="219869"/>
                      <a:pt x="105078" y="212363"/>
                      <a:pt x="106402" y="205299"/>
                    </a:cubicBezTo>
                    <a:lnTo>
                      <a:pt x="181458" y="205299"/>
                    </a:lnTo>
                    <a:lnTo>
                      <a:pt x="181458" y="206624"/>
                    </a:lnTo>
                    <a:close/>
                    <a:moveTo>
                      <a:pt x="14570" y="162474"/>
                    </a:moveTo>
                    <a:cubicBezTo>
                      <a:pt x="14570" y="146138"/>
                      <a:pt x="26932" y="132893"/>
                      <a:pt x="42384" y="132893"/>
                    </a:cubicBezTo>
                    <a:cubicBezTo>
                      <a:pt x="57837" y="132893"/>
                      <a:pt x="70199" y="145696"/>
                      <a:pt x="70199" y="162474"/>
                    </a:cubicBezTo>
                    <a:lnTo>
                      <a:pt x="84327" y="162474"/>
                    </a:lnTo>
                    <a:cubicBezTo>
                      <a:pt x="84327" y="138632"/>
                      <a:pt x="66667" y="119647"/>
                      <a:pt x="44592" y="118765"/>
                    </a:cubicBezTo>
                    <a:cubicBezTo>
                      <a:pt x="43267" y="113908"/>
                      <a:pt x="42826" y="109052"/>
                      <a:pt x="42826" y="103753"/>
                    </a:cubicBezTo>
                    <a:cubicBezTo>
                      <a:pt x="42826" y="71524"/>
                      <a:pt x="67991" y="45034"/>
                      <a:pt x="98455" y="45034"/>
                    </a:cubicBezTo>
                    <a:cubicBezTo>
                      <a:pt x="118764" y="45034"/>
                      <a:pt x="136866" y="56513"/>
                      <a:pt x="146579" y="75056"/>
                    </a:cubicBezTo>
                    <a:cubicBezTo>
                      <a:pt x="131568" y="84327"/>
                      <a:pt x="120972" y="100663"/>
                      <a:pt x="119647" y="119647"/>
                    </a:cubicBezTo>
                    <a:cubicBezTo>
                      <a:pt x="107285" y="122738"/>
                      <a:pt x="98455" y="134659"/>
                      <a:pt x="98455" y="148345"/>
                    </a:cubicBezTo>
                    <a:lnTo>
                      <a:pt x="112584" y="148345"/>
                    </a:lnTo>
                    <a:cubicBezTo>
                      <a:pt x="112584" y="140399"/>
                      <a:pt x="118764" y="133335"/>
                      <a:pt x="126712" y="133335"/>
                    </a:cubicBezTo>
                    <a:cubicBezTo>
                      <a:pt x="134217" y="133335"/>
                      <a:pt x="140840" y="139957"/>
                      <a:pt x="140840" y="148345"/>
                    </a:cubicBezTo>
                    <a:lnTo>
                      <a:pt x="154968" y="148345"/>
                    </a:lnTo>
                    <a:cubicBezTo>
                      <a:pt x="154968" y="135100"/>
                      <a:pt x="146579" y="123621"/>
                      <a:pt x="134659" y="120089"/>
                    </a:cubicBezTo>
                    <a:cubicBezTo>
                      <a:pt x="137749" y="98456"/>
                      <a:pt x="154968" y="82120"/>
                      <a:pt x="175719" y="82120"/>
                    </a:cubicBezTo>
                    <a:cubicBezTo>
                      <a:pt x="198677" y="82120"/>
                      <a:pt x="217220" y="101987"/>
                      <a:pt x="217220" y="125829"/>
                    </a:cubicBezTo>
                    <a:cubicBezTo>
                      <a:pt x="217220" y="129802"/>
                      <a:pt x="216778" y="133335"/>
                      <a:pt x="215454" y="136866"/>
                    </a:cubicBezTo>
                    <a:cubicBezTo>
                      <a:pt x="203975" y="142606"/>
                      <a:pt x="196028" y="155410"/>
                      <a:pt x="196028" y="169538"/>
                    </a:cubicBezTo>
                    <a:lnTo>
                      <a:pt x="210156" y="169538"/>
                    </a:lnTo>
                    <a:cubicBezTo>
                      <a:pt x="210156" y="157617"/>
                      <a:pt x="219428" y="147462"/>
                      <a:pt x="230907" y="147462"/>
                    </a:cubicBezTo>
                    <a:cubicBezTo>
                      <a:pt x="242386" y="147462"/>
                      <a:pt x="251657" y="157175"/>
                      <a:pt x="251657" y="169538"/>
                    </a:cubicBezTo>
                    <a:cubicBezTo>
                      <a:pt x="251657" y="181458"/>
                      <a:pt x="242386" y="191613"/>
                      <a:pt x="230907" y="191613"/>
                    </a:cubicBezTo>
                    <a:lnTo>
                      <a:pt x="42826" y="191613"/>
                    </a:lnTo>
                    <a:cubicBezTo>
                      <a:pt x="26932" y="191613"/>
                      <a:pt x="14570" y="178809"/>
                      <a:pt x="14570" y="162474"/>
                    </a:cubicBezTo>
                    <a:close/>
                    <a:moveTo>
                      <a:pt x="86976" y="375278"/>
                    </a:moveTo>
                    <a:lnTo>
                      <a:pt x="138191" y="320974"/>
                    </a:lnTo>
                    <a:cubicBezTo>
                      <a:pt x="146579" y="329804"/>
                      <a:pt x="154526" y="339075"/>
                      <a:pt x="160707" y="350113"/>
                    </a:cubicBezTo>
                    <a:lnTo>
                      <a:pt x="112142" y="401769"/>
                    </a:lnTo>
                    <a:lnTo>
                      <a:pt x="86976" y="375278"/>
                    </a:lnTo>
                    <a:close/>
                    <a:moveTo>
                      <a:pt x="174394" y="375278"/>
                    </a:moveTo>
                    <a:cubicBezTo>
                      <a:pt x="174394" y="371305"/>
                      <a:pt x="177485" y="368214"/>
                      <a:pt x="181017" y="368214"/>
                    </a:cubicBezTo>
                    <a:lnTo>
                      <a:pt x="250333" y="368214"/>
                    </a:lnTo>
                    <a:cubicBezTo>
                      <a:pt x="254306" y="368214"/>
                      <a:pt x="256955" y="371305"/>
                      <a:pt x="256955" y="375278"/>
                    </a:cubicBezTo>
                    <a:cubicBezTo>
                      <a:pt x="256955" y="379252"/>
                      <a:pt x="253865" y="382342"/>
                      <a:pt x="250333" y="382342"/>
                    </a:cubicBezTo>
                    <a:lnTo>
                      <a:pt x="181017" y="382342"/>
                    </a:lnTo>
                    <a:cubicBezTo>
                      <a:pt x="177485" y="383226"/>
                      <a:pt x="174394" y="380135"/>
                      <a:pt x="174394" y="375278"/>
                    </a:cubicBezTo>
                    <a:close/>
                    <a:moveTo>
                      <a:pt x="327154" y="228258"/>
                    </a:moveTo>
                    <a:cubicBezTo>
                      <a:pt x="327154" y="266227"/>
                      <a:pt x="309053" y="285212"/>
                      <a:pt x="289627" y="305521"/>
                    </a:cubicBezTo>
                    <a:cubicBezTo>
                      <a:pt x="276381" y="319208"/>
                      <a:pt x="262695" y="333336"/>
                      <a:pt x="254748" y="354087"/>
                    </a:cubicBezTo>
                    <a:cubicBezTo>
                      <a:pt x="253423" y="353645"/>
                      <a:pt x="252099" y="353645"/>
                      <a:pt x="250333" y="353645"/>
                    </a:cubicBezTo>
                    <a:lnTo>
                      <a:pt x="222518" y="353645"/>
                    </a:lnTo>
                    <a:lnTo>
                      <a:pt x="222518" y="317000"/>
                    </a:lnTo>
                    <a:cubicBezTo>
                      <a:pt x="222518" y="305079"/>
                      <a:pt x="213246" y="294925"/>
                      <a:pt x="201767" y="294925"/>
                    </a:cubicBezTo>
                    <a:lnTo>
                      <a:pt x="187639" y="294925"/>
                    </a:lnTo>
                    <a:cubicBezTo>
                      <a:pt x="183666" y="294925"/>
                      <a:pt x="181017" y="291834"/>
                      <a:pt x="181017" y="287861"/>
                    </a:cubicBezTo>
                    <a:cubicBezTo>
                      <a:pt x="181017" y="283887"/>
                      <a:pt x="184107" y="280796"/>
                      <a:pt x="187639" y="280796"/>
                    </a:cubicBezTo>
                    <a:lnTo>
                      <a:pt x="256955" y="280796"/>
                    </a:lnTo>
                    <a:cubicBezTo>
                      <a:pt x="268434" y="280796"/>
                      <a:pt x="277706" y="271084"/>
                      <a:pt x="277706" y="258721"/>
                    </a:cubicBezTo>
                    <a:cubicBezTo>
                      <a:pt x="277706" y="246359"/>
                      <a:pt x="268434" y="236646"/>
                      <a:pt x="256955" y="236646"/>
                    </a:cubicBezTo>
                    <a:lnTo>
                      <a:pt x="201326" y="236646"/>
                    </a:lnTo>
                    <a:cubicBezTo>
                      <a:pt x="197352" y="236646"/>
                      <a:pt x="194703" y="233556"/>
                      <a:pt x="194703" y="229582"/>
                    </a:cubicBezTo>
                    <a:lnTo>
                      <a:pt x="194703" y="207507"/>
                    </a:lnTo>
                    <a:lnTo>
                      <a:pt x="229582" y="207507"/>
                    </a:lnTo>
                    <a:cubicBezTo>
                      <a:pt x="248567" y="207507"/>
                      <a:pt x="264461" y="190730"/>
                      <a:pt x="264461" y="170862"/>
                    </a:cubicBezTo>
                    <a:cubicBezTo>
                      <a:pt x="264461" y="150553"/>
                      <a:pt x="249008" y="134217"/>
                      <a:pt x="229582" y="134217"/>
                    </a:cubicBezTo>
                    <a:lnTo>
                      <a:pt x="229140" y="134217"/>
                    </a:lnTo>
                    <a:cubicBezTo>
                      <a:pt x="229582" y="132010"/>
                      <a:pt x="229582" y="129361"/>
                      <a:pt x="229582" y="126712"/>
                    </a:cubicBezTo>
                    <a:cubicBezTo>
                      <a:pt x="229582" y="121855"/>
                      <a:pt x="229140" y="117440"/>
                      <a:pt x="227816" y="113025"/>
                    </a:cubicBezTo>
                    <a:cubicBezTo>
                      <a:pt x="283446" y="118323"/>
                      <a:pt x="327154" y="168213"/>
                      <a:pt x="327154" y="228258"/>
                    </a:cubicBezTo>
                    <a:close/>
                    <a:moveTo>
                      <a:pt x="306404" y="69758"/>
                    </a:moveTo>
                    <a:lnTo>
                      <a:pt x="331569" y="96248"/>
                    </a:lnTo>
                    <a:lnTo>
                      <a:pt x="299340" y="130244"/>
                    </a:lnTo>
                    <a:cubicBezTo>
                      <a:pt x="290510" y="121855"/>
                      <a:pt x="280355" y="114350"/>
                      <a:pt x="269317" y="109052"/>
                    </a:cubicBezTo>
                    <a:lnTo>
                      <a:pt x="306404" y="69758"/>
                    </a:lnTo>
                    <a:close/>
                    <a:moveTo>
                      <a:pt x="375278" y="15011"/>
                    </a:moveTo>
                    <a:cubicBezTo>
                      <a:pt x="398678" y="15011"/>
                      <a:pt x="417663" y="35320"/>
                      <a:pt x="417663" y="60044"/>
                    </a:cubicBezTo>
                    <a:cubicBezTo>
                      <a:pt x="417663" y="71965"/>
                      <a:pt x="413248" y="83444"/>
                      <a:pt x="405301" y="91392"/>
                    </a:cubicBezTo>
                    <a:lnTo>
                      <a:pt x="396912" y="100222"/>
                    </a:lnTo>
                    <a:lnTo>
                      <a:pt x="337309" y="37086"/>
                    </a:lnTo>
                    <a:lnTo>
                      <a:pt x="345698" y="28256"/>
                    </a:lnTo>
                    <a:cubicBezTo>
                      <a:pt x="353203" y="19868"/>
                      <a:pt x="363799" y="15011"/>
                      <a:pt x="375278" y="15011"/>
                    </a:cubicBezTo>
                    <a:close/>
                    <a:moveTo>
                      <a:pt x="316117" y="59603"/>
                    </a:moveTo>
                    <a:lnTo>
                      <a:pt x="327154" y="48124"/>
                    </a:lnTo>
                    <a:lnTo>
                      <a:pt x="386757" y="111259"/>
                    </a:lnTo>
                    <a:lnTo>
                      <a:pt x="375720" y="122738"/>
                    </a:lnTo>
                    <a:lnTo>
                      <a:pt x="316117" y="59603"/>
                    </a:lnTo>
                    <a:close/>
                    <a:moveTo>
                      <a:pt x="309053" y="140399"/>
                    </a:moveTo>
                    <a:lnTo>
                      <a:pt x="341283" y="106402"/>
                    </a:lnTo>
                    <a:lnTo>
                      <a:pt x="366448" y="132893"/>
                    </a:lnTo>
                    <a:lnTo>
                      <a:pt x="329362" y="172187"/>
                    </a:lnTo>
                    <a:cubicBezTo>
                      <a:pt x="323622" y="160708"/>
                      <a:pt x="317000" y="150111"/>
                      <a:pt x="309053" y="140399"/>
                    </a:cubicBezTo>
                    <a:close/>
                    <a:moveTo>
                      <a:pt x="300664" y="314793"/>
                    </a:moveTo>
                    <a:cubicBezTo>
                      <a:pt x="308170" y="307287"/>
                      <a:pt x="316117" y="298899"/>
                      <a:pt x="322298" y="289627"/>
                    </a:cubicBezTo>
                    <a:cubicBezTo>
                      <a:pt x="326271" y="288302"/>
                      <a:pt x="329804" y="287419"/>
                      <a:pt x="334219" y="287419"/>
                    </a:cubicBezTo>
                    <a:cubicBezTo>
                      <a:pt x="353203" y="287419"/>
                      <a:pt x="369097" y="304196"/>
                      <a:pt x="369097" y="324064"/>
                    </a:cubicBezTo>
                    <a:cubicBezTo>
                      <a:pt x="369097" y="344373"/>
                      <a:pt x="353645" y="360709"/>
                      <a:pt x="334219" y="360709"/>
                    </a:cubicBezTo>
                    <a:cubicBezTo>
                      <a:pt x="315234" y="360709"/>
                      <a:pt x="299340" y="343932"/>
                      <a:pt x="299340" y="324064"/>
                    </a:cubicBezTo>
                    <a:cubicBezTo>
                      <a:pt x="299340" y="320974"/>
                      <a:pt x="299781" y="317883"/>
                      <a:pt x="300664" y="314793"/>
                    </a:cubicBezTo>
                    <a:close/>
                    <a:moveTo>
                      <a:pt x="404418" y="293159"/>
                    </a:moveTo>
                    <a:cubicBezTo>
                      <a:pt x="402210" y="287861"/>
                      <a:pt x="403535" y="282121"/>
                      <a:pt x="407508" y="277265"/>
                    </a:cubicBezTo>
                    <a:lnTo>
                      <a:pt x="417663" y="266669"/>
                    </a:lnTo>
                    <a:lnTo>
                      <a:pt x="388082" y="235322"/>
                    </a:lnTo>
                    <a:lnTo>
                      <a:pt x="377927" y="245918"/>
                    </a:lnTo>
                    <a:cubicBezTo>
                      <a:pt x="373954" y="249891"/>
                      <a:pt x="368214" y="251216"/>
                      <a:pt x="362916" y="248567"/>
                    </a:cubicBezTo>
                    <a:cubicBezTo>
                      <a:pt x="357618" y="246359"/>
                      <a:pt x="354969" y="241503"/>
                      <a:pt x="354969" y="235763"/>
                    </a:cubicBezTo>
                    <a:lnTo>
                      <a:pt x="354969" y="220311"/>
                    </a:lnTo>
                    <a:lnTo>
                      <a:pt x="340399" y="220311"/>
                    </a:lnTo>
                    <a:cubicBezTo>
                      <a:pt x="339958" y="208832"/>
                      <a:pt x="337751" y="196911"/>
                      <a:pt x="334219" y="186315"/>
                    </a:cubicBezTo>
                    <a:lnTo>
                      <a:pt x="414572" y="101105"/>
                    </a:lnTo>
                    <a:cubicBezTo>
                      <a:pt x="425168" y="90067"/>
                      <a:pt x="430908" y="75056"/>
                      <a:pt x="430908" y="59162"/>
                    </a:cubicBezTo>
                    <a:cubicBezTo>
                      <a:pt x="430908" y="26490"/>
                      <a:pt x="405742" y="0"/>
                      <a:pt x="374837" y="0"/>
                    </a:cubicBezTo>
                    <a:cubicBezTo>
                      <a:pt x="359826" y="0"/>
                      <a:pt x="345698" y="6181"/>
                      <a:pt x="335101" y="17660"/>
                    </a:cubicBezTo>
                    <a:lnTo>
                      <a:pt x="254748" y="102871"/>
                    </a:lnTo>
                    <a:cubicBezTo>
                      <a:pt x="244152" y="99338"/>
                      <a:pt x="233114" y="97131"/>
                      <a:pt x="222076" y="96689"/>
                    </a:cubicBezTo>
                    <a:cubicBezTo>
                      <a:pt x="212363" y="78588"/>
                      <a:pt x="194703" y="67109"/>
                      <a:pt x="173952" y="67109"/>
                    </a:cubicBezTo>
                    <a:cubicBezTo>
                      <a:pt x="168655" y="67109"/>
                      <a:pt x="163356" y="67992"/>
                      <a:pt x="158500" y="69316"/>
                    </a:cubicBezTo>
                    <a:cubicBezTo>
                      <a:pt x="146579" y="45475"/>
                      <a:pt x="123179" y="30464"/>
                      <a:pt x="97572" y="30464"/>
                    </a:cubicBezTo>
                    <a:cubicBezTo>
                      <a:pt x="59603" y="30464"/>
                      <a:pt x="28256" y="63577"/>
                      <a:pt x="28256" y="104195"/>
                    </a:cubicBezTo>
                    <a:cubicBezTo>
                      <a:pt x="28256" y="109935"/>
                      <a:pt x="29139" y="115232"/>
                      <a:pt x="30022" y="120972"/>
                    </a:cubicBezTo>
                    <a:cubicBezTo>
                      <a:pt x="13245" y="126270"/>
                      <a:pt x="441" y="143489"/>
                      <a:pt x="441" y="162915"/>
                    </a:cubicBezTo>
                    <a:cubicBezTo>
                      <a:pt x="441" y="187198"/>
                      <a:pt x="18985" y="206624"/>
                      <a:pt x="41943" y="206624"/>
                    </a:cubicBezTo>
                    <a:lnTo>
                      <a:pt x="92274" y="206624"/>
                    </a:lnTo>
                    <a:cubicBezTo>
                      <a:pt x="90950" y="213688"/>
                      <a:pt x="90508" y="221635"/>
                      <a:pt x="90508" y="228699"/>
                    </a:cubicBezTo>
                    <a:cubicBezTo>
                      <a:pt x="90508" y="245035"/>
                      <a:pt x="93599" y="257838"/>
                      <a:pt x="97572" y="269317"/>
                    </a:cubicBezTo>
                    <a:lnTo>
                      <a:pt x="35762" y="334660"/>
                    </a:lnTo>
                    <a:lnTo>
                      <a:pt x="1324" y="429584"/>
                    </a:lnTo>
                    <a:cubicBezTo>
                      <a:pt x="441" y="431791"/>
                      <a:pt x="0" y="433999"/>
                      <a:pt x="0" y="436648"/>
                    </a:cubicBezTo>
                    <a:cubicBezTo>
                      <a:pt x="0" y="447244"/>
                      <a:pt x="8388" y="456515"/>
                      <a:pt x="18543" y="456515"/>
                    </a:cubicBezTo>
                    <a:cubicBezTo>
                      <a:pt x="20751" y="456515"/>
                      <a:pt x="23400" y="456074"/>
                      <a:pt x="25166" y="455191"/>
                    </a:cubicBezTo>
                    <a:lnTo>
                      <a:pt x="114791" y="418987"/>
                    </a:lnTo>
                    <a:lnTo>
                      <a:pt x="160266" y="370863"/>
                    </a:lnTo>
                    <a:cubicBezTo>
                      <a:pt x="159825" y="372630"/>
                      <a:pt x="159825" y="373954"/>
                      <a:pt x="159825" y="375720"/>
                    </a:cubicBezTo>
                    <a:cubicBezTo>
                      <a:pt x="159825" y="381460"/>
                      <a:pt x="162032" y="386316"/>
                      <a:pt x="165122" y="390731"/>
                    </a:cubicBezTo>
                    <a:cubicBezTo>
                      <a:pt x="161590" y="394705"/>
                      <a:pt x="159825" y="399561"/>
                      <a:pt x="159825" y="405742"/>
                    </a:cubicBezTo>
                    <a:cubicBezTo>
                      <a:pt x="159825" y="415897"/>
                      <a:pt x="166447" y="424727"/>
                      <a:pt x="175277" y="426935"/>
                    </a:cubicBezTo>
                    <a:cubicBezTo>
                      <a:pt x="181017" y="445036"/>
                      <a:pt x="196911" y="456957"/>
                      <a:pt x="215454" y="456957"/>
                    </a:cubicBezTo>
                    <a:cubicBezTo>
                      <a:pt x="233997" y="456957"/>
                      <a:pt x="249891" y="445036"/>
                      <a:pt x="255631" y="426935"/>
                    </a:cubicBezTo>
                    <a:cubicBezTo>
                      <a:pt x="264461" y="424285"/>
                      <a:pt x="271083" y="415897"/>
                      <a:pt x="271083" y="405742"/>
                    </a:cubicBezTo>
                    <a:cubicBezTo>
                      <a:pt x="271083" y="405301"/>
                      <a:pt x="271083" y="404860"/>
                      <a:pt x="271083" y="403976"/>
                    </a:cubicBezTo>
                    <a:lnTo>
                      <a:pt x="279472" y="412806"/>
                    </a:lnTo>
                    <a:lnTo>
                      <a:pt x="289627" y="402210"/>
                    </a:lnTo>
                    <a:cubicBezTo>
                      <a:pt x="293600" y="398237"/>
                      <a:pt x="299340" y="396912"/>
                      <a:pt x="304638" y="399561"/>
                    </a:cubicBezTo>
                    <a:cubicBezTo>
                      <a:pt x="309936" y="401769"/>
                      <a:pt x="312585" y="406625"/>
                      <a:pt x="312585" y="412365"/>
                    </a:cubicBezTo>
                    <a:lnTo>
                      <a:pt x="312585" y="427818"/>
                    </a:lnTo>
                    <a:lnTo>
                      <a:pt x="354086" y="427818"/>
                    </a:lnTo>
                    <a:lnTo>
                      <a:pt x="354086" y="412806"/>
                    </a:lnTo>
                    <a:cubicBezTo>
                      <a:pt x="354086" y="407067"/>
                      <a:pt x="357618" y="402210"/>
                      <a:pt x="362475" y="400003"/>
                    </a:cubicBezTo>
                    <a:cubicBezTo>
                      <a:pt x="367773" y="397795"/>
                      <a:pt x="373071" y="399120"/>
                      <a:pt x="377044" y="403093"/>
                    </a:cubicBezTo>
                    <a:lnTo>
                      <a:pt x="387199" y="413690"/>
                    </a:lnTo>
                    <a:lnTo>
                      <a:pt x="416780" y="382342"/>
                    </a:lnTo>
                    <a:lnTo>
                      <a:pt x="406625" y="371747"/>
                    </a:lnTo>
                    <a:cubicBezTo>
                      <a:pt x="402652" y="367773"/>
                      <a:pt x="401327" y="361592"/>
                      <a:pt x="403976" y="355852"/>
                    </a:cubicBezTo>
                    <a:cubicBezTo>
                      <a:pt x="406184" y="350554"/>
                      <a:pt x="410599" y="347464"/>
                      <a:pt x="416338" y="347464"/>
                    </a:cubicBezTo>
                    <a:lnTo>
                      <a:pt x="430908" y="347464"/>
                    </a:lnTo>
                    <a:lnTo>
                      <a:pt x="430908" y="303755"/>
                    </a:lnTo>
                    <a:lnTo>
                      <a:pt x="416338" y="303755"/>
                    </a:lnTo>
                    <a:cubicBezTo>
                      <a:pt x="411923" y="301989"/>
                      <a:pt x="406625" y="298899"/>
                      <a:pt x="404418" y="293159"/>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grpSp>
      <p:grpSp>
        <p:nvGrpSpPr>
          <p:cNvPr id="50" name="Group 49">
            <a:extLst>
              <a:ext uri="{FF2B5EF4-FFF2-40B4-BE49-F238E27FC236}">
                <a16:creationId xmlns:a16="http://schemas.microsoft.com/office/drawing/2014/main" id="{7A3E2DE6-A104-804F-25E7-F8F5A0920A54}"/>
              </a:ext>
            </a:extLst>
          </p:cNvPr>
          <p:cNvGrpSpPr/>
          <p:nvPr/>
        </p:nvGrpSpPr>
        <p:grpSpPr>
          <a:xfrm>
            <a:off x="11228245" y="3208499"/>
            <a:ext cx="349093" cy="405142"/>
            <a:chOff x="8360213" y="3458151"/>
            <a:chExt cx="853935" cy="991043"/>
          </a:xfrm>
          <a:solidFill>
            <a:srgbClr val="083F59"/>
          </a:solidFill>
        </p:grpSpPr>
        <p:grpSp>
          <p:nvGrpSpPr>
            <p:cNvPr id="51" name="Graphic 2">
              <a:extLst>
                <a:ext uri="{FF2B5EF4-FFF2-40B4-BE49-F238E27FC236}">
                  <a16:creationId xmlns:a16="http://schemas.microsoft.com/office/drawing/2014/main" id="{E3656D81-B8D0-6314-1BB7-0B7503384D26}"/>
                </a:ext>
              </a:extLst>
            </p:cNvPr>
            <p:cNvGrpSpPr/>
            <p:nvPr userDrawn="1"/>
          </p:nvGrpSpPr>
          <p:grpSpPr>
            <a:xfrm>
              <a:off x="8599192" y="3595917"/>
              <a:ext cx="375982" cy="204367"/>
              <a:chOff x="2642504" y="3763150"/>
              <a:chExt cx="375982" cy="204367"/>
            </a:xfrm>
            <a:grpFill/>
          </p:grpSpPr>
          <p:sp>
            <p:nvSpPr>
              <p:cNvPr id="57" name="Freeform 56">
                <a:extLst>
                  <a:ext uri="{FF2B5EF4-FFF2-40B4-BE49-F238E27FC236}">
                    <a16:creationId xmlns:a16="http://schemas.microsoft.com/office/drawing/2014/main" id="{D9402696-4E8B-1CC4-C5D9-D6C7C42C3FD0}"/>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DF4625"/>
              </a:solidFill>
              <a:ln w="3834" cap="flat">
                <a:noFill/>
                <a:prstDash val="solid"/>
                <a:miter/>
              </a:ln>
            </p:spPr>
            <p:txBody>
              <a:bodyPr rtlCol="0" anchor="ctr"/>
              <a:lstStyle/>
              <a:p>
                <a:endParaRPr lang="en-US" sz="835"/>
              </a:p>
            </p:txBody>
          </p:sp>
          <p:sp>
            <p:nvSpPr>
              <p:cNvPr id="58" name="Freeform 57">
                <a:extLst>
                  <a:ext uri="{FF2B5EF4-FFF2-40B4-BE49-F238E27FC236}">
                    <a16:creationId xmlns:a16="http://schemas.microsoft.com/office/drawing/2014/main" id="{226AACB3-E65F-5B34-57E9-DDE48ABD6096}"/>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DF4625"/>
              </a:solidFill>
              <a:ln w="3834" cap="flat">
                <a:noFill/>
                <a:prstDash val="solid"/>
                <a:miter/>
              </a:ln>
            </p:spPr>
            <p:txBody>
              <a:bodyPr rtlCol="0" anchor="ctr"/>
              <a:lstStyle/>
              <a:p>
                <a:endParaRPr lang="en-US" sz="835"/>
              </a:p>
            </p:txBody>
          </p:sp>
        </p:grpSp>
        <p:grpSp>
          <p:nvGrpSpPr>
            <p:cNvPr id="52" name="Graphic 2">
              <a:extLst>
                <a:ext uri="{FF2B5EF4-FFF2-40B4-BE49-F238E27FC236}">
                  <a16:creationId xmlns:a16="http://schemas.microsoft.com/office/drawing/2014/main" id="{66B4E469-C88D-D694-83F4-D81A6C29A928}"/>
                </a:ext>
              </a:extLst>
            </p:cNvPr>
            <p:cNvGrpSpPr/>
            <p:nvPr userDrawn="1"/>
          </p:nvGrpSpPr>
          <p:grpSpPr>
            <a:xfrm>
              <a:off x="8360213" y="3458151"/>
              <a:ext cx="853935" cy="991043"/>
              <a:chOff x="2403525" y="3625384"/>
              <a:chExt cx="853935" cy="991043"/>
            </a:xfrm>
            <a:grpFill/>
          </p:grpSpPr>
          <p:sp>
            <p:nvSpPr>
              <p:cNvPr id="53" name="Freeform 52">
                <a:extLst>
                  <a:ext uri="{FF2B5EF4-FFF2-40B4-BE49-F238E27FC236}">
                    <a16:creationId xmlns:a16="http://schemas.microsoft.com/office/drawing/2014/main" id="{0699B44A-8290-6B97-E570-25101EADCDA9}"/>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sz="835"/>
              </a:p>
            </p:txBody>
          </p:sp>
          <p:sp>
            <p:nvSpPr>
              <p:cNvPr id="54" name="Freeform 53">
                <a:extLst>
                  <a:ext uri="{FF2B5EF4-FFF2-40B4-BE49-F238E27FC236}">
                    <a16:creationId xmlns:a16="http://schemas.microsoft.com/office/drawing/2014/main" id="{EF6A1AD2-D267-B207-EA61-F40E5486B6AC}"/>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sz="835"/>
              </a:p>
            </p:txBody>
          </p:sp>
          <p:sp>
            <p:nvSpPr>
              <p:cNvPr id="55" name="Freeform 54">
                <a:extLst>
                  <a:ext uri="{FF2B5EF4-FFF2-40B4-BE49-F238E27FC236}">
                    <a16:creationId xmlns:a16="http://schemas.microsoft.com/office/drawing/2014/main" id="{6E922F66-9475-D5BB-06BC-9D05D5457696}"/>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sz="835"/>
              </a:p>
            </p:txBody>
          </p:sp>
          <p:sp>
            <p:nvSpPr>
              <p:cNvPr id="56" name="Freeform 55">
                <a:extLst>
                  <a:ext uri="{FF2B5EF4-FFF2-40B4-BE49-F238E27FC236}">
                    <a16:creationId xmlns:a16="http://schemas.microsoft.com/office/drawing/2014/main" id="{1428259E-BD15-4779-E0AE-13D50AB4E56A}"/>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sz="835"/>
              </a:p>
            </p:txBody>
          </p:sp>
        </p:grpSp>
      </p:grpSp>
      <p:grpSp>
        <p:nvGrpSpPr>
          <p:cNvPr id="59" name="Graphic 3">
            <a:extLst>
              <a:ext uri="{FF2B5EF4-FFF2-40B4-BE49-F238E27FC236}">
                <a16:creationId xmlns:a16="http://schemas.microsoft.com/office/drawing/2014/main" id="{CE31347C-FE37-7AE5-A2F6-9DC1E214BFFE}"/>
              </a:ext>
            </a:extLst>
          </p:cNvPr>
          <p:cNvGrpSpPr/>
          <p:nvPr/>
        </p:nvGrpSpPr>
        <p:grpSpPr>
          <a:xfrm>
            <a:off x="6316060" y="3551383"/>
            <a:ext cx="356291" cy="357002"/>
            <a:chOff x="2694219" y="430095"/>
            <a:chExt cx="1090872" cy="1093052"/>
          </a:xfrm>
          <a:solidFill>
            <a:srgbClr val="083F59"/>
          </a:solidFill>
        </p:grpSpPr>
        <p:sp>
          <p:nvSpPr>
            <p:cNvPr id="60" name="Freeform 59">
              <a:extLst>
                <a:ext uri="{FF2B5EF4-FFF2-40B4-BE49-F238E27FC236}">
                  <a16:creationId xmlns:a16="http://schemas.microsoft.com/office/drawing/2014/main" id="{87D96880-6EEB-B01C-B020-9C9F3767A881}"/>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DF4625"/>
            </a:solidFill>
            <a:ln w="27426" cap="flat">
              <a:noFill/>
              <a:prstDash val="solid"/>
              <a:miter/>
            </a:ln>
          </p:spPr>
          <p:txBody>
            <a:bodyPr rtlCol="0" anchor="ctr"/>
            <a:lstStyle/>
            <a:p>
              <a:endParaRPr lang="en-US" sz="1396"/>
            </a:p>
          </p:txBody>
        </p:sp>
        <p:grpSp>
          <p:nvGrpSpPr>
            <p:cNvPr id="61" name="Graphic 3">
              <a:extLst>
                <a:ext uri="{FF2B5EF4-FFF2-40B4-BE49-F238E27FC236}">
                  <a16:creationId xmlns:a16="http://schemas.microsoft.com/office/drawing/2014/main" id="{1B935DE2-3442-D9C0-9DCA-635DCAD6DC55}"/>
                </a:ext>
              </a:extLst>
            </p:cNvPr>
            <p:cNvGrpSpPr/>
            <p:nvPr/>
          </p:nvGrpSpPr>
          <p:grpSpPr>
            <a:xfrm>
              <a:off x="2694219" y="430095"/>
              <a:ext cx="1090872" cy="1093052"/>
              <a:chOff x="2694219" y="430095"/>
              <a:chExt cx="1090872" cy="1093052"/>
            </a:xfrm>
            <a:grpFill/>
          </p:grpSpPr>
          <p:sp>
            <p:nvSpPr>
              <p:cNvPr id="62" name="Freeform 61">
                <a:extLst>
                  <a:ext uri="{FF2B5EF4-FFF2-40B4-BE49-F238E27FC236}">
                    <a16:creationId xmlns:a16="http://schemas.microsoft.com/office/drawing/2014/main" id="{62D36546-93EE-0D5D-D159-FC2252033121}"/>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sz="1396"/>
              </a:p>
            </p:txBody>
          </p:sp>
          <p:grpSp>
            <p:nvGrpSpPr>
              <p:cNvPr id="63" name="Graphic 3">
                <a:extLst>
                  <a:ext uri="{FF2B5EF4-FFF2-40B4-BE49-F238E27FC236}">
                    <a16:creationId xmlns:a16="http://schemas.microsoft.com/office/drawing/2014/main" id="{D265EE5F-B015-5F57-A4EC-6AB54297538F}"/>
                  </a:ext>
                </a:extLst>
              </p:cNvPr>
              <p:cNvGrpSpPr/>
              <p:nvPr/>
            </p:nvGrpSpPr>
            <p:grpSpPr>
              <a:xfrm>
                <a:off x="2694219" y="553519"/>
                <a:ext cx="1090872" cy="969628"/>
                <a:chOff x="2694219" y="553519"/>
                <a:chExt cx="1090872" cy="969628"/>
              </a:xfrm>
              <a:grpFill/>
            </p:grpSpPr>
            <p:sp>
              <p:nvSpPr>
                <p:cNvPr id="64" name="Freeform 63">
                  <a:extLst>
                    <a:ext uri="{FF2B5EF4-FFF2-40B4-BE49-F238E27FC236}">
                      <a16:creationId xmlns:a16="http://schemas.microsoft.com/office/drawing/2014/main" id="{99B091D1-38AD-741B-420E-E9E116E228F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sz="1396"/>
                </a:p>
              </p:txBody>
            </p:sp>
            <p:sp>
              <p:nvSpPr>
                <p:cNvPr id="65" name="Freeform 64">
                  <a:extLst>
                    <a:ext uri="{FF2B5EF4-FFF2-40B4-BE49-F238E27FC236}">
                      <a16:creationId xmlns:a16="http://schemas.microsoft.com/office/drawing/2014/main" id="{49165833-43AE-9BB6-D31B-E977AE84A33C}"/>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sz="1396"/>
                </a:p>
              </p:txBody>
            </p:sp>
          </p:grpSp>
        </p:grpSp>
      </p:grpSp>
      <p:sp>
        <p:nvSpPr>
          <p:cNvPr id="66" name="Freeform 65">
            <a:extLst>
              <a:ext uri="{FF2B5EF4-FFF2-40B4-BE49-F238E27FC236}">
                <a16:creationId xmlns:a16="http://schemas.microsoft.com/office/drawing/2014/main" id="{68E88536-5B42-CC68-95F7-1F26EB252712}"/>
              </a:ext>
            </a:extLst>
          </p:cNvPr>
          <p:cNvSpPr/>
          <p:nvPr/>
        </p:nvSpPr>
        <p:spPr>
          <a:xfrm>
            <a:off x="6103145" y="1159846"/>
            <a:ext cx="386013" cy="169732"/>
          </a:xfrm>
          <a:custGeom>
            <a:avLst/>
            <a:gdLst>
              <a:gd name="connsiteX0" fmla="*/ 0 w 668437"/>
              <a:gd name="connsiteY0" fmla="*/ 0 h 194261"/>
              <a:gd name="connsiteX1" fmla="*/ 668437 w 668437"/>
              <a:gd name="connsiteY1" fmla="*/ 0 h 194261"/>
              <a:gd name="connsiteX2" fmla="*/ 668437 w 668437"/>
              <a:gd name="connsiteY2" fmla="*/ 194262 h 194261"/>
              <a:gd name="connsiteX3" fmla="*/ 0 w 668437"/>
              <a:gd name="connsiteY3" fmla="*/ 194262 h 194261"/>
            </a:gdLst>
            <a:ahLst/>
            <a:cxnLst>
              <a:cxn ang="0">
                <a:pos x="connsiteX0" y="connsiteY0"/>
              </a:cxn>
              <a:cxn ang="0">
                <a:pos x="connsiteX1" y="connsiteY1"/>
              </a:cxn>
              <a:cxn ang="0">
                <a:pos x="connsiteX2" y="connsiteY2"/>
              </a:cxn>
              <a:cxn ang="0">
                <a:pos x="connsiteX3" y="connsiteY3"/>
              </a:cxn>
            </a:cxnLst>
            <a:rect l="l" t="t" r="r" b="b"/>
            <a:pathLst>
              <a:path w="668437" h="194261">
                <a:moveTo>
                  <a:pt x="0" y="0"/>
                </a:moveTo>
                <a:lnTo>
                  <a:pt x="668437" y="0"/>
                </a:lnTo>
                <a:lnTo>
                  <a:pt x="668437" y="194262"/>
                </a:lnTo>
                <a:lnTo>
                  <a:pt x="0" y="194262"/>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E5A68B29-402C-7B15-D904-A01116E9A1C7}"/>
              </a:ext>
            </a:extLst>
          </p:cNvPr>
          <p:cNvSpPr/>
          <p:nvPr/>
        </p:nvSpPr>
        <p:spPr>
          <a:xfrm>
            <a:off x="8437102" y="1157029"/>
            <a:ext cx="425338" cy="189702"/>
          </a:xfrm>
          <a:custGeom>
            <a:avLst/>
            <a:gdLst>
              <a:gd name="connsiteX0" fmla="*/ 0 w 680357"/>
              <a:gd name="connsiteY0" fmla="*/ 0 h 173952"/>
              <a:gd name="connsiteX1" fmla="*/ 680358 w 680357"/>
              <a:gd name="connsiteY1" fmla="*/ 0 h 173952"/>
              <a:gd name="connsiteX2" fmla="*/ 680358 w 680357"/>
              <a:gd name="connsiteY2" fmla="*/ 173953 h 173952"/>
              <a:gd name="connsiteX3" fmla="*/ 0 w 680357"/>
              <a:gd name="connsiteY3" fmla="*/ 173953 h 173952"/>
            </a:gdLst>
            <a:ahLst/>
            <a:cxnLst>
              <a:cxn ang="0">
                <a:pos x="connsiteX0" y="connsiteY0"/>
              </a:cxn>
              <a:cxn ang="0">
                <a:pos x="connsiteX1" y="connsiteY1"/>
              </a:cxn>
              <a:cxn ang="0">
                <a:pos x="connsiteX2" y="connsiteY2"/>
              </a:cxn>
              <a:cxn ang="0">
                <a:pos x="connsiteX3" y="connsiteY3"/>
              </a:cxn>
            </a:cxnLst>
            <a:rect l="l" t="t" r="r" b="b"/>
            <a:pathLst>
              <a:path w="680357" h="173952">
                <a:moveTo>
                  <a:pt x="0" y="0"/>
                </a:moveTo>
                <a:lnTo>
                  <a:pt x="680358" y="0"/>
                </a:lnTo>
                <a:lnTo>
                  <a:pt x="680358" y="173953"/>
                </a:lnTo>
                <a:lnTo>
                  <a:pt x="0" y="173953"/>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68" name="Freeform 67">
            <a:extLst>
              <a:ext uri="{FF2B5EF4-FFF2-40B4-BE49-F238E27FC236}">
                <a16:creationId xmlns:a16="http://schemas.microsoft.com/office/drawing/2014/main" id="{87C12DB3-0DF8-3623-8B19-1C953E5C49A8}"/>
              </a:ext>
            </a:extLst>
          </p:cNvPr>
          <p:cNvSpPr/>
          <p:nvPr/>
        </p:nvSpPr>
        <p:spPr>
          <a:xfrm rot="1291588">
            <a:off x="10462527" y="1785138"/>
            <a:ext cx="364892" cy="88620"/>
          </a:xfrm>
          <a:custGeom>
            <a:avLst/>
            <a:gdLst>
              <a:gd name="connsiteX0" fmla="*/ 0 w 479914"/>
              <a:gd name="connsiteY0" fmla="*/ 0 h 116557"/>
              <a:gd name="connsiteX1" fmla="*/ 479915 w 479914"/>
              <a:gd name="connsiteY1" fmla="*/ 0 h 116557"/>
              <a:gd name="connsiteX2" fmla="*/ 479915 w 479914"/>
              <a:gd name="connsiteY2" fmla="*/ 116557 h 116557"/>
              <a:gd name="connsiteX3" fmla="*/ 0 w 479914"/>
              <a:gd name="connsiteY3" fmla="*/ 116557 h 116557"/>
            </a:gdLst>
            <a:ahLst/>
            <a:cxnLst>
              <a:cxn ang="0">
                <a:pos x="connsiteX0" y="connsiteY0"/>
              </a:cxn>
              <a:cxn ang="0">
                <a:pos x="connsiteX1" y="connsiteY1"/>
              </a:cxn>
              <a:cxn ang="0">
                <a:pos x="connsiteX2" y="connsiteY2"/>
              </a:cxn>
              <a:cxn ang="0">
                <a:pos x="connsiteX3" y="connsiteY3"/>
              </a:cxn>
            </a:cxnLst>
            <a:rect l="l" t="t" r="r" b="b"/>
            <a:pathLst>
              <a:path w="479914" h="116557">
                <a:moveTo>
                  <a:pt x="0" y="0"/>
                </a:moveTo>
                <a:lnTo>
                  <a:pt x="479915" y="0"/>
                </a:lnTo>
                <a:lnTo>
                  <a:pt x="479915" y="116557"/>
                </a:lnTo>
                <a:lnTo>
                  <a:pt x="0" y="116557"/>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69" name="Graphic 4">
            <a:extLst>
              <a:ext uri="{FF2B5EF4-FFF2-40B4-BE49-F238E27FC236}">
                <a16:creationId xmlns:a16="http://schemas.microsoft.com/office/drawing/2014/main" id="{2E3B01AF-0F72-83B7-56F8-C9FCC67ABDB2}"/>
              </a:ext>
            </a:extLst>
          </p:cNvPr>
          <p:cNvGrpSpPr/>
          <p:nvPr/>
        </p:nvGrpSpPr>
        <p:grpSpPr>
          <a:xfrm>
            <a:off x="6143668" y="991824"/>
            <a:ext cx="329399" cy="364228"/>
            <a:chOff x="6307703" y="4546157"/>
            <a:chExt cx="433233" cy="479040"/>
          </a:xfrm>
          <a:solidFill>
            <a:srgbClr val="083F59"/>
          </a:solidFill>
        </p:grpSpPr>
        <p:sp>
          <p:nvSpPr>
            <p:cNvPr id="70" name="Freeform 69">
              <a:extLst>
                <a:ext uri="{FF2B5EF4-FFF2-40B4-BE49-F238E27FC236}">
                  <a16:creationId xmlns:a16="http://schemas.microsoft.com/office/drawing/2014/main" id="{8EE4C40F-749F-CEDB-56FD-975E30E0F984}"/>
                </a:ext>
              </a:extLst>
            </p:cNvPr>
            <p:cNvSpPr/>
            <p:nvPr/>
          </p:nvSpPr>
          <p:spPr>
            <a:xfrm>
              <a:off x="6443585" y="4560295"/>
              <a:ext cx="168409" cy="140839"/>
            </a:xfrm>
            <a:custGeom>
              <a:avLst/>
              <a:gdLst>
                <a:gd name="connsiteX0" fmla="*/ 84082 w 168409"/>
                <a:gd name="connsiteY0" fmla="*/ 49007 h 140839"/>
                <a:gd name="connsiteX1" fmla="*/ 84082 w 168409"/>
                <a:gd name="connsiteY1" fmla="*/ 49448 h 140839"/>
                <a:gd name="connsiteX2" fmla="*/ 37283 w 168409"/>
                <a:gd name="connsiteY2" fmla="*/ 49448 h 140839"/>
                <a:gd name="connsiteX3" fmla="*/ 31984 w 168409"/>
                <a:gd name="connsiteY3" fmla="*/ 53863 h 140839"/>
                <a:gd name="connsiteX4" fmla="*/ 37283 w 168409"/>
                <a:gd name="connsiteY4" fmla="*/ 58278 h 140839"/>
                <a:gd name="connsiteX5" fmla="*/ 40373 w 168409"/>
                <a:gd name="connsiteY5" fmla="*/ 58278 h 140839"/>
                <a:gd name="connsiteX6" fmla="*/ 106599 w 168409"/>
                <a:gd name="connsiteY6" fmla="*/ 57837 h 140839"/>
                <a:gd name="connsiteX7" fmla="*/ 130440 w 168409"/>
                <a:gd name="connsiteY7" fmla="*/ 57837 h 140839"/>
                <a:gd name="connsiteX8" fmla="*/ 134855 w 168409"/>
                <a:gd name="connsiteY8" fmla="*/ 54747 h 140839"/>
                <a:gd name="connsiteX9" fmla="*/ 133530 w 168409"/>
                <a:gd name="connsiteY9" fmla="*/ 50332 h 140839"/>
                <a:gd name="connsiteX10" fmla="*/ 128232 w 168409"/>
                <a:gd name="connsiteY10" fmla="*/ 49007 h 140839"/>
                <a:gd name="connsiteX11" fmla="*/ 84082 w 168409"/>
                <a:gd name="connsiteY11" fmla="*/ 49007 h 140839"/>
                <a:gd name="connsiteX12" fmla="*/ 83641 w 168409"/>
                <a:gd name="connsiteY12" fmla="*/ 83444 h 140839"/>
                <a:gd name="connsiteX13" fmla="*/ 83641 w 168409"/>
                <a:gd name="connsiteY13" fmla="*/ 83002 h 140839"/>
                <a:gd name="connsiteX14" fmla="*/ 129115 w 168409"/>
                <a:gd name="connsiteY14" fmla="*/ 83002 h 140839"/>
                <a:gd name="connsiteX15" fmla="*/ 135738 w 168409"/>
                <a:gd name="connsiteY15" fmla="*/ 78587 h 140839"/>
                <a:gd name="connsiteX16" fmla="*/ 129115 w 168409"/>
                <a:gd name="connsiteY16" fmla="*/ 74172 h 140839"/>
                <a:gd name="connsiteX17" fmla="*/ 128232 w 168409"/>
                <a:gd name="connsiteY17" fmla="*/ 74172 h 140839"/>
                <a:gd name="connsiteX18" fmla="*/ 38607 w 168409"/>
                <a:gd name="connsiteY18" fmla="*/ 74172 h 140839"/>
                <a:gd name="connsiteX19" fmla="*/ 35075 w 168409"/>
                <a:gd name="connsiteY19" fmla="*/ 74614 h 140839"/>
                <a:gd name="connsiteX20" fmla="*/ 31984 w 168409"/>
                <a:gd name="connsiteY20" fmla="*/ 79029 h 140839"/>
                <a:gd name="connsiteX21" fmla="*/ 35075 w 168409"/>
                <a:gd name="connsiteY21" fmla="*/ 83444 h 140839"/>
                <a:gd name="connsiteX22" fmla="*/ 39049 w 168409"/>
                <a:gd name="connsiteY22" fmla="*/ 83886 h 140839"/>
                <a:gd name="connsiteX23" fmla="*/ 83641 w 168409"/>
                <a:gd name="connsiteY23" fmla="*/ 83444 h 140839"/>
                <a:gd name="connsiteX24" fmla="*/ 83199 w 168409"/>
                <a:gd name="connsiteY24" fmla="*/ 33996 h 140839"/>
                <a:gd name="connsiteX25" fmla="*/ 83199 w 168409"/>
                <a:gd name="connsiteY25" fmla="*/ 33996 h 140839"/>
                <a:gd name="connsiteX26" fmla="*/ 129557 w 168409"/>
                <a:gd name="connsiteY26" fmla="*/ 33554 h 140839"/>
                <a:gd name="connsiteX27" fmla="*/ 135296 w 168409"/>
                <a:gd name="connsiteY27" fmla="*/ 29139 h 140839"/>
                <a:gd name="connsiteX28" fmla="*/ 129115 w 168409"/>
                <a:gd name="connsiteY28" fmla="*/ 24283 h 140839"/>
                <a:gd name="connsiteX29" fmla="*/ 37724 w 168409"/>
                <a:gd name="connsiteY29" fmla="*/ 24724 h 140839"/>
                <a:gd name="connsiteX30" fmla="*/ 31984 w 168409"/>
                <a:gd name="connsiteY30" fmla="*/ 29139 h 140839"/>
                <a:gd name="connsiteX31" fmla="*/ 38165 w 168409"/>
                <a:gd name="connsiteY31" fmla="*/ 33996 h 140839"/>
                <a:gd name="connsiteX32" fmla="*/ 83199 w 168409"/>
                <a:gd name="connsiteY32" fmla="*/ 33996 h 140839"/>
                <a:gd name="connsiteX33" fmla="*/ 84523 w 168409"/>
                <a:gd name="connsiteY33" fmla="*/ 140840 h 140839"/>
                <a:gd name="connsiteX34" fmla="*/ 69512 w 168409"/>
                <a:gd name="connsiteY34" fmla="*/ 116557 h 140839"/>
                <a:gd name="connsiteX35" fmla="*/ 52735 w 168409"/>
                <a:gd name="connsiteY35" fmla="*/ 106844 h 140839"/>
                <a:gd name="connsiteX36" fmla="*/ 26686 w 168409"/>
                <a:gd name="connsiteY36" fmla="*/ 106844 h 140839"/>
                <a:gd name="connsiteX37" fmla="*/ 196 w 168409"/>
                <a:gd name="connsiteY37" fmla="*/ 79029 h 140839"/>
                <a:gd name="connsiteX38" fmla="*/ 196 w 168409"/>
                <a:gd name="connsiteY38" fmla="*/ 28698 h 140839"/>
                <a:gd name="connsiteX39" fmla="*/ 27128 w 168409"/>
                <a:gd name="connsiteY39" fmla="*/ 0 h 140839"/>
                <a:gd name="connsiteX40" fmla="*/ 141036 w 168409"/>
                <a:gd name="connsiteY40" fmla="*/ 0 h 140839"/>
                <a:gd name="connsiteX41" fmla="*/ 168409 w 168409"/>
                <a:gd name="connsiteY41" fmla="*/ 29139 h 140839"/>
                <a:gd name="connsiteX42" fmla="*/ 168409 w 168409"/>
                <a:gd name="connsiteY42" fmla="*/ 79912 h 140839"/>
                <a:gd name="connsiteX43" fmla="*/ 143244 w 168409"/>
                <a:gd name="connsiteY43" fmla="*/ 106844 h 140839"/>
                <a:gd name="connsiteX44" fmla="*/ 114987 w 168409"/>
                <a:gd name="connsiteY44" fmla="*/ 106844 h 140839"/>
                <a:gd name="connsiteX45" fmla="*/ 99976 w 168409"/>
                <a:gd name="connsiteY45" fmla="*/ 115674 h 140839"/>
                <a:gd name="connsiteX46" fmla="*/ 84523 w 168409"/>
                <a:gd name="connsiteY46" fmla="*/ 140840 h 14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8409" h="140839">
                  <a:moveTo>
                    <a:pt x="84082" y="49007"/>
                  </a:moveTo>
                  <a:cubicBezTo>
                    <a:pt x="84082" y="49007"/>
                    <a:pt x="84082" y="49448"/>
                    <a:pt x="84082" y="49448"/>
                  </a:cubicBezTo>
                  <a:cubicBezTo>
                    <a:pt x="68629" y="49448"/>
                    <a:pt x="53177" y="49448"/>
                    <a:pt x="37283" y="49448"/>
                  </a:cubicBezTo>
                  <a:cubicBezTo>
                    <a:pt x="34192" y="49448"/>
                    <a:pt x="31984" y="50332"/>
                    <a:pt x="31984" y="53863"/>
                  </a:cubicBezTo>
                  <a:cubicBezTo>
                    <a:pt x="31984" y="57396"/>
                    <a:pt x="34634" y="58278"/>
                    <a:pt x="37283" y="58278"/>
                  </a:cubicBezTo>
                  <a:cubicBezTo>
                    <a:pt x="38165" y="58278"/>
                    <a:pt x="39049" y="58278"/>
                    <a:pt x="40373" y="58278"/>
                  </a:cubicBezTo>
                  <a:cubicBezTo>
                    <a:pt x="62448" y="58278"/>
                    <a:pt x="84523" y="58278"/>
                    <a:pt x="106599" y="57837"/>
                  </a:cubicBezTo>
                  <a:cubicBezTo>
                    <a:pt x="114546" y="57837"/>
                    <a:pt x="122493" y="57837"/>
                    <a:pt x="130440" y="57837"/>
                  </a:cubicBezTo>
                  <a:cubicBezTo>
                    <a:pt x="132206" y="57837"/>
                    <a:pt x="133972" y="56071"/>
                    <a:pt x="134855" y="54747"/>
                  </a:cubicBezTo>
                  <a:cubicBezTo>
                    <a:pt x="135296" y="53863"/>
                    <a:pt x="134855" y="51214"/>
                    <a:pt x="133530" y="50332"/>
                  </a:cubicBezTo>
                  <a:cubicBezTo>
                    <a:pt x="132206" y="49448"/>
                    <a:pt x="129998" y="49007"/>
                    <a:pt x="128232" y="49007"/>
                  </a:cubicBezTo>
                  <a:cubicBezTo>
                    <a:pt x="114104" y="49007"/>
                    <a:pt x="99093" y="49007"/>
                    <a:pt x="84082" y="49007"/>
                  </a:cubicBezTo>
                  <a:close/>
                  <a:moveTo>
                    <a:pt x="83641" y="83444"/>
                  </a:moveTo>
                  <a:cubicBezTo>
                    <a:pt x="83641" y="83444"/>
                    <a:pt x="83641" y="83002"/>
                    <a:pt x="83641" y="83002"/>
                  </a:cubicBezTo>
                  <a:cubicBezTo>
                    <a:pt x="98652" y="83002"/>
                    <a:pt x="114104" y="83002"/>
                    <a:pt x="129115" y="83002"/>
                  </a:cubicBezTo>
                  <a:cubicBezTo>
                    <a:pt x="132206" y="83002"/>
                    <a:pt x="135738" y="83002"/>
                    <a:pt x="135738" y="78587"/>
                  </a:cubicBezTo>
                  <a:cubicBezTo>
                    <a:pt x="135738" y="74172"/>
                    <a:pt x="132206" y="73731"/>
                    <a:pt x="129115" y="74172"/>
                  </a:cubicBezTo>
                  <a:cubicBezTo>
                    <a:pt x="128674" y="74172"/>
                    <a:pt x="128674" y="74172"/>
                    <a:pt x="128232" y="74172"/>
                  </a:cubicBezTo>
                  <a:cubicBezTo>
                    <a:pt x="98652" y="74172"/>
                    <a:pt x="68629" y="74172"/>
                    <a:pt x="38607" y="74172"/>
                  </a:cubicBezTo>
                  <a:cubicBezTo>
                    <a:pt x="37283" y="74172"/>
                    <a:pt x="35958" y="73731"/>
                    <a:pt x="35075" y="74614"/>
                  </a:cubicBezTo>
                  <a:cubicBezTo>
                    <a:pt x="33750" y="75497"/>
                    <a:pt x="31984" y="77263"/>
                    <a:pt x="31984" y="79029"/>
                  </a:cubicBezTo>
                  <a:cubicBezTo>
                    <a:pt x="31984" y="80795"/>
                    <a:pt x="33750" y="82561"/>
                    <a:pt x="35075" y="83444"/>
                  </a:cubicBezTo>
                  <a:cubicBezTo>
                    <a:pt x="35958" y="84327"/>
                    <a:pt x="37724" y="83886"/>
                    <a:pt x="39049" y="83886"/>
                  </a:cubicBezTo>
                  <a:cubicBezTo>
                    <a:pt x="54059" y="83444"/>
                    <a:pt x="68629" y="83444"/>
                    <a:pt x="83641" y="83444"/>
                  </a:cubicBezTo>
                  <a:close/>
                  <a:moveTo>
                    <a:pt x="83199" y="33996"/>
                  </a:moveTo>
                  <a:cubicBezTo>
                    <a:pt x="83199" y="33554"/>
                    <a:pt x="83199" y="33554"/>
                    <a:pt x="83199" y="33996"/>
                  </a:cubicBezTo>
                  <a:cubicBezTo>
                    <a:pt x="98652" y="33554"/>
                    <a:pt x="114104" y="33554"/>
                    <a:pt x="129557" y="33554"/>
                  </a:cubicBezTo>
                  <a:cubicBezTo>
                    <a:pt x="132647" y="33554"/>
                    <a:pt x="135296" y="33113"/>
                    <a:pt x="135296" y="29139"/>
                  </a:cubicBezTo>
                  <a:cubicBezTo>
                    <a:pt x="135296" y="25166"/>
                    <a:pt x="132647" y="24283"/>
                    <a:pt x="129115" y="24283"/>
                  </a:cubicBezTo>
                  <a:cubicBezTo>
                    <a:pt x="98652" y="24283"/>
                    <a:pt x="67747" y="24283"/>
                    <a:pt x="37724" y="24724"/>
                  </a:cubicBezTo>
                  <a:cubicBezTo>
                    <a:pt x="34634" y="24724"/>
                    <a:pt x="31984" y="25166"/>
                    <a:pt x="31984" y="29139"/>
                  </a:cubicBezTo>
                  <a:cubicBezTo>
                    <a:pt x="31984" y="33554"/>
                    <a:pt x="34634" y="33996"/>
                    <a:pt x="38165" y="33996"/>
                  </a:cubicBezTo>
                  <a:cubicBezTo>
                    <a:pt x="53177" y="33996"/>
                    <a:pt x="68188" y="33996"/>
                    <a:pt x="83199" y="33996"/>
                  </a:cubicBezTo>
                  <a:close/>
                  <a:moveTo>
                    <a:pt x="84523" y="140840"/>
                  </a:moveTo>
                  <a:cubicBezTo>
                    <a:pt x="79226" y="132451"/>
                    <a:pt x="74369" y="124945"/>
                    <a:pt x="69512" y="116557"/>
                  </a:cubicBezTo>
                  <a:cubicBezTo>
                    <a:pt x="65539" y="109935"/>
                    <a:pt x="60241" y="106844"/>
                    <a:pt x="52735" y="106844"/>
                  </a:cubicBezTo>
                  <a:cubicBezTo>
                    <a:pt x="43905" y="107285"/>
                    <a:pt x="35075" y="106844"/>
                    <a:pt x="26686" y="106844"/>
                  </a:cubicBezTo>
                  <a:cubicBezTo>
                    <a:pt x="10792" y="106844"/>
                    <a:pt x="196" y="95806"/>
                    <a:pt x="196" y="79029"/>
                  </a:cubicBezTo>
                  <a:cubicBezTo>
                    <a:pt x="196" y="62252"/>
                    <a:pt x="-245" y="45475"/>
                    <a:pt x="196" y="28698"/>
                  </a:cubicBezTo>
                  <a:cubicBezTo>
                    <a:pt x="196" y="10154"/>
                    <a:pt x="10351" y="0"/>
                    <a:pt x="27128" y="0"/>
                  </a:cubicBezTo>
                  <a:cubicBezTo>
                    <a:pt x="65097" y="0"/>
                    <a:pt x="103067" y="0"/>
                    <a:pt x="141036" y="0"/>
                  </a:cubicBezTo>
                  <a:cubicBezTo>
                    <a:pt x="158255" y="0"/>
                    <a:pt x="168409" y="10596"/>
                    <a:pt x="168409" y="29139"/>
                  </a:cubicBezTo>
                  <a:cubicBezTo>
                    <a:pt x="168409" y="45917"/>
                    <a:pt x="168409" y="63135"/>
                    <a:pt x="168409" y="79912"/>
                  </a:cubicBezTo>
                  <a:cubicBezTo>
                    <a:pt x="168409" y="95365"/>
                    <a:pt x="157813" y="106844"/>
                    <a:pt x="143244" y="106844"/>
                  </a:cubicBezTo>
                  <a:cubicBezTo>
                    <a:pt x="133972" y="106844"/>
                    <a:pt x="124259" y="106844"/>
                    <a:pt x="114987" y="106844"/>
                  </a:cubicBezTo>
                  <a:cubicBezTo>
                    <a:pt x="108365" y="106844"/>
                    <a:pt x="103508" y="109493"/>
                    <a:pt x="99976" y="115674"/>
                  </a:cubicBezTo>
                  <a:cubicBezTo>
                    <a:pt x="95120" y="124063"/>
                    <a:pt x="89822" y="132451"/>
                    <a:pt x="84523" y="140840"/>
                  </a:cubicBezTo>
                  <a:close/>
                </a:path>
              </a:pathLst>
            </a:custGeom>
            <a:solidFill>
              <a:srgbClr val="DF4625"/>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1" name="Freeform 70">
              <a:extLst>
                <a:ext uri="{FF2B5EF4-FFF2-40B4-BE49-F238E27FC236}">
                  <a16:creationId xmlns:a16="http://schemas.microsoft.com/office/drawing/2014/main" id="{703E1218-AB50-4297-D186-B32437E9325F}"/>
                </a:ext>
              </a:extLst>
            </p:cNvPr>
            <p:cNvSpPr/>
            <p:nvPr/>
          </p:nvSpPr>
          <p:spPr>
            <a:xfrm>
              <a:off x="6610473" y="4615483"/>
              <a:ext cx="119402" cy="100662"/>
            </a:xfrm>
            <a:custGeom>
              <a:avLst/>
              <a:gdLst>
                <a:gd name="connsiteX0" fmla="*/ 59799 w 119402"/>
                <a:gd name="connsiteY0" fmla="*/ 100663 h 100662"/>
                <a:gd name="connsiteX1" fmla="*/ 50086 w 119402"/>
                <a:gd name="connsiteY1" fmla="*/ 84769 h 100662"/>
                <a:gd name="connsiteX2" fmla="*/ 37724 w 119402"/>
                <a:gd name="connsiteY2" fmla="*/ 77263 h 100662"/>
                <a:gd name="connsiteX3" fmla="*/ 18739 w 119402"/>
                <a:gd name="connsiteY3" fmla="*/ 77263 h 100662"/>
                <a:gd name="connsiteX4" fmla="*/ 196 w 119402"/>
                <a:gd name="connsiteY4" fmla="*/ 51214 h 100662"/>
                <a:gd name="connsiteX5" fmla="*/ 1962 w 119402"/>
                <a:gd name="connsiteY5" fmla="*/ 48124 h 100662"/>
                <a:gd name="connsiteX6" fmla="*/ 9468 w 119402"/>
                <a:gd name="connsiteY6" fmla="*/ 26490 h 100662"/>
                <a:gd name="connsiteX7" fmla="*/ 9468 w 119402"/>
                <a:gd name="connsiteY7" fmla="*/ 5739 h 100662"/>
                <a:gd name="connsiteX8" fmla="*/ 13883 w 119402"/>
                <a:gd name="connsiteY8" fmla="*/ 441 h 100662"/>
                <a:gd name="connsiteX9" fmla="*/ 19181 w 119402"/>
                <a:gd name="connsiteY9" fmla="*/ 0 h 100662"/>
                <a:gd name="connsiteX10" fmla="*/ 100417 w 119402"/>
                <a:gd name="connsiteY10" fmla="*/ 0 h 100662"/>
                <a:gd name="connsiteX11" fmla="*/ 119402 w 119402"/>
                <a:gd name="connsiteY11" fmla="*/ 20750 h 100662"/>
                <a:gd name="connsiteX12" fmla="*/ 119402 w 119402"/>
                <a:gd name="connsiteY12" fmla="*/ 57396 h 100662"/>
                <a:gd name="connsiteX13" fmla="*/ 101742 w 119402"/>
                <a:gd name="connsiteY13" fmla="*/ 77263 h 100662"/>
                <a:gd name="connsiteX14" fmla="*/ 81874 w 119402"/>
                <a:gd name="connsiteY14" fmla="*/ 77263 h 100662"/>
                <a:gd name="connsiteX15" fmla="*/ 69512 w 119402"/>
                <a:gd name="connsiteY15" fmla="*/ 84327 h 100662"/>
                <a:gd name="connsiteX16" fmla="*/ 59799 w 119402"/>
                <a:gd name="connsiteY16" fmla="*/ 100663 h 100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9402" h="100662">
                  <a:moveTo>
                    <a:pt x="59799" y="100663"/>
                  </a:moveTo>
                  <a:cubicBezTo>
                    <a:pt x="56267" y="94923"/>
                    <a:pt x="53177" y="89625"/>
                    <a:pt x="50086" y="84769"/>
                  </a:cubicBezTo>
                  <a:cubicBezTo>
                    <a:pt x="46995" y="79471"/>
                    <a:pt x="43463" y="76822"/>
                    <a:pt x="37724" y="77263"/>
                  </a:cubicBezTo>
                  <a:cubicBezTo>
                    <a:pt x="31543" y="77263"/>
                    <a:pt x="24920" y="77263"/>
                    <a:pt x="18739" y="77263"/>
                  </a:cubicBezTo>
                  <a:cubicBezTo>
                    <a:pt x="4169" y="77263"/>
                    <a:pt x="-1129" y="65784"/>
                    <a:pt x="196" y="51214"/>
                  </a:cubicBezTo>
                  <a:cubicBezTo>
                    <a:pt x="196" y="50332"/>
                    <a:pt x="1520" y="49007"/>
                    <a:pt x="1962" y="48124"/>
                  </a:cubicBezTo>
                  <a:cubicBezTo>
                    <a:pt x="6819" y="41943"/>
                    <a:pt x="9468" y="34879"/>
                    <a:pt x="9468" y="26490"/>
                  </a:cubicBezTo>
                  <a:cubicBezTo>
                    <a:pt x="9468" y="19426"/>
                    <a:pt x="9909" y="12804"/>
                    <a:pt x="9468" y="5739"/>
                  </a:cubicBezTo>
                  <a:cubicBezTo>
                    <a:pt x="9468" y="2208"/>
                    <a:pt x="10792" y="441"/>
                    <a:pt x="13883" y="441"/>
                  </a:cubicBezTo>
                  <a:cubicBezTo>
                    <a:pt x="15649" y="441"/>
                    <a:pt x="17414" y="0"/>
                    <a:pt x="19181" y="0"/>
                  </a:cubicBezTo>
                  <a:cubicBezTo>
                    <a:pt x="46112" y="0"/>
                    <a:pt x="73486" y="0"/>
                    <a:pt x="100417" y="0"/>
                  </a:cubicBezTo>
                  <a:cubicBezTo>
                    <a:pt x="112780" y="0"/>
                    <a:pt x="119402" y="7064"/>
                    <a:pt x="119402" y="20750"/>
                  </a:cubicBezTo>
                  <a:cubicBezTo>
                    <a:pt x="119402" y="33113"/>
                    <a:pt x="119402" y="45033"/>
                    <a:pt x="119402" y="57396"/>
                  </a:cubicBezTo>
                  <a:cubicBezTo>
                    <a:pt x="119402" y="68875"/>
                    <a:pt x="112338" y="76822"/>
                    <a:pt x="101742" y="77263"/>
                  </a:cubicBezTo>
                  <a:cubicBezTo>
                    <a:pt x="95120" y="77263"/>
                    <a:pt x="88497" y="77263"/>
                    <a:pt x="81874" y="77263"/>
                  </a:cubicBezTo>
                  <a:cubicBezTo>
                    <a:pt x="76576" y="77263"/>
                    <a:pt x="72602" y="79471"/>
                    <a:pt x="69512" y="84327"/>
                  </a:cubicBezTo>
                  <a:cubicBezTo>
                    <a:pt x="66422" y="89625"/>
                    <a:pt x="63331" y="94923"/>
                    <a:pt x="59799" y="100663"/>
                  </a:cubicBezTo>
                  <a:close/>
                </a:path>
              </a:pathLst>
            </a:custGeom>
            <a:solidFill>
              <a:srgbClr val="DF4625"/>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2" name="Freeform 71">
              <a:extLst>
                <a:ext uri="{FF2B5EF4-FFF2-40B4-BE49-F238E27FC236}">
                  <a16:creationId xmlns:a16="http://schemas.microsoft.com/office/drawing/2014/main" id="{61EF525F-F567-4B7A-D18E-7C688BFF1467}"/>
                </a:ext>
              </a:extLst>
            </p:cNvPr>
            <p:cNvSpPr/>
            <p:nvPr/>
          </p:nvSpPr>
          <p:spPr>
            <a:xfrm>
              <a:off x="6324133" y="4615924"/>
              <a:ext cx="119292" cy="100221"/>
            </a:xfrm>
            <a:custGeom>
              <a:avLst/>
              <a:gdLst>
                <a:gd name="connsiteX0" fmla="*/ 59603 w 119292"/>
                <a:gd name="connsiteY0" fmla="*/ 100221 h 100221"/>
                <a:gd name="connsiteX1" fmla="*/ 49448 w 119292"/>
                <a:gd name="connsiteY1" fmla="*/ 83444 h 100221"/>
                <a:gd name="connsiteX2" fmla="*/ 38411 w 119292"/>
                <a:gd name="connsiteY2" fmla="*/ 76822 h 100221"/>
                <a:gd name="connsiteX3" fmla="*/ 18102 w 119292"/>
                <a:gd name="connsiteY3" fmla="*/ 76822 h 100221"/>
                <a:gd name="connsiteX4" fmla="*/ 0 w 119292"/>
                <a:gd name="connsiteY4" fmla="*/ 56954 h 100221"/>
                <a:gd name="connsiteX5" fmla="*/ 0 w 119292"/>
                <a:gd name="connsiteY5" fmla="*/ 19426 h 100221"/>
                <a:gd name="connsiteX6" fmla="*/ 17219 w 119292"/>
                <a:gd name="connsiteY6" fmla="*/ 0 h 100221"/>
                <a:gd name="connsiteX7" fmla="*/ 102429 w 119292"/>
                <a:gd name="connsiteY7" fmla="*/ 0 h 100221"/>
                <a:gd name="connsiteX8" fmla="*/ 109493 w 119292"/>
                <a:gd name="connsiteY8" fmla="*/ 7947 h 100221"/>
                <a:gd name="connsiteX9" fmla="*/ 110817 w 119292"/>
                <a:gd name="connsiteY9" fmla="*/ 33996 h 100221"/>
                <a:gd name="connsiteX10" fmla="*/ 116115 w 119292"/>
                <a:gd name="connsiteY10" fmla="*/ 46358 h 100221"/>
                <a:gd name="connsiteX11" fmla="*/ 105961 w 119292"/>
                <a:gd name="connsiteY11" fmla="*/ 75938 h 100221"/>
                <a:gd name="connsiteX12" fmla="*/ 86093 w 119292"/>
                <a:gd name="connsiteY12" fmla="*/ 76822 h 100221"/>
                <a:gd name="connsiteX13" fmla="*/ 66667 w 119292"/>
                <a:gd name="connsiteY13" fmla="*/ 88301 h 100221"/>
                <a:gd name="connsiteX14" fmla="*/ 59603 w 119292"/>
                <a:gd name="connsiteY14" fmla="*/ 100221 h 10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9292" h="100221">
                  <a:moveTo>
                    <a:pt x="59603" y="100221"/>
                  </a:moveTo>
                  <a:cubicBezTo>
                    <a:pt x="56071" y="94041"/>
                    <a:pt x="52539" y="88742"/>
                    <a:pt x="49448" y="83444"/>
                  </a:cubicBezTo>
                  <a:cubicBezTo>
                    <a:pt x="46799" y="79029"/>
                    <a:pt x="43267" y="76822"/>
                    <a:pt x="38411" y="76822"/>
                  </a:cubicBezTo>
                  <a:cubicBezTo>
                    <a:pt x="31788" y="76822"/>
                    <a:pt x="24724" y="76822"/>
                    <a:pt x="18102" y="76822"/>
                  </a:cubicBezTo>
                  <a:cubicBezTo>
                    <a:pt x="7064" y="76822"/>
                    <a:pt x="0" y="68875"/>
                    <a:pt x="0" y="56954"/>
                  </a:cubicBezTo>
                  <a:cubicBezTo>
                    <a:pt x="0" y="44592"/>
                    <a:pt x="0" y="31788"/>
                    <a:pt x="0" y="19426"/>
                  </a:cubicBezTo>
                  <a:cubicBezTo>
                    <a:pt x="0" y="7947"/>
                    <a:pt x="6623" y="441"/>
                    <a:pt x="17219" y="0"/>
                  </a:cubicBezTo>
                  <a:cubicBezTo>
                    <a:pt x="45475" y="0"/>
                    <a:pt x="74172" y="0"/>
                    <a:pt x="102429" y="0"/>
                  </a:cubicBezTo>
                  <a:cubicBezTo>
                    <a:pt x="109051" y="0"/>
                    <a:pt x="109493" y="883"/>
                    <a:pt x="109493" y="7947"/>
                  </a:cubicBezTo>
                  <a:cubicBezTo>
                    <a:pt x="109935" y="16777"/>
                    <a:pt x="109935" y="25607"/>
                    <a:pt x="110817" y="33996"/>
                  </a:cubicBezTo>
                  <a:cubicBezTo>
                    <a:pt x="111259" y="38411"/>
                    <a:pt x="113908" y="42826"/>
                    <a:pt x="116115" y="46358"/>
                  </a:cubicBezTo>
                  <a:cubicBezTo>
                    <a:pt x="123180" y="56954"/>
                    <a:pt x="117881" y="73290"/>
                    <a:pt x="105961" y="75938"/>
                  </a:cubicBezTo>
                  <a:cubicBezTo>
                    <a:pt x="99338" y="77263"/>
                    <a:pt x="92716" y="77263"/>
                    <a:pt x="86093" y="76822"/>
                  </a:cubicBezTo>
                  <a:cubicBezTo>
                    <a:pt x="76822" y="75938"/>
                    <a:pt x="70641" y="79471"/>
                    <a:pt x="66667" y="88301"/>
                  </a:cubicBezTo>
                  <a:cubicBezTo>
                    <a:pt x="64901" y="92274"/>
                    <a:pt x="62252" y="95806"/>
                    <a:pt x="59603" y="100221"/>
                  </a:cubicBezTo>
                  <a:close/>
                </a:path>
              </a:pathLst>
            </a:custGeom>
            <a:solidFill>
              <a:srgbClr val="DF4625"/>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AC178F89-C135-E75C-3316-11733FD63F65}"/>
                </a:ext>
              </a:extLst>
            </p:cNvPr>
            <p:cNvSpPr/>
            <p:nvPr/>
          </p:nvSpPr>
          <p:spPr>
            <a:xfrm>
              <a:off x="6307703" y="4713496"/>
              <a:ext cx="433233" cy="311701"/>
            </a:xfrm>
            <a:custGeom>
              <a:avLst/>
              <a:gdLst>
                <a:gd name="connsiteX0" fmla="*/ 399214 w 433233"/>
                <a:gd name="connsiteY0" fmla="*/ 105961 h 311701"/>
                <a:gd name="connsiteX1" fmla="*/ 406720 w 433233"/>
                <a:gd name="connsiteY1" fmla="*/ 96689 h 311701"/>
                <a:gd name="connsiteX2" fmla="*/ 399214 w 433233"/>
                <a:gd name="connsiteY2" fmla="*/ 87859 h 311701"/>
                <a:gd name="connsiteX3" fmla="*/ 399214 w 433233"/>
                <a:gd name="connsiteY3" fmla="*/ 105961 h 311701"/>
                <a:gd name="connsiteX4" fmla="*/ 318861 w 433233"/>
                <a:gd name="connsiteY4" fmla="*/ 87418 h 311701"/>
                <a:gd name="connsiteX5" fmla="*/ 310913 w 433233"/>
                <a:gd name="connsiteY5" fmla="*/ 97131 h 311701"/>
                <a:gd name="connsiteX6" fmla="*/ 318861 w 433233"/>
                <a:gd name="connsiteY6" fmla="*/ 105520 h 311701"/>
                <a:gd name="connsiteX7" fmla="*/ 318861 w 433233"/>
                <a:gd name="connsiteY7" fmla="*/ 87418 h 311701"/>
                <a:gd name="connsiteX8" fmla="*/ 261907 w 433233"/>
                <a:gd name="connsiteY8" fmla="*/ 100663 h 311701"/>
                <a:gd name="connsiteX9" fmla="*/ 273386 w 433233"/>
                <a:gd name="connsiteY9" fmla="*/ 86977 h 311701"/>
                <a:gd name="connsiteX10" fmla="*/ 261907 w 433233"/>
                <a:gd name="connsiteY10" fmla="*/ 73731 h 311701"/>
                <a:gd name="connsiteX11" fmla="*/ 261907 w 433233"/>
                <a:gd name="connsiteY11" fmla="*/ 100663 h 311701"/>
                <a:gd name="connsiteX12" fmla="*/ 167866 w 433233"/>
                <a:gd name="connsiteY12" fmla="*/ 101105 h 311701"/>
                <a:gd name="connsiteX13" fmla="*/ 167866 w 433233"/>
                <a:gd name="connsiteY13" fmla="*/ 73731 h 311701"/>
                <a:gd name="connsiteX14" fmla="*/ 156828 w 433233"/>
                <a:gd name="connsiteY14" fmla="*/ 87418 h 311701"/>
                <a:gd name="connsiteX15" fmla="*/ 167866 w 433233"/>
                <a:gd name="connsiteY15" fmla="*/ 101105 h 311701"/>
                <a:gd name="connsiteX16" fmla="*/ 348000 w 433233"/>
                <a:gd name="connsiteY16" fmla="*/ 148345 h 311701"/>
                <a:gd name="connsiteX17" fmla="*/ 351532 w 433233"/>
                <a:gd name="connsiteY17" fmla="*/ 159825 h 311701"/>
                <a:gd name="connsiteX18" fmla="*/ 354181 w 433233"/>
                <a:gd name="connsiteY18" fmla="*/ 163798 h 311701"/>
                <a:gd name="connsiteX19" fmla="*/ 364777 w 433233"/>
                <a:gd name="connsiteY19" fmla="*/ 162915 h 311701"/>
                <a:gd name="connsiteX20" fmla="*/ 370075 w 433233"/>
                <a:gd name="connsiteY20" fmla="*/ 148345 h 311701"/>
                <a:gd name="connsiteX21" fmla="*/ 348000 w 433233"/>
                <a:gd name="connsiteY21" fmla="*/ 148345 h 311701"/>
                <a:gd name="connsiteX22" fmla="*/ 61464 w 433233"/>
                <a:gd name="connsiteY22" fmla="*/ 146138 h 311701"/>
                <a:gd name="connsiteX23" fmla="*/ 63671 w 433233"/>
                <a:gd name="connsiteY23" fmla="*/ 155410 h 311701"/>
                <a:gd name="connsiteX24" fmla="*/ 74709 w 433233"/>
                <a:gd name="connsiteY24" fmla="*/ 163798 h 311701"/>
                <a:gd name="connsiteX25" fmla="*/ 78682 w 433233"/>
                <a:gd name="connsiteY25" fmla="*/ 162474 h 311701"/>
                <a:gd name="connsiteX26" fmla="*/ 83097 w 433233"/>
                <a:gd name="connsiteY26" fmla="*/ 146138 h 311701"/>
                <a:gd name="connsiteX27" fmla="*/ 61464 w 433233"/>
                <a:gd name="connsiteY27" fmla="*/ 146138 h 311701"/>
                <a:gd name="connsiteX28" fmla="*/ 230118 w 433233"/>
                <a:gd name="connsiteY28" fmla="*/ 150111 h 311701"/>
                <a:gd name="connsiteX29" fmla="*/ 200537 w 433233"/>
                <a:gd name="connsiteY29" fmla="*/ 150553 h 311701"/>
                <a:gd name="connsiteX30" fmla="*/ 206277 w 433233"/>
                <a:gd name="connsiteY30" fmla="*/ 176160 h 311701"/>
                <a:gd name="connsiteX31" fmla="*/ 209367 w 433233"/>
                <a:gd name="connsiteY31" fmla="*/ 177485 h 311701"/>
                <a:gd name="connsiteX32" fmla="*/ 221730 w 433233"/>
                <a:gd name="connsiteY32" fmla="*/ 177485 h 311701"/>
                <a:gd name="connsiteX33" fmla="*/ 224820 w 433233"/>
                <a:gd name="connsiteY33" fmla="*/ 175719 h 311701"/>
                <a:gd name="connsiteX34" fmla="*/ 230118 w 433233"/>
                <a:gd name="connsiteY34" fmla="*/ 150111 h 311701"/>
                <a:gd name="connsiteX35" fmla="*/ 399656 w 433233"/>
                <a:gd name="connsiteY35" fmla="*/ 77263 h 311701"/>
                <a:gd name="connsiteX36" fmla="*/ 381995 w 433233"/>
                <a:gd name="connsiteY36" fmla="*/ 34438 h 311701"/>
                <a:gd name="connsiteX37" fmla="*/ 333872 w 433233"/>
                <a:gd name="connsiteY37" fmla="*/ 36645 h 311701"/>
                <a:gd name="connsiteX38" fmla="*/ 318861 w 433233"/>
                <a:gd name="connsiteY38" fmla="*/ 77263 h 311701"/>
                <a:gd name="connsiteX39" fmla="*/ 329015 w 433233"/>
                <a:gd name="connsiteY39" fmla="*/ 65343 h 311701"/>
                <a:gd name="connsiteX40" fmla="*/ 342702 w 433233"/>
                <a:gd name="connsiteY40" fmla="*/ 54305 h 311701"/>
                <a:gd name="connsiteX41" fmla="*/ 372724 w 433233"/>
                <a:gd name="connsiteY41" fmla="*/ 54747 h 311701"/>
                <a:gd name="connsiteX42" fmla="*/ 389060 w 433233"/>
                <a:gd name="connsiteY42" fmla="*/ 67109 h 311701"/>
                <a:gd name="connsiteX43" fmla="*/ 399656 w 433233"/>
                <a:gd name="connsiteY43" fmla="*/ 77263 h 311701"/>
                <a:gd name="connsiteX44" fmla="*/ 73826 w 433233"/>
                <a:gd name="connsiteY44" fmla="*/ 79029 h 311701"/>
                <a:gd name="connsiteX45" fmla="*/ 54400 w 433233"/>
                <a:gd name="connsiteY45" fmla="*/ 90067 h 311701"/>
                <a:gd name="connsiteX46" fmla="*/ 44245 w 433233"/>
                <a:gd name="connsiteY46" fmla="*/ 93599 h 311701"/>
                <a:gd name="connsiteX47" fmla="*/ 43803 w 433233"/>
                <a:gd name="connsiteY47" fmla="*/ 105961 h 311701"/>
                <a:gd name="connsiteX48" fmla="*/ 43803 w 433233"/>
                <a:gd name="connsiteY48" fmla="*/ 106402 h 311701"/>
                <a:gd name="connsiteX49" fmla="*/ 63671 w 433233"/>
                <a:gd name="connsiteY49" fmla="*/ 135983 h 311701"/>
                <a:gd name="connsiteX50" fmla="*/ 94135 w 433233"/>
                <a:gd name="connsiteY50" fmla="*/ 124946 h 311701"/>
                <a:gd name="connsiteX51" fmla="*/ 99875 w 433233"/>
                <a:gd name="connsiteY51" fmla="*/ 93157 h 311701"/>
                <a:gd name="connsiteX52" fmla="*/ 97667 w 433233"/>
                <a:gd name="connsiteY52" fmla="*/ 90950 h 311701"/>
                <a:gd name="connsiteX53" fmla="*/ 73826 w 433233"/>
                <a:gd name="connsiteY53" fmla="*/ 79029 h 311701"/>
                <a:gd name="connsiteX54" fmla="*/ 97667 w 433233"/>
                <a:gd name="connsiteY54" fmla="*/ 136866 h 311701"/>
                <a:gd name="connsiteX55" fmla="*/ 110470 w 433233"/>
                <a:gd name="connsiteY55" fmla="*/ 129802 h 311701"/>
                <a:gd name="connsiteX56" fmla="*/ 113120 w 433233"/>
                <a:gd name="connsiteY56" fmla="*/ 115674 h 311701"/>
                <a:gd name="connsiteX57" fmla="*/ 113120 w 433233"/>
                <a:gd name="connsiteY57" fmla="*/ 79471 h 311701"/>
                <a:gd name="connsiteX58" fmla="*/ 71177 w 433233"/>
                <a:gd name="connsiteY58" fmla="*/ 34879 h 311701"/>
                <a:gd name="connsiteX59" fmla="*/ 29234 w 433233"/>
                <a:gd name="connsiteY59" fmla="*/ 79912 h 311701"/>
                <a:gd name="connsiteX60" fmla="*/ 29234 w 433233"/>
                <a:gd name="connsiteY60" fmla="*/ 115232 h 311701"/>
                <a:gd name="connsiteX61" fmla="*/ 31883 w 433233"/>
                <a:gd name="connsiteY61" fmla="*/ 130244 h 311701"/>
                <a:gd name="connsiteX62" fmla="*/ 46011 w 433233"/>
                <a:gd name="connsiteY62" fmla="*/ 137308 h 311701"/>
                <a:gd name="connsiteX63" fmla="*/ 38506 w 433233"/>
                <a:gd name="connsiteY63" fmla="*/ 124946 h 311701"/>
                <a:gd name="connsiteX64" fmla="*/ 35415 w 433233"/>
                <a:gd name="connsiteY64" fmla="*/ 89626 h 311701"/>
                <a:gd name="connsiteX65" fmla="*/ 42479 w 433233"/>
                <a:gd name="connsiteY65" fmla="*/ 83003 h 311701"/>
                <a:gd name="connsiteX66" fmla="*/ 66762 w 433233"/>
                <a:gd name="connsiteY66" fmla="*/ 71082 h 311701"/>
                <a:gd name="connsiteX67" fmla="*/ 78682 w 433233"/>
                <a:gd name="connsiteY67" fmla="*/ 70641 h 311701"/>
                <a:gd name="connsiteX68" fmla="*/ 102524 w 433233"/>
                <a:gd name="connsiteY68" fmla="*/ 82562 h 311701"/>
                <a:gd name="connsiteX69" fmla="*/ 109588 w 433233"/>
                <a:gd name="connsiteY69" fmla="*/ 90067 h 311701"/>
                <a:gd name="connsiteX70" fmla="*/ 109146 w 433233"/>
                <a:gd name="connsiteY70" fmla="*/ 113908 h 311701"/>
                <a:gd name="connsiteX71" fmla="*/ 97667 w 433233"/>
                <a:gd name="connsiteY71" fmla="*/ 136866 h 311701"/>
                <a:gd name="connsiteX72" fmla="*/ 389501 w 433233"/>
                <a:gd name="connsiteY72" fmla="*/ 99780 h 311701"/>
                <a:gd name="connsiteX73" fmla="*/ 389501 w 433233"/>
                <a:gd name="connsiteY73" fmla="*/ 99780 h 311701"/>
                <a:gd name="connsiteX74" fmla="*/ 389501 w 433233"/>
                <a:gd name="connsiteY74" fmla="*/ 87859 h 311701"/>
                <a:gd name="connsiteX75" fmla="*/ 386852 w 433233"/>
                <a:gd name="connsiteY75" fmla="*/ 81237 h 311701"/>
                <a:gd name="connsiteX76" fmla="*/ 379788 w 433233"/>
                <a:gd name="connsiteY76" fmla="*/ 67550 h 311701"/>
                <a:gd name="connsiteX77" fmla="*/ 375815 w 433233"/>
                <a:gd name="connsiteY77" fmla="*/ 64018 h 311701"/>
                <a:gd name="connsiteX78" fmla="*/ 341819 w 433233"/>
                <a:gd name="connsiteY78" fmla="*/ 64018 h 311701"/>
                <a:gd name="connsiteX79" fmla="*/ 337845 w 433233"/>
                <a:gd name="connsiteY79" fmla="*/ 67109 h 311701"/>
                <a:gd name="connsiteX80" fmla="*/ 330340 w 433233"/>
                <a:gd name="connsiteY80" fmla="*/ 81678 h 311701"/>
                <a:gd name="connsiteX81" fmla="*/ 328574 w 433233"/>
                <a:gd name="connsiteY81" fmla="*/ 84327 h 311701"/>
                <a:gd name="connsiteX82" fmla="*/ 329015 w 433233"/>
                <a:gd name="connsiteY82" fmla="*/ 114350 h 311701"/>
                <a:gd name="connsiteX83" fmla="*/ 357713 w 433233"/>
                <a:gd name="connsiteY83" fmla="*/ 138632 h 311701"/>
                <a:gd name="connsiteX84" fmla="*/ 389501 w 433233"/>
                <a:gd name="connsiteY84" fmla="*/ 107286 h 311701"/>
                <a:gd name="connsiteX85" fmla="*/ 389501 w 433233"/>
                <a:gd name="connsiteY85" fmla="*/ 99780 h 311701"/>
                <a:gd name="connsiteX86" fmla="*/ 164334 w 433233"/>
                <a:gd name="connsiteY86" fmla="*/ 64018 h 311701"/>
                <a:gd name="connsiteX87" fmla="*/ 169191 w 433233"/>
                <a:gd name="connsiteY87" fmla="*/ 61369 h 311701"/>
                <a:gd name="connsiteX88" fmla="*/ 178021 w 433233"/>
                <a:gd name="connsiteY88" fmla="*/ 58720 h 311701"/>
                <a:gd name="connsiteX89" fmla="*/ 216873 w 433233"/>
                <a:gd name="connsiteY89" fmla="*/ 45034 h 311701"/>
                <a:gd name="connsiteX90" fmla="*/ 228794 w 433233"/>
                <a:gd name="connsiteY90" fmla="*/ 44150 h 311701"/>
                <a:gd name="connsiteX91" fmla="*/ 252635 w 433233"/>
                <a:gd name="connsiteY91" fmla="*/ 53864 h 311701"/>
                <a:gd name="connsiteX92" fmla="*/ 262348 w 433233"/>
                <a:gd name="connsiteY92" fmla="*/ 63135 h 311701"/>
                <a:gd name="connsiteX93" fmla="*/ 267204 w 433233"/>
                <a:gd name="connsiteY93" fmla="*/ 64018 h 311701"/>
                <a:gd name="connsiteX94" fmla="*/ 267204 w 433233"/>
                <a:gd name="connsiteY94" fmla="*/ 40619 h 311701"/>
                <a:gd name="connsiteX95" fmla="*/ 238949 w 433233"/>
                <a:gd name="connsiteY95" fmla="*/ 21192 h 311701"/>
                <a:gd name="connsiteX96" fmla="*/ 230560 w 433233"/>
                <a:gd name="connsiteY96" fmla="*/ 18543 h 311701"/>
                <a:gd name="connsiteX97" fmla="*/ 218197 w 433233"/>
                <a:gd name="connsiteY97" fmla="*/ 10155 h 311701"/>
                <a:gd name="connsiteX98" fmla="*/ 202745 w 433233"/>
                <a:gd name="connsiteY98" fmla="*/ 9271 h 311701"/>
                <a:gd name="connsiteX99" fmla="*/ 176255 w 433233"/>
                <a:gd name="connsiteY99" fmla="*/ 21192 h 311701"/>
                <a:gd name="connsiteX100" fmla="*/ 164334 w 433233"/>
                <a:gd name="connsiteY100" fmla="*/ 64018 h 311701"/>
                <a:gd name="connsiteX101" fmla="*/ 177138 w 433233"/>
                <a:gd name="connsiteY101" fmla="*/ 69758 h 311701"/>
                <a:gd name="connsiteX102" fmla="*/ 177138 w 433233"/>
                <a:gd name="connsiteY102" fmla="*/ 102871 h 311701"/>
                <a:gd name="connsiteX103" fmla="*/ 200537 w 433233"/>
                <a:gd name="connsiteY103" fmla="*/ 139957 h 311701"/>
                <a:gd name="connsiteX104" fmla="*/ 252635 w 433233"/>
                <a:gd name="connsiteY104" fmla="*/ 102871 h 311701"/>
                <a:gd name="connsiteX105" fmla="*/ 252635 w 433233"/>
                <a:gd name="connsiteY105" fmla="*/ 72848 h 311701"/>
                <a:gd name="connsiteX106" fmla="*/ 252635 w 433233"/>
                <a:gd name="connsiteY106" fmla="*/ 64459 h 311701"/>
                <a:gd name="connsiteX107" fmla="*/ 237182 w 433233"/>
                <a:gd name="connsiteY107" fmla="*/ 60486 h 311701"/>
                <a:gd name="connsiteX108" fmla="*/ 223054 w 433233"/>
                <a:gd name="connsiteY108" fmla="*/ 53422 h 311701"/>
                <a:gd name="connsiteX109" fmla="*/ 177138 w 433233"/>
                <a:gd name="connsiteY109" fmla="*/ 69758 h 311701"/>
                <a:gd name="connsiteX110" fmla="*/ 376256 w 433233"/>
                <a:gd name="connsiteY110" fmla="*/ 159383 h 311701"/>
                <a:gd name="connsiteX111" fmla="*/ 373607 w 433233"/>
                <a:gd name="connsiteY111" fmla="*/ 167330 h 311701"/>
                <a:gd name="connsiteX112" fmla="*/ 365219 w 433233"/>
                <a:gd name="connsiteY112" fmla="*/ 173953 h 311701"/>
                <a:gd name="connsiteX113" fmla="*/ 351532 w 433233"/>
                <a:gd name="connsiteY113" fmla="*/ 173953 h 311701"/>
                <a:gd name="connsiteX114" fmla="*/ 343585 w 433233"/>
                <a:gd name="connsiteY114" fmla="*/ 167772 h 311701"/>
                <a:gd name="connsiteX115" fmla="*/ 340936 w 433233"/>
                <a:gd name="connsiteY115" fmla="*/ 159383 h 311701"/>
                <a:gd name="connsiteX116" fmla="*/ 317977 w 433233"/>
                <a:gd name="connsiteY116" fmla="*/ 166889 h 311701"/>
                <a:gd name="connsiteX117" fmla="*/ 302083 w 433233"/>
                <a:gd name="connsiteY117" fmla="*/ 179251 h 311701"/>
                <a:gd name="connsiteX118" fmla="*/ 301642 w 433233"/>
                <a:gd name="connsiteY118" fmla="*/ 184108 h 311701"/>
                <a:gd name="connsiteX119" fmla="*/ 304291 w 433233"/>
                <a:gd name="connsiteY119" fmla="*/ 194703 h 311701"/>
                <a:gd name="connsiteX120" fmla="*/ 306057 w 433233"/>
                <a:gd name="connsiteY120" fmla="*/ 230023 h 311701"/>
                <a:gd name="connsiteX121" fmla="*/ 307382 w 433233"/>
                <a:gd name="connsiteY121" fmla="*/ 258721 h 311701"/>
                <a:gd name="connsiteX122" fmla="*/ 314446 w 433233"/>
                <a:gd name="connsiteY122" fmla="*/ 258721 h 311701"/>
                <a:gd name="connsiteX123" fmla="*/ 314446 w 433233"/>
                <a:gd name="connsiteY123" fmla="*/ 252982 h 311701"/>
                <a:gd name="connsiteX124" fmla="*/ 314446 w 433233"/>
                <a:gd name="connsiteY124" fmla="*/ 212363 h 311701"/>
                <a:gd name="connsiteX125" fmla="*/ 318861 w 433233"/>
                <a:gd name="connsiteY125" fmla="*/ 207066 h 311701"/>
                <a:gd name="connsiteX126" fmla="*/ 323717 w 433233"/>
                <a:gd name="connsiteY126" fmla="*/ 212363 h 311701"/>
                <a:gd name="connsiteX127" fmla="*/ 323717 w 433233"/>
                <a:gd name="connsiteY127" fmla="*/ 215896 h 311701"/>
                <a:gd name="connsiteX128" fmla="*/ 323717 w 433233"/>
                <a:gd name="connsiteY128" fmla="*/ 254748 h 311701"/>
                <a:gd name="connsiteX129" fmla="*/ 323717 w 433233"/>
                <a:gd name="connsiteY129" fmla="*/ 259605 h 311701"/>
                <a:gd name="connsiteX130" fmla="*/ 391267 w 433233"/>
                <a:gd name="connsiteY130" fmla="*/ 259605 h 311701"/>
                <a:gd name="connsiteX131" fmla="*/ 391267 w 433233"/>
                <a:gd name="connsiteY131" fmla="*/ 254306 h 311701"/>
                <a:gd name="connsiteX132" fmla="*/ 391267 w 433233"/>
                <a:gd name="connsiteY132" fmla="*/ 214571 h 311701"/>
                <a:gd name="connsiteX133" fmla="*/ 395682 w 433233"/>
                <a:gd name="connsiteY133" fmla="*/ 207507 h 311701"/>
                <a:gd name="connsiteX134" fmla="*/ 400097 w 433233"/>
                <a:gd name="connsiteY134" fmla="*/ 214129 h 311701"/>
                <a:gd name="connsiteX135" fmla="*/ 400097 w 433233"/>
                <a:gd name="connsiteY135" fmla="*/ 254306 h 311701"/>
                <a:gd name="connsiteX136" fmla="*/ 400097 w 433233"/>
                <a:gd name="connsiteY136" fmla="*/ 259163 h 311701"/>
                <a:gd name="connsiteX137" fmla="*/ 403629 w 433233"/>
                <a:gd name="connsiteY137" fmla="*/ 259605 h 311701"/>
                <a:gd name="connsiteX138" fmla="*/ 416874 w 433233"/>
                <a:gd name="connsiteY138" fmla="*/ 259605 h 311701"/>
                <a:gd name="connsiteX139" fmla="*/ 422173 w 433233"/>
                <a:gd name="connsiteY139" fmla="*/ 252982 h 311701"/>
                <a:gd name="connsiteX140" fmla="*/ 419082 w 433233"/>
                <a:gd name="connsiteY140" fmla="*/ 195587 h 311701"/>
                <a:gd name="connsiteX141" fmla="*/ 399214 w 433233"/>
                <a:gd name="connsiteY141" fmla="*/ 167772 h 311701"/>
                <a:gd name="connsiteX142" fmla="*/ 376256 w 433233"/>
                <a:gd name="connsiteY142" fmla="*/ 159383 h 311701"/>
                <a:gd name="connsiteX143" fmla="*/ 54841 w 433233"/>
                <a:gd name="connsiteY143" fmla="*/ 159383 h 311701"/>
                <a:gd name="connsiteX144" fmla="*/ 29676 w 433233"/>
                <a:gd name="connsiteY144" fmla="*/ 167772 h 311701"/>
                <a:gd name="connsiteX145" fmla="*/ 11574 w 433233"/>
                <a:gd name="connsiteY145" fmla="*/ 189847 h 311701"/>
                <a:gd name="connsiteX146" fmla="*/ 10691 w 433233"/>
                <a:gd name="connsiteY146" fmla="*/ 200443 h 311701"/>
                <a:gd name="connsiteX147" fmla="*/ 8042 w 433233"/>
                <a:gd name="connsiteY147" fmla="*/ 252099 h 311701"/>
                <a:gd name="connsiteX148" fmla="*/ 12898 w 433233"/>
                <a:gd name="connsiteY148" fmla="*/ 259605 h 311701"/>
                <a:gd name="connsiteX149" fmla="*/ 29234 w 433233"/>
                <a:gd name="connsiteY149" fmla="*/ 259605 h 311701"/>
                <a:gd name="connsiteX150" fmla="*/ 29234 w 433233"/>
                <a:gd name="connsiteY150" fmla="*/ 253865 h 311701"/>
                <a:gd name="connsiteX151" fmla="*/ 29234 w 433233"/>
                <a:gd name="connsiteY151" fmla="*/ 214129 h 311701"/>
                <a:gd name="connsiteX152" fmla="*/ 33649 w 433233"/>
                <a:gd name="connsiteY152" fmla="*/ 207066 h 311701"/>
                <a:gd name="connsiteX153" fmla="*/ 38064 w 433233"/>
                <a:gd name="connsiteY153" fmla="*/ 214129 h 311701"/>
                <a:gd name="connsiteX154" fmla="*/ 38064 w 433233"/>
                <a:gd name="connsiteY154" fmla="*/ 252541 h 311701"/>
                <a:gd name="connsiteX155" fmla="*/ 38064 w 433233"/>
                <a:gd name="connsiteY155" fmla="*/ 259163 h 311701"/>
                <a:gd name="connsiteX156" fmla="*/ 106497 w 433233"/>
                <a:gd name="connsiteY156" fmla="*/ 259163 h 311701"/>
                <a:gd name="connsiteX157" fmla="*/ 106497 w 433233"/>
                <a:gd name="connsiteY157" fmla="*/ 245476 h 311701"/>
                <a:gd name="connsiteX158" fmla="*/ 106497 w 433233"/>
                <a:gd name="connsiteY158" fmla="*/ 212363 h 311701"/>
                <a:gd name="connsiteX159" fmla="*/ 110912 w 433233"/>
                <a:gd name="connsiteY159" fmla="*/ 207066 h 311701"/>
                <a:gd name="connsiteX160" fmla="*/ 115327 w 433233"/>
                <a:gd name="connsiteY160" fmla="*/ 212363 h 311701"/>
                <a:gd name="connsiteX161" fmla="*/ 115327 w 433233"/>
                <a:gd name="connsiteY161" fmla="*/ 215896 h 311701"/>
                <a:gd name="connsiteX162" fmla="*/ 115327 w 433233"/>
                <a:gd name="connsiteY162" fmla="*/ 254748 h 311701"/>
                <a:gd name="connsiteX163" fmla="*/ 115769 w 433233"/>
                <a:gd name="connsiteY163" fmla="*/ 259605 h 311701"/>
                <a:gd name="connsiteX164" fmla="*/ 123274 w 433233"/>
                <a:gd name="connsiteY164" fmla="*/ 259605 h 311701"/>
                <a:gd name="connsiteX165" fmla="*/ 123716 w 433233"/>
                <a:gd name="connsiteY165" fmla="*/ 256514 h 311701"/>
                <a:gd name="connsiteX166" fmla="*/ 126365 w 433233"/>
                <a:gd name="connsiteY166" fmla="*/ 204417 h 311701"/>
                <a:gd name="connsiteX167" fmla="*/ 129014 w 433233"/>
                <a:gd name="connsiteY167" fmla="*/ 187639 h 311701"/>
                <a:gd name="connsiteX168" fmla="*/ 126365 w 433233"/>
                <a:gd name="connsiteY168" fmla="*/ 174835 h 311701"/>
                <a:gd name="connsiteX169" fmla="*/ 118859 w 433233"/>
                <a:gd name="connsiteY169" fmla="*/ 169096 h 311701"/>
                <a:gd name="connsiteX170" fmla="*/ 90603 w 433233"/>
                <a:gd name="connsiteY170" fmla="*/ 158941 h 311701"/>
                <a:gd name="connsiteX171" fmla="*/ 77358 w 433233"/>
                <a:gd name="connsiteY171" fmla="*/ 173511 h 311701"/>
                <a:gd name="connsiteX172" fmla="*/ 77358 w 433233"/>
                <a:gd name="connsiteY172" fmla="*/ 187639 h 311701"/>
                <a:gd name="connsiteX173" fmla="*/ 72943 w 433233"/>
                <a:gd name="connsiteY173" fmla="*/ 194262 h 311701"/>
                <a:gd name="connsiteX174" fmla="*/ 68528 w 433233"/>
                <a:gd name="connsiteY174" fmla="*/ 187639 h 311701"/>
                <a:gd name="connsiteX175" fmla="*/ 68528 w 433233"/>
                <a:gd name="connsiteY175" fmla="*/ 173511 h 311701"/>
                <a:gd name="connsiteX176" fmla="*/ 54841 w 433233"/>
                <a:gd name="connsiteY176" fmla="*/ 159383 h 311701"/>
                <a:gd name="connsiteX177" fmla="*/ 269412 w 433233"/>
                <a:gd name="connsiteY177" fmla="*/ 302430 h 311701"/>
                <a:gd name="connsiteX178" fmla="*/ 292370 w 433233"/>
                <a:gd name="connsiteY178" fmla="*/ 302430 h 311701"/>
                <a:gd name="connsiteX179" fmla="*/ 301200 w 433233"/>
                <a:gd name="connsiteY179" fmla="*/ 292276 h 311701"/>
                <a:gd name="connsiteX180" fmla="*/ 299434 w 433233"/>
                <a:gd name="connsiteY180" fmla="*/ 264461 h 311701"/>
                <a:gd name="connsiteX181" fmla="*/ 295902 w 433233"/>
                <a:gd name="connsiteY181" fmla="*/ 199560 h 311701"/>
                <a:gd name="connsiteX182" fmla="*/ 283099 w 433233"/>
                <a:gd name="connsiteY182" fmla="*/ 182783 h 311701"/>
                <a:gd name="connsiteX183" fmla="*/ 238949 w 433233"/>
                <a:gd name="connsiteY183" fmla="*/ 167330 h 311701"/>
                <a:gd name="connsiteX184" fmla="*/ 237624 w 433233"/>
                <a:gd name="connsiteY184" fmla="*/ 167330 h 311701"/>
                <a:gd name="connsiteX185" fmla="*/ 233209 w 433233"/>
                <a:gd name="connsiteY185" fmla="*/ 181017 h 311701"/>
                <a:gd name="connsiteX186" fmla="*/ 224820 w 433233"/>
                <a:gd name="connsiteY186" fmla="*/ 187639 h 311701"/>
                <a:gd name="connsiteX187" fmla="*/ 206719 w 433233"/>
                <a:gd name="connsiteY187" fmla="*/ 187639 h 311701"/>
                <a:gd name="connsiteX188" fmla="*/ 197888 w 433233"/>
                <a:gd name="connsiteY188" fmla="*/ 181017 h 311701"/>
                <a:gd name="connsiteX189" fmla="*/ 193473 w 433233"/>
                <a:gd name="connsiteY189" fmla="*/ 168213 h 311701"/>
                <a:gd name="connsiteX190" fmla="*/ 163451 w 433233"/>
                <a:gd name="connsiteY190" fmla="*/ 178809 h 311701"/>
                <a:gd name="connsiteX191" fmla="*/ 146233 w 433233"/>
                <a:gd name="connsiteY191" fmla="*/ 183666 h 311701"/>
                <a:gd name="connsiteX192" fmla="*/ 135195 w 433233"/>
                <a:gd name="connsiteY192" fmla="*/ 197794 h 311701"/>
                <a:gd name="connsiteX193" fmla="*/ 134312 w 433233"/>
                <a:gd name="connsiteY193" fmla="*/ 218103 h 311701"/>
                <a:gd name="connsiteX194" fmla="*/ 131663 w 433233"/>
                <a:gd name="connsiteY194" fmla="*/ 261371 h 311701"/>
                <a:gd name="connsiteX195" fmla="*/ 129897 w 433233"/>
                <a:gd name="connsiteY195" fmla="*/ 294042 h 311701"/>
                <a:gd name="connsiteX196" fmla="*/ 134753 w 433233"/>
                <a:gd name="connsiteY196" fmla="*/ 302430 h 311701"/>
                <a:gd name="connsiteX197" fmla="*/ 160361 w 433233"/>
                <a:gd name="connsiteY197" fmla="*/ 302430 h 311701"/>
                <a:gd name="connsiteX198" fmla="*/ 160361 w 433233"/>
                <a:gd name="connsiteY198" fmla="*/ 273733 h 311701"/>
                <a:gd name="connsiteX199" fmla="*/ 160361 w 433233"/>
                <a:gd name="connsiteY199" fmla="*/ 240620 h 311701"/>
                <a:gd name="connsiteX200" fmla="*/ 164334 w 433233"/>
                <a:gd name="connsiteY200" fmla="*/ 234880 h 311701"/>
                <a:gd name="connsiteX201" fmla="*/ 168749 w 433233"/>
                <a:gd name="connsiteY201" fmla="*/ 240620 h 311701"/>
                <a:gd name="connsiteX202" fmla="*/ 168749 w 433233"/>
                <a:gd name="connsiteY202" fmla="*/ 243269 h 311701"/>
                <a:gd name="connsiteX203" fmla="*/ 168749 w 433233"/>
                <a:gd name="connsiteY203" fmla="*/ 297132 h 311701"/>
                <a:gd name="connsiteX204" fmla="*/ 168749 w 433233"/>
                <a:gd name="connsiteY204" fmla="*/ 301989 h 311701"/>
                <a:gd name="connsiteX205" fmla="*/ 260140 w 433233"/>
                <a:gd name="connsiteY205" fmla="*/ 301989 h 311701"/>
                <a:gd name="connsiteX206" fmla="*/ 260140 w 433233"/>
                <a:gd name="connsiteY206" fmla="*/ 296691 h 311701"/>
                <a:gd name="connsiteX207" fmla="*/ 260140 w 433233"/>
                <a:gd name="connsiteY207" fmla="*/ 242386 h 311701"/>
                <a:gd name="connsiteX208" fmla="*/ 260140 w 433233"/>
                <a:gd name="connsiteY208" fmla="*/ 237971 h 311701"/>
                <a:gd name="connsiteX209" fmla="*/ 263673 w 433233"/>
                <a:gd name="connsiteY209" fmla="*/ 234439 h 311701"/>
                <a:gd name="connsiteX210" fmla="*/ 268088 w 433233"/>
                <a:gd name="connsiteY210" fmla="*/ 237971 h 311701"/>
                <a:gd name="connsiteX211" fmla="*/ 268529 w 433233"/>
                <a:gd name="connsiteY211" fmla="*/ 242386 h 311701"/>
                <a:gd name="connsiteX212" fmla="*/ 268529 w 433233"/>
                <a:gd name="connsiteY212" fmla="*/ 296249 h 311701"/>
                <a:gd name="connsiteX213" fmla="*/ 269412 w 433233"/>
                <a:gd name="connsiteY213" fmla="*/ 302430 h 311701"/>
                <a:gd name="connsiteX214" fmla="*/ 133870 w 433233"/>
                <a:gd name="connsiteY214" fmla="*/ 311702 h 311701"/>
                <a:gd name="connsiteX215" fmla="*/ 121950 w 433233"/>
                <a:gd name="connsiteY215" fmla="*/ 290068 h 311701"/>
                <a:gd name="connsiteX216" fmla="*/ 123274 w 433233"/>
                <a:gd name="connsiteY216" fmla="*/ 269759 h 311701"/>
                <a:gd name="connsiteX217" fmla="*/ 117976 w 433233"/>
                <a:gd name="connsiteY217" fmla="*/ 269759 h 311701"/>
                <a:gd name="connsiteX218" fmla="*/ 16430 w 433233"/>
                <a:gd name="connsiteY218" fmla="*/ 269759 h 311701"/>
                <a:gd name="connsiteX219" fmla="*/ 94 w 433233"/>
                <a:gd name="connsiteY219" fmla="*/ 251216 h 311701"/>
                <a:gd name="connsiteX220" fmla="*/ 2744 w 433233"/>
                <a:gd name="connsiteY220" fmla="*/ 194703 h 311701"/>
                <a:gd name="connsiteX221" fmla="*/ 31883 w 433233"/>
                <a:gd name="connsiteY221" fmla="*/ 157617 h 311701"/>
                <a:gd name="connsiteX222" fmla="*/ 53075 w 433233"/>
                <a:gd name="connsiteY222" fmla="*/ 147021 h 311701"/>
                <a:gd name="connsiteX223" fmla="*/ 47336 w 433233"/>
                <a:gd name="connsiteY223" fmla="*/ 146580 h 311701"/>
                <a:gd name="connsiteX224" fmla="*/ 21728 w 433233"/>
                <a:gd name="connsiteY224" fmla="*/ 123180 h 311701"/>
                <a:gd name="connsiteX225" fmla="*/ 20845 w 433233"/>
                <a:gd name="connsiteY225" fmla="*/ 86093 h 311701"/>
                <a:gd name="connsiteX226" fmla="*/ 22612 w 433233"/>
                <a:gd name="connsiteY226" fmla="*/ 65343 h 311701"/>
                <a:gd name="connsiteX227" fmla="*/ 75592 w 433233"/>
                <a:gd name="connsiteY227" fmla="*/ 24283 h 311701"/>
                <a:gd name="connsiteX228" fmla="*/ 121950 w 433233"/>
                <a:gd name="connsiteY228" fmla="*/ 70641 h 311701"/>
                <a:gd name="connsiteX229" fmla="*/ 121508 w 433233"/>
                <a:gd name="connsiteY229" fmla="*/ 126270 h 311701"/>
                <a:gd name="connsiteX230" fmla="*/ 119742 w 433233"/>
                <a:gd name="connsiteY230" fmla="*/ 132893 h 311701"/>
                <a:gd name="connsiteX231" fmla="*/ 102082 w 433233"/>
                <a:gd name="connsiteY231" fmla="*/ 146138 h 311701"/>
                <a:gd name="connsiteX232" fmla="*/ 92810 w 433233"/>
                <a:gd name="connsiteY232" fmla="*/ 146138 h 311701"/>
                <a:gd name="connsiteX233" fmla="*/ 92369 w 433233"/>
                <a:gd name="connsiteY233" fmla="*/ 147904 h 311701"/>
                <a:gd name="connsiteX234" fmla="*/ 107380 w 433233"/>
                <a:gd name="connsiteY234" fmla="*/ 154968 h 311701"/>
                <a:gd name="connsiteX235" fmla="*/ 138727 w 433233"/>
                <a:gd name="connsiteY235" fmla="*/ 175719 h 311701"/>
                <a:gd name="connsiteX236" fmla="*/ 170073 w 433233"/>
                <a:gd name="connsiteY236" fmla="*/ 167330 h 311701"/>
                <a:gd name="connsiteX237" fmla="*/ 190824 w 433233"/>
                <a:gd name="connsiteY237" fmla="*/ 158059 h 311701"/>
                <a:gd name="connsiteX238" fmla="*/ 191266 w 433233"/>
                <a:gd name="connsiteY238" fmla="*/ 144372 h 311701"/>
                <a:gd name="connsiteX239" fmla="*/ 170515 w 433233"/>
                <a:gd name="connsiteY239" fmla="*/ 112584 h 311701"/>
                <a:gd name="connsiteX240" fmla="*/ 167425 w 433233"/>
                <a:gd name="connsiteY240" fmla="*/ 109935 h 311701"/>
                <a:gd name="connsiteX241" fmla="*/ 154621 w 433233"/>
                <a:gd name="connsiteY241" fmla="*/ 71524 h 311701"/>
                <a:gd name="connsiteX242" fmla="*/ 155946 w 433233"/>
                <a:gd name="connsiteY242" fmla="*/ 66226 h 311701"/>
                <a:gd name="connsiteX243" fmla="*/ 157712 w 433233"/>
                <a:gd name="connsiteY243" fmla="*/ 38853 h 311701"/>
                <a:gd name="connsiteX244" fmla="*/ 202745 w 433233"/>
                <a:gd name="connsiteY244" fmla="*/ 0 h 311701"/>
                <a:gd name="connsiteX245" fmla="*/ 216431 w 433233"/>
                <a:gd name="connsiteY245" fmla="*/ 0 h 311701"/>
                <a:gd name="connsiteX246" fmla="*/ 235858 w 433233"/>
                <a:gd name="connsiteY246" fmla="*/ 8830 h 311701"/>
                <a:gd name="connsiteX247" fmla="*/ 241156 w 433233"/>
                <a:gd name="connsiteY247" fmla="*/ 10596 h 311701"/>
                <a:gd name="connsiteX248" fmla="*/ 277801 w 433233"/>
                <a:gd name="connsiteY248" fmla="*/ 39735 h 311701"/>
                <a:gd name="connsiteX249" fmla="*/ 277801 w 433233"/>
                <a:gd name="connsiteY249" fmla="*/ 68875 h 311701"/>
                <a:gd name="connsiteX250" fmla="*/ 279567 w 433233"/>
                <a:gd name="connsiteY250" fmla="*/ 74614 h 311701"/>
                <a:gd name="connsiteX251" fmla="*/ 264997 w 433233"/>
                <a:gd name="connsiteY251" fmla="*/ 109935 h 311701"/>
                <a:gd name="connsiteX252" fmla="*/ 261024 w 433233"/>
                <a:gd name="connsiteY252" fmla="*/ 113908 h 311701"/>
                <a:gd name="connsiteX253" fmla="*/ 242922 w 433233"/>
                <a:gd name="connsiteY253" fmla="*/ 142606 h 311701"/>
                <a:gd name="connsiteX254" fmla="*/ 244246 w 433233"/>
                <a:gd name="connsiteY254" fmla="*/ 158500 h 311701"/>
                <a:gd name="connsiteX255" fmla="*/ 285306 w 433233"/>
                <a:gd name="connsiteY255" fmla="*/ 173070 h 311701"/>
                <a:gd name="connsiteX256" fmla="*/ 299876 w 433233"/>
                <a:gd name="connsiteY256" fmla="*/ 168655 h 311701"/>
                <a:gd name="connsiteX257" fmla="*/ 319302 w 433233"/>
                <a:gd name="connsiteY257" fmla="*/ 156734 h 311701"/>
                <a:gd name="connsiteX258" fmla="*/ 337845 w 433233"/>
                <a:gd name="connsiteY258" fmla="*/ 149229 h 311701"/>
                <a:gd name="connsiteX259" fmla="*/ 338287 w 433233"/>
                <a:gd name="connsiteY259" fmla="*/ 141281 h 311701"/>
                <a:gd name="connsiteX260" fmla="*/ 321951 w 433233"/>
                <a:gd name="connsiteY260" fmla="*/ 117882 h 311701"/>
                <a:gd name="connsiteX261" fmla="*/ 318861 w 433233"/>
                <a:gd name="connsiteY261" fmla="*/ 114791 h 311701"/>
                <a:gd name="connsiteX262" fmla="*/ 309147 w 433233"/>
                <a:gd name="connsiteY262" fmla="*/ 82120 h 311701"/>
                <a:gd name="connsiteX263" fmla="*/ 310472 w 433233"/>
                <a:gd name="connsiteY263" fmla="*/ 77263 h 311701"/>
                <a:gd name="connsiteX264" fmla="*/ 311797 w 433233"/>
                <a:gd name="connsiteY264" fmla="*/ 56954 h 311701"/>
                <a:gd name="connsiteX265" fmla="*/ 365660 w 433233"/>
                <a:gd name="connsiteY265" fmla="*/ 18543 h 311701"/>
                <a:gd name="connsiteX266" fmla="*/ 408486 w 433233"/>
                <a:gd name="connsiteY266" fmla="*/ 56954 h 311701"/>
                <a:gd name="connsiteX267" fmla="*/ 409810 w 433233"/>
                <a:gd name="connsiteY267" fmla="*/ 77263 h 311701"/>
                <a:gd name="connsiteX268" fmla="*/ 411576 w 433233"/>
                <a:gd name="connsiteY268" fmla="*/ 82562 h 311701"/>
                <a:gd name="connsiteX269" fmla="*/ 402746 w 433233"/>
                <a:gd name="connsiteY269" fmla="*/ 114791 h 311701"/>
                <a:gd name="connsiteX270" fmla="*/ 398773 w 433233"/>
                <a:gd name="connsiteY270" fmla="*/ 118323 h 311701"/>
                <a:gd name="connsiteX271" fmla="*/ 381995 w 433233"/>
                <a:gd name="connsiteY271" fmla="*/ 141723 h 311701"/>
                <a:gd name="connsiteX272" fmla="*/ 379346 w 433233"/>
                <a:gd name="connsiteY272" fmla="*/ 145696 h 311701"/>
                <a:gd name="connsiteX273" fmla="*/ 382437 w 433233"/>
                <a:gd name="connsiteY273" fmla="*/ 149229 h 311701"/>
                <a:gd name="connsiteX274" fmla="*/ 400097 w 433233"/>
                <a:gd name="connsiteY274" fmla="*/ 156734 h 311701"/>
                <a:gd name="connsiteX275" fmla="*/ 430119 w 433233"/>
                <a:gd name="connsiteY275" fmla="*/ 195145 h 311701"/>
                <a:gd name="connsiteX276" fmla="*/ 433210 w 433233"/>
                <a:gd name="connsiteY276" fmla="*/ 251657 h 311701"/>
                <a:gd name="connsiteX277" fmla="*/ 417316 w 433233"/>
                <a:gd name="connsiteY277" fmla="*/ 268876 h 311701"/>
                <a:gd name="connsiteX278" fmla="*/ 315328 w 433233"/>
                <a:gd name="connsiteY278" fmla="*/ 268876 h 311701"/>
                <a:gd name="connsiteX279" fmla="*/ 309589 w 433233"/>
                <a:gd name="connsiteY279" fmla="*/ 268876 h 311701"/>
                <a:gd name="connsiteX280" fmla="*/ 310472 w 433233"/>
                <a:gd name="connsiteY280" fmla="*/ 287861 h 311701"/>
                <a:gd name="connsiteX281" fmla="*/ 298993 w 433233"/>
                <a:gd name="connsiteY281" fmla="*/ 311260 h 311701"/>
                <a:gd name="connsiteX282" fmla="*/ 133870 w 433233"/>
                <a:gd name="connsiteY282" fmla="*/ 311702 h 31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Lst>
              <a:rect l="l" t="t" r="r" b="b"/>
              <a:pathLst>
                <a:path w="433233" h="311701">
                  <a:moveTo>
                    <a:pt x="399214" y="105961"/>
                  </a:moveTo>
                  <a:cubicBezTo>
                    <a:pt x="404513" y="105078"/>
                    <a:pt x="407161" y="101546"/>
                    <a:pt x="406720" y="96689"/>
                  </a:cubicBezTo>
                  <a:cubicBezTo>
                    <a:pt x="406720" y="91833"/>
                    <a:pt x="404071" y="88742"/>
                    <a:pt x="399214" y="87859"/>
                  </a:cubicBezTo>
                  <a:cubicBezTo>
                    <a:pt x="399214" y="93599"/>
                    <a:pt x="399214" y="99780"/>
                    <a:pt x="399214" y="105961"/>
                  </a:cubicBezTo>
                  <a:close/>
                  <a:moveTo>
                    <a:pt x="318861" y="87418"/>
                  </a:moveTo>
                  <a:cubicBezTo>
                    <a:pt x="313562" y="87859"/>
                    <a:pt x="310913" y="91392"/>
                    <a:pt x="310913" y="97131"/>
                  </a:cubicBezTo>
                  <a:cubicBezTo>
                    <a:pt x="310913" y="101987"/>
                    <a:pt x="314004" y="105520"/>
                    <a:pt x="318861" y="105520"/>
                  </a:cubicBezTo>
                  <a:cubicBezTo>
                    <a:pt x="318861" y="99780"/>
                    <a:pt x="318861" y="93599"/>
                    <a:pt x="318861" y="87418"/>
                  </a:cubicBezTo>
                  <a:close/>
                  <a:moveTo>
                    <a:pt x="261907" y="100663"/>
                  </a:moveTo>
                  <a:cubicBezTo>
                    <a:pt x="268529" y="99780"/>
                    <a:pt x="273386" y="94041"/>
                    <a:pt x="273386" y="86977"/>
                  </a:cubicBezTo>
                  <a:cubicBezTo>
                    <a:pt x="273386" y="79912"/>
                    <a:pt x="268970" y="74173"/>
                    <a:pt x="261907" y="73731"/>
                  </a:cubicBezTo>
                  <a:cubicBezTo>
                    <a:pt x="261907" y="83003"/>
                    <a:pt x="261907" y="91833"/>
                    <a:pt x="261907" y="100663"/>
                  </a:cubicBezTo>
                  <a:close/>
                  <a:moveTo>
                    <a:pt x="167866" y="101105"/>
                  </a:moveTo>
                  <a:cubicBezTo>
                    <a:pt x="167866" y="91833"/>
                    <a:pt x="167866" y="82562"/>
                    <a:pt x="167866" y="73731"/>
                  </a:cubicBezTo>
                  <a:cubicBezTo>
                    <a:pt x="160361" y="75939"/>
                    <a:pt x="156828" y="80354"/>
                    <a:pt x="156828" y="87418"/>
                  </a:cubicBezTo>
                  <a:cubicBezTo>
                    <a:pt x="157270" y="94482"/>
                    <a:pt x="161243" y="99338"/>
                    <a:pt x="167866" y="101105"/>
                  </a:cubicBezTo>
                  <a:close/>
                  <a:moveTo>
                    <a:pt x="348000" y="148345"/>
                  </a:moveTo>
                  <a:cubicBezTo>
                    <a:pt x="349325" y="152319"/>
                    <a:pt x="350207" y="155851"/>
                    <a:pt x="351532" y="159825"/>
                  </a:cubicBezTo>
                  <a:cubicBezTo>
                    <a:pt x="351973" y="161149"/>
                    <a:pt x="352856" y="163356"/>
                    <a:pt x="354181" y="163798"/>
                  </a:cubicBezTo>
                  <a:cubicBezTo>
                    <a:pt x="358155" y="163798"/>
                    <a:pt x="363452" y="165123"/>
                    <a:pt x="364777" y="162915"/>
                  </a:cubicBezTo>
                  <a:cubicBezTo>
                    <a:pt x="367867" y="159383"/>
                    <a:pt x="368309" y="153202"/>
                    <a:pt x="370075" y="148345"/>
                  </a:cubicBezTo>
                  <a:cubicBezTo>
                    <a:pt x="362128" y="148345"/>
                    <a:pt x="355505" y="148345"/>
                    <a:pt x="348000" y="148345"/>
                  </a:cubicBezTo>
                  <a:close/>
                  <a:moveTo>
                    <a:pt x="61464" y="146138"/>
                  </a:moveTo>
                  <a:cubicBezTo>
                    <a:pt x="62347" y="149670"/>
                    <a:pt x="62788" y="152760"/>
                    <a:pt x="63671" y="155410"/>
                  </a:cubicBezTo>
                  <a:cubicBezTo>
                    <a:pt x="66320" y="163798"/>
                    <a:pt x="66320" y="163798"/>
                    <a:pt x="74709" y="163798"/>
                  </a:cubicBezTo>
                  <a:cubicBezTo>
                    <a:pt x="76033" y="163798"/>
                    <a:pt x="78682" y="163356"/>
                    <a:pt x="78682" y="162474"/>
                  </a:cubicBezTo>
                  <a:cubicBezTo>
                    <a:pt x="80448" y="156734"/>
                    <a:pt x="83539" y="151436"/>
                    <a:pt x="83097" y="146138"/>
                  </a:cubicBezTo>
                  <a:cubicBezTo>
                    <a:pt x="76033" y="146138"/>
                    <a:pt x="69411" y="146138"/>
                    <a:pt x="61464" y="146138"/>
                  </a:cubicBezTo>
                  <a:close/>
                  <a:moveTo>
                    <a:pt x="230118" y="150111"/>
                  </a:moveTo>
                  <a:cubicBezTo>
                    <a:pt x="219964" y="153644"/>
                    <a:pt x="210251" y="153644"/>
                    <a:pt x="200537" y="150553"/>
                  </a:cubicBezTo>
                  <a:cubicBezTo>
                    <a:pt x="199655" y="160708"/>
                    <a:pt x="204070" y="168213"/>
                    <a:pt x="206277" y="176160"/>
                  </a:cubicBezTo>
                  <a:cubicBezTo>
                    <a:pt x="206277" y="177043"/>
                    <a:pt x="208043" y="177485"/>
                    <a:pt x="209367" y="177485"/>
                  </a:cubicBezTo>
                  <a:cubicBezTo>
                    <a:pt x="213782" y="177485"/>
                    <a:pt x="217756" y="177485"/>
                    <a:pt x="221730" y="177485"/>
                  </a:cubicBezTo>
                  <a:cubicBezTo>
                    <a:pt x="223054" y="177485"/>
                    <a:pt x="224820" y="176602"/>
                    <a:pt x="224820" y="175719"/>
                  </a:cubicBezTo>
                  <a:cubicBezTo>
                    <a:pt x="227469" y="167330"/>
                    <a:pt x="232326" y="159825"/>
                    <a:pt x="230118" y="150111"/>
                  </a:cubicBezTo>
                  <a:close/>
                  <a:moveTo>
                    <a:pt x="399656" y="77263"/>
                  </a:moveTo>
                  <a:cubicBezTo>
                    <a:pt x="402746" y="59162"/>
                    <a:pt x="396124" y="43709"/>
                    <a:pt x="381995" y="34438"/>
                  </a:cubicBezTo>
                  <a:cubicBezTo>
                    <a:pt x="367426" y="24724"/>
                    <a:pt x="348000" y="25607"/>
                    <a:pt x="333872" y="36645"/>
                  </a:cubicBezTo>
                  <a:cubicBezTo>
                    <a:pt x="321951" y="45917"/>
                    <a:pt x="315770" y="63135"/>
                    <a:pt x="318861" y="77263"/>
                  </a:cubicBezTo>
                  <a:cubicBezTo>
                    <a:pt x="324600" y="76380"/>
                    <a:pt x="328132" y="71965"/>
                    <a:pt x="329015" y="65343"/>
                  </a:cubicBezTo>
                  <a:cubicBezTo>
                    <a:pt x="329898" y="57837"/>
                    <a:pt x="335637" y="52539"/>
                    <a:pt x="342702" y="54305"/>
                  </a:cubicBezTo>
                  <a:cubicBezTo>
                    <a:pt x="352856" y="56513"/>
                    <a:pt x="362570" y="56513"/>
                    <a:pt x="372724" y="54747"/>
                  </a:cubicBezTo>
                  <a:cubicBezTo>
                    <a:pt x="383320" y="52980"/>
                    <a:pt x="387294" y="55629"/>
                    <a:pt x="389060" y="67109"/>
                  </a:cubicBezTo>
                  <a:cubicBezTo>
                    <a:pt x="389943" y="72407"/>
                    <a:pt x="394358" y="76380"/>
                    <a:pt x="399656" y="77263"/>
                  </a:cubicBezTo>
                  <a:close/>
                  <a:moveTo>
                    <a:pt x="73826" y="79029"/>
                  </a:moveTo>
                  <a:cubicBezTo>
                    <a:pt x="66762" y="83003"/>
                    <a:pt x="61022" y="86977"/>
                    <a:pt x="54400" y="90067"/>
                  </a:cubicBezTo>
                  <a:cubicBezTo>
                    <a:pt x="51309" y="91833"/>
                    <a:pt x="46011" y="90950"/>
                    <a:pt x="44245" y="93599"/>
                  </a:cubicBezTo>
                  <a:cubicBezTo>
                    <a:pt x="42479" y="96689"/>
                    <a:pt x="43803" y="101546"/>
                    <a:pt x="43803" y="105961"/>
                  </a:cubicBezTo>
                  <a:cubicBezTo>
                    <a:pt x="43803" y="105961"/>
                    <a:pt x="43803" y="106402"/>
                    <a:pt x="43803" y="106402"/>
                  </a:cubicBezTo>
                  <a:cubicBezTo>
                    <a:pt x="44245" y="120531"/>
                    <a:pt x="52192" y="132010"/>
                    <a:pt x="63671" y="135983"/>
                  </a:cubicBezTo>
                  <a:cubicBezTo>
                    <a:pt x="74709" y="139957"/>
                    <a:pt x="86630" y="135542"/>
                    <a:pt x="94135" y="124946"/>
                  </a:cubicBezTo>
                  <a:cubicBezTo>
                    <a:pt x="101199" y="115232"/>
                    <a:pt x="99875" y="104195"/>
                    <a:pt x="99875" y="93157"/>
                  </a:cubicBezTo>
                  <a:cubicBezTo>
                    <a:pt x="99875" y="92274"/>
                    <a:pt x="98550" y="91392"/>
                    <a:pt x="97667" y="90950"/>
                  </a:cubicBezTo>
                  <a:cubicBezTo>
                    <a:pt x="87954" y="90508"/>
                    <a:pt x="79565" y="85652"/>
                    <a:pt x="73826" y="79029"/>
                  </a:cubicBezTo>
                  <a:close/>
                  <a:moveTo>
                    <a:pt x="97667" y="136866"/>
                  </a:moveTo>
                  <a:cubicBezTo>
                    <a:pt x="105614" y="138191"/>
                    <a:pt x="108263" y="136866"/>
                    <a:pt x="110470" y="129802"/>
                  </a:cubicBezTo>
                  <a:cubicBezTo>
                    <a:pt x="111795" y="125387"/>
                    <a:pt x="113120" y="120531"/>
                    <a:pt x="113120" y="115674"/>
                  </a:cubicBezTo>
                  <a:cubicBezTo>
                    <a:pt x="113561" y="103753"/>
                    <a:pt x="113120" y="91392"/>
                    <a:pt x="113120" y="79471"/>
                  </a:cubicBezTo>
                  <a:cubicBezTo>
                    <a:pt x="112678" y="54747"/>
                    <a:pt x="93694" y="34438"/>
                    <a:pt x="71177" y="34879"/>
                  </a:cubicBezTo>
                  <a:cubicBezTo>
                    <a:pt x="48660" y="34879"/>
                    <a:pt x="29234" y="55188"/>
                    <a:pt x="29234" y="79912"/>
                  </a:cubicBezTo>
                  <a:cubicBezTo>
                    <a:pt x="29234" y="91833"/>
                    <a:pt x="28792" y="103312"/>
                    <a:pt x="29234" y="115232"/>
                  </a:cubicBezTo>
                  <a:cubicBezTo>
                    <a:pt x="29234" y="120089"/>
                    <a:pt x="30558" y="125387"/>
                    <a:pt x="31883" y="130244"/>
                  </a:cubicBezTo>
                  <a:cubicBezTo>
                    <a:pt x="34091" y="137750"/>
                    <a:pt x="38506" y="139515"/>
                    <a:pt x="46011" y="137308"/>
                  </a:cubicBezTo>
                  <a:cubicBezTo>
                    <a:pt x="43362" y="132893"/>
                    <a:pt x="40713" y="129361"/>
                    <a:pt x="38506" y="124946"/>
                  </a:cubicBezTo>
                  <a:cubicBezTo>
                    <a:pt x="33207" y="113908"/>
                    <a:pt x="34532" y="101546"/>
                    <a:pt x="35415" y="89626"/>
                  </a:cubicBezTo>
                  <a:cubicBezTo>
                    <a:pt x="35415" y="85652"/>
                    <a:pt x="38506" y="83003"/>
                    <a:pt x="42479" y="83003"/>
                  </a:cubicBezTo>
                  <a:cubicBezTo>
                    <a:pt x="52192" y="83003"/>
                    <a:pt x="60139" y="79029"/>
                    <a:pt x="66762" y="71082"/>
                  </a:cubicBezTo>
                  <a:cubicBezTo>
                    <a:pt x="69852" y="67109"/>
                    <a:pt x="75592" y="66667"/>
                    <a:pt x="78682" y="70641"/>
                  </a:cubicBezTo>
                  <a:cubicBezTo>
                    <a:pt x="84864" y="78147"/>
                    <a:pt x="92810" y="82120"/>
                    <a:pt x="102524" y="82562"/>
                  </a:cubicBezTo>
                  <a:cubicBezTo>
                    <a:pt x="106497" y="82562"/>
                    <a:pt x="109588" y="85652"/>
                    <a:pt x="109588" y="90067"/>
                  </a:cubicBezTo>
                  <a:cubicBezTo>
                    <a:pt x="109588" y="98014"/>
                    <a:pt x="109588" y="105961"/>
                    <a:pt x="109146" y="113908"/>
                  </a:cubicBezTo>
                  <a:cubicBezTo>
                    <a:pt x="108263" y="122297"/>
                    <a:pt x="103848" y="129802"/>
                    <a:pt x="97667" y="136866"/>
                  </a:cubicBezTo>
                  <a:close/>
                  <a:moveTo>
                    <a:pt x="389501" y="99780"/>
                  </a:moveTo>
                  <a:lnTo>
                    <a:pt x="389501" y="99780"/>
                  </a:lnTo>
                  <a:cubicBezTo>
                    <a:pt x="389501" y="95807"/>
                    <a:pt x="389943" y="91833"/>
                    <a:pt x="389501" y="87859"/>
                  </a:cubicBezTo>
                  <a:cubicBezTo>
                    <a:pt x="389060" y="85652"/>
                    <a:pt x="388177" y="83003"/>
                    <a:pt x="386852" y="81237"/>
                  </a:cubicBezTo>
                  <a:cubicBezTo>
                    <a:pt x="383320" y="77263"/>
                    <a:pt x="380671" y="72848"/>
                    <a:pt x="379788" y="67550"/>
                  </a:cubicBezTo>
                  <a:cubicBezTo>
                    <a:pt x="379346" y="64459"/>
                    <a:pt x="378464" y="63135"/>
                    <a:pt x="375815" y="64018"/>
                  </a:cubicBezTo>
                  <a:cubicBezTo>
                    <a:pt x="364335" y="66667"/>
                    <a:pt x="352856" y="66667"/>
                    <a:pt x="341819" y="64018"/>
                  </a:cubicBezTo>
                  <a:cubicBezTo>
                    <a:pt x="339611" y="63577"/>
                    <a:pt x="337845" y="64018"/>
                    <a:pt x="337845" y="67109"/>
                  </a:cubicBezTo>
                  <a:cubicBezTo>
                    <a:pt x="337404" y="73290"/>
                    <a:pt x="334313" y="77705"/>
                    <a:pt x="330340" y="81678"/>
                  </a:cubicBezTo>
                  <a:cubicBezTo>
                    <a:pt x="329457" y="82562"/>
                    <a:pt x="328574" y="83444"/>
                    <a:pt x="328574" y="84327"/>
                  </a:cubicBezTo>
                  <a:cubicBezTo>
                    <a:pt x="328574" y="94482"/>
                    <a:pt x="327691" y="104637"/>
                    <a:pt x="329015" y="114350"/>
                  </a:cubicBezTo>
                  <a:cubicBezTo>
                    <a:pt x="331222" y="128478"/>
                    <a:pt x="343143" y="138191"/>
                    <a:pt x="357713" y="138632"/>
                  </a:cubicBezTo>
                  <a:cubicBezTo>
                    <a:pt x="375815" y="139515"/>
                    <a:pt x="390825" y="124946"/>
                    <a:pt x="389501" y="107286"/>
                  </a:cubicBezTo>
                  <a:cubicBezTo>
                    <a:pt x="389501" y="105078"/>
                    <a:pt x="389501" y="102429"/>
                    <a:pt x="389501" y="99780"/>
                  </a:cubicBezTo>
                  <a:close/>
                  <a:moveTo>
                    <a:pt x="164334" y="64018"/>
                  </a:moveTo>
                  <a:cubicBezTo>
                    <a:pt x="166100" y="63135"/>
                    <a:pt x="167866" y="62694"/>
                    <a:pt x="169191" y="61369"/>
                  </a:cubicBezTo>
                  <a:cubicBezTo>
                    <a:pt x="171840" y="58720"/>
                    <a:pt x="174930" y="57837"/>
                    <a:pt x="178021" y="58720"/>
                  </a:cubicBezTo>
                  <a:cubicBezTo>
                    <a:pt x="193032" y="61811"/>
                    <a:pt x="206277" y="57837"/>
                    <a:pt x="216873" y="45034"/>
                  </a:cubicBezTo>
                  <a:cubicBezTo>
                    <a:pt x="220846" y="40177"/>
                    <a:pt x="224379" y="40177"/>
                    <a:pt x="228794" y="44150"/>
                  </a:cubicBezTo>
                  <a:cubicBezTo>
                    <a:pt x="235858" y="50332"/>
                    <a:pt x="243805" y="52980"/>
                    <a:pt x="252635" y="53864"/>
                  </a:cubicBezTo>
                  <a:cubicBezTo>
                    <a:pt x="259699" y="54305"/>
                    <a:pt x="261024" y="55629"/>
                    <a:pt x="262348" y="63135"/>
                  </a:cubicBezTo>
                  <a:cubicBezTo>
                    <a:pt x="263673" y="63577"/>
                    <a:pt x="265439" y="64018"/>
                    <a:pt x="267204" y="64018"/>
                  </a:cubicBezTo>
                  <a:cubicBezTo>
                    <a:pt x="267204" y="56071"/>
                    <a:pt x="267204" y="48124"/>
                    <a:pt x="267204" y="40619"/>
                  </a:cubicBezTo>
                  <a:cubicBezTo>
                    <a:pt x="267204" y="23841"/>
                    <a:pt x="253076" y="14128"/>
                    <a:pt x="238949" y="21192"/>
                  </a:cubicBezTo>
                  <a:cubicBezTo>
                    <a:pt x="234975" y="22959"/>
                    <a:pt x="232767" y="22517"/>
                    <a:pt x="230560" y="18543"/>
                  </a:cubicBezTo>
                  <a:cubicBezTo>
                    <a:pt x="227469" y="14128"/>
                    <a:pt x="223496" y="10596"/>
                    <a:pt x="218197" y="10155"/>
                  </a:cubicBezTo>
                  <a:cubicBezTo>
                    <a:pt x="212900" y="9713"/>
                    <a:pt x="207601" y="9271"/>
                    <a:pt x="202745" y="9271"/>
                  </a:cubicBezTo>
                  <a:cubicBezTo>
                    <a:pt x="192591" y="9713"/>
                    <a:pt x="183761" y="13687"/>
                    <a:pt x="176255" y="21192"/>
                  </a:cubicBezTo>
                  <a:cubicBezTo>
                    <a:pt x="164776" y="32671"/>
                    <a:pt x="162568" y="47241"/>
                    <a:pt x="164334" y="64018"/>
                  </a:cubicBezTo>
                  <a:close/>
                  <a:moveTo>
                    <a:pt x="177138" y="69758"/>
                  </a:moveTo>
                  <a:cubicBezTo>
                    <a:pt x="177138" y="80795"/>
                    <a:pt x="177138" y="91833"/>
                    <a:pt x="177138" y="102871"/>
                  </a:cubicBezTo>
                  <a:cubicBezTo>
                    <a:pt x="177138" y="120089"/>
                    <a:pt x="185968" y="133776"/>
                    <a:pt x="200537" y="139957"/>
                  </a:cubicBezTo>
                  <a:cubicBezTo>
                    <a:pt x="225261" y="150995"/>
                    <a:pt x="252194" y="131568"/>
                    <a:pt x="252635" y="102871"/>
                  </a:cubicBezTo>
                  <a:cubicBezTo>
                    <a:pt x="252635" y="92716"/>
                    <a:pt x="252635" y="82562"/>
                    <a:pt x="252635" y="72848"/>
                  </a:cubicBezTo>
                  <a:cubicBezTo>
                    <a:pt x="252635" y="69758"/>
                    <a:pt x="252635" y="67109"/>
                    <a:pt x="252635" y="64459"/>
                  </a:cubicBezTo>
                  <a:cubicBezTo>
                    <a:pt x="246895" y="63135"/>
                    <a:pt x="242039" y="62252"/>
                    <a:pt x="237182" y="60486"/>
                  </a:cubicBezTo>
                  <a:cubicBezTo>
                    <a:pt x="232326" y="58720"/>
                    <a:pt x="227911" y="55629"/>
                    <a:pt x="223054" y="53422"/>
                  </a:cubicBezTo>
                  <a:cubicBezTo>
                    <a:pt x="206719" y="68433"/>
                    <a:pt x="205394" y="68875"/>
                    <a:pt x="177138" y="69758"/>
                  </a:cubicBezTo>
                  <a:close/>
                  <a:moveTo>
                    <a:pt x="376256" y="159383"/>
                  </a:moveTo>
                  <a:cubicBezTo>
                    <a:pt x="375815" y="161590"/>
                    <a:pt x="374490" y="164240"/>
                    <a:pt x="373607" y="167330"/>
                  </a:cubicBezTo>
                  <a:cubicBezTo>
                    <a:pt x="372283" y="171745"/>
                    <a:pt x="369634" y="173953"/>
                    <a:pt x="365219" y="173953"/>
                  </a:cubicBezTo>
                  <a:cubicBezTo>
                    <a:pt x="360804" y="173953"/>
                    <a:pt x="356388" y="173953"/>
                    <a:pt x="351532" y="173953"/>
                  </a:cubicBezTo>
                  <a:cubicBezTo>
                    <a:pt x="347558" y="173953"/>
                    <a:pt x="344909" y="172187"/>
                    <a:pt x="343585" y="167772"/>
                  </a:cubicBezTo>
                  <a:cubicBezTo>
                    <a:pt x="342702" y="164681"/>
                    <a:pt x="341819" y="162032"/>
                    <a:pt x="340936" y="159383"/>
                  </a:cubicBezTo>
                  <a:cubicBezTo>
                    <a:pt x="332989" y="162032"/>
                    <a:pt x="325483" y="164681"/>
                    <a:pt x="317977" y="166889"/>
                  </a:cubicBezTo>
                  <a:cubicBezTo>
                    <a:pt x="311355" y="169096"/>
                    <a:pt x="306057" y="173511"/>
                    <a:pt x="302083" y="179251"/>
                  </a:cubicBezTo>
                  <a:cubicBezTo>
                    <a:pt x="301200" y="180575"/>
                    <a:pt x="301642" y="182783"/>
                    <a:pt x="301642" y="184108"/>
                  </a:cubicBezTo>
                  <a:cubicBezTo>
                    <a:pt x="302525" y="187639"/>
                    <a:pt x="304291" y="191171"/>
                    <a:pt x="304291" y="194703"/>
                  </a:cubicBezTo>
                  <a:cubicBezTo>
                    <a:pt x="305174" y="206624"/>
                    <a:pt x="305616" y="218103"/>
                    <a:pt x="306057" y="230023"/>
                  </a:cubicBezTo>
                  <a:cubicBezTo>
                    <a:pt x="306498" y="239737"/>
                    <a:pt x="306940" y="249008"/>
                    <a:pt x="307382" y="258721"/>
                  </a:cubicBezTo>
                  <a:cubicBezTo>
                    <a:pt x="310031" y="258721"/>
                    <a:pt x="312238" y="258721"/>
                    <a:pt x="314446" y="258721"/>
                  </a:cubicBezTo>
                  <a:cubicBezTo>
                    <a:pt x="314446" y="256514"/>
                    <a:pt x="314446" y="254748"/>
                    <a:pt x="314446" y="252982"/>
                  </a:cubicBezTo>
                  <a:cubicBezTo>
                    <a:pt x="314446" y="239737"/>
                    <a:pt x="314446" y="226050"/>
                    <a:pt x="314446" y="212363"/>
                  </a:cubicBezTo>
                  <a:cubicBezTo>
                    <a:pt x="314446" y="209273"/>
                    <a:pt x="315770" y="207066"/>
                    <a:pt x="318861" y="207066"/>
                  </a:cubicBezTo>
                  <a:cubicBezTo>
                    <a:pt x="321951" y="207066"/>
                    <a:pt x="323717" y="208832"/>
                    <a:pt x="323717" y="212363"/>
                  </a:cubicBezTo>
                  <a:cubicBezTo>
                    <a:pt x="323717" y="213247"/>
                    <a:pt x="323717" y="214571"/>
                    <a:pt x="323717" y="215896"/>
                  </a:cubicBezTo>
                  <a:cubicBezTo>
                    <a:pt x="323717" y="228699"/>
                    <a:pt x="323717" y="241944"/>
                    <a:pt x="323717" y="254748"/>
                  </a:cubicBezTo>
                  <a:cubicBezTo>
                    <a:pt x="323717" y="256514"/>
                    <a:pt x="323717" y="258280"/>
                    <a:pt x="323717" y="259605"/>
                  </a:cubicBezTo>
                  <a:cubicBezTo>
                    <a:pt x="346234" y="259605"/>
                    <a:pt x="368750" y="259605"/>
                    <a:pt x="391267" y="259605"/>
                  </a:cubicBezTo>
                  <a:cubicBezTo>
                    <a:pt x="391267" y="257397"/>
                    <a:pt x="391267" y="256072"/>
                    <a:pt x="391267" y="254306"/>
                  </a:cubicBezTo>
                  <a:cubicBezTo>
                    <a:pt x="391267" y="241061"/>
                    <a:pt x="391267" y="227816"/>
                    <a:pt x="391267" y="214571"/>
                  </a:cubicBezTo>
                  <a:cubicBezTo>
                    <a:pt x="391267" y="211039"/>
                    <a:pt x="391709" y="207948"/>
                    <a:pt x="395682" y="207507"/>
                  </a:cubicBezTo>
                  <a:cubicBezTo>
                    <a:pt x="400097" y="207507"/>
                    <a:pt x="400097" y="211039"/>
                    <a:pt x="400097" y="214129"/>
                  </a:cubicBezTo>
                  <a:cubicBezTo>
                    <a:pt x="400097" y="227375"/>
                    <a:pt x="400097" y="241061"/>
                    <a:pt x="400097" y="254306"/>
                  </a:cubicBezTo>
                  <a:cubicBezTo>
                    <a:pt x="400097" y="256072"/>
                    <a:pt x="400097" y="257838"/>
                    <a:pt x="400097" y="259163"/>
                  </a:cubicBezTo>
                  <a:cubicBezTo>
                    <a:pt x="401863" y="259163"/>
                    <a:pt x="402746" y="259605"/>
                    <a:pt x="403629" y="259605"/>
                  </a:cubicBezTo>
                  <a:cubicBezTo>
                    <a:pt x="408044" y="259605"/>
                    <a:pt x="412459" y="259605"/>
                    <a:pt x="416874" y="259605"/>
                  </a:cubicBezTo>
                  <a:cubicBezTo>
                    <a:pt x="420848" y="259605"/>
                    <a:pt x="422614" y="256956"/>
                    <a:pt x="422173" y="252982"/>
                  </a:cubicBezTo>
                  <a:cubicBezTo>
                    <a:pt x="421289" y="233997"/>
                    <a:pt x="419965" y="215013"/>
                    <a:pt x="419082" y="195587"/>
                  </a:cubicBezTo>
                  <a:cubicBezTo>
                    <a:pt x="418640" y="182783"/>
                    <a:pt x="410252" y="171304"/>
                    <a:pt x="399214" y="167772"/>
                  </a:cubicBezTo>
                  <a:cubicBezTo>
                    <a:pt x="392150" y="165123"/>
                    <a:pt x="384645" y="162474"/>
                    <a:pt x="376256" y="159383"/>
                  </a:cubicBezTo>
                  <a:close/>
                  <a:moveTo>
                    <a:pt x="54841" y="159383"/>
                  </a:moveTo>
                  <a:cubicBezTo>
                    <a:pt x="46452" y="162032"/>
                    <a:pt x="38064" y="164681"/>
                    <a:pt x="29676" y="167772"/>
                  </a:cubicBezTo>
                  <a:cubicBezTo>
                    <a:pt x="19962" y="171304"/>
                    <a:pt x="13781" y="179251"/>
                    <a:pt x="11574" y="189847"/>
                  </a:cubicBezTo>
                  <a:cubicBezTo>
                    <a:pt x="10691" y="193379"/>
                    <a:pt x="10691" y="196911"/>
                    <a:pt x="10691" y="200443"/>
                  </a:cubicBezTo>
                  <a:cubicBezTo>
                    <a:pt x="9808" y="217662"/>
                    <a:pt x="8924" y="234880"/>
                    <a:pt x="8042" y="252099"/>
                  </a:cubicBezTo>
                  <a:cubicBezTo>
                    <a:pt x="8042" y="256072"/>
                    <a:pt x="8924" y="259163"/>
                    <a:pt x="12898" y="259605"/>
                  </a:cubicBezTo>
                  <a:cubicBezTo>
                    <a:pt x="18197" y="260046"/>
                    <a:pt x="23494" y="259605"/>
                    <a:pt x="29234" y="259605"/>
                  </a:cubicBezTo>
                  <a:cubicBezTo>
                    <a:pt x="29234" y="257397"/>
                    <a:pt x="29234" y="255631"/>
                    <a:pt x="29234" y="253865"/>
                  </a:cubicBezTo>
                  <a:cubicBezTo>
                    <a:pt x="29234" y="240620"/>
                    <a:pt x="29234" y="227375"/>
                    <a:pt x="29234" y="214129"/>
                  </a:cubicBezTo>
                  <a:cubicBezTo>
                    <a:pt x="29234" y="210598"/>
                    <a:pt x="29234" y="207066"/>
                    <a:pt x="33649" y="207066"/>
                  </a:cubicBezTo>
                  <a:cubicBezTo>
                    <a:pt x="38064" y="207066"/>
                    <a:pt x="38064" y="210598"/>
                    <a:pt x="38064" y="214129"/>
                  </a:cubicBezTo>
                  <a:cubicBezTo>
                    <a:pt x="38064" y="226933"/>
                    <a:pt x="38064" y="239737"/>
                    <a:pt x="38064" y="252541"/>
                  </a:cubicBezTo>
                  <a:cubicBezTo>
                    <a:pt x="38064" y="254748"/>
                    <a:pt x="38064" y="256956"/>
                    <a:pt x="38064" y="259163"/>
                  </a:cubicBezTo>
                  <a:cubicBezTo>
                    <a:pt x="61022" y="259163"/>
                    <a:pt x="83539" y="259163"/>
                    <a:pt x="106497" y="259163"/>
                  </a:cubicBezTo>
                  <a:cubicBezTo>
                    <a:pt x="106497" y="254306"/>
                    <a:pt x="106497" y="249891"/>
                    <a:pt x="106497" y="245476"/>
                  </a:cubicBezTo>
                  <a:cubicBezTo>
                    <a:pt x="106497" y="234439"/>
                    <a:pt x="106497" y="223401"/>
                    <a:pt x="106497" y="212363"/>
                  </a:cubicBezTo>
                  <a:cubicBezTo>
                    <a:pt x="106497" y="209273"/>
                    <a:pt x="107821" y="207066"/>
                    <a:pt x="110912" y="207066"/>
                  </a:cubicBezTo>
                  <a:cubicBezTo>
                    <a:pt x="114003" y="207066"/>
                    <a:pt x="115327" y="209273"/>
                    <a:pt x="115327" y="212363"/>
                  </a:cubicBezTo>
                  <a:cubicBezTo>
                    <a:pt x="115327" y="213247"/>
                    <a:pt x="115327" y="214571"/>
                    <a:pt x="115327" y="215896"/>
                  </a:cubicBezTo>
                  <a:cubicBezTo>
                    <a:pt x="115327" y="228699"/>
                    <a:pt x="115327" y="241944"/>
                    <a:pt x="115327" y="254748"/>
                  </a:cubicBezTo>
                  <a:cubicBezTo>
                    <a:pt x="115327" y="256514"/>
                    <a:pt x="115327" y="258280"/>
                    <a:pt x="115769" y="259605"/>
                  </a:cubicBezTo>
                  <a:cubicBezTo>
                    <a:pt x="118418" y="259605"/>
                    <a:pt x="120625" y="259605"/>
                    <a:pt x="123274" y="259605"/>
                  </a:cubicBezTo>
                  <a:cubicBezTo>
                    <a:pt x="123274" y="258721"/>
                    <a:pt x="123716" y="257838"/>
                    <a:pt x="123716" y="256514"/>
                  </a:cubicBezTo>
                  <a:cubicBezTo>
                    <a:pt x="124599" y="238854"/>
                    <a:pt x="125482" y="221635"/>
                    <a:pt x="126365" y="204417"/>
                  </a:cubicBezTo>
                  <a:cubicBezTo>
                    <a:pt x="126806" y="198677"/>
                    <a:pt x="127248" y="192938"/>
                    <a:pt x="129014" y="187639"/>
                  </a:cubicBezTo>
                  <a:cubicBezTo>
                    <a:pt x="130780" y="181017"/>
                    <a:pt x="131663" y="180134"/>
                    <a:pt x="126365" y="174835"/>
                  </a:cubicBezTo>
                  <a:cubicBezTo>
                    <a:pt x="124157" y="172628"/>
                    <a:pt x="121508" y="169979"/>
                    <a:pt x="118859" y="169096"/>
                  </a:cubicBezTo>
                  <a:cubicBezTo>
                    <a:pt x="109588" y="165564"/>
                    <a:pt x="99875" y="162474"/>
                    <a:pt x="90603" y="158941"/>
                  </a:cubicBezTo>
                  <a:cubicBezTo>
                    <a:pt x="87512" y="164681"/>
                    <a:pt x="88837" y="175277"/>
                    <a:pt x="77358" y="173511"/>
                  </a:cubicBezTo>
                  <a:cubicBezTo>
                    <a:pt x="77358" y="178368"/>
                    <a:pt x="77358" y="183224"/>
                    <a:pt x="77358" y="187639"/>
                  </a:cubicBezTo>
                  <a:cubicBezTo>
                    <a:pt x="77358" y="191171"/>
                    <a:pt x="76916" y="194262"/>
                    <a:pt x="72943" y="194262"/>
                  </a:cubicBezTo>
                  <a:cubicBezTo>
                    <a:pt x="68969" y="194262"/>
                    <a:pt x="68528" y="191171"/>
                    <a:pt x="68528" y="187639"/>
                  </a:cubicBezTo>
                  <a:cubicBezTo>
                    <a:pt x="68528" y="183224"/>
                    <a:pt x="68528" y="178368"/>
                    <a:pt x="68528" y="173511"/>
                  </a:cubicBezTo>
                  <a:cubicBezTo>
                    <a:pt x="56607" y="175719"/>
                    <a:pt x="57932" y="164681"/>
                    <a:pt x="54841" y="159383"/>
                  </a:cubicBezTo>
                  <a:close/>
                  <a:moveTo>
                    <a:pt x="269412" y="302430"/>
                  </a:moveTo>
                  <a:cubicBezTo>
                    <a:pt x="277359" y="302430"/>
                    <a:pt x="284865" y="302430"/>
                    <a:pt x="292370" y="302430"/>
                  </a:cubicBezTo>
                  <a:cubicBezTo>
                    <a:pt x="298993" y="302430"/>
                    <a:pt x="301642" y="299340"/>
                    <a:pt x="301200" y="292276"/>
                  </a:cubicBezTo>
                  <a:cubicBezTo>
                    <a:pt x="300759" y="283004"/>
                    <a:pt x="299876" y="273733"/>
                    <a:pt x="299434" y="264461"/>
                  </a:cubicBezTo>
                  <a:cubicBezTo>
                    <a:pt x="298110" y="242827"/>
                    <a:pt x="296785" y="221193"/>
                    <a:pt x="295902" y="199560"/>
                  </a:cubicBezTo>
                  <a:cubicBezTo>
                    <a:pt x="295461" y="189405"/>
                    <a:pt x="292370" y="185432"/>
                    <a:pt x="283099" y="182783"/>
                  </a:cubicBezTo>
                  <a:cubicBezTo>
                    <a:pt x="268088" y="178809"/>
                    <a:pt x="252635" y="176160"/>
                    <a:pt x="238949" y="167330"/>
                  </a:cubicBezTo>
                  <a:cubicBezTo>
                    <a:pt x="238507" y="167330"/>
                    <a:pt x="238065" y="167330"/>
                    <a:pt x="237624" y="167330"/>
                  </a:cubicBezTo>
                  <a:cubicBezTo>
                    <a:pt x="236299" y="171745"/>
                    <a:pt x="234533" y="176602"/>
                    <a:pt x="233209" y="181017"/>
                  </a:cubicBezTo>
                  <a:cubicBezTo>
                    <a:pt x="231884" y="185432"/>
                    <a:pt x="228794" y="187639"/>
                    <a:pt x="224820" y="187639"/>
                  </a:cubicBezTo>
                  <a:cubicBezTo>
                    <a:pt x="218639" y="187639"/>
                    <a:pt x="212900" y="187639"/>
                    <a:pt x="206719" y="187639"/>
                  </a:cubicBezTo>
                  <a:cubicBezTo>
                    <a:pt x="202303" y="187639"/>
                    <a:pt x="199213" y="185432"/>
                    <a:pt x="197888" y="181017"/>
                  </a:cubicBezTo>
                  <a:cubicBezTo>
                    <a:pt x="196564" y="176602"/>
                    <a:pt x="194798" y="172187"/>
                    <a:pt x="193473" y="168213"/>
                  </a:cubicBezTo>
                  <a:cubicBezTo>
                    <a:pt x="183319" y="171745"/>
                    <a:pt x="173606" y="175719"/>
                    <a:pt x="163451" y="178809"/>
                  </a:cubicBezTo>
                  <a:cubicBezTo>
                    <a:pt x="157712" y="180575"/>
                    <a:pt x="151972" y="181900"/>
                    <a:pt x="146233" y="183666"/>
                  </a:cubicBezTo>
                  <a:cubicBezTo>
                    <a:pt x="138727" y="185873"/>
                    <a:pt x="135636" y="189847"/>
                    <a:pt x="135195" y="197794"/>
                  </a:cubicBezTo>
                  <a:cubicBezTo>
                    <a:pt x="134753" y="204417"/>
                    <a:pt x="134753" y="211481"/>
                    <a:pt x="134312" y="218103"/>
                  </a:cubicBezTo>
                  <a:cubicBezTo>
                    <a:pt x="133429" y="232673"/>
                    <a:pt x="132546" y="246801"/>
                    <a:pt x="131663" y="261371"/>
                  </a:cubicBezTo>
                  <a:cubicBezTo>
                    <a:pt x="131221" y="272408"/>
                    <a:pt x="130338" y="283004"/>
                    <a:pt x="129897" y="294042"/>
                  </a:cubicBezTo>
                  <a:cubicBezTo>
                    <a:pt x="129897" y="298015"/>
                    <a:pt x="131221" y="301989"/>
                    <a:pt x="134753" y="302430"/>
                  </a:cubicBezTo>
                  <a:cubicBezTo>
                    <a:pt x="143142" y="303314"/>
                    <a:pt x="151531" y="302430"/>
                    <a:pt x="160361" y="302430"/>
                  </a:cubicBezTo>
                  <a:cubicBezTo>
                    <a:pt x="160361" y="292717"/>
                    <a:pt x="160361" y="283004"/>
                    <a:pt x="160361" y="273733"/>
                  </a:cubicBezTo>
                  <a:cubicBezTo>
                    <a:pt x="160361" y="262695"/>
                    <a:pt x="160361" y="251657"/>
                    <a:pt x="160361" y="240620"/>
                  </a:cubicBezTo>
                  <a:cubicBezTo>
                    <a:pt x="160361" y="237529"/>
                    <a:pt x="161243" y="234880"/>
                    <a:pt x="164334" y="234880"/>
                  </a:cubicBezTo>
                  <a:cubicBezTo>
                    <a:pt x="167866" y="234880"/>
                    <a:pt x="168749" y="237529"/>
                    <a:pt x="168749" y="240620"/>
                  </a:cubicBezTo>
                  <a:cubicBezTo>
                    <a:pt x="168749" y="241503"/>
                    <a:pt x="168749" y="242386"/>
                    <a:pt x="168749" y="243269"/>
                  </a:cubicBezTo>
                  <a:cubicBezTo>
                    <a:pt x="168749" y="260929"/>
                    <a:pt x="168749" y="279031"/>
                    <a:pt x="168749" y="297132"/>
                  </a:cubicBezTo>
                  <a:cubicBezTo>
                    <a:pt x="168749" y="298899"/>
                    <a:pt x="168749" y="300664"/>
                    <a:pt x="168749" y="301989"/>
                  </a:cubicBezTo>
                  <a:cubicBezTo>
                    <a:pt x="199213" y="301989"/>
                    <a:pt x="229676" y="301989"/>
                    <a:pt x="260140" y="301989"/>
                  </a:cubicBezTo>
                  <a:cubicBezTo>
                    <a:pt x="260140" y="300223"/>
                    <a:pt x="260140" y="298457"/>
                    <a:pt x="260140" y="296691"/>
                  </a:cubicBezTo>
                  <a:cubicBezTo>
                    <a:pt x="260140" y="278589"/>
                    <a:pt x="260140" y="260487"/>
                    <a:pt x="260140" y="242386"/>
                  </a:cubicBezTo>
                  <a:cubicBezTo>
                    <a:pt x="260140" y="241061"/>
                    <a:pt x="259699" y="239296"/>
                    <a:pt x="260140" y="237971"/>
                  </a:cubicBezTo>
                  <a:cubicBezTo>
                    <a:pt x="261024" y="236205"/>
                    <a:pt x="262789" y="233997"/>
                    <a:pt x="263673" y="234439"/>
                  </a:cubicBezTo>
                  <a:cubicBezTo>
                    <a:pt x="264997" y="234439"/>
                    <a:pt x="266763" y="236205"/>
                    <a:pt x="268088" y="237971"/>
                  </a:cubicBezTo>
                  <a:cubicBezTo>
                    <a:pt x="268529" y="238854"/>
                    <a:pt x="268529" y="241061"/>
                    <a:pt x="268529" y="242386"/>
                  </a:cubicBezTo>
                  <a:cubicBezTo>
                    <a:pt x="268529" y="260046"/>
                    <a:pt x="268529" y="278148"/>
                    <a:pt x="268529" y="296249"/>
                  </a:cubicBezTo>
                  <a:cubicBezTo>
                    <a:pt x="269412" y="298015"/>
                    <a:pt x="269412" y="299781"/>
                    <a:pt x="269412" y="302430"/>
                  </a:cubicBezTo>
                  <a:close/>
                  <a:moveTo>
                    <a:pt x="133870" y="311702"/>
                  </a:moveTo>
                  <a:cubicBezTo>
                    <a:pt x="123274" y="306845"/>
                    <a:pt x="121067" y="302430"/>
                    <a:pt x="121950" y="290068"/>
                  </a:cubicBezTo>
                  <a:cubicBezTo>
                    <a:pt x="122391" y="283446"/>
                    <a:pt x="122391" y="276823"/>
                    <a:pt x="123274" y="269759"/>
                  </a:cubicBezTo>
                  <a:cubicBezTo>
                    <a:pt x="121508" y="269759"/>
                    <a:pt x="119742" y="269759"/>
                    <a:pt x="117976" y="269759"/>
                  </a:cubicBezTo>
                  <a:cubicBezTo>
                    <a:pt x="83980" y="269759"/>
                    <a:pt x="50426" y="269759"/>
                    <a:pt x="16430" y="269759"/>
                  </a:cubicBezTo>
                  <a:cubicBezTo>
                    <a:pt x="4509" y="269759"/>
                    <a:pt x="-788" y="264020"/>
                    <a:pt x="94" y="251216"/>
                  </a:cubicBezTo>
                  <a:cubicBezTo>
                    <a:pt x="978" y="232231"/>
                    <a:pt x="1861" y="213688"/>
                    <a:pt x="2744" y="194703"/>
                  </a:cubicBezTo>
                  <a:cubicBezTo>
                    <a:pt x="4068" y="176160"/>
                    <a:pt x="15106" y="162032"/>
                    <a:pt x="31883" y="157617"/>
                  </a:cubicBezTo>
                  <a:cubicBezTo>
                    <a:pt x="39388" y="155851"/>
                    <a:pt x="46894" y="152760"/>
                    <a:pt x="53075" y="147021"/>
                  </a:cubicBezTo>
                  <a:cubicBezTo>
                    <a:pt x="51309" y="147021"/>
                    <a:pt x="49102" y="146580"/>
                    <a:pt x="47336" y="146580"/>
                  </a:cubicBezTo>
                  <a:cubicBezTo>
                    <a:pt x="33649" y="147462"/>
                    <a:pt x="24819" y="145255"/>
                    <a:pt x="21728" y="123180"/>
                  </a:cubicBezTo>
                  <a:cubicBezTo>
                    <a:pt x="19962" y="111259"/>
                    <a:pt x="20845" y="98897"/>
                    <a:pt x="20845" y="86093"/>
                  </a:cubicBezTo>
                  <a:cubicBezTo>
                    <a:pt x="20845" y="79029"/>
                    <a:pt x="20845" y="71965"/>
                    <a:pt x="22612" y="65343"/>
                  </a:cubicBezTo>
                  <a:cubicBezTo>
                    <a:pt x="28351" y="39294"/>
                    <a:pt x="49985" y="22959"/>
                    <a:pt x="75592" y="24283"/>
                  </a:cubicBezTo>
                  <a:cubicBezTo>
                    <a:pt x="98550" y="25607"/>
                    <a:pt x="119300" y="45475"/>
                    <a:pt x="121950" y="70641"/>
                  </a:cubicBezTo>
                  <a:cubicBezTo>
                    <a:pt x="123716" y="89184"/>
                    <a:pt x="124157" y="107727"/>
                    <a:pt x="121508" y="126270"/>
                  </a:cubicBezTo>
                  <a:cubicBezTo>
                    <a:pt x="121067" y="128478"/>
                    <a:pt x="120184" y="130685"/>
                    <a:pt x="119742" y="132893"/>
                  </a:cubicBezTo>
                  <a:cubicBezTo>
                    <a:pt x="116652" y="142165"/>
                    <a:pt x="111354" y="145696"/>
                    <a:pt x="102082" y="146138"/>
                  </a:cubicBezTo>
                  <a:cubicBezTo>
                    <a:pt x="98991" y="146138"/>
                    <a:pt x="95901" y="146138"/>
                    <a:pt x="92810" y="146138"/>
                  </a:cubicBezTo>
                  <a:cubicBezTo>
                    <a:pt x="92810" y="146580"/>
                    <a:pt x="92810" y="147021"/>
                    <a:pt x="92369" y="147904"/>
                  </a:cubicBezTo>
                  <a:cubicBezTo>
                    <a:pt x="97225" y="150553"/>
                    <a:pt x="102082" y="153644"/>
                    <a:pt x="107380" y="154968"/>
                  </a:cubicBezTo>
                  <a:cubicBezTo>
                    <a:pt x="120184" y="158059"/>
                    <a:pt x="131663" y="163356"/>
                    <a:pt x="138727" y="175719"/>
                  </a:cubicBezTo>
                  <a:cubicBezTo>
                    <a:pt x="149323" y="172628"/>
                    <a:pt x="159919" y="170420"/>
                    <a:pt x="170073" y="167330"/>
                  </a:cubicBezTo>
                  <a:cubicBezTo>
                    <a:pt x="177138" y="164681"/>
                    <a:pt x="184202" y="161590"/>
                    <a:pt x="190824" y="158059"/>
                  </a:cubicBezTo>
                  <a:cubicBezTo>
                    <a:pt x="193915" y="156734"/>
                    <a:pt x="193915" y="146580"/>
                    <a:pt x="191266" y="144372"/>
                  </a:cubicBezTo>
                  <a:cubicBezTo>
                    <a:pt x="180670" y="136866"/>
                    <a:pt x="173606" y="126270"/>
                    <a:pt x="170515" y="112584"/>
                  </a:cubicBezTo>
                  <a:cubicBezTo>
                    <a:pt x="170515" y="111701"/>
                    <a:pt x="168749" y="109935"/>
                    <a:pt x="167425" y="109935"/>
                  </a:cubicBezTo>
                  <a:cubicBezTo>
                    <a:pt x="151089" y="106844"/>
                    <a:pt x="143583" y="85652"/>
                    <a:pt x="154621" y="71524"/>
                  </a:cubicBezTo>
                  <a:cubicBezTo>
                    <a:pt x="155504" y="70199"/>
                    <a:pt x="155504" y="67992"/>
                    <a:pt x="155946" y="66226"/>
                  </a:cubicBezTo>
                  <a:cubicBezTo>
                    <a:pt x="156387" y="56954"/>
                    <a:pt x="155946" y="47683"/>
                    <a:pt x="157712" y="38853"/>
                  </a:cubicBezTo>
                  <a:cubicBezTo>
                    <a:pt x="162127" y="16336"/>
                    <a:pt x="181111" y="441"/>
                    <a:pt x="202745" y="0"/>
                  </a:cubicBezTo>
                  <a:cubicBezTo>
                    <a:pt x="207160" y="0"/>
                    <a:pt x="211575" y="0"/>
                    <a:pt x="216431" y="0"/>
                  </a:cubicBezTo>
                  <a:cubicBezTo>
                    <a:pt x="223937" y="0"/>
                    <a:pt x="230560" y="3091"/>
                    <a:pt x="235858" y="8830"/>
                  </a:cubicBezTo>
                  <a:cubicBezTo>
                    <a:pt x="237624" y="10596"/>
                    <a:pt x="238507" y="11038"/>
                    <a:pt x="241156" y="10596"/>
                  </a:cubicBezTo>
                  <a:cubicBezTo>
                    <a:pt x="259699" y="4856"/>
                    <a:pt x="277359" y="18985"/>
                    <a:pt x="277801" y="39735"/>
                  </a:cubicBezTo>
                  <a:cubicBezTo>
                    <a:pt x="277801" y="49449"/>
                    <a:pt x="277801" y="59162"/>
                    <a:pt x="277801" y="68875"/>
                  </a:cubicBezTo>
                  <a:cubicBezTo>
                    <a:pt x="277801" y="71082"/>
                    <a:pt x="278242" y="73290"/>
                    <a:pt x="279567" y="74614"/>
                  </a:cubicBezTo>
                  <a:cubicBezTo>
                    <a:pt x="287514" y="89184"/>
                    <a:pt x="280449" y="106844"/>
                    <a:pt x="264997" y="109935"/>
                  </a:cubicBezTo>
                  <a:cubicBezTo>
                    <a:pt x="262789" y="110376"/>
                    <a:pt x="261465" y="111259"/>
                    <a:pt x="261024" y="113908"/>
                  </a:cubicBezTo>
                  <a:cubicBezTo>
                    <a:pt x="258374" y="125829"/>
                    <a:pt x="252194" y="135542"/>
                    <a:pt x="242922" y="142606"/>
                  </a:cubicBezTo>
                  <a:cubicBezTo>
                    <a:pt x="238507" y="146138"/>
                    <a:pt x="239390" y="155851"/>
                    <a:pt x="244246" y="158500"/>
                  </a:cubicBezTo>
                  <a:cubicBezTo>
                    <a:pt x="257050" y="166447"/>
                    <a:pt x="271619" y="168655"/>
                    <a:pt x="285306" y="173070"/>
                  </a:cubicBezTo>
                  <a:cubicBezTo>
                    <a:pt x="291487" y="174835"/>
                    <a:pt x="295902" y="175719"/>
                    <a:pt x="299876" y="168655"/>
                  </a:cubicBezTo>
                  <a:cubicBezTo>
                    <a:pt x="304291" y="162032"/>
                    <a:pt x="311797" y="158941"/>
                    <a:pt x="319302" y="156734"/>
                  </a:cubicBezTo>
                  <a:cubicBezTo>
                    <a:pt x="325483" y="154968"/>
                    <a:pt x="331664" y="151877"/>
                    <a:pt x="337845" y="149229"/>
                  </a:cubicBezTo>
                  <a:cubicBezTo>
                    <a:pt x="341819" y="147462"/>
                    <a:pt x="341819" y="143930"/>
                    <a:pt x="338287" y="141281"/>
                  </a:cubicBezTo>
                  <a:cubicBezTo>
                    <a:pt x="330340" y="135542"/>
                    <a:pt x="324600" y="128036"/>
                    <a:pt x="321951" y="117882"/>
                  </a:cubicBezTo>
                  <a:cubicBezTo>
                    <a:pt x="321510" y="116557"/>
                    <a:pt x="320185" y="114791"/>
                    <a:pt x="318861" y="114791"/>
                  </a:cubicBezTo>
                  <a:cubicBezTo>
                    <a:pt x="302967" y="110817"/>
                    <a:pt x="298993" y="91833"/>
                    <a:pt x="309147" y="82120"/>
                  </a:cubicBezTo>
                  <a:cubicBezTo>
                    <a:pt x="310031" y="81237"/>
                    <a:pt x="310472" y="78588"/>
                    <a:pt x="310472" y="77263"/>
                  </a:cubicBezTo>
                  <a:cubicBezTo>
                    <a:pt x="310913" y="70641"/>
                    <a:pt x="310472" y="63577"/>
                    <a:pt x="311797" y="56954"/>
                  </a:cubicBezTo>
                  <a:cubicBezTo>
                    <a:pt x="317536" y="31789"/>
                    <a:pt x="341377" y="15011"/>
                    <a:pt x="365660" y="18543"/>
                  </a:cubicBezTo>
                  <a:cubicBezTo>
                    <a:pt x="387735" y="21634"/>
                    <a:pt x="403629" y="36204"/>
                    <a:pt x="408486" y="56954"/>
                  </a:cubicBezTo>
                  <a:cubicBezTo>
                    <a:pt x="409810" y="63577"/>
                    <a:pt x="409369" y="70641"/>
                    <a:pt x="409810" y="77263"/>
                  </a:cubicBezTo>
                  <a:cubicBezTo>
                    <a:pt x="409810" y="79029"/>
                    <a:pt x="410252" y="81237"/>
                    <a:pt x="411576" y="82562"/>
                  </a:cubicBezTo>
                  <a:cubicBezTo>
                    <a:pt x="421289" y="94482"/>
                    <a:pt x="416874" y="110817"/>
                    <a:pt x="402746" y="114791"/>
                  </a:cubicBezTo>
                  <a:cubicBezTo>
                    <a:pt x="401422" y="115232"/>
                    <a:pt x="399214" y="116557"/>
                    <a:pt x="398773" y="118323"/>
                  </a:cubicBezTo>
                  <a:cubicBezTo>
                    <a:pt x="396124" y="128478"/>
                    <a:pt x="389943" y="135983"/>
                    <a:pt x="381995" y="141723"/>
                  </a:cubicBezTo>
                  <a:cubicBezTo>
                    <a:pt x="380671" y="142606"/>
                    <a:pt x="379346" y="144372"/>
                    <a:pt x="379346" y="145696"/>
                  </a:cubicBezTo>
                  <a:cubicBezTo>
                    <a:pt x="379346" y="147021"/>
                    <a:pt x="381113" y="148787"/>
                    <a:pt x="382437" y="149229"/>
                  </a:cubicBezTo>
                  <a:cubicBezTo>
                    <a:pt x="388177" y="151877"/>
                    <a:pt x="394358" y="154526"/>
                    <a:pt x="400097" y="156734"/>
                  </a:cubicBezTo>
                  <a:cubicBezTo>
                    <a:pt x="418640" y="162474"/>
                    <a:pt x="428795" y="174835"/>
                    <a:pt x="430119" y="195145"/>
                  </a:cubicBezTo>
                  <a:cubicBezTo>
                    <a:pt x="431444" y="213688"/>
                    <a:pt x="432327" y="232673"/>
                    <a:pt x="433210" y="251657"/>
                  </a:cubicBezTo>
                  <a:cubicBezTo>
                    <a:pt x="433652" y="263136"/>
                    <a:pt x="427912" y="268876"/>
                    <a:pt x="417316" y="268876"/>
                  </a:cubicBezTo>
                  <a:cubicBezTo>
                    <a:pt x="383320" y="268876"/>
                    <a:pt x="349325" y="268876"/>
                    <a:pt x="315328" y="268876"/>
                  </a:cubicBezTo>
                  <a:cubicBezTo>
                    <a:pt x="313562" y="268876"/>
                    <a:pt x="311797" y="268876"/>
                    <a:pt x="309589" y="268876"/>
                  </a:cubicBezTo>
                  <a:cubicBezTo>
                    <a:pt x="310031" y="275499"/>
                    <a:pt x="309589" y="281680"/>
                    <a:pt x="310472" y="287861"/>
                  </a:cubicBezTo>
                  <a:cubicBezTo>
                    <a:pt x="311797" y="298899"/>
                    <a:pt x="308706" y="306845"/>
                    <a:pt x="298993" y="311260"/>
                  </a:cubicBezTo>
                  <a:cubicBezTo>
                    <a:pt x="242922" y="311702"/>
                    <a:pt x="188617" y="311702"/>
                    <a:pt x="133870" y="311702"/>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4ED1E06A-8E95-D26A-9525-2521865B6AED}"/>
                </a:ext>
              </a:extLst>
            </p:cNvPr>
            <p:cNvSpPr/>
            <p:nvPr/>
          </p:nvSpPr>
          <p:spPr>
            <a:xfrm>
              <a:off x="6312212" y="4546157"/>
              <a:ext cx="421636" cy="177272"/>
            </a:xfrm>
            <a:custGeom>
              <a:avLst/>
              <a:gdLst>
                <a:gd name="connsiteX0" fmla="*/ 67550 w 421636"/>
                <a:gd name="connsiteY0" fmla="*/ 165132 h 177272"/>
                <a:gd name="connsiteX1" fmla="*/ 74614 w 421636"/>
                <a:gd name="connsiteY1" fmla="*/ 153211 h 177272"/>
                <a:gd name="connsiteX2" fmla="*/ 94482 w 421636"/>
                <a:gd name="connsiteY2" fmla="*/ 141732 h 177272"/>
                <a:gd name="connsiteX3" fmla="*/ 114350 w 421636"/>
                <a:gd name="connsiteY3" fmla="*/ 140849 h 177272"/>
                <a:gd name="connsiteX4" fmla="*/ 124504 w 421636"/>
                <a:gd name="connsiteY4" fmla="*/ 111710 h 177272"/>
                <a:gd name="connsiteX5" fmla="*/ 118765 w 421636"/>
                <a:gd name="connsiteY5" fmla="*/ 99347 h 177272"/>
                <a:gd name="connsiteX6" fmla="*/ 117440 w 421636"/>
                <a:gd name="connsiteY6" fmla="*/ 73299 h 177272"/>
                <a:gd name="connsiteX7" fmla="*/ 110376 w 421636"/>
                <a:gd name="connsiteY7" fmla="*/ 65793 h 177272"/>
                <a:gd name="connsiteX8" fmla="*/ 24725 w 421636"/>
                <a:gd name="connsiteY8" fmla="*/ 65793 h 177272"/>
                <a:gd name="connsiteX9" fmla="*/ 7506 w 421636"/>
                <a:gd name="connsiteY9" fmla="*/ 85219 h 177272"/>
                <a:gd name="connsiteX10" fmla="*/ 7506 w 421636"/>
                <a:gd name="connsiteY10" fmla="*/ 122747 h 177272"/>
                <a:gd name="connsiteX11" fmla="*/ 25607 w 421636"/>
                <a:gd name="connsiteY11" fmla="*/ 142174 h 177272"/>
                <a:gd name="connsiteX12" fmla="*/ 45917 w 421636"/>
                <a:gd name="connsiteY12" fmla="*/ 142174 h 177272"/>
                <a:gd name="connsiteX13" fmla="*/ 56954 w 421636"/>
                <a:gd name="connsiteY13" fmla="*/ 148796 h 177272"/>
                <a:gd name="connsiteX14" fmla="*/ 67550 w 421636"/>
                <a:gd name="connsiteY14" fmla="*/ 165132 h 177272"/>
                <a:gd name="connsiteX15" fmla="*/ 352762 w 421636"/>
                <a:gd name="connsiteY15" fmla="*/ 165132 h 177272"/>
                <a:gd name="connsiteX16" fmla="*/ 362475 w 421636"/>
                <a:gd name="connsiteY16" fmla="*/ 148796 h 177272"/>
                <a:gd name="connsiteX17" fmla="*/ 374837 w 421636"/>
                <a:gd name="connsiteY17" fmla="*/ 141732 h 177272"/>
                <a:gd name="connsiteX18" fmla="*/ 394705 w 421636"/>
                <a:gd name="connsiteY18" fmla="*/ 141732 h 177272"/>
                <a:gd name="connsiteX19" fmla="*/ 412806 w 421636"/>
                <a:gd name="connsiteY19" fmla="*/ 122306 h 177272"/>
                <a:gd name="connsiteX20" fmla="*/ 412806 w 421636"/>
                <a:gd name="connsiteY20" fmla="*/ 85661 h 177272"/>
                <a:gd name="connsiteX21" fmla="*/ 393822 w 421636"/>
                <a:gd name="connsiteY21" fmla="*/ 65352 h 177272"/>
                <a:gd name="connsiteX22" fmla="*/ 312144 w 421636"/>
                <a:gd name="connsiteY22" fmla="*/ 65352 h 177272"/>
                <a:gd name="connsiteX23" fmla="*/ 306845 w 421636"/>
                <a:gd name="connsiteY23" fmla="*/ 65793 h 177272"/>
                <a:gd name="connsiteX24" fmla="*/ 302430 w 421636"/>
                <a:gd name="connsiteY24" fmla="*/ 71092 h 177272"/>
                <a:gd name="connsiteX25" fmla="*/ 302430 w 421636"/>
                <a:gd name="connsiteY25" fmla="*/ 91401 h 177272"/>
                <a:gd name="connsiteX26" fmla="*/ 294925 w 421636"/>
                <a:gd name="connsiteY26" fmla="*/ 112592 h 177272"/>
                <a:gd name="connsiteX27" fmla="*/ 293159 w 421636"/>
                <a:gd name="connsiteY27" fmla="*/ 115683 h 177272"/>
                <a:gd name="connsiteX28" fmla="*/ 311702 w 421636"/>
                <a:gd name="connsiteY28" fmla="*/ 141290 h 177272"/>
                <a:gd name="connsiteX29" fmla="*/ 330687 w 421636"/>
                <a:gd name="connsiteY29" fmla="*/ 141290 h 177272"/>
                <a:gd name="connsiteX30" fmla="*/ 343049 w 421636"/>
                <a:gd name="connsiteY30" fmla="*/ 148796 h 177272"/>
                <a:gd name="connsiteX31" fmla="*/ 352762 w 421636"/>
                <a:gd name="connsiteY31" fmla="*/ 165132 h 177272"/>
                <a:gd name="connsiteX32" fmla="*/ 210156 w 421636"/>
                <a:gd name="connsiteY32" fmla="*/ 150120 h 177272"/>
                <a:gd name="connsiteX33" fmla="*/ 225167 w 421636"/>
                <a:gd name="connsiteY33" fmla="*/ 125396 h 177272"/>
                <a:gd name="connsiteX34" fmla="*/ 240178 w 421636"/>
                <a:gd name="connsiteY34" fmla="*/ 116566 h 177272"/>
                <a:gd name="connsiteX35" fmla="*/ 268435 w 421636"/>
                <a:gd name="connsiteY35" fmla="*/ 116566 h 177272"/>
                <a:gd name="connsiteX36" fmla="*/ 293159 w 421636"/>
                <a:gd name="connsiteY36" fmla="*/ 89193 h 177272"/>
                <a:gd name="connsiteX37" fmla="*/ 293159 w 421636"/>
                <a:gd name="connsiteY37" fmla="*/ 37979 h 177272"/>
                <a:gd name="connsiteX38" fmla="*/ 265786 w 421636"/>
                <a:gd name="connsiteY38" fmla="*/ 8839 h 177272"/>
                <a:gd name="connsiteX39" fmla="*/ 152319 w 421636"/>
                <a:gd name="connsiteY39" fmla="*/ 8839 h 177272"/>
                <a:gd name="connsiteX40" fmla="*/ 125387 w 421636"/>
                <a:gd name="connsiteY40" fmla="*/ 37979 h 177272"/>
                <a:gd name="connsiteX41" fmla="*/ 125387 w 421636"/>
                <a:gd name="connsiteY41" fmla="*/ 88310 h 177272"/>
                <a:gd name="connsiteX42" fmla="*/ 151436 w 421636"/>
                <a:gd name="connsiteY42" fmla="*/ 116566 h 177272"/>
                <a:gd name="connsiteX43" fmla="*/ 177485 w 421636"/>
                <a:gd name="connsiteY43" fmla="*/ 116566 h 177272"/>
                <a:gd name="connsiteX44" fmla="*/ 194262 w 421636"/>
                <a:gd name="connsiteY44" fmla="*/ 126280 h 177272"/>
                <a:gd name="connsiteX45" fmla="*/ 210156 w 421636"/>
                <a:gd name="connsiteY45" fmla="*/ 150120 h 177272"/>
                <a:gd name="connsiteX46" fmla="*/ 302430 w 421636"/>
                <a:gd name="connsiteY46" fmla="*/ 56080 h 177272"/>
                <a:gd name="connsiteX47" fmla="*/ 393381 w 421636"/>
                <a:gd name="connsiteY47" fmla="*/ 56080 h 177272"/>
                <a:gd name="connsiteX48" fmla="*/ 411482 w 421636"/>
                <a:gd name="connsiteY48" fmla="*/ 61820 h 177272"/>
                <a:gd name="connsiteX49" fmla="*/ 421636 w 421636"/>
                <a:gd name="connsiteY49" fmla="*/ 83012 h 177272"/>
                <a:gd name="connsiteX50" fmla="*/ 421636 w 421636"/>
                <a:gd name="connsiteY50" fmla="*/ 124072 h 177272"/>
                <a:gd name="connsiteX51" fmla="*/ 397354 w 421636"/>
                <a:gd name="connsiteY51" fmla="*/ 150562 h 177272"/>
                <a:gd name="connsiteX52" fmla="*/ 376162 w 421636"/>
                <a:gd name="connsiteY52" fmla="*/ 151004 h 177272"/>
                <a:gd name="connsiteX53" fmla="*/ 369981 w 421636"/>
                <a:gd name="connsiteY53" fmla="*/ 154535 h 177272"/>
                <a:gd name="connsiteX54" fmla="*/ 358943 w 421636"/>
                <a:gd name="connsiteY54" fmla="*/ 171754 h 177272"/>
                <a:gd name="connsiteX55" fmla="*/ 346581 w 421636"/>
                <a:gd name="connsiteY55" fmla="*/ 171754 h 177272"/>
                <a:gd name="connsiteX56" fmla="*/ 335543 w 421636"/>
                <a:gd name="connsiteY56" fmla="*/ 154535 h 177272"/>
                <a:gd name="connsiteX57" fmla="*/ 329804 w 421636"/>
                <a:gd name="connsiteY57" fmla="*/ 151004 h 177272"/>
                <a:gd name="connsiteX58" fmla="*/ 314351 w 421636"/>
                <a:gd name="connsiteY58" fmla="*/ 151004 h 177272"/>
                <a:gd name="connsiteX59" fmla="*/ 283887 w 421636"/>
                <a:gd name="connsiteY59" fmla="*/ 122747 h 177272"/>
                <a:gd name="connsiteX60" fmla="*/ 241944 w 421636"/>
                <a:gd name="connsiteY60" fmla="*/ 125838 h 177272"/>
                <a:gd name="connsiteX61" fmla="*/ 232232 w 421636"/>
                <a:gd name="connsiteY61" fmla="*/ 131577 h 177272"/>
                <a:gd name="connsiteX62" fmla="*/ 217662 w 421636"/>
                <a:gd name="connsiteY62" fmla="*/ 155419 h 177272"/>
                <a:gd name="connsiteX63" fmla="*/ 203534 w 421636"/>
                <a:gd name="connsiteY63" fmla="*/ 155419 h 177272"/>
                <a:gd name="connsiteX64" fmla="*/ 189405 w 421636"/>
                <a:gd name="connsiteY64" fmla="*/ 132019 h 177272"/>
                <a:gd name="connsiteX65" fmla="*/ 178809 w 421636"/>
                <a:gd name="connsiteY65" fmla="*/ 125838 h 177272"/>
                <a:gd name="connsiteX66" fmla="*/ 160708 w 421636"/>
                <a:gd name="connsiteY66" fmla="*/ 125838 h 177272"/>
                <a:gd name="connsiteX67" fmla="*/ 137308 w 421636"/>
                <a:gd name="connsiteY67" fmla="*/ 124072 h 177272"/>
                <a:gd name="connsiteX68" fmla="*/ 136425 w 421636"/>
                <a:gd name="connsiteY68" fmla="*/ 129811 h 177272"/>
                <a:gd name="connsiteX69" fmla="*/ 111259 w 421636"/>
                <a:gd name="connsiteY69" fmla="*/ 151445 h 177272"/>
                <a:gd name="connsiteX70" fmla="*/ 91833 w 421636"/>
                <a:gd name="connsiteY70" fmla="*/ 151445 h 177272"/>
                <a:gd name="connsiteX71" fmla="*/ 85210 w 421636"/>
                <a:gd name="connsiteY71" fmla="*/ 155419 h 177272"/>
                <a:gd name="connsiteX72" fmla="*/ 74614 w 421636"/>
                <a:gd name="connsiteY72" fmla="*/ 172637 h 177272"/>
                <a:gd name="connsiteX73" fmla="*/ 62252 w 421636"/>
                <a:gd name="connsiteY73" fmla="*/ 172637 h 177272"/>
                <a:gd name="connsiteX74" fmla="*/ 52098 w 421636"/>
                <a:gd name="connsiteY74" fmla="*/ 155860 h 177272"/>
                <a:gd name="connsiteX75" fmla="*/ 45034 w 421636"/>
                <a:gd name="connsiteY75" fmla="*/ 151445 h 177272"/>
                <a:gd name="connsiteX76" fmla="*/ 26490 w 421636"/>
                <a:gd name="connsiteY76" fmla="*/ 151445 h 177272"/>
                <a:gd name="connsiteX77" fmla="*/ 0 w 421636"/>
                <a:gd name="connsiteY77" fmla="*/ 122747 h 177272"/>
                <a:gd name="connsiteX78" fmla="*/ 0 w 421636"/>
                <a:gd name="connsiteY78" fmla="*/ 85219 h 177272"/>
                <a:gd name="connsiteX79" fmla="*/ 26049 w 421636"/>
                <a:gd name="connsiteY79" fmla="*/ 56963 h 177272"/>
                <a:gd name="connsiteX80" fmla="*/ 117440 w 421636"/>
                <a:gd name="connsiteY80" fmla="*/ 57404 h 177272"/>
                <a:gd name="connsiteX81" fmla="*/ 119206 w 421636"/>
                <a:gd name="connsiteY81" fmla="*/ 56963 h 177272"/>
                <a:gd name="connsiteX82" fmla="*/ 119206 w 421636"/>
                <a:gd name="connsiteY82" fmla="*/ 38862 h 177272"/>
                <a:gd name="connsiteX83" fmla="*/ 155410 w 421636"/>
                <a:gd name="connsiteY83" fmla="*/ 9 h 177272"/>
                <a:gd name="connsiteX84" fmla="*/ 268435 w 421636"/>
                <a:gd name="connsiteY84" fmla="*/ 9 h 177272"/>
                <a:gd name="connsiteX85" fmla="*/ 303755 w 421636"/>
                <a:gd name="connsiteY85" fmla="*/ 38420 h 177272"/>
                <a:gd name="connsiteX86" fmla="*/ 302430 w 421636"/>
                <a:gd name="connsiteY86" fmla="*/ 56080 h 177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21636" h="177272">
                  <a:moveTo>
                    <a:pt x="67550" y="165132"/>
                  </a:moveTo>
                  <a:cubicBezTo>
                    <a:pt x="70199" y="160717"/>
                    <a:pt x="72848" y="157185"/>
                    <a:pt x="74614" y="153211"/>
                  </a:cubicBezTo>
                  <a:cubicBezTo>
                    <a:pt x="79029" y="144381"/>
                    <a:pt x="85210" y="140849"/>
                    <a:pt x="94482" y="141732"/>
                  </a:cubicBezTo>
                  <a:cubicBezTo>
                    <a:pt x="101105" y="142174"/>
                    <a:pt x="107727" y="142174"/>
                    <a:pt x="114350" y="140849"/>
                  </a:cubicBezTo>
                  <a:cubicBezTo>
                    <a:pt x="126712" y="138200"/>
                    <a:pt x="131568" y="122306"/>
                    <a:pt x="124504" y="111710"/>
                  </a:cubicBezTo>
                  <a:cubicBezTo>
                    <a:pt x="121856" y="108177"/>
                    <a:pt x="119648" y="103762"/>
                    <a:pt x="118765" y="99347"/>
                  </a:cubicBezTo>
                  <a:cubicBezTo>
                    <a:pt x="117440" y="90959"/>
                    <a:pt x="117440" y="82129"/>
                    <a:pt x="117440" y="73299"/>
                  </a:cubicBezTo>
                  <a:cubicBezTo>
                    <a:pt x="117440" y="66677"/>
                    <a:pt x="116999" y="65793"/>
                    <a:pt x="110376" y="65793"/>
                  </a:cubicBezTo>
                  <a:cubicBezTo>
                    <a:pt x="82120" y="65793"/>
                    <a:pt x="53422" y="65793"/>
                    <a:pt x="24725" y="65793"/>
                  </a:cubicBezTo>
                  <a:cubicBezTo>
                    <a:pt x="14128" y="65793"/>
                    <a:pt x="7506" y="73740"/>
                    <a:pt x="7506" y="85219"/>
                  </a:cubicBezTo>
                  <a:cubicBezTo>
                    <a:pt x="7506" y="97582"/>
                    <a:pt x="7506" y="109944"/>
                    <a:pt x="7506" y="122747"/>
                  </a:cubicBezTo>
                  <a:cubicBezTo>
                    <a:pt x="7506" y="134668"/>
                    <a:pt x="14128" y="142174"/>
                    <a:pt x="25607" y="142174"/>
                  </a:cubicBezTo>
                  <a:cubicBezTo>
                    <a:pt x="32230" y="142174"/>
                    <a:pt x="39294" y="142174"/>
                    <a:pt x="45917" y="142174"/>
                  </a:cubicBezTo>
                  <a:cubicBezTo>
                    <a:pt x="50773" y="142174"/>
                    <a:pt x="54747" y="144381"/>
                    <a:pt x="56954" y="148796"/>
                  </a:cubicBezTo>
                  <a:cubicBezTo>
                    <a:pt x="60486" y="153653"/>
                    <a:pt x="63577" y="158950"/>
                    <a:pt x="67550" y="165132"/>
                  </a:cubicBezTo>
                  <a:close/>
                  <a:moveTo>
                    <a:pt x="352762" y="165132"/>
                  </a:moveTo>
                  <a:cubicBezTo>
                    <a:pt x="356294" y="159392"/>
                    <a:pt x="359384" y="154094"/>
                    <a:pt x="362475" y="148796"/>
                  </a:cubicBezTo>
                  <a:cubicBezTo>
                    <a:pt x="365566" y="143940"/>
                    <a:pt x="369098" y="141290"/>
                    <a:pt x="374837" y="141732"/>
                  </a:cubicBezTo>
                  <a:cubicBezTo>
                    <a:pt x="381460" y="141732"/>
                    <a:pt x="388082" y="141732"/>
                    <a:pt x="394705" y="141732"/>
                  </a:cubicBezTo>
                  <a:cubicBezTo>
                    <a:pt x="405301" y="141732"/>
                    <a:pt x="412365" y="133785"/>
                    <a:pt x="412806" y="122306"/>
                  </a:cubicBezTo>
                  <a:cubicBezTo>
                    <a:pt x="412806" y="110385"/>
                    <a:pt x="412806" y="98023"/>
                    <a:pt x="412806" y="85661"/>
                  </a:cubicBezTo>
                  <a:cubicBezTo>
                    <a:pt x="412806" y="72416"/>
                    <a:pt x="406184" y="65352"/>
                    <a:pt x="393822" y="65352"/>
                  </a:cubicBezTo>
                  <a:cubicBezTo>
                    <a:pt x="366448" y="65352"/>
                    <a:pt x="339517" y="65352"/>
                    <a:pt x="312144" y="65352"/>
                  </a:cubicBezTo>
                  <a:cubicBezTo>
                    <a:pt x="310378" y="65352"/>
                    <a:pt x="308611" y="65793"/>
                    <a:pt x="306845" y="65793"/>
                  </a:cubicBezTo>
                  <a:cubicBezTo>
                    <a:pt x="303755" y="65793"/>
                    <a:pt x="302430" y="67559"/>
                    <a:pt x="302430" y="71092"/>
                  </a:cubicBezTo>
                  <a:cubicBezTo>
                    <a:pt x="302430" y="77714"/>
                    <a:pt x="302430" y="84778"/>
                    <a:pt x="302430" y="91401"/>
                  </a:cubicBezTo>
                  <a:cubicBezTo>
                    <a:pt x="302430" y="99347"/>
                    <a:pt x="299340" y="106412"/>
                    <a:pt x="294925" y="112592"/>
                  </a:cubicBezTo>
                  <a:cubicBezTo>
                    <a:pt x="294484" y="113476"/>
                    <a:pt x="293159" y="114359"/>
                    <a:pt x="293159" y="115683"/>
                  </a:cubicBezTo>
                  <a:cubicBezTo>
                    <a:pt x="291393" y="130253"/>
                    <a:pt x="296691" y="141290"/>
                    <a:pt x="311702" y="141290"/>
                  </a:cubicBezTo>
                  <a:cubicBezTo>
                    <a:pt x="317883" y="141290"/>
                    <a:pt x="324505" y="141290"/>
                    <a:pt x="330687" y="141290"/>
                  </a:cubicBezTo>
                  <a:cubicBezTo>
                    <a:pt x="336426" y="141290"/>
                    <a:pt x="340400" y="143498"/>
                    <a:pt x="343049" y="148796"/>
                  </a:cubicBezTo>
                  <a:cubicBezTo>
                    <a:pt x="346139" y="154094"/>
                    <a:pt x="349230" y="159392"/>
                    <a:pt x="352762" y="165132"/>
                  </a:cubicBezTo>
                  <a:close/>
                  <a:moveTo>
                    <a:pt x="210156" y="150120"/>
                  </a:moveTo>
                  <a:cubicBezTo>
                    <a:pt x="215454" y="141290"/>
                    <a:pt x="220752" y="133344"/>
                    <a:pt x="225167" y="125396"/>
                  </a:cubicBezTo>
                  <a:cubicBezTo>
                    <a:pt x="228699" y="119215"/>
                    <a:pt x="233556" y="116566"/>
                    <a:pt x="240178" y="116566"/>
                  </a:cubicBezTo>
                  <a:cubicBezTo>
                    <a:pt x="249450" y="116566"/>
                    <a:pt x="259163" y="116566"/>
                    <a:pt x="268435" y="116566"/>
                  </a:cubicBezTo>
                  <a:cubicBezTo>
                    <a:pt x="283005" y="116566"/>
                    <a:pt x="293159" y="104646"/>
                    <a:pt x="293159" y="89193"/>
                  </a:cubicBezTo>
                  <a:cubicBezTo>
                    <a:pt x="293159" y="71974"/>
                    <a:pt x="293159" y="55197"/>
                    <a:pt x="293159" y="37979"/>
                  </a:cubicBezTo>
                  <a:cubicBezTo>
                    <a:pt x="293159" y="18994"/>
                    <a:pt x="283446" y="8839"/>
                    <a:pt x="265786" y="8839"/>
                  </a:cubicBezTo>
                  <a:cubicBezTo>
                    <a:pt x="228258" y="8839"/>
                    <a:pt x="190289" y="8839"/>
                    <a:pt x="152319" y="8839"/>
                  </a:cubicBezTo>
                  <a:cubicBezTo>
                    <a:pt x="135101" y="8839"/>
                    <a:pt x="125387" y="19435"/>
                    <a:pt x="125387" y="37979"/>
                  </a:cubicBezTo>
                  <a:cubicBezTo>
                    <a:pt x="125387" y="54756"/>
                    <a:pt x="125387" y="71533"/>
                    <a:pt x="125387" y="88310"/>
                  </a:cubicBezTo>
                  <a:cubicBezTo>
                    <a:pt x="125387" y="105529"/>
                    <a:pt x="135542" y="116125"/>
                    <a:pt x="151436" y="116566"/>
                  </a:cubicBezTo>
                  <a:cubicBezTo>
                    <a:pt x="160266" y="116566"/>
                    <a:pt x="168655" y="116566"/>
                    <a:pt x="177485" y="116566"/>
                  </a:cubicBezTo>
                  <a:cubicBezTo>
                    <a:pt x="184990" y="116125"/>
                    <a:pt x="190289" y="119215"/>
                    <a:pt x="194262" y="126280"/>
                  </a:cubicBezTo>
                  <a:cubicBezTo>
                    <a:pt x="200002" y="133785"/>
                    <a:pt x="204858" y="141290"/>
                    <a:pt x="210156" y="150120"/>
                  </a:cubicBezTo>
                  <a:close/>
                  <a:moveTo>
                    <a:pt x="302430" y="56080"/>
                  </a:moveTo>
                  <a:cubicBezTo>
                    <a:pt x="332894" y="56080"/>
                    <a:pt x="362917" y="56080"/>
                    <a:pt x="393381" y="56080"/>
                  </a:cubicBezTo>
                  <a:cubicBezTo>
                    <a:pt x="400003" y="56080"/>
                    <a:pt x="406184" y="57404"/>
                    <a:pt x="411482" y="61820"/>
                  </a:cubicBezTo>
                  <a:cubicBezTo>
                    <a:pt x="418105" y="67118"/>
                    <a:pt x="421636" y="74182"/>
                    <a:pt x="421636" y="83012"/>
                  </a:cubicBezTo>
                  <a:cubicBezTo>
                    <a:pt x="421636" y="96698"/>
                    <a:pt x="421636" y="110385"/>
                    <a:pt x="421636" y="124072"/>
                  </a:cubicBezTo>
                  <a:cubicBezTo>
                    <a:pt x="421636" y="138641"/>
                    <a:pt x="411041" y="149679"/>
                    <a:pt x="397354" y="150562"/>
                  </a:cubicBezTo>
                  <a:cubicBezTo>
                    <a:pt x="390290" y="151004"/>
                    <a:pt x="383226" y="150562"/>
                    <a:pt x="376162" y="151004"/>
                  </a:cubicBezTo>
                  <a:cubicBezTo>
                    <a:pt x="373954" y="151004"/>
                    <a:pt x="371305" y="152770"/>
                    <a:pt x="369981" y="154535"/>
                  </a:cubicBezTo>
                  <a:cubicBezTo>
                    <a:pt x="366007" y="160275"/>
                    <a:pt x="362475" y="166015"/>
                    <a:pt x="358943" y="171754"/>
                  </a:cubicBezTo>
                  <a:cubicBezTo>
                    <a:pt x="355411" y="177935"/>
                    <a:pt x="350113" y="177935"/>
                    <a:pt x="346581" y="171754"/>
                  </a:cubicBezTo>
                  <a:cubicBezTo>
                    <a:pt x="343049" y="166015"/>
                    <a:pt x="339517" y="159834"/>
                    <a:pt x="335543" y="154535"/>
                  </a:cubicBezTo>
                  <a:cubicBezTo>
                    <a:pt x="334219" y="152770"/>
                    <a:pt x="332011" y="151004"/>
                    <a:pt x="329804" y="151004"/>
                  </a:cubicBezTo>
                  <a:cubicBezTo>
                    <a:pt x="324505" y="150562"/>
                    <a:pt x="319208" y="150562"/>
                    <a:pt x="314351" y="151004"/>
                  </a:cubicBezTo>
                  <a:cubicBezTo>
                    <a:pt x="297574" y="152328"/>
                    <a:pt x="284770" y="141732"/>
                    <a:pt x="283887" y="122747"/>
                  </a:cubicBezTo>
                  <a:cubicBezTo>
                    <a:pt x="270201" y="128045"/>
                    <a:pt x="255631" y="125396"/>
                    <a:pt x="241944" y="125838"/>
                  </a:cubicBezTo>
                  <a:cubicBezTo>
                    <a:pt x="237529" y="125838"/>
                    <a:pt x="234439" y="127604"/>
                    <a:pt x="232232" y="131577"/>
                  </a:cubicBezTo>
                  <a:cubicBezTo>
                    <a:pt x="227817" y="139525"/>
                    <a:pt x="222518" y="147471"/>
                    <a:pt x="217662" y="155419"/>
                  </a:cubicBezTo>
                  <a:cubicBezTo>
                    <a:pt x="213247" y="162483"/>
                    <a:pt x="207949" y="162483"/>
                    <a:pt x="203534" y="155419"/>
                  </a:cubicBezTo>
                  <a:cubicBezTo>
                    <a:pt x="198677" y="147913"/>
                    <a:pt x="193820" y="139966"/>
                    <a:pt x="189405" y="132019"/>
                  </a:cubicBezTo>
                  <a:cubicBezTo>
                    <a:pt x="186756" y="127604"/>
                    <a:pt x="183666" y="125838"/>
                    <a:pt x="178809" y="125838"/>
                  </a:cubicBezTo>
                  <a:cubicBezTo>
                    <a:pt x="173070" y="126280"/>
                    <a:pt x="166889" y="126280"/>
                    <a:pt x="160708" y="125838"/>
                  </a:cubicBezTo>
                  <a:cubicBezTo>
                    <a:pt x="152761" y="125396"/>
                    <a:pt x="145255" y="124955"/>
                    <a:pt x="137308" y="124072"/>
                  </a:cubicBezTo>
                  <a:cubicBezTo>
                    <a:pt x="137308" y="124955"/>
                    <a:pt x="136866" y="127604"/>
                    <a:pt x="136425" y="129811"/>
                  </a:cubicBezTo>
                  <a:cubicBezTo>
                    <a:pt x="133776" y="142615"/>
                    <a:pt x="123621" y="151004"/>
                    <a:pt x="111259" y="151445"/>
                  </a:cubicBezTo>
                  <a:cubicBezTo>
                    <a:pt x="104637" y="151445"/>
                    <a:pt x="98456" y="151445"/>
                    <a:pt x="91833" y="151445"/>
                  </a:cubicBezTo>
                  <a:cubicBezTo>
                    <a:pt x="88743" y="151445"/>
                    <a:pt x="86535" y="152328"/>
                    <a:pt x="85210" y="155419"/>
                  </a:cubicBezTo>
                  <a:cubicBezTo>
                    <a:pt x="81678" y="161158"/>
                    <a:pt x="78147" y="166898"/>
                    <a:pt x="74614" y="172637"/>
                  </a:cubicBezTo>
                  <a:cubicBezTo>
                    <a:pt x="71083" y="178818"/>
                    <a:pt x="65784" y="178818"/>
                    <a:pt x="62252" y="172637"/>
                  </a:cubicBezTo>
                  <a:cubicBezTo>
                    <a:pt x="58720" y="166898"/>
                    <a:pt x="55188" y="161600"/>
                    <a:pt x="52098" y="155860"/>
                  </a:cubicBezTo>
                  <a:cubicBezTo>
                    <a:pt x="50332" y="152770"/>
                    <a:pt x="48565" y="151445"/>
                    <a:pt x="45034" y="151445"/>
                  </a:cubicBezTo>
                  <a:cubicBezTo>
                    <a:pt x="38853" y="151886"/>
                    <a:pt x="32671" y="151445"/>
                    <a:pt x="26490" y="151445"/>
                  </a:cubicBezTo>
                  <a:cubicBezTo>
                    <a:pt x="11038" y="151445"/>
                    <a:pt x="0" y="139525"/>
                    <a:pt x="0" y="122747"/>
                  </a:cubicBezTo>
                  <a:cubicBezTo>
                    <a:pt x="0" y="110385"/>
                    <a:pt x="0" y="97582"/>
                    <a:pt x="0" y="85219"/>
                  </a:cubicBezTo>
                  <a:cubicBezTo>
                    <a:pt x="0" y="68884"/>
                    <a:pt x="10596" y="56963"/>
                    <a:pt x="26049" y="56963"/>
                  </a:cubicBezTo>
                  <a:cubicBezTo>
                    <a:pt x="56513" y="56963"/>
                    <a:pt x="86977" y="56963"/>
                    <a:pt x="117440" y="57404"/>
                  </a:cubicBezTo>
                  <a:cubicBezTo>
                    <a:pt x="117882" y="57404"/>
                    <a:pt x="118323" y="57404"/>
                    <a:pt x="119206" y="56963"/>
                  </a:cubicBezTo>
                  <a:cubicBezTo>
                    <a:pt x="119206" y="50782"/>
                    <a:pt x="119648" y="45043"/>
                    <a:pt x="119206" y="38862"/>
                  </a:cubicBezTo>
                  <a:cubicBezTo>
                    <a:pt x="117882" y="15462"/>
                    <a:pt x="135101" y="-432"/>
                    <a:pt x="155410" y="9"/>
                  </a:cubicBezTo>
                  <a:cubicBezTo>
                    <a:pt x="192938" y="892"/>
                    <a:pt x="230907" y="9"/>
                    <a:pt x="268435" y="9"/>
                  </a:cubicBezTo>
                  <a:cubicBezTo>
                    <a:pt x="290068" y="9"/>
                    <a:pt x="303755" y="14579"/>
                    <a:pt x="303755" y="38420"/>
                  </a:cubicBezTo>
                  <a:cubicBezTo>
                    <a:pt x="302430" y="44159"/>
                    <a:pt x="302430" y="50341"/>
                    <a:pt x="302430" y="56080"/>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7EDDBB4F-9EA9-D66C-AE38-5938E2BB9EC7}"/>
                </a:ext>
              </a:extLst>
            </p:cNvPr>
            <p:cNvSpPr/>
            <p:nvPr/>
          </p:nvSpPr>
          <p:spPr>
            <a:xfrm>
              <a:off x="6517954" y="4940381"/>
              <a:ext cx="11037" cy="8494"/>
            </a:xfrm>
            <a:custGeom>
              <a:avLst/>
              <a:gdLst>
                <a:gd name="connsiteX0" fmla="*/ 11038 w 11037"/>
                <a:gd name="connsiteY0" fmla="*/ 4464 h 8494"/>
                <a:gd name="connsiteX1" fmla="*/ 4415 w 11037"/>
                <a:gd name="connsiteY1" fmla="*/ 8437 h 8494"/>
                <a:gd name="connsiteX2" fmla="*/ 0 w 11037"/>
                <a:gd name="connsiteY2" fmla="*/ 4022 h 8494"/>
                <a:gd name="connsiteX3" fmla="*/ 4415 w 11037"/>
                <a:gd name="connsiteY3" fmla="*/ 49 h 8494"/>
                <a:gd name="connsiteX4" fmla="*/ 11038 w 11037"/>
                <a:gd name="connsiteY4" fmla="*/ 4464 h 8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37" h="8494">
                  <a:moveTo>
                    <a:pt x="11038" y="4464"/>
                  </a:moveTo>
                  <a:cubicBezTo>
                    <a:pt x="7947" y="6671"/>
                    <a:pt x="6181" y="8879"/>
                    <a:pt x="4415" y="8437"/>
                  </a:cubicBezTo>
                  <a:cubicBezTo>
                    <a:pt x="3090" y="8437"/>
                    <a:pt x="1324" y="5788"/>
                    <a:pt x="0" y="4022"/>
                  </a:cubicBezTo>
                  <a:cubicBezTo>
                    <a:pt x="1324" y="2698"/>
                    <a:pt x="3090" y="49"/>
                    <a:pt x="4415" y="49"/>
                  </a:cubicBezTo>
                  <a:cubicBezTo>
                    <a:pt x="6623" y="-393"/>
                    <a:pt x="8388" y="2256"/>
                    <a:pt x="11038" y="4464"/>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A9F57E3-8422-A4A8-34B7-9C6AB5048CC9}"/>
                </a:ext>
              </a:extLst>
            </p:cNvPr>
            <p:cNvSpPr/>
            <p:nvPr/>
          </p:nvSpPr>
          <p:spPr>
            <a:xfrm>
              <a:off x="6518395" y="4916833"/>
              <a:ext cx="8446" cy="8584"/>
            </a:xfrm>
            <a:custGeom>
              <a:avLst/>
              <a:gdLst>
                <a:gd name="connsiteX0" fmla="*/ 5298 w 8446"/>
                <a:gd name="connsiteY0" fmla="*/ 196 h 8584"/>
                <a:gd name="connsiteX1" fmla="*/ 8389 w 8446"/>
                <a:gd name="connsiteY1" fmla="*/ 4611 h 8584"/>
                <a:gd name="connsiteX2" fmla="*/ 3974 w 8446"/>
                <a:gd name="connsiteY2" fmla="*/ 8585 h 8584"/>
                <a:gd name="connsiteX3" fmla="*/ 0 w 8446"/>
                <a:gd name="connsiteY3" fmla="*/ 4611 h 8584"/>
                <a:gd name="connsiteX4" fmla="*/ 3090 w 8446"/>
                <a:gd name="connsiteY4" fmla="*/ 196 h 8584"/>
                <a:gd name="connsiteX5" fmla="*/ 5298 w 8446"/>
                <a:gd name="connsiteY5" fmla="*/ 196 h 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 h="8584">
                  <a:moveTo>
                    <a:pt x="5298" y="196"/>
                  </a:moveTo>
                  <a:cubicBezTo>
                    <a:pt x="6623" y="1962"/>
                    <a:pt x="8830" y="3287"/>
                    <a:pt x="8389" y="4611"/>
                  </a:cubicBezTo>
                  <a:cubicBezTo>
                    <a:pt x="7947" y="5936"/>
                    <a:pt x="5739" y="8585"/>
                    <a:pt x="3974" y="8585"/>
                  </a:cubicBezTo>
                  <a:cubicBezTo>
                    <a:pt x="2649" y="8585"/>
                    <a:pt x="0" y="5936"/>
                    <a:pt x="0" y="4611"/>
                  </a:cubicBezTo>
                  <a:cubicBezTo>
                    <a:pt x="0" y="3287"/>
                    <a:pt x="2208" y="1521"/>
                    <a:pt x="3090" y="196"/>
                  </a:cubicBezTo>
                  <a:cubicBezTo>
                    <a:pt x="3974" y="-245"/>
                    <a:pt x="4856" y="196"/>
                    <a:pt x="5298" y="196"/>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C189B88F-F5C1-A88F-C41F-4C89AEA8BBB1}"/>
                </a:ext>
              </a:extLst>
            </p:cNvPr>
            <p:cNvSpPr/>
            <p:nvPr/>
          </p:nvSpPr>
          <p:spPr>
            <a:xfrm>
              <a:off x="6518395" y="4965595"/>
              <a:ext cx="8388" cy="8388"/>
            </a:xfrm>
            <a:custGeom>
              <a:avLst/>
              <a:gdLst>
                <a:gd name="connsiteX0" fmla="*/ 3090 w 8388"/>
                <a:gd name="connsiteY0" fmla="*/ 8389 h 8388"/>
                <a:gd name="connsiteX1" fmla="*/ 0 w 8388"/>
                <a:gd name="connsiteY1" fmla="*/ 3532 h 8388"/>
                <a:gd name="connsiteX2" fmla="*/ 4415 w 8388"/>
                <a:gd name="connsiteY2" fmla="*/ 0 h 8388"/>
                <a:gd name="connsiteX3" fmla="*/ 8389 w 8388"/>
                <a:gd name="connsiteY3" fmla="*/ 3974 h 8388"/>
                <a:gd name="connsiteX4" fmla="*/ 4856 w 8388"/>
                <a:gd name="connsiteY4" fmla="*/ 8389 h 8388"/>
                <a:gd name="connsiteX5" fmla="*/ 3090 w 8388"/>
                <a:gd name="connsiteY5" fmla="*/ 8389 h 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88" h="8388">
                  <a:moveTo>
                    <a:pt x="3090" y="8389"/>
                  </a:moveTo>
                  <a:cubicBezTo>
                    <a:pt x="2208" y="6623"/>
                    <a:pt x="0" y="4857"/>
                    <a:pt x="0" y="3532"/>
                  </a:cubicBezTo>
                  <a:cubicBezTo>
                    <a:pt x="441" y="2208"/>
                    <a:pt x="3090" y="0"/>
                    <a:pt x="4415" y="0"/>
                  </a:cubicBezTo>
                  <a:cubicBezTo>
                    <a:pt x="6181" y="0"/>
                    <a:pt x="8389" y="2208"/>
                    <a:pt x="8389" y="3974"/>
                  </a:cubicBezTo>
                  <a:cubicBezTo>
                    <a:pt x="8389" y="5298"/>
                    <a:pt x="6181" y="7064"/>
                    <a:pt x="4856" y="8389"/>
                  </a:cubicBezTo>
                  <a:cubicBezTo>
                    <a:pt x="4415" y="8389"/>
                    <a:pt x="3974" y="8389"/>
                    <a:pt x="3090" y="8389"/>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8" name="Freeform 77">
              <a:extLst>
                <a:ext uri="{FF2B5EF4-FFF2-40B4-BE49-F238E27FC236}">
                  <a16:creationId xmlns:a16="http://schemas.microsoft.com/office/drawing/2014/main" id="{61A68695-640F-410F-3030-4393C63DF444}"/>
                </a:ext>
              </a:extLst>
            </p:cNvPr>
            <p:cNvSpPr/>
            <p:nvPr/>
          </p:nvSpPr>
          <p:spPr>
            <a:xfrm>
              <a:off x="6518395" y="4989387"/>
              <a:ext cx="8830" cy="10645"/>
            </a:xfrm>
            <a:custGeom>
              <a:avLst/>
              <a:gdLst>
                <a:gd name="connsiteX0" fmla="*/ 3974 w 8830"/>
                <a:gd name="connsiteY0" fmla="*/ 10645 h 10645"/>
                <a:gd name="connsiteX1" fmla="*/ 0 w 8830"/>
                <a:gd name="connsiteY1" fmla="*/ 4022 h 10645"/>
                <a:gd name="connsiteX2" fmla="*/ 4415 w 8830"/>
                <a:gd name="connsiteY2" fmla="*/ 49 h 10645"/>
                <a:gd name="connsiteX3" fmla="*/ 8830 w 8830"/>
                <a:gd name="connsiteY3" fmla="*/ 4464 h 10645"/>
                <a:gd name="connsiteX4" fmla="*/ 3974 w 8830"/>
                <a:gd name="connsiteY4" fmla="*/ 10645 h 10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0" h="10645">
                  <a:moveTo>
                    <a:pt x="3974" y="10645"/>
                  </a:moveTo>
                  <a:cubicBezTo>
                    <a:pt x="2208" y="7555"/>
                    <a:pt x="0" y="5347"/>
                    <a:pt x="0" y="4022"/>
                  </a:cubicBezTo>
                  <a:cubicBezTo>
                    <a:pt x="441" y="2256"/>
                    <a:pt x="2649" y="-393"/>
                    <a:pt x="4415" y="49"/>
                  </a:cubicBezTo>
                  <a:cubicBezTo>
                    <a:pt x="6181" y="49"/>
                    <a:pt x="8389" y="2698"/>
                    <a:pt x="8830" y="4464"/>
                  </a:cubicBezTo>
                  <a:cubicBezTo>
                    <a:pt x="8830" y="5789"/>
                    <a:pt x="6181" y="7555"/>
                    <a:pt x="3974" y="10645"/>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310B01A1-279D-B339-D9C2-4C062EC2FE19}"/>
                </a:ext>
              </a:extLst>
            </p:cNvPr>
            <p:cNvSpPr/>
            <p:nvPr/>
          </p:nvSpPr>
          <p:spPr>
            <a:xfrm>
              <a:off x="6672038" y="4916809"/>
              <a:ext cx="21248" cy="10571"/>
            </a:xfrm>
            <a:custGeom>
              <a:avLst/>
              <a:gdLst>
                <a:gd name="connsiteX0" fmla="*/ 10596 w 21248"/>
                <a:gd name="connsiteY0" fmla="*/ 10375 h 10571"/>
                <a:gd name="connsiteX1" fmla="*/ 4415 w 21248"/>
                <a:gd name="connsiteY1" fmla="*/ 10375 h 10571"/>
                <a:gd name="connsiteX2" fmla="*/ 0 w 21248"/>
                <a:gd name="connsiteY2" fmla="*/ 5519 h 10571"/>
                <a:gd name="connsiteX3" fmla="*/ 3974 w 21248"/>
                <a:gd name="connsiteY3" fmla="*/ 662 h 10571"/>
                <a:gd name="connsiteX4" fmla="*/ 16777 w 21248"/>
                <a:gd name="connsiteY4" fmla="*/ 662 h 10571"/>
                <a:gd name="connsiteX5" fmla="*/ 21192 w 21248"/>
                <a:gd name="connsiteY5" fmla="*/ 5519 h 10571"/>
                <a:gd name="connsiteX6" fmla="*/ 16777 w 21248"/>
                <a:gd name="connsiteY6" fmla="*/ 10375 h 10571"/>
                <a:gd name="connsiteX7" fmla="*/ 10596 w 21248"/>
                <a:gd name="connsiteY7" fmla="*/ 10375 h 1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48" h="10571">
                  <a:moveTo>
                    <a:pt x="10596" y="10375"/>
                  </a:moveTo>
                  <a:cubicBezTo>
                    <a:pt x="8830" y="10375"/>
                    <a:pt x="6181" y="10817"/>
                    <a:pt x="4415" y="10375"/>
                  </a:cubicBezTo>
                  <a:cubicBezTo>
                    <a:pt x="2649" y="9493"/>
                    <a:pt x="0" y="7285"/>
                    <a:pt x="0" y="5519"/>
                  </a:cubicBezTo>
                  <a:cubicBezTo>
                    <a:pt x="0" y="3753"/>
                    <a:pt x="2649" y="1104"/>
                    <a:pt x="3974" y="662"/>
                  </a:cubicBezTo>
                  <a:cubicBezTo>
                    <a:pt x="8389" y="-221"/>
                    <a:pt x="12804" y="-221"/>
                    <a:pt x="16777" y="662"/>
                  </a:cubicBezTo>
                  <a:cubicBezTo>
                    <a:pt x="18543" y="662"/>
                    <a:pt x="20751" y="3311"/>
                    <a:pt x="21192" y="5519"/>
                  </a:cubicBezTo>
                  <a:cubicBezTo>
                    <a:pt x="21634" y="8609"/>
                    <a:pt x="19426" y="10375"/>
                    <a:pt x="16777" y="10375"/>
                  </a:cubicBezTo>
                  <a:cubicBezTo>
                    <a:pt x="14570" y="10375"/>
                    <a:pt x="12362" y="10375"/>
                    <a:pt x="10596" y="10375"/>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E68D19FA-C227-AF75-BA38-BF233579987A}"/>
                </a:ext>
              </a:extLst>
            </p:cNvPr>
            <p:cNvSpPr/>
            <p:nvPr/>
          </p:nvSpPr>
          <p:spPr>
            <a:xfrm>
              <a:off x="6646372" y="4820782"/>
              <a:ext cx="38587" cy="12582"/>
            </a:xfrm>
            <a:custGeom>
              <a:avLst/>
              <a:gdLst>
                <a:gd name="connsiteX0" fmla="*/ 12863 w 38587"/>
                <a:gd name="connsiteY0" fmla="*/ 0 h 12582"/>
                <a:gd name="connsiteX1" fmla="*/ 26108 w 38587"/>
                <a:gd name="connsiteY1" fmla="*/ 883 h 12582"/>
                <a:gd name="connsiteX2" fmla="*/ 37145 w 38587"/>
                <a:gd name="connsiteY2" fmla="*/ 4856 h 12582"/>
                <a:gd name="connsiteX3" fmla="*/ 38470 w 38587"/>
                <a:gd name="connsiteY3" fmla="*/ 9271 h 12582"/>
                <a:gd name="connsiteX4" fmla="*/ 34938 w 38587"/>
                <a:gd name="connsiteY4" fmla="*/ 12362 h 12582"/>
                <a:gd name="connsiteX5" fmla="*/ 30964 w 38587"/>
                <a:gd name="connsiteY5" fmla="*/ 11479 h 12582"/>
                <a:gd name="connsiteX6" fmla="*/ 23017 w 38587"/>
                <a:gd name="connsiteY6" fmla="*/ 11479 h 12582"/>
                <a:gd name="connsiteX7" fmla="*/ 16836 w 38587"/>
                <a:gd name="connsiteY7" fmla="*/ 11479 h 12582"/>
                <a:gd name="connsiteX8" fmla="*/ 7123 w 38587"/>
                <a:gd name="connsiteY8" fmla="*/ 11920 h 12582"/>
                <a:gd name="connsiteX9" fmla="*/ 1825 w 38587"/>
                <a:gd name="connsiteY9" fmla="*/ 11920 h 12582"/>
                <a:gd name="connsiteX10" fmla="*/ 1825 w 38587"/>
                <a:gd name="connsiteY10" fmla="*/ 5298 h 12582"/>
                <a:gd name="connsiteX11" fmla="*/ 12863 w 38587"/>
                <a:gd name="connsiteY11" fmla="*/ 0 h 1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87" h="12582">
                  <a:moveTo>
                    <a:pt x="12863" y="0"/>
                  </a:moveTo>
                  <a:cubicBezTo>
                    <a:pt x="17278" y="3974"/>
                    <a:pt x="21693" y="1324"/>
                    <a:pt x="26108" y="883"/>
                  </a:cubicBezTo>
                  <a:cubicBezTo>
                    <a:pt x="29640" y="883"/>
                    <a:pt x="33613" y="3090"/>
                    <a:pt x="37145" y="4856"/>
                  </a:cubicBezTo>
                  <a:cubicBezTo>
                    <a:pt x="38028" y="5298"/>
                    <a:pt x="38911" y="7947"/>
                    <a:pt x="38470" y="9271"/>
                  </a:cubicBezTo>
                  <a:cubicBezTo>
                    <a:pt x="38028" y="10596"/>
                    <a:pt x="36262" y="11920"/>
                    <a:pt x="34938" y="12362"/>
                  </a:cubicBezTo>
                  <a:cubicBezTo>
                    <a:pt x="33613" y="12804"/>
                    <a:pt x="32288" y="11920"/>
                    <a:pt x="30964" y="11479"/>
                  </a:cubicBezTo>
                  <a:cubicBezTo>
                    <a:pt x="28315" y="10154"/>
                    <a:pt x="26108" y="9271"/>
                    <a:pt x="23017" y="11479"/>
                  </a:cubicBezTo>
                  <a:cubicBezTo>
                    <a:pt x="21251" y="12362"/>
                    <a:pt x="18161" y="12804"/>
                    <a:pt x="16836" y="11479"/>
                  </a:cubicBezTo>
                  <a:cubicBezTo>
                    <a:pt x="13304" y="9271"/>
                    <a:pt x="10655" y="10596"/>
                    <a:pt x="7123" y="11920"/>
                  </a:cubicBezTo>
                  <a:cubicBezTo>
                    <a:pt x="5357" y="12804"/>
                    <a:pt x="3149" y="12804"/>
                    <a:pt x="1825" y="11920"/>
                  </a:cubicBezTo>
                  <a:cubicBezTo>
                    <a:pt x="-382" y="10154"/>
                    <a:pt x="-824" y="7064"/>
                    <a:pt x="1825" y="5298"/>
                  </a:cubicBezTo>
                  <a:cubicBezTo>
                    <a:pt x="4915" y="3090"/>
                    <a:pt x="8889" y="1766"/>
                    <a:pt x="12863" y="0"/>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1D98CF84-0D49-42EA-1327-34193C715328}"/>
                </a:ext>
              </a:extLst>
            </p:cNvPr>
            <p:cNvSpPr/>
            <p:nvPr/>
          </p:nvSpPr>
          <p:spPr>
            <a:xfrm>
              <a:off x="6469388" y="4579721"/>
              <a:ext cx="104194" cy="8388"/>
            </a:xfrm>
            <a:custGeom>
              <a:avLst/>
              <a:gdLst>
                <a:gd name="connsiteX0" fmla="*/ 52097 w 104194"/>
                <a:gd name="connsiteY0" fmla="*/ 8388 h 8388"/>
                <a:gd name="connsiteX1" fmla="*/ 6181 w 104194"/>
                <a:gd name="connsiteY1" fmla="*/ 8388 h 8388"/>
                <a:gd name="connsiteX2" fmla="*/ 0 w 104194"/>
                <a:gd name="connsiteY2" fmla="*/ 4415 h 8388"/>
                <a:gd name="connsiteX3" fmla="*/ 5739 w 104194"/>
                <a:gd name="connsiteY3" fmla="*/ 441 h 8388"/>
                <a:gd name="connsiteX4" fmla="*/ 98014 w 104194"/>
                <a:gd name="connsiteY4" fmla="*/ 0 h 8388"/>
                <a:gd name="connsiteX5" fmla="*/ 104195 w 104194"/>
                <a:gd name="connsiteY5" fmla="*/ 3973 h 8388"/>
                <a:gd name="connsiteX6" fmla="*/ 98455 w 104194"/>
                <a:gd name="connsiteY6" fmla="*/ 7947 h 8388"/>
                <a:gd name="connsiteX7" fmla="*/ 52097 w 104194"/>
                <a:gd name="connsiteY7" fmla="*/ 8388 h 8388"/>
                <a:gd name="connsiteX8" fmla="*/ 52097 w 104194"/>
                <a:gd name="connsiteY8" fmla="*/ 8388 h 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94" h="8388">
                  <a:moveTo>
                    <a:pt x="52097" y="8388"/>
                  </a:moveTo>
                  <a:cubicBezTo>
                    <a:pt x="36645" y="8388"/>
                    <a:pt x="21633" y="8388"/>
                    <a:pt x="6181" y="8388"/>
                  </a:cubicBezTo>
                  <a:cubicBezTo>
                    <a:pt x="3090" y="8388"/>
                    <a:pt x="0" y="7947"/>
                    <a:pt x="0" y="4415"/>
                  </a:cubicBezTo>
                  <a:cubicBezTo>
                    <a:pt x="0" y="883"/>
                    <a:pt x="3090" y="441"/>
                    <a:pt x="5739" y="441"/>
                  </a:cubicBezTo>
                  <a:cubicBezTo>
                    <a:pt x="36645" y="441"/>
                    <a:pt x="67550" y="441"/>
                    <a:pt x="98014" y="0"/>
                  </a:cubicBezTo>
                  <a:cubicBezTo>
                    <a:pt x="101104" y="0"/>
                    <a:pt x="104195" y="441"/>
                    <a:pt x="104195" y="3973"/>
                  </a:cubicBezTo>
                  <a:cubicBezTo>
                    <a:pt x="104195" y="7505"/>
                    <a:pt x="101104" y="7947"/>
                    <a:pt x="98455" y="7947"/>
                  </a:cubicBezTo>
                  <a:cubicBezTo>
                    <a:pt x="83002" y="8388"/>
                    <a:pt x="67550" y="8388"/>
                    <a:pt x="52097" y="8388"/>
                  </a:cubicBezTo>
                  <a:cubicBezTo>
                    <a:pt x="52097" y="8388"/>
                    <a:pt x="52097" y="8388"/>
                    <a:pt x="52097" y="8388"/>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2" name="Freeform 81">
              <a:extLst>
                <a:ext uri="{FF2B5EF4-FFF2-40B4-BE49-F238E27FC236}">
                  <a16:creationId xmlns:a16="http://schemas.microsoft.com/office/drawing/2014/main" id="{30C49552-3985-1BA0-7957-23793D5E7921}"/>
                </a:ext>
              </a:extLst>
            </p:cNvPr>
            <p:cNvSpPr/>
            <p:nvPr/>
          </p:nvSpPr>
          <p:spPr>
            <a:xfrm>
              <a:off x="6468946" y="4628617"/>
              <a:ext cx="104636" cy="10816"/>
            </a:xfrm>
            <a:custGeom>
              <a:avLst/>
              <a:gdLst>
                <a:gd name="connsiteX0" fmla="*/ 52098 w 104636"/>
                <a:gd name="connsiteY0" fmla="*/ 10707 h 10816"/>
                <a:gd name="connsiteX1" fmla="*/ 7064 w 104636"/>
                <a:gd name="connsiteY1" fmla="*/ 10707 h 10816"/>
                <a:gd name="connsiteX2" fmla="*/ 3091 w 104636"/>
                <a:gd name="connsiteY2" fmla="*/ 10265 h 10816"/>
                <a:gd name="connsiteX3" fmla="*/ 0 w 104636"/>
                <a:gd name="connsiteY3" fmla="*/ 5408 h 10816"/>
                <a:gd name="connsiteX4" fmla="*/ 3091 w 104636"/>
                <a:gd name="connsiteY4" fmla="*/ 552 h 10816"/>
                <a:gd name="connsiteX5" fmla="*/ 6623 w 104636"/>
                <a:gd name="connsiteY5" fmla="*/ 110 h 10816"/>
                <a:gd name="connsiteX6" fmla="*/ 97131 w 104636"/>
                <a:gd name="connsiteY6" fmla="*/ 110 h 10816"/>
                <a:gd name="connsiteX7" fmla="*/ 98014 w 104636"/>
                <a:gd name="connsiteY7" fmla="*/ 110 h 10816"/>
                <a:gd name="connsiteX8" fmla="*/ 104637 w 104636"/>
                <a:gd name="connsiteY8" fmla="*/ 4967 h 10816"/>
                <a:gd name="connsiteX9" fmla="*/ 98014 w 104636"/>
                <a:gd name="connsiteY9" fmla="*/ 9823 h 10816"/>
                <a:gd name="connsiteX10" fmla="*/ 52098 w 104636"/>
                <a:gd name="connsiteY10" fmla="*/ 9823 h 10816"/>
                <a:gd name="connsiteX11" fmla="*/ 52098 w 104636"/>
                <a:gd name="connsiteY11" fmla="*/ 10707 h 10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636" h="10816">
                  <a:moveTo>
                    <a:pt x="52098" y="10707"/>
                  </a:moveTo>
                  <a:cubicBezTo>
                    <a:pt x="37086" y="10707"/>
                    <a:pt x="22075" y="10707"/>
                    <a:pt x="7064" y="10707"/>
                  </a:cubicBezTo>
                  <a:cubicBezTo>
                    <a:pt x="5740" y="10707"/>
                    <a:pt x="3974" y="11148"/>
                    <a:pt x="3091" y="10265"/>
                  </a:cubicBezTo>
                  <a:cubicBezTo>
                    <a:pt x="1766" y="8940"/>
                    <a:pt x="0" y="7174"/>
                    <a:pt x="0" y="5408"/>
                  </a:cubicBezTo>
                  <a:cubicBezTo>
                    <a:pt x="0" y="3642"/>
                    <a:pt x="1766" y="1876"/>
                    <a:pt x="3091" y="552"/>
                  </a:cubicBezTo>
                  <a:cubicBezTo>
                    <a:pt x="3974" y="-331"/>
                    <a:pt x="5298" y="110"/>
                    <a:pt x="6623" y="110"/>
                  </a:cubicBezTo>
                  <a:cubicBezTo>
                    <a:pt x="36645" y="110"/>
                    <a:pt x="67109" y="110"/>
                    <a:pt x="97131" y="110"/>
                  </a:cubicBezTo>
                  <a:cubicBezTo>
                    <a:pt x="97573" y="110"/>
                    <a:pt x="97573" y="110"/>
                    <a:pt x="98014" y="110"/>
                  </a:cubicBezTo>
                  <a:cubicBezTo>
                    <a:pt x="101105" y="110"/>
                    <a:pt x="104637" y="110"/>
                    <a:pt x="104637" y="4967"/>
                  </a:cubicBezTo>
                  <a:cubicBezTo>
                    <a:pt x="104637" y="9823"/>
                    <a:pt x="101105" y="9823"/>
                    <a:pt x="98014" y="9823"/>
                  </a:cubicBezTo>
                  <a:cubicBezTo>
                    <a:pt x="83003" y="9823"/>
                    <a:pt x="67550" y="9823"/>
                    <a:pt x="52098" y="9823"/>
                  </a:cubicBezTo>
                  <a:cubicBezTo>
                    <a:pt x="52098" y="10707"/>
                    <a:pt x="52098" y="10707"/>
                    <a:pt x="52098" y="10707"/>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sp>
          <p:nvSpPr>
            <p:cNvPr id="83" name="Freeform 82">
              <a:extLst>
                <a:ext uri="{FF2B5EF4-FFF2-40B4-BE49-F238E27FC236}">
                  <a16:creationId xmlns:a16="http://schemas.microsoft.com/office/drawing/2014/main" id="{75A2730C-15F0-D901-CF9B-51E190A56011}"/>
                </a:ext>
              </a:extLst>
            </p:cNvPr>
            <p:cNvSpPr/>
            <p:nvPr/>
          </p:nvSpPr>
          <p:spPr>
            <a:xfrm>
              <a:off x="6469830" y="4603120"/>
              <a:ext cx="104312" cy="10596"/>
            </a:xfrm>
            <a:custGeom>
              <a:avLst/>
              <a:gdLst>
                <a:gd name="connsiteX0" fmla="*/ 52097 w 104312"/>
                <a:gd name="connsiteY0" fmla="*/ 0 h 10596"/>
                <a:gd name="connsiteX1" fmla="*/ 97572 w 104312"/>
                <a:gd name="connsiteY1" fmla="*/ 0 h 10596"/>
                <a:gd name="connsiteX2" fmla="*/ 102870 w 104312"/>
                <a:gd name="connsiteY2" fmla="*/ 1766 h 10596"/>
                <a:gd name="connsiteX3" fmla="*/ 104195 w 104312"/>
                <a:gd name="connsiteY3" fmla="*/ 6623 h 10596"/>
                <a:gd name="connsiteX4" fmla="*/ 99780 w 104312"/>
                <a:gd name="connsiteY4" fmla="*/ 10155 h 10596"/>
                <a:gd name="connsiteX5" fmla="*/ 75497 w 104312"/>
                <a:gd name="connsiteY5" fmla="*/ 10155 h 10596"/>
                <a:gd name="connsiteX6" fmla="*/ 8389 w 104312"/>
                <a:gd name="connsiteY6" fmla="*/ 10596 h 10596"/>
                <a:gd name="connsiteX7" fmla="*/ 5298 w 104312"/>
                <a:gd name="connsiteY7" fmla="*/ 10596 h 10596"/>
                <a:gd name="connsiteX8" fmla="*/ 0 w 104312"/>
                <a:gd name="connsiteY8" fmla="*/ 5298 h 10596"/>
                <a:gd name="connsiteX9" fmla="*/ 5298 w 104312"/>
                <a:gd name="connsiteY9" fmla="*/ 0 h 10596"/>
                <a:gd name="connsiteX10" fmla="*/ 52097 w 104312"/>
                <a:gd name="connsiteY10" fmla="*/ 0 h 10596"/>
                <a:gd name="connsiteX11" fmla="*/ 52097 w 104312"/>
                <a:gd name="connsiteY11" fmla="*/ 0 h 10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312" h="10596">
                  <a:moveTo>
                    <a:pt x="52097" y="0"/>
                  </a:moveTo>
                  <a:cubicBezTo>
                    <a:pt x="67108" y="0"/>
                    <a:pt x="82120" y="0"/>
                    <a:pt x="97572" y="0"/>
                  </a:cubicBezTo>
                  <a:cubicBezTo>
                    <a:pt x="99338" y="0"/>
                    <a:pt x="101546" y="441"/>
                    <a:pt x="102870" y="1766"/>
                  </a:cubicBezTo>
                  <a:cubicBezTo>
                    <a:pt x="103753" y="2649"/>
                    <a:pt x="104636" y="5740"/>
                    <a:pt x="104195" y="6623"/>
                  </a:cubicBezTo>
                  <a:cubicBezTo>
                    <a:pt x="103312" y="8389"/>
                    <a:pt x="101105" y="10155"/>
                    <a:pt x="99780" y="10155"/>
                  </a:cubicBezTo>
                  <a:cubicBezTo>
                    <a:pt x="91833" y="10596"/>
                    <a:pt x="83444" y="10155"/>
                    <a:pt x="75497" y="10155"/>
                  </a:cubicBezTo>
                  <a:cubicBezTo>
                    <a:pt x="53422" y="10155"/>
                    <a:pt x="30905" y="10155"/>
                    <a:pt x="8389" y="10596"/>
                  </a:cubicBezTo>
                  <a:cubicBezTo>
                    <a:pt x="7505" y="10596"/>
                    <a:pt x="6623" y="10596"/>
                    <a:pt x="5298" y="10596"/>
                  </a:cubicBezTo>
                  <a:cubicBezTo>
                    <a:pt x="2208" y="10596"/>
                    <a:pt x="0" y="9713"/>
                    <a:pt x="0" y="5298"/>
                  </a:cubicBezTo>
                  <a:cubicBezTo>
                    <a:pt x="0" y="883"/>
                    <a:pt x="2649" y="0"/>
                    <a:pt x="5298" y="0"/>
                  </a:cubicBezTo>
                  <a:cubicBezTo>
                    <a:pt x="20750" y="441"/>
                    <a:pt x="36203" y="441"/>
                    <a:pt x="52097" y="0"/>
                  </a:cubicBezTo>
                  <a:cubicBezTo>
                    <a:pt x="52097" y="441"/>
                    <a:pt x="52097" y="0"/>
                    <a:pt x="52097" y="0"/>
                  </a:cubicBezTo>
                  <a:close/>
                </a:path>
              </a:pathLst>
            </a:custGeom>
            <a:grp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grpSp>
        <p:nvGrpSpPr>
          <p:cNvPr id="84" name="Group 83">
            <a:extLst>
              <a:ext uri="{FF2B5EF4-FFF2-40B4-BE49-F238E27FC236}">
                <a16:creationId xmlns:a16="http://schemas.microsoft.com/office/drawing/2014/main" id="{D25B1E8E-A9DC-83ED-39D1-3A5898D2736E}"/>
              </a:ext>
            </a:extLst>
          </p:cNvPr>
          <p:cNvGrpSpPr/>
          <p:nvPr/>
        </p:nvGrpSpPr>
        <p:grpSpPr>
          <a:xfrm>
            <a:off x="4048569" y="711913"/>
            <a:ext cx="1919062" cy="1927343"/>
            <a:chOff x="1093675" y="2484814"/>
            <a:chExt cx="2961160" cy="2973937"/>
          </a:xfrm>
        </p:grpSpPr>
        <p:sp>
          <p:nvSpPr>
            <p:cNvPr id="85" name="Freeform 84">
              <a:extLst>
                <a:ext uri="{FF2B5EF4-FFF2-40B4-BE49-F238E27FC236}">
                  <a16:creationId xmlns:a16="http://schemas.microsoft.com/office/drawing/2014/main" id="{2666D8C1-67CA-6111-D424-6EBBC5A3D8D1}"/>
                </a:ext>
              </a:extLst>
            </p:cNvPr>
            <p:cNvSpPr/>
            <p:nvPr/>
          </p:nvSpPr>
          <p:spPr>
            <a:xfrm rot="10800000">
              <a:off x="1093675" y="3017160"/>
              <a:ext cx="2912240" cy="45689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86" name="Group 85">
              <a:extLst>
                <a:ext uri="{FF2B5EF4-FFF2-40B4-BE49-F238E27FC236}">
                  <a16:creationId xmlns:a16="http://schemas.microsoft.com/office/drawing/2014/main" id="{C2C47AB5-C20B-7F83-391D-6D389958A922}"/>
                </a:ext>
              </a:extLst>
            </p:cNvPr>
            <p:cNvGrpSpPr/>
            <p:nvPr/>
          </p:nvGrpSpPr>
          <p:grpSpPr>
            <a:xfrm>
              <a:off x="1226198" y="2484814"/>
              <a:ext cx="2828637" cy="2973937"/>
              <a:chOff x="7601607" y="4218616"/>
              <a:chExt cx="2411035" cy="2534880"/>
            </a:xfrm>
          </p:grpSpPr>
          <p:sp>
            <p:nvSpPr>
              <p:cNvPr id="87" name="TextBox 86">
                <a:extLst>
                  <a:ext uri="{FF2B5EF4-FFF2-40B4-BE49-F238E27FC236}">
                    <a16:creationId xmlns:a16="http://schemas.microsoft.com/office/drawing/2014/main" id="{1043E9AA-1050-7A5E-0741-AC00A67F5B1D}"/>
                  </a:ext>
                </a:extLst>
              </p:cNvPr>
              <p:cNvSpPr txBox="1"/>
              <p:nvPr/>
            </p:nvSpPr>
            <p:spPr>
              <a:xfrm>
                <a:off x="7608307" y="4218616"/>
                <a:ext cx="1452855" cy="445215"/>
              </a:xfrm>
              <a:prstGeom prst="rect">
                <a:avLst/>
              </a:prstGeom>
              <a:noFill/>
            </p:spPr>
            <p:txBody>
              <a:bodyPr wrap="non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1</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88" name="TextBox 87">
                <a:extLst>
                  <a:ext uri="{FF2B5EF4-FFF2-40B4-BE49-F238E27FC236}">
                    <a16:creationId xmlns:a16="http://schemas.microsoft.com/office/drawing/2014/main" id="{F37431B4-D359-2AAF-83C9-CE9E5EF3EBF6}"/>
                  </a:ext>
                </a:extLst>
              </p:cNvPr>
              <p:cNvSpPr txBox="1"/>
              <p:nvPr/>
            </p:nvSpPr>
            <p:spPr>
              <a:xfrm>
                <a:off x="7642196" y="4696841"/>
                <a:ext cx="2370446" cy="391300"/>
              </a:xfrm>
              <a:prstGeom prst="rect">
                <a:avLst/>
              </a:prstGeom>
              <a:noFill/>
            </p:spPr>
            <p:txBody>
              <a:bodyPr wrap="square" rtlCol="0">
                <a:spAutoFit/>
              </a:bodyPr>
              <a:lstStyle/>
              <a:p>
                <a:pPr>
                  <a:lnSpc>
                    <a:spcPts val="839"/>
                  </a:lnSpc>
                </a:pPr>
                <a:r>
                  <a:rPr lang="en-US" sz="700" b="1" dirty="0">
                    <a:ln/>
                    <a:solidFill>
                      <a:schemeClr val="bg1"/>
                    </a:solidFill>
                    <a:latin typeface="Calibri" panose="020F0502020204030204" pitchFamily="34" charset="0"/>
                    <a:cs typeface="Calibri" panose="020F0502020204030204" pitchFamily="34" charset="0"/>
                    <a:sym typeface="Avenir-Black"/>
                    <a:rtl val="0"/>
                  </a:rPr>
                  <a:t>Einleitung: Die Wiederbelebung der europäischen Unternehmen durch Vielfalt </a:t>
                </a:r>
              </a:p>
            </p:txBody>
          </p:sp>
          <p:sp>
            <p:nvSpPr>
              <p:cNvPr id="89" name="TextBox 88">
                <a:extLst>
                  <a:ext uri="{FF2B5EF4-FFF2-40B4-BE49-F238E27FC236}">
                    <a16:creationId xmlns:a16="http://schemas.microsoft.com/office/drawing/2014/main" id="{6E39176C-C6B1-88C9-90F6-86CEB87990E5}"/>
                  </a:ext>
                </a:extLst>
              </p:cNvPr>
              <p:cNvSpPr txBox="1"/>
              <p:nvPr/>
            </p:nvSpPr>
            <p:spPr>
              <a:xfrm>
                <a:off x="7601607" y="5113366"/>
                <a:ext cx="2328046" cy="1640130"/>
              </a:xfrm>
              <a:prstGeom prst="rect">
                <a:avLst/>
              </a:prstGeom>
              <a:noFill/>
            </p:spPr>
            <p:txBody>
              <a:bodyPr wrap="square" rtlCol="0">
                <a:spAutoFit/>
              </a:bodyPr>
              <a:lstStyle/>
              <a:p>
                <a:pPr>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Überblick und Definitionen von D&amp;I in KMU. 12 Dimensionen der Diversität. Erlernen von Schlüsselkompetenzen für die Umsetzung von Business Cases. </a:t>
                </a:r>
              </a:p>
              <a:p>
                <a:pPr>
                  <a:lnSpc>
                    <a:spcPts val="891"/>
                  </a:lnSpc>
                  <a:buClr>
                    <a:srgbClr val="DF4625"/>
                  </a:buClr>
                </a:pPr>
                <a:endParaRPr lang="en-US" sz="875" i="1" dirty="0">
                  <a:ln/>
                  <a:solidFill>
                    <a:srgbClr val="083F59"/>
                  </a:solidFill>
                  <a:latin typeface="Calibri" panose="020F0502020204030204" pitchFamily="34" charset="0"/>
                  <a:cs typeface="Calibri" panose="020F0502020204030204" pitchFamily="34" charset="0"/>
                  <a:sym typeface="Avenir-Black"/>
                  <a:rtl val="0"/>
                </a:endParaRP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Warum D&amp;I für KMU wichtig ist.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Aufbau von D&amp;I-Kompetenzen für KMU. </a:t>
                </a:r>
              </a:p>
              <a:p>
                <a:pPr>
                  <a:lnSpc>
                    <a:spcPts val="891"/>
                  </a:lnSpc>
                  <a:buClr>
                    <a:srgbClr val="F15B2A"/>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grpSp>
        <p:nvGrpSpPr>
          <p:cNvPr id="90" name="Group 89">
            <a:extLst>
              <a:ext uri="{FF2B5EF4-FFF2-40B4-BE49-F238E27FC236}">
                <a16:creationId xmlns:a16="http://schemas.microsoft.com/office/drawing/2014/main" id="{9D71A481-5EA7-1B19-56C7-CBC288E3DB98}"/>
              </a:ext>
            </a:extLst>
          </p:cNvPr>
          <p:cNvGrpSpPr/>
          <p:nvPr/>
        </p:nvGrpSpPr>
        <p:grpSpPr>
          <a:xfrm>
            <a:off x="6651749" y="723054"/>
            <a:ext cx="2014073" cy="2267978"/>
            <a:chOff x="4098066" y="997019"/>
            <a:chExt cx="2977579" cy="3352950"/>
          </a:xfrm>
        </p:grpSpPr>
        <p:sp>
          <p:nvSpPr>
            <p:cNvPr id="91" name="Freeform 90">
              <a:extLst>
                <a:ext uri="{FF2B5EF4-FFF2-40B4-BE49-F238E27FC236}">
                  <a16:creationId xmlns:a16="http://schemas.microsoft.com/office/drawing/2014/main" id="{6BCEDEA0-828E-68E5-289A-AD03F5957D45}"/>
                </a:ext>
              </a:extLst>
            </p:cNvPr>
            <p:cNvSpPr/>
            <p:nvPr/>
          </p:nvSpPr>
          <p:spPr>
            <a:xfrm rot="10800000">
              <a:off x="4098066" y="1498832"/>
              <a:ext cx="2451312" cy="43775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92" name="Group 91">
              <a:extLst>
                <a:ext uri="{FF2B5EF4-FFF2-40B4-BE49-F238E27FC236}">
                  <a16:creationId xmlns:a16="http://schemas.microsoft.com/office/drawing/2014/main" id="{41B92135-9220-B5F3-FBAE-F49C080DD45D}"/>
                </a:ext>
              </a:extLst>
            </p:cNvPr>
            <p:cNvGrpSpPr/>
            <p:nvPr/>
          </p:nvGrpSpPr>
          <p:grpSpPr>
            <a:xfrm>
              <a:off x="4212817" y="997019"/>
              <a:ext cx="2862828" cy="3352950"/>
              <a:chOff x="7590733" y="4225939"/>
              <a:chExt cx="2546867" cy="2982893"/>
            </a:xfrm>
          </p:grpSpPr>
          <p:sp>
            <p:nvSpPr>
              <p:cNvPr id="93" name="TextBox 92">
                <a:extLst>
                  <a:ext uri="{FF2B5EF4-FFF2-40B4-BE49-F238E27FC236}">
                    <a16:creationId xmlns:a16="http://schemas.microsoft.com/office/drawing/2014/main" id="{540F73DE-212F-A7AF-9535-932EFE67CB51}"/>
                  </a:ext>
                </a:extLst>
              </p:cNvPr>
              <p:cNvSpPr txBox="1"/>
              <p:nvPr/>
            </p:nvSpPr>
            <p:spPr>
              <a:xfrm>
                <a:off x="7590733" y="4225939"/>
                <a:ext cx="2078683" cy="445216"/>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2</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94" name="TextBox 93">
                <a:extLst>
                  <a:ext uri="{FF2B5EF4-FFF2-40B4-BE49-F238E27FC236}">
                    <a16:creationId xmlns:a16="http://schemas.microsoft.com/office/drawing/2014/main" id="{E1011ACA-F30D-64F4-E03F-55F974D16D52}"/>
                  </a:ext>
                </a:extLst>
              </p:cNvPr>
              <p:cNvSpPr txBox="1"/>
              <p:nvPr/>
            </p:nvSpPr>
            <p:spPr>
              <a:xfrm>
                <a:off x="7617977" y="4721357"/>
                <a:ext cx="2008307" cy="258309"/>
              </a:xfrm>
              <a:prstGeom prst="rect">
                <a:avLst/>
              </a:prstGeom>
              <a:noFill/>
            </p:spPr>
            <p:txBody>
              <a:bodyPr wrap="square" rtlCol="0">
                <a:spAutoFit/>
              </a:bodyPr>
              <a:lstStyle/>
              <a:p>
                <a:pPr>
                  <a:lnSpc>
                    <a:spcPts val="839"/>
                  </a:lnSpc>
                </a:pPr>
                <a:r>
                  <a:rPr lang="en-US" sz="800" b="1" dirty="0">
                    <a:ln/>
                    <a:solidFill>
                      <a:schemeClr val="bg1"/>
                    </a:solidFill>
                    <a:latin typeface="Calibri" panose="020F0502020204030204" pitchFamily="34" charset="0"/>
                    <a:cs typeface="Calibri" panose="020F0502020204030204" pitchFamily="34" charset="0"/>
                    <a:sym typeface="Avenir-Black"/>
                    <a:rtl val="0"/>
                  </a:rPr>
                  <a:t>Inklusive Führungsqualitäten</a:t>
                </a:r>
              </a:p>
            </p:txBody>
          </p:sp>
          <p:sp>
            <p:nvSpPr>
              <p:cNvPr id="95" name="TextBox 94">
                <a:extLst>
                  <a:ext uri="{FF2B5EF4-FFF2-40B4-BE49-F238E27FC236}">
                    <a16:creationId xmlns:a16="http://schemas.microsoft.com/office/drawing/2014/main" id="{74BB4D31-AA64-3F6F-BD6A-50E1D9086524}"/>
                  </a:ext>
                </a:extLst>
              </p:cNvPr>
              <p:cNvSpPr txBox="1"/>
              <p:nvPr/>
            </p:nvSpPr>
            <p:spPr>
              <a:xfrm>
                <a:off x="7601606" y="5113365"/>
                <a:ext cx="2535994" cy="2095467"/>
              </a:xfrm>
              <a:prstGeom prst="rect">
                <a:avLst/>
              </a:prstGeom>
              <a:noFill/>
            </p:spPr>
            <p:txBody>
              <a:bodyPr wrap="square" rtlCol="0">
                <a:spAutoFit/>
              </a:bodyPr>
              <a:lstStyle/>
              <a:p>
                <a:pPr>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Entwickeln Sie integrative Führungskompetenzen (z. B. Bewusstsein für Vorurteile und deren Beseitigung). Nutzen Sie die Kraft der Neurodiversität. </a:t>
                </a:r>
                <a:r>
                  <a:rPr lang="en-US" sz="875" dirty="0">
                    <a:ln/>
                    <a:solidFill>
                      <a:srgbClr val="083F59"/>
                    </a:solidFill>
                    <a:latin typeface="Calibri" panose="020F0502020204030204" pitchFamily="34" charset="0"/>
                    <a:cs typeface="Calibri" panose="020F0502020204030204" pitchFamily="34" charset="0"/>
                    <a:sym typeface="Avenir-Black"/>
                    <a:rtl val="0"/>
                  </a:rPr>
                  <a:t>Messung der Auswirkungen und Aufbau von Resilienz. </a:t>
                </a:r>
              </a:p>
              <a:p>
                <a:pPr>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Vorbereitung auf einen integrativen Wandel durch Führung.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Inklusive Führung &amp; Neurodiversität freischalten. </a:t>
                </a:r>
              </a:p>
              <a:p>
                <a:pPr marL="345721" indent="-345721">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3: </a:t>
                </a:r>
                <a:r>
                  <a:rPr lang="en-US" sz="875" dirty="0">
                    <a:ln/>
                    <a:solidFill>
                      <a:srgbClr val="083F59"/>
                    </a:solidFill>
                    <a:latin typeface="Calibri" panose="020F0502020204030204" pitchFamily="34" charset="0"/>
                    <a:cs typeface="Calibri" panose="020F0502020204030204" pitchFamily="34" charset="0"/>
                    <a:sym typeface="Avenir-Black"/>
                    <a:rtl val="0"/>
                  </a:rPr>
                  <a:t>Messung des Einflusses von Führungskräften und Aufbau von Resilienz.</a:t>
                </a:r>
              </a:p>
              <a:p>
                <a:pPr marL="115981" indent="-115981">
                  <a:lnSpc>
                    <a:spcPts val="891"/>
                  </a:lnSpc>
                  <a:buClr>
                    <a:srgbClr val="F15B2A"/>
                  </a:buClr>
                  <a:buFont typeface="Arial" panose="020B0604020202020204" pitchFamily="34" charset="0"/>
                  <a:buChar cha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grpSp>
        <p:nvGrpSpPr>
          <p:cNvPr id="96" name="Group 95">
            <a:extLst>
              <a:ext uri="{FF2B5EF4-FFF2-40B4-BE49-F238E27FC236}">
                <a16:creationId xmlns:a16="http://schemas.microsoft.com/office/drawing/2014/main" id="{60D86360-6381-E9AD-F9BF-5A72A3BA2762}"/>
              </a:ext>
            </a:extLst>
          </p:cNvPr>
          <p:cNvGrpSpPr/>
          <p:nvPr/>
        </p:nvGrpSpPr>
        <p:grpSpPr>
          <a:xfrm>
            <a:off x="8987465" y="714941"/>
            <a:ext cx="2462179" cy="2745281"/>
            <a:chOff x="4098065" y="973802"/>
            <a:chExt cx="3640051" cy="4058587"/>
          </a:xfrm>
        </p:grpSpPr>
        <p:sp>
          <p:nvSpPr>
            <p:cNvPr id="97" name="Freeform 96">
              <a:extLst>
                <a:ext uri="{FF2B5EF4-FFF2-40B4-BE49-F238E27FC236}">
                  <a16:creationId xmlns:a16="http://schemas.microsoft.com/office/drawing/2014/main" id="{793CBB64-DCCD-B21F-9C91-9C2026C3ADF5}"/>
                </a:ext>
              </a:extLst>
            </p:cNvPr>
            <p:cNvSpPr/>
            <p:nvPr/>
          </p:nvSpPr>
          <p:spPr>
            <a:xfrm rot="10800000">
              <a:off x="4098065" y="1498832"/>
              <a:ext cx="2312151" cy="437757"/>
            </a:xfrm>
            <a:custGeom>
              <a:avLst/>
              <a:gdLst>
                <a:gd name="connsiteX0" fmla="*/ 2790245 w 2790245"/>
                <a:gd name="connsiteY0" fmla="*/ 437757 h 437757"/>
                <a:gd name="connsiteX1" fmla="*/ 2326949 w 2790245"/>
                <a:gd name="connsiteY1" fmla="*/ 437757 h 437757"/>
                <a:gd name="connsiteX2" fmla="*/ 621983 w 2790245"/>
                <a:gd name="connsiteY2" fmla="*/ 437757 h 437757"/>
                <a:gd name="connsiteX3" fmla="*/ 158687 w 2790245"/>
                <a:gd name="connsiteY3" fmla="*/ 437757 h 437757"/>
                <a:gd name="connsiteX4" fmla="*/ 0 w 2790245"/>
                <a:gd name="connsiteY4" fmla="*/ 216826 h 437757"/>
                <a:gd name="connsiteX5" fmla="*/ 158687 w 2790245"/>
                <a:gd name="connsiteY5" fmla="*/ 0 h 437757"/>
                <a:gd name="connsiteX6" fmla="*/ 621983 w 2790245"/>
                <a:gd name="connsiteY6" fmla="*/ 0 h 437757"/>
                <a:gd name="connsiteX7" fmla="*/ 2326949 w 2790245"/>
                <a:gd name="connsiteY7" fmla="*/ 0 h 437757"/>
                <a:gd name="connsiteX8" fmla="*/ 2790245 w 2790245"/>
                <a:gd name="connsiteY8" fmla="*/ 0 h 437757"/>
                <a:gd name="connsiteX9" fmla="*/ 2661654 w 2790245"/>
                <a:gd name="connsiteY9" fmla="*/ 216826 h 437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245" h="437757">
                  <a:moveTo>
                    <a:pt x="2790245" y="437757"/>
                  </a:moveTo>
                  <a:lnTo>
                    <a:pt x="2326949" y="437757"/>
                  </a:lnTo>
                  <a:lnTo>
                    <a:pt x="621983" y="437757"/>
                  </a:lnTo>
                  <a:lnTo>
                    <a:pt x="158687" y="437757"/>
                  </a:lnTo>
                  <a:lnTo>
                    <a:pt x="0" y="216826"/>
                  </a:lnTo>
                  <a:lnTo>
                    <a:pt x="158687" y="0"/>
                  </a:lnTo>
                  <a:lnTo>
                    <a:pt x="621983" y="0"/>
                  </a:lnTo>
                  <a:lnTo>
                    <a:pt x="2326949" y="0"/>
                  </a:lnTo>
                  <a:lnTo>
                    <a:pt x="2790245" y="0"/>
                  </a:lnTo>
                  <a:lnTo>
                    <a:pt x="2661654" y="216826"/>
                  </a:lnTo>
                  <a:close/>
                </a:path>
              </a:pathLst>
            </a:custGeom>
            <a:solidFill>
              <a:srgbClr val="90278E"/>
            </a:solidFill>
            <a:ln w="4412" cap="flat">
              <a:noFill/>
              <a:prstDash val="solid"/>
              <a:miter/>
            </a:ln>
          </p:spPr>
          <p:txBody>
            <a:bodyPr wrap="square" rtlCol="0" anchor="ctr">
              <a:noAutofit/>
            </a:bodyPr>
            <a:lstStyle/>
            <a:p>
              <a:endParaRPr lang="en-US" sz="1396">
                <a:solidFill>
                  <a:srgbClr val="702D8C"/>
                </a:solidFill>
                <a:latin typeface="Calibri" panose="020F0502020204030204" pitchFamily="34" charset="0"/>
                <a:cs typeface="Calibri" panose="020F0502020204030204" pitchFamily="34" charset="0"/>
              </a:endParaRPr>
            </a:p>
          </p:txBody>
        </p:sp>
        <p:grpSp>
          <p:nvGrpSpPr>
            <p:cNvPr id="98" name="Group 97">
              <a:extLst>
                <a:ext uri="{FF2B5EF4-FFF2-40B4-BE49-F238E27FC236}">
                  <a16:creationId xmlns:a16="http://schemas.microsoft.com/office/drawing/2014/main" id="{36788966-825E-C8A7-9177-58B7031080E2}"/>
                </a:ext>
              </a:extLst>
            </p:cNvPr>
            <p:cNvGrpSpPr/>
            <p:nvPr/>
          </p:nvGrpSpPr>
          <p:grpSpPr>
            <a:xfrm>
              <a:off x="4225037" y="973802"/>
              <a:ext cx="3513079" cy="4058587"/>
              <a:chOff x="7601604" y="4205289"/>
              <a:chExt cx="3125352" cy="3610655"/>
            </a:xfrm>
          </p:grpSpPr>
          <p:sp>
            <p:nvSpPr>
              <p:cNvPr id="99" name="TextBox 98">
                <a:extLst>
                  <a:ext uri="{FF2B5EF4-FFF2-40B4-BE49-F238E27FC236}">
                    <a16:creationId xmlns:a16="http://schemas.microsoft.com/office/drawing/2014/main" id="{C01C1E62-AC50-1C97-9D92-35BE516DD1B4}"/>
                  </a:ext>
                </a:extLst>
              </p:cNvPr>
              <p:cNvSpPr txBox="1"/>
              <p:nvPr/>
            </p:nvSpPr>
            <p:spPr>
              <a:xfrm>
                <a:off x="7603769" y="4205289"/>
                <a:ext cx="2469606" cy="445216"/>
              </a:xfrm>
              <a:prstGeom prst="rect">
                <a:avLst/>
              </a:prstGeom>
              <a:noFill/>
            </p:spPr>
            <p:txBody>
              <a:bodyPr wrap="square" rtlCol="0">
                <a:spAutoFit/>
              </a:bodyPr>
              <a:lstStyle/>
              <a:p>
                <a:pPr algn="l"/>
                <a:r>
                  <a:rPr lang="en-US" sz="1600" b="1" dirty="0">
                    <a:ln/>
                    <a:solidFill>
                      <a:srgbClr val="DF4625"/>
                    </a:solidFill>
                    <a:latin typeface="Calibri" panose="020F0502020204030204" pitchFamily="34" charset="0"/>
                    <a:cs typeface="Calibri" panose="020F0502020204030204" pitchFamily="34" charset="0"/>
                    <a:sym typeface="Avenir-Black"/>
                    <a:rtl val="0"/>
                  </a:rPr>
                  <a:t>MODUL 3</a:t>
                </a:r>
                <a:endParaRPr lang="en-US" sz="1600" i="1" dirty="0">
                  <a:ln/>
                  <a:solidFill>
                    <a:srgbClr val="DF4625"/>
                  </a:solidFill>
                  <a:latin typeface="Calibri" panose="020F0502020204030204" pitchFamily="34" charset="0"/>
                  <a:cs typeface="Calibri" panose="020F0502020204030204" pitchFamily="34" charset="0"/>
                  <a:sym typeface="Avenir-Black"/>
                  <a:rtl val="0"/>
                </a:endParaRPr>
              </a:p>
            </p:txBody>
          </p:sp>
          <p:sp>
            <p:nvSpPr>
              <p:cNvPr id="100" name="TextBox 99">
                <a:extLst>
                  <a:ext uri="{FF2B5EF4-FFF2-40B4-BE49-F238E27FC236}">
                    <a16:creationId xmlns:a16="http://schemas.microsoft.com/office/drawing/2014/main" id="{A553BCCC-7B1C-0F2E-ABA4-7C9C73C63E67}"/>
                  </a:ext>
                </a:extLst>
              </p:cNvPr>
              <p:cNvSpPr txBox="1"/>
              <p:nvPr/>
            </p:nvSpPr>
            <p:spPr>
              <a:xfrm>
                <a:off x="7642198" y="4689513"/>
                <a:ext cx="1893323" cy="393242"/>
              </a:xfrm>
              <a:prstGeom prst="rect">
                <a:avLst/>
              </a:prstGeom>
              <a:noFill/>
            </p:spPr>
            <p:txBody>
              <a:bodyPr wrap="square" rtlCol="0">
                <a:spAutoFit/>
              </a:bodyPr>
              <a:lstStyle/>
              <a:p>
                <a:pPr>
                  <a:lnSpc>
                    <a:spcPts val="839"/>
                  </a:lnSpc>
                </a:pPr>
                <a:r>
                  <a:rPr lang="en-US" sz="800" b="1" dirty="0">
                    <a:ln/>
                    <a:solidFill>
                      <a:schemeClr val="bg1"/>
                    </a:solidFill>
                    <a:latin typeface="Calibri" panose="020F0502020204030204" pitchFamily="34" charset="0"/>
                    <a:cs typeface="Calibri" panose="020F0502020204030204" pitchFamily="34" charset="0"/>
                    <a:sym typeface="Avenir-Black"/>
                    <a:rtl val="0"/>
                  </a:rPr>
                  <a:t>Integratives Talentmanagement für KMU </a:t>
                </a:r>
              </a:p>
            </p:txBody>
          </p:sp>
          <p:sp>
            <p:nvSpPr>
              <p:cNvPr id="101" name="TextBox 100">
                <a:extLst>
                  <a:ext uri="{FF2B5EF4-FFF2-40B4-BE49-F238E27FC236}">
                    <a16:creationId xmlns:a16="http://schemas.microsoft.com/office/drawing/2014/main" id="{FF6A4789-9490-B70C-314B-4C7EC401FD99}"/>
                  </a:ext>
                </a:extLst>
              </p:cNvPr>
              <p:cNvSpPr txBox="1"/>
              <p:nvPr/>
            </p:nvSpPr>
            <p:spPr>
              <a:xfrm>
                <a:off x="7601604" y="5113364"/>
                <a:ext cx="3125352" cy="2702580"/>
              </a:xfrm>
              <a:prstGeom prst="rect">
                <a:avLst/>
              </a:prstGeom>
              <a:noFill/>
            </p:spPr>
            <p:txBody>
              <a:bodyPr wrap="square" rtlCol="0">
                <a:spAutoFit/>
              </a:bodyPr>
              <a:lstStyle/>
              <a:p>
                <a:pPr>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Hauptmerkmale: </a:t>
                </a:r>
                <a:r>
                  <a:rPr lang="en-US" sz="875" i="1" dirty="0">
                    <a:ln/>
                    <a:solidFill>
                      <a:srgbClr val="083F59"/>
                    </a:solidFill>
                    <a:latin typeface="Calibri" panose="020F0502020204030204" pitchFamily="34" charset="0"/>
                    <a:cs typeface="Calibri" panose="020F0502020204030204" pitchFamily="34" charset="0"/>
                    <a:sym typeface="Avenir-Black"/>
                    <a:rtl val="0"/>
                  </a:rPr>
                  <a:t>Inklusive Werbung, Einstellung und Bindung. Leistungsmanagement und Nachfolgeplanung für Führungskräfte. </a:t>
                </a:r>
              </a:p>
              <a:p>
                <a:pPr>
                  <a:lnSpc>
                    <a:spcPts val="891"/>
                  </a:lnSpc>
                  <a:buClr>
                    <a:srgbClr val="DF4625"/>
                  </a:buClr>
                </a:pPr>
                <a:endParaRPr lang="en-US" sz="875" i="1" dirty="0">
                  <a:ln/>
                  <a:solidFill>
                    <a:srgbClr val="083F59"/>
                  </a:solidFill>
                  <a:latin typeface="Calibri" panose="020F0502020204030204" pitchFamily="34" charset="0"/>
                  <a:cs typeface="Calibri" panose="020F0502020204030204" pitchFamily="34" charset="0"/>
                  <a:sym typeface="Avenir-Black"/>
                  <a:rtl val="0"/>
                </a:endParaRP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1: </a:t>
                </a:r>
                <a:r>
                  <a:rPr lang="en-US" sz="875" dirty="0">
                    <a:ln/>
                    <a:solidFill>
                      <a:srgbClr val="083F59"/>
                    </a:solidFill>
                    <a:latin typeface="Calibri" panose="020F0502020204030204" pitchFamily="34" charset="0"/>
                    <a:cs typeface="Calibri" panose="020F0502020204030204" pitchFamily="34" charset="0"/>
                    <a:sym typeface="Avenir-Black"/>
                    <a:rtl val="0"/>
                  </a:rPr>
                  <a:t>Vielfältige Talente anziehen, entwickeln und binden.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2: </a:t>
                </a:r>
                <a:r>
                  <a:rPr lang="en-US" sz="875" dirty="0">
                    <a:ln/>
                    <a:solidFill>
                      <a:srgbClr val="083F59"/>
                    </a:solidFill>
                    <a:latin typeface="Calibri" panose="020F0502020204030204" pitchFamily="34" charset="0"/>
                    <a:cs typeface="Calibri" panose="020F0502020204030204" pitchFamily="34" charset="0"/>
                    <a:sym typeface="Avenir-Black"/>
                    <a:rtl val="0"/>
                  </a:rPr>
                  <a:t>Erstellung inklusiver Stellenbeschreibungen und -anzeigen.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3: </a:t>
                </a:r>
                <a:r>
                  <a:rPr lang="en-US" sz="875" dirty="0">
                    <a:ln/>
                    <a:solidFill>
                      <a:srgbClr val="083F59"/>
                    </a:solidFill>
                    <a:latin typeface="Calibri" panose="020F0502020204030204" pitchFamily="34" charset="0"/>
                    <a:cs typeface="Calibri" panose="020F0502020204030204" pitchFamily="34" charset="0"/>
                    <a:sym typeface="Avenir-Black"/>
                    <a:rtl val="0"/>
                  </a:rPr>
                  <a:t>Inklusive Auswahl-, Interview- und Angebotsstrategien.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4: </a:t>
                </a:r>
                <a:r>
                  <a:rPr lang="en-US" sz="875" dirty="0">
                    <a:ln/>
                    <a:solidFill>
                      <a:srgbClr val="083F59"/>
                    </a:solidFill>
                    <a:latin typeface="Calibri" panose="020F0502020204030204" pitchFamily="34" charset="0"/>
                    <a:cs typeface="Calibri" panose="020F0502020204030204" pitchFamily="34" charset="0"/>
                    <a:sym typeface="Avenir-Black"/>
                    <a:rtl val="0"/>
                  </a:rPr>
                  <a:t>Talententwicklung und Mitarbeiterbindung.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5: </a:t>
                </a:r>
                <a:r>
                  <a:rPr lang="en-US" sz="875" dirty="0">
                    <a:ln/>
                    <a:solidFill>
                      <a:srgbClr val="083F59"/>
                    </a:solidFill>
                    <a:latin typeface="Calibri" panose="020F0502020204030204" pitchFamily="34" charset="0"/>
                    <a:cs typeface="Calibri" panose="020F0502020204030204" pitchFamily="34" charset="0"/>
                    <a:sym typeface="Avenir-Black"/>
                    <a:rtl val="0"/>
                  </a:rPr>
                  <a:t>Leistungsmanagement und Feedback. </a:t>
                </a:r>
              </a:p>
              <a:p>
                <a:pPr marL="332909" indent="-332909">
                  <a:lnSpc>
                    <a:spcPts val="891"/>
                  </a:lnSpc>
                  <a:buClr>
                    <a:srgbClr val="DF4625"/>
                  </a:buClr>
                </a:pPr>
                <a:r>
                  <a:rPr lang="en-US" sz="875" b="1" dirty="0">
                    <a:ln/>
                    <a:solidFill>
                      <a:srgbClr val="DF4625"/>
                    </a:solidFill>
                    <a:latin typeface="Calibri" panose="020F0502020204030204" pitchFamily="34" charset="0"/>
                    <a:cs typeface="Calibri" panose="020F0502020204030204" pitchFamily="34" charset="0"/>
                    <a:sym typeface="Avenir-Black"/>
                    <a:rtl val="0"/>
                  </a:rPr>
                  <a:t>Teil 6: </a:t>
                </a:r>
                <a:r>
                  <a:rPr lang="en-US" sz="875" dirty="0">
                    <a:ln/>
                    <a:solidFill>
                      <a:srgbClr val="083F59"/>
                    </a:solidFill>
                    <a:latin typeface="Calibri" panose="020F0502020204030204" pitchFamily="34" charset="0"/>
                    <a:cs typeface="Calibri" panose="020F0502020204030204" pitchFamily="34" charset="0"/>
                    <a:sym typeface="Avenir-Black"/>
                    <a:rtl val="0"/>
                  </a:rPr>
                  <a:t>Nachfolgeplanung und Entwicklung von Führungskräften. </a:t>
                </a:r>
              </a:p>
              <a:p>
                <a:pPr>
                  <a:lnSpc>
                    <a:spcPts val="891"/>
                  </a:lnSpc>
                  <a:buClr>
                    <a:srgbClr val="DF4625"/>
                  </a:buClr>
                </a:pPr>
                <a:endParaRPr lang="en-US" sz="875" dirty="0">
                  <a:ln/>
                  <a:solidFill>
                    <a:srgbClr val="083F59"/>
                  </a:solidFill>
                  <a:latin typeface="Calibri" panose="020F0502020204030204" pitchFamily="34" charset="0"/>
                  <a:cs typeface="Calibri" panose="020F0502020204030204" pitchFamily="34" charset="0"/>
                  <a:sym typeface="Avenir-Black"/>
                  <a:rtl val="0"/>
                </a:endParaRPr>
              </a:p>
            </p:txBody>
          </p:sp>
        </p:grpSp>
      </p:grpSp>
      <p:sp>
        <p:nvSpPr>
          <p:cNvPr id="102" name="Freeform 101">
            <a:extLst>
              <a:ext uri="{FF2B5EF4-FFF2-40B4-BE49-F238E27FC236}">
                <a16:creationId xmlns:a16="http://schemas.microsoft.com/office/drawing/2014/main" id="{91A38EBF-B024-FDCA-216F-79A630F3AB94}"/>
              </a:ext>
            </a:extLst>
          </p:cNvPr>
          <p:cNvSpPr/>
          <p:nvPr/>
        </p:nvSpPr>
        <p:spPr>
          <a:xfrm rot="13947310">
            <a:off x="11351709" y="1620350"/>
            <a:ext cx="408946" cy="257807"/>
          </a:xfrm>
          <a:custGeom>
            <a:avLst/>
            <a:gdLst>
              <a:gd name="connsiteX0" fmla="*/ 0 w 538634"/>
              <a:gd name="connsiteY0" fmla="*/ 0 h 339075"/>
              <a:gd name="connsiteX1" fmla="*/ 538635 w 538634"/>
              <a:gd name="connsiteY1" fmla="*/ 0 h 339075"/>
              <a:gd name="connsiteX2" fmla="*/ 538635 w 538634"/>
              <a:gd name="connsiteY2" fmla="*/ 339075 h 339075"/>
              <a:gd name="connsiteX3" fmla="*/ 0 w 538634"/>
              <a:gd name="connsiteY3" fmla="*/ 339075 h 339075"/>
            </a:gdLst>
            <a:ahLst/>
            <a:cxnLst>
              <a:cxn ang="0">
                <a:pos x="connsiteX0" y="connsiteY0"/>
              </a:cxn>
              <a:cxn ang="0">
                <a:pos x="connsiteX1" y="connsiteY1"/>
              </a:cxn>
              <a:cxn ang="0">
                <a:pos x="connsiteX2" y="connsiteY2"/>
              </a:cxn>
              <a:cxn ang="0">
                <a:pos x="connsiteX3" y="connsiteY3"/>
              </a:cxn>
            </a:cxnLst>
            <a:rect l="l" t="t" r="r" b="b"/>
            <a:pathLst>
              <a:path w="538634" h="339075">
                <a:moveTo>
                  <a:pt x="0" y="0"/>
                </a:moveTo>
                <a:lnTo>
                  <a:pt x="538635" y="0"/>
                </a:lnTo>
                <a:lnTo>
                  <a:pt x="538635" y="339075"/>
                </a:lnTo>
                <a:lnTo>
                  <a:pt x="0" y="339075"/>
                </a:lnTo>
                <a:close/>
              </a:path>
            </a:pathLst>
          </a:custGeom>
          <a:solidFill>
            <a:srgbClr val="FFFFFF"/>
          </a:solidFill>
          <a:ln w="4412" cap="flat">
            <a:noFill/>
            <a:prstDash val="solid"/>
            <a:miter/>
          </a:ln>
        </p:spPr>
        <p:txBody>
          <a:bodyPr rtlCol="0" anchor="ctr"/>
          <a:lstStyle/>
          <a:p>
            <a:endParaRPr lang="en-US" sz="1396">
              <a:latin typeface="Calibri" panose="020F0502020204030204" pitchFamily="34" charset="0"/>
              <a:cs typeface="Calibri" panose="020F0502020204030204" pitchFamily="34" charset="0"/>
            </a:endParaRPr>
          </a:p>
        </p:txBody>
      </p:sp>
      <p:grpSp>
        <p:nvGrpSpPr>
          <p:cNvPr id="103" name="Group 102">
            <a:extLst>
              <a:ext uri="{FF2B5EF4-FFF2-40B4-BE49-F238E27FC236}">
                <a16:creationId xmlns:a16="http://schemas.microsoft.com/office/drawing/2014/main" id="{D76426E7-8D51-24D4-075A-0B1CFDD0B32E}"/>
              </a:ext>
            </a:extLst>
          </p:cNvPr>
          <p:cNvGrpSpPr/>
          <p:nvPr/>
        </p:nvGrpSpPr>
        <p:grpSpPr>
          <a:xfrm>
            <a:off x="11389928" y="1544120"/>
            <a:ext cx="262509" cy="353897"/>
            <a:chOff x="5050571" y="2097309"/>
            <a:chExt cx="2121206" cy="2859671"/>
          </a:xfrm>
          <a:solidFill>
            <a:srgbClr val="083F59"/>
          </a:solidFill>
        </p:grpSpPr>
        <p:sp>
          <p:nvSpPr>
            <p:cNvPr id="104" name="Freeform 103">
              <a:extLst>
                <a:ext uri="{FF2B5EF4-FFF2-40B4-BE49-F238E27FC236}">
                  <a16:creationId xmlns:a16="http://schemas.microsoft.com/office/drawing/2014/main" id="{11A72C54-71A4-BD5F-B61A-F4729C6C1A14}"/>
                </a:ext>
              </a:extLst>
            </p:cNvPr>
            <p:cNvSpPr/>
            <p:nvPr/>
          </p:nvSpPr>
          <p:spPr>
            <a:xfrm>
              <a:off x="5050571" y="2097309"/>
              <a:ext cx="2121206" cy="2859671"/>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grpFill/>
            <a:ln w="8132" cap="flat">
              <a:noFill/>
              <a:prstDash val="solid"/>
              <a:miter/>
            </a:ln>
          </p:spPr>
          <p:txBody>
            <a:bodyPr rtlCol="0" anchor="ctr"/>
            <a:lstStyle/>
            <a:p>
              <a:endParaRPr lang="en-US" sz="1396"/>
            </a:p>
          </p:txBody>
        </p:sp>
        <p:sp>
          <p:nvSpPr>
            <p:cNvPr id="105" name="Freeform 104">
              <a:extLst>
                <a:ext uri="{FF2B5EF4-FFF2-40B4-BE49-F238E27FC236}">
                  <a16:creationId xmlns:a16="http://schemas.microsoft.com/office/drawing/2014/main" id="{CCAD7BD8-07F6-8335-4D4B-4CE899E44535}"/>
                </a:ext>
              </a:extLst>
            </p:cNvPr>
            <p:cNvSpPr/>
            <p:nvPr/>
          </p:nvSpPr>
          <p:spPr>
            <a:xfrm>
              <a:off x="5116436" y="3763755"/>
              <a:ext cx="921762" cy="1127253"/>
            </a:xfrm>
            <a:custGeom>
              <a:avLst/>
              <a:gdLst>
                <a:gd name="connsiteX0" fmla="*/ 498130 w 921762"/>
                <a:gd name="connsiteY0" fmla="*/ 0 h 1127253"/>
                <a:gd name="connsiteX1" fmla="*/ 458211 w 921762"/>
                <a:gd name="connsiteY1" fmla="*/ 109956 h 1127253"/>
                <a:gd name="connsiteX2" fmla="*/ 408516 w 921762"/>
                <a:gd name="connsiteY2" fmla="*/ 247605 h 1127253"/>
                <a:gd name="connsiteX3" fmla="*/ 432141 w 921762"/>
                <a:gd name="connsiteY3" fmla="*/ 309506 h 1127253"/>
                <a:gd name="connsiteX4" fmla="*/ 565749 w 921762"/>
                <a:gd name="connsiteY4" fmla="*/ 384439 h 1127253"/>
                <a:gd name="connsiteX5" fmla="*/ 511980 w 921762"/>
                <a:gd name="connsiteY5" fmla="*/ 503355 h 1127253"/>
                <a:gd name="connsiteX6" fmla="*/ 537235 w 921762"/>
                <a:gd name="connsiteY6" fmla="*/ 680098 h 1127253"/>
                <a:gd name="connsiteX7" fmla="*/ 897323 w 921762"/>
                <a:gd name="connsiteY7" fmla="*/ 1097932 h 1127253"/>
                <a:gd name="connsiteX8" fmla="*/ 921763 w 921762"/>
                <a:gd name="connsiteY8" fmla="*/ 1127253 h 1127253"/>
                <a:gd name="connsiteX9" fmla="*/ 318901 w 921762"/>
                <a:gd name="connsiteY9" fmla="*/ 1127253 h 1127253"/>
                <a:gd name="connsiteX10" fmla="*/ 317272 w 921762"/>
                <a:gd name="connsiteY10" fmla="*/ 1094674 h 1127253"/>
                <a:gd name="connsiteX11" fmla="*/ 317272 w 921762"/>
                <a:gd name="connsiteY11" fmla="*/ 652406 h 1127253"/>
                <a:gd name="connsiteX12" fmla="*/ 314828 w 921762"/>
                <a:gd name="connsiteY12" fmla="*/ 622270 h 1127253"/>
                <a:gd name="connsiteX13" fmla="*/ 282241 w 921762"/>
                <a:gd name="connsiteY13" fmla="*/ 597835 h 1127253"/>
                <a:gd name="connsiteX14" fmla="*/ 252098 w 921762"/>
                <a:gd name="connsiteY14" fmla="*/ 625528 h 1127253"/>
                <a:gd name="connsiteX15" fmla="*/ 250468 w 921762"/>
                <a:gd name="connsiteY15" fmla="*/ 652406 h 1127253"/>
                <a:gd name="connsiteX16" fmla="*/ 250468 w 921762"/>
                <a:gd name="connsiteY16" fmla="*/ 1091415 h 1127253"/>
                <a:gd name="connsiteX17" fmla="*/ 250468 w 921762"/>
                <a:gd name="connsiteY17" fmla="*/ 1127253 h 1127253"/>
                <a:gd name="connsiteX18" fmla="*/ 1991 w 921762"/>
                <a:gd name="connsiteY18" fmla="*/ 1127253 h 1127253"/>
                <a:gd name="connsiteX19" fmla="*/ 362 w 921762"/>
                <a:gd name="connsiteY19" fmla="*/ 1100375 h 1127253"/>
                <a:gd name="connsiteX20" fmla="*/ 362 w 921762"/>
                <a:gd name="connsiteY20" fmla="*/ 535934 h 1127253"/>
                <a:gd name="connsiteX21" fmla="*/ 441918 w 921762"/>
                <a:gd name="connsiteY21" fmla="*/ 5701 h 1127253"/>
                <a:gd name="connsiteX22" fmla="*/ 498130 w 921762"/>
                <a:gd name="connsiteY22" fmla="*/ 0 h 112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21762" h="1127253">
                  <a:moveTo>
                    <a:pt x="498130" y="0"/>
                  </a:moveTo>
                  <a:cubicBezTo>
                    <a:pt x="483466" y="39910"/>
                    <a:pt x="471246" y="74933"/>
                    <a:pt x="458211" y="109956"/>
                  </a:cubicBezTo>
                  <a:cubicBezTo>
                    <a:pt x="441918" y="155568"/>
                    <a:pt x="426439" y="201993"/>
                    <a:pt x="408516" y="247605"/>
                  </a:cubicBezTo>
                  <a:cubicBezTo>
                    <a:pt x="397110" y="276926"/>
                    <a:pt x="404442" y="294845"/>
                    <a:pt x="432141" y="309506"/>
                  </a:cubicBezTo>
                  <a:cubicBezTo>
                    <a:pt x="476134" y="332312"/>
                    <a:pt x="518497" y="358375"/>
                    <a:pt x="565749" y="384439"/>
                  </a:cubicBezTo>
                  <a:cubicBezTo>
                    <a:pt x="547826" y="425163"/>
                    <a:pt x="529088" y="464259"/>
                    <a:pt x="511980" y="503355"/>
                  </a:cubicBezTo>
                  <a:cubicBezTo>
                    <a:pt x="459840" y="621456"/>
                    <a:pt x="454952" y="583989"/>
                    <a:pt x="537235" y="680098"/>
                  </a:cubicBezTo>
                  <a:cubicBezTo>
                    <a:pt x="656178" y="820191"/>
                    <a:pt x="777565" y="958654"/>
                    <a:pt x="897323" y="1097932"/>
                  </a:cubicBezTo>
                  <a:cubicBezTo>
                    <a:pt x="904655" y="1106077"/>
                    <a:pt x="911172" y="1115036"/>
                    <a:pt x="921763" y="1127253"/>
                  </a:cubicBezTo>
                  <a:cubicBezTo>
                    <a:pt x="718093" y="1127253"/>
                    <a:pt x="520127" y="1127253"/>
                    <a:pt x="318901" y="1127253"/>
                  </a:cubicBezTo>
                  <a:cubicBezTo>
                    <a:pt x="318087" y="1115850"/>
                    <a:pt x="317272" y="1105262"/>
                    <a:pt x="317272" y="1094674"/>
                  </a:cubicBezTo>
                  <a:cubicBezTo>
                    <a:pt x="317272" y="947251"/>
                    <a:pt x="317272" y="799828"/>
                    <a:pt x="317272" y="652406"/>
                  </a:cubicBezTo>
                  <a:cubicBezTo>
                    <a:pt x="317272" y="642632"/>
                    <a:pt x="319716" y="629600"/>
                    <a:pt x="314828" y="622270"/>
                  </a:cubicBezTo>
                  <a:cubicBezTo>
                    <a:pt x="306681" y="611682"/>
                    <a:pt x="292831" y="597021"/>
                    <a:pt x="282241" y="597835"/>
                  </a:cubicBezTo>
                  <a:cubicBezTo>
                    <a:pt x="271650" y="598649"/>
                    <a:pt x="259430" y="614125"/>
                    <a:pt x="252098" y="625528"/>
                  </a:cubicBezTo>
                  <a:cubicBezTo>
                    <a:pt x="248024" y="632044"/>
                    <a:pt x="250468" y="643446"/>
                    <a:pt x="250468" y="652406"/>
                  </a:cubicBezTo>
                  <a:cubicBezTo>
                    <a:pt x="250468" y="799014"/>
                    <a:pt x="250468" y="944807"/>
                    <a:pt x="250468" y="1091415"/>
                  </a:cubicBezTo>
                  <a:cubicBezTo>
                    <a:pt x="250468" y="1102819"/>
                    <a:pt x="250468" y="1113407"/>
                    <a:pt x="250468" y="1127253"/>
                  </a:cubicBezTo>
                  <a:cubicBezTo>
                    <a:pt x="167371" y="1127253"/>
                    <a:pt x="85903" y="1127253"/>
                    <a:pt x="1991" y="1127253"/>
                  </a:cubicBezTo>
                  <a:cubicBezTo>
                    <a:pt x="1177" y="1118294"/>
                    <a:pt x="362" y="1109334"/>
                    <a:pt x="362" y="1100375"/>
                  </a:cubicBezTo>
                  <a:cubicBezTo>
                    <a:pt x="362" y="912228"/>
                    <a:pt x="-453" y="724081"/>
                    <a:pt x="362" y="535934"/>
                  </a:cubicBezTo>
                  <a:cubicBezTo>
                    <a:pt x="1991" y="272039"/>
                    <a:pt x="182035" y="55385"/>
                    <a:pt x="441918" y="5701"/>
                  </a:cubicBezTo>
                  <a:cubicBezTo>
                    <a:pt x="459026" y="2443"/>
                    <a:pt x="476134" y="2443"/>
                    <a:pt x="498130" y="0"/>
                  </a:cubicBezTo>
                  <a:close/>
                </a:path>
              </a:pathLst>
            </a:custGeom>
            <a:solidFill>
              <a:srgbClr val="DF4625"/>
            </a:solidFill>
            <a:ln w="8132" cap="flat">
              <a:noFill/>
              <a:prstDash val="solid"/>
              <a:miter/>
            </a:ln>
          </p:spPr>
          <p:txBody>
            <a:bodyPr rtlCol="0" anchor="ctr"/>
            <a:lstStyle/>
            <a:p>
              <a:endParaRPr lang="en-US" sz="1396"/>
            </a:p>
          </p:txBody>
        </p:sp>
        <p:sp>
          <p:nvSpPr>
            <p:cNvPr id="106" name="Freeform 105">
              <a:extLst>
                <a:ext uri="{FF2B5EF4-FFF2-40B4-BE49-F238E27FC236}">
                  <a16:creationId xmlns:a16="http://schemas.microsoft.com/office/drawing/2014/main" id="{6E735A6C-2738-FBAF-0D05-C3DBEC438FC5}"/>
                </a:ext>
              </a:extLst>
            </p:cNvPr>
            <p:cNvSpPr/>
            <p:nvPr/>
          </p:nvSpPr>
          <p:spPr>
            <a:xfrm>
              <a:off x="6184841" y="3763755"/>
              <a:ext cx="921465" cy="1127253"/>
            </a:xfrm>
            <a:custGeom>
              <a:avLst/>
              <a:gdLst>
                <a:gd name="connsiteX0" fmla="*/ 422818 w 921465"/>
                <a:gd name="connsiteY0" fmla="*/ 0 h 1127253"/>
                <a:gd name="connsiteX1" fmla="*/ 684330 w 921465"/>
                <a:gd name="connsiteY1" fmla="*/ 88779 h 1127253"/>
                <a:gd name="connsiteX2" fmla="*/ 919771 w 921465"/>
                <a:gd name="connsiteY2" fmla="*/ 527789 h 1127253"/>
                <a:gd name="connsiteX3" fmla="*/ 920586 w 921465"/>
                <a:gd name="connsiteY3" fmla="*/ 1104448 h 1127253"/>
                <a:gd name="connsiteX4" fmla="*/ 918957 w 921465"/>
                <a:gd name="connsiteY4" fmla="*/ 1127253 h 1127253"/>
                <a:gd name="connsiteX5" fmla="*/ 670480 w 921465"/>
                <a:gd name="connsiteY5" fmla="*/ 1127253 h 1127253"/>
                <a:gd name="connsiteX6" fmla="*/ 670480 w 921465"/>
                <a:gd name="connsiteY6" fmla="*/ 1093045 h 1127253"/>
                <a:gd name="connsiteX7" fmla="*/ 670480 w 921465"/>
                <a:gd name="connsiteY7" fmla="*/ 650777 h 1127253"/>
                <a:gd name="connsiteX8" fmla="*/ 669665 w 921465"/>
                <a:gd name="connsiteY8" fmla="*/ 627157 h 1127253"/>
                <a:gd name="connsiteX9" fmla="*/ 637893 w 921465"/>
                <a:gd name="connsiteY9" fmla="*/ 597835 h 1127253"/>
                <a:gd name="connsiteX10" fmla="*/ 606120 w 921465"/>
                <a:gd name="connsiteY10" fmla="*/ 626342 h 1127253"/>
                <a:gd name="connsiteX11" fmla="*/ 604491 w 921465"/>
                <a:gd name="connsiteY11" fmla="*/ 658922 h 1127253"/>
                <a:gd name="connsiteX12" fmla="*/ 604491 w 921465"/>
                <a:gd name="connsiteY12" fmla="*/ 1092230 h 1127253"/>
                <a:gd name="connsiteX13" fmla="*/ 604491 w 921465"/>
                <a:gd name="connsiteY13" fmla="*/ 1127253 h 1127253"/>
                <a:gd name="connsiteX14" fmla="*/ 0 w 921465"/>
                <a:gd name="connsiteY14" fmla="*/ 1127253 h 1127253"/>
                <a:gd name="connsiteX15" fmla="*/ 24440 w 921465"/>
                <a:gd name="connsiteY15" fmla="*/ 1097117 h 1127253"/>
                <a:gd name="connsiteX16" fmla="*/ 422818 w 921465"/>
                <a:gd name="connsiteY16" fmla="*/ 636116 h 1127253"/>
                <a:gd name="connsiteX17" fmla="*/ 434223 w 921465"/>
                <a:gd name="connsiteY17" fmla="*/ 557111 h 1127253"/>
                <a:gd name="connsiteX18" fmla="*/ 354385 w 921465"/>
                <a:gd name="connsiteY18" fmla="*/ 384439 h 1127253"/>
                <a:gd name="connsiteX19" fmla="*/ 483104 w 921465"/>
                <a:gd name="connsiteY19" fmla="*/ 311949 h 1127253"/>
                <a:gd name="connsiteX20" fmla="*/ 508359 w 921465"/>
                <a:gd name="connsiteY20" fmla="*/ 241089 h 1127253"/>
                <a:gd name="connsiteX21" fmla="*/ 422818 w 921465"/>
                <a:gd name="connsiteY21" fmla="*/ 0 h 112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21465" h="1127253">
                  <a:moveTo>
                    <a:pt x="422818" y="0"/>
                  </a:moveTo>
                  <a:cubicBezTo>
                    <a:pt x="523023" y="5701"/>
                    <a:pt x="608564" y="35837"/>
                    <a:pt x="684330" y="88779"/>
                  </a:cubicBezTo>
                  <a:cubicBezTo>
                    <a:pt x="835860" y="195477"/>
                    <a:pt x="915698" y="342900"/>
                    <a:pt x="919771" y="527789"/>
                  </a:cubicBezTo>
                  <a:cubicBezTo>
                    <a:pt x="923030" y="720009"/>
                    <a:pt x="920586" y="912228"/>
                    <a:pt x="920586" y="1104448"/>
                  </a:cubicBezTo>
                  <a:cubicBezTo>
                    <a:pt x="920586" y="1111778"/>
                    <a:pt x="919771" y="1118294"/>
                    <a:pt x="918957" y="1127253"/>
                  </a:cubicBezTo>
                  <a:cubicBezTo>
                    <a:pt x="836674" y="1127253"/>
                    <a:pt x="755206" y="1127253"/>
                    <a:pt x="670480" y="1127253"/>
                  </a:cubicBezTo>
                  <a:cubicBezTo>
                    <a:pt x="670480" y="1115036"/>
                    <a:pt x="670480" y="1103633"/>
                    <a:pt x="670480" y="1093045"/>
                  </a:cubicBezTo>
                  <a:cubicBezTo>
                    <a:pt x="670480" y="945622"/>
                    <a:pt x="670480" y="798199"/>
                    <a:pt x="670480" y="650777"/>
                  </a:cubicBezTo>
                  <a:cubicBezTo>
                    <a:pt x="670480" y="642632"/>
                    <a:pt x="673739" y="632044"/>
                    <a:pt x="669665" y="627157"/>
                  </a:cubicBezTo>
                  <a:cubicBezTo>
                    <a:pt x="660704" y="614939"/>
                    <a:pt x="648484" y="597835"/>
                    <a:pt x="637893" y="597835"/>
                  </a:cubicBezTo>
                  <a:cubicBezTo>
                    <a:pt x="627302" y="597835"/>
                    <a:pt x="613452" y="614125"/>
                    <a:pt x="606120" y="626342"/>
                  </a:cubicBezTo>
                  <a:cubicBezTo>
                    <a:pt x="601232" y="634487"/>
                    <a:pt x="604491" y="648334"/>
                    <a:pt x="604491" y="658922"/>
                  </a:cubicBezTo>
                  <a:cubicBezTo>
                    <a:pt x="604491" y="803087"/>
                    <a:pt x="604491" y="947251"/>
                    <a:pt x="604491" y="1092230"/>
                  </a:cubicBezTo>
                  <a:cubicBezTo>
                    <a:pt x="604491" y="1102819"/>
                    <a:pt x="604491" y="1114222"/>
                    <a:pt x="604491" y="1127253"/>
                  </a:cubicBezTo>
                  <a:cubicBezTo>
                    <a:pt x="403266" y="1127253"/>
                    <a:pt x="204484" y="1127253"/>
                    <a:pt x="0" y="1127253"/>
                  </a:cubicBezTo>
                  <a:cubicBezTo>
                    <a:pt x="9776" y="1115036"/>
                    <a:pt x="17108" y="1106077"/>
                    <a:pt x="24440" y="1097117"/>
                  </a:cubicBezTo>
                  <a:cubicBezTo>
                    <a:pt x="157233" y="943179"/>
                    <a:pt x="289211" y="788426"/>
                    <a:pt x="422818" y="636116"/>
                  </a:cubicBezTo>
                  <a:cubicBezTo>
                    <a:pt x="445629" y="610052"/>
                    <a:pt x="449702" y="588061"/>
                    <a:pt x="434223" y="557111"/>
                  </a:cubicBezTo>
                  <a:cubicBezTo>
                    <a:pt x="405710" y="500911"/>
                    <a:pt x="381269" y="443082"/>
                    <a:pt x="354385" y="384439"/>
                  </a:cubicBezTo>
                  <a:cubicBezTo>
                    <a:pt x="399192" y="359190"/>
                    <a:pt x="441555" y="335569"/>
                    <a:pt x="483104" y="311949"/>
                  </a:cubicBezTo>
                  <a:cubicBezTo>
                    <a:pt x="520579" y="290773"/>
                    <a:pt x="523838" y="282628"/>
                    <a:pt x="508359" y="241089"/>
                  </a:cubicBezTo>
                  <a:cubicBezTo>
                    <a:pt x="482289" y="162083"/>
                    <a:pt x="453776" y="83892"/>
                    <a:pt x="422818" y="0"/>
                  </a:cubicBezTo>
                  <a:close/>
                </a:path>
              </a:pathLst>
            </a:custGeom>
            <a:solidFill>
              <a:srgbClr val="DF4625"/>
            </a:solidFill>
            <a:ln w="8132" cap="flat">
              <a:noFill/>
              <a:prstDash val="solid"/>
              <a:miter/>
            </a:ln>
          </p:spPr>
          <p:txBody>
            <a:bodyPr rtlCol="0" anchor="ctr"/>
            <a:lstStyle/>
            <a:p>
              <a:endParaRPr lang="en-US" sz="1396"/>
            </a:p>
          </p:txBody>
        </p:sp>
      </p:grpSp>
      <p:grpSp>
        <p:nvGrpSpPr>
          <p:cNvPr id="107" name="Graphic 3">
            <a:extLst>
              <a:ext uri="{FF2B5EF4-FFF2-40B4-BE49-F238E27FC236}">
                <a16:creationId xmlns:a16="http://schemas.microsoft.com/office/drawing/2014/main" id="{29FA4446-971E-A473-A402-6198AACFAFBB}"/>
              </a:ext>
            </a:extLst>
          </p:cNvPr>
          <p:cNvGrpSpPr/>
          <p:nvPr/>
        </p:nvGrpSpPr>
        <p:grpSpPr>
          <a:xfrm>
            <a:off x="8483121" y="1053695"/>
            <a:ext cx="348178" cy="254082"/>
            <a:chOff x="8408232" y="3880051"/>
            <a:chExt cx="1097482" cy="800886"/>
          </a:xfrm>
          <a:solidFill>
            <a:srgbClr val="083F59"/>
          </a:solidFill>
        </p:grpSpPr>
        <p:sp>
          <p:nvSpPr>
            <p:cNvPr id="108" name="Freeform 107">
              <a:extLst>
                <a:ext uri="{FF2B5EF4-FFF2-40B4-BE49-F238E27FC236}">
                  <a16:creationId xmlns:a16="http://schemas.microsoft.com/office/drawing/2014/main" id="{A3E8F0DD-161B-6579-3D21-62A6C48F8246}"/>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sz="835"/>
            </a:p>
          </p:txBody>
        </p:sp>
        <p:grpSp>
          <p:nvGrpSpPr>
            <p:cNvPr id="109" name="Graphic 3">
              <a:extLst>
                <a:ext uri="{FF2B5EF4-FFF2-40B4-BE49-F238E27FC236}">
                  <a16:creationId xmlns:a16="http://schemas.microsoft.com/office/drawing/2014/main" id="{FD1FAE96-5C60-6F07-FD89-BD83B7D873BA}"/>
                </a:ext>
              </a:extLst>
            </p:cNvPr>
            <p:cNvGrpSpPr/>
            <p:nvPr/>
          </p:nvGrpSpPr>
          <p:grpSpPr>
            <a:xfrm>
              <a:off x="8408232" y="3880051"/>
              <a:ext cx="1097482" cy="800886"/>
              <a:chOff x="8408232" y="3880051"/>
              <a:chExt cx="1097482" cy="800886"/>
            </a:xfrm>
            <a:grpFill/>
          </p:grpSpPr>
          <p:sp>
            <p:nvSpPr>
              <p:cNvPr id="110" name="Freeform 109">
                <a:extLst>
                  <a:ext uri="{FF2B5EF4-FFF2-40B4-BE49-F238E27FC236}">
                    <a16:creationId xmlns:a16="http://schemas.microsoft.com/office/drawing/2014/main" id="{87B3FEA8-CC67-9279-0750-9F6C3E3A5E05}"/>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sz="835"/>
              </a:p>
            </p:txBody>
          </p:sp>
          <p:sp>
            <p:nvSpPr>
              <p:cNvPr id="111" name="Freeform 110">
                <a:extLst>
                  <a:ext uri="{FF2B5EF4-FFF2-40B4-BE49-F238E27FC236}">
                    <a16:creationId xmlns:a16="http://schemas.microsoft.com/office/drawing/2014/main" id="{1A139472-463C-00E4-510A-228FF11CD952}"/>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sz="835"/>
              </a:p>
            </p:txBody>
          </p:sp>
          <p:sp>
            <p:nvSpPr>
              <p:cNvPr id="112" name="Freeform 111">
                <a:extLst>
                  <a:ext uri="{FF2B5EF4-FFF2-40B4-BE49-F238E27FC236}">
                    <a16:creationId xmlns:a16="http://schemas.microsoft.com/office/drawing/2014/main" id="{BE986E56-1C2D-F5A6-9689-6517BC5AA36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sz="835"/>
              </a:p>
            </p:txBody>
          </p:sp>
          <p:sp>
            <p:nvSpPr>
              <p:cNvPr id="113" name="Freeform 112">
                <a:extLst>
                  <a:ext uri="{FF2B5EF4-FFF2-40B4-BE49-F238E27FC236}">
                    <a16:creationId xmlns:a16="http://schemas.microsoft.com/office/drawing/2014/main" id="{DB039347-165C-C8E2-70DF-2933DC6E7BD8}"/>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sz="835"/>
              </a:p>
            </p:txBody>
          </p:sp>
          <p:sp>
            <p:nvSpPr>
              <p:cNvPr id="114" name="Freeform 113">
                <a:extLst>
                  <a:ext uri="{FF2B5EF4-FFF2-40B4-BE49-F238E27FC236}">
                    <a16:creationId xmlns:a16="http://schemas.microsoft.com/office/drawing/2014/main" id="{36201F0B-6912-377B-884D-F8B3FCF5A538}"/>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sz="835"/>
              </a:p>
            </p:txBody>
          </p:sp>
          <p:sp>
            <p:nvSpPr>
              <p:cNvPr id="115" name="Freeform 114">
                <a:extLst>
                  <a:ext uri="{FF2B5EF4-FFF2-40B4-BE49-F238E27FC236}">
                    <a16:creationId xmlns:a16="http://schemas.microsoft.com/office/drawing/2014/main" id="{FDF45104-0B6B-93CD-8F7C-B1DF803F5BF1}"/>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DF4625"/>
              </a:solidFill>
              <a:ln w="27426" cap="flat">
                <a:noFill/>
                <a:prstDash val="solid"/>
                <a:miter/>
              </a:ln>
            </p:spPr>
            <p:txBody>
              <a:bodyPr rtlCol="0" anchor="ctr"/>
              <a:lstStyle/>
              <a:p>
                <a:endParaRPr lang="en-US" sz="835"/>
              </a:p>
            </p:txBody>
          </p:sp>
          <p:sp>
            <p:nvSpPr>
              <p:cNvPr id="116" name="Freeform 115">
                <a:extLst>
                  <a:ext uri="{FF2B5EF4-FFF2-40B4-BE49-F238E27FC236}">
                    <a16:creationId xmlns:a16="http://schemas.microsoft.com/office/drawing/2014/main" id="{111802DD-74F6-BDA0-515C-2F8E67A3B228}"/>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DF4625"/>
              </a:solidFill>
              <a:ln w="27426" cap="flat">
                <a:noFill/>
                <a:prstDash val="solid"/>
                <a:miter/>
              </a:ln>
            </p:spPr>
            <p:txBody>
              <a:bodyPr rtlCol="0" anchor="ctr"/>
              <a:lstStyle/>
              <a:p>
                <a:endParaRPr lang="en-US" sz="835"/>
              </a:p>
            </p:txBody>
          </p:sp>
          <p:sp>
            <p:nvSpPr>
              <p:cNvPr id="117" name="Freeform 116">
                <a:extLst>
                  <a:ext uri="{FF2B5EF4-FFF2-40B4-BE49-F238E27FC236}">
                    <a16:creationId xmlns:a16="http://schemas.microsoft.com/office/drawing/2014/main" id="{423606AB-CC6F-B5E3-84D6-4BE42E126284}"/>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sz="835"/>
              </a:p>
            </p:txBody>
          </p:sp>
        </p:grpSp>
      </p:grpSp>
      <p:grpSp>
        <p:nvGrpSpPr>
          <p:cNvPr id="124" name="Group 123">
            <a:extLst>
              <a:ext uri="{FF2B5EF4-FFF2-40B4-BE49-F238E27FC236}">
                <a16:creationId xmlns:a16="http://schemas.microsoft.com/office/drawing/2014/main" id="{81CEC5DE-ABC4-F499-A1FB-C70D2B76C8C4}"/>
              </a:ext>
            </a:extLst>
          </p:cNvPr>
          <p:cNvGrpSpPr/>
          <p:nvPr/>
        </p:nvGrpSpPr>
        <p:grpSpPr>
          <a:xfrm rot="19969940">
            <a:off x="3272690" y="3911673"/>
            <a:ext cx="1170562" cy="993420"/>
            <a:chOff x="4975654" y="3674076"/>
            <a:chExt cx="1806206" cy="626075"/>
          </a:xfrm>
        </p:grpSpPr>
        <p:sp>
          <p:nvSpPr>
            <p:cNvPr id="125" name="Freeform 124">
              <a:extLst>
                <a:ext uri="{FF2B5EF4-FFF2-40B4-BE49-F238E27FC236}">
                  <a16:creationId xmlns:a16="http://schemas.microsoft.com/office/drawing/2014/main" id="{B28C6D2E-95BA-EA08-AD4D-3F6DBBA7BE65}"/>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126" name="TextBox 125">
              <a:extLst>
                <a:ext uri="{FF2B5EF4-FFF2-40B4-BE49-F238E27FC236}">
                  <a16:creationId xmlns:a16="http://schemas.microsoft.com/office/drawing/2014/main" id="{ABF9365C-FF4F-2FC1-A0F1-5239875FD134}"/>
                </a:ext>
              </a:extLst>
            </p:cNvPr>
            <p:cNvSpPr txBox="1"/>
            <p:nvPr/>
          </p:nvSpPr>
          <p:spPr>
            <a:xfrm>
              <a:off x="5065797" y="3763296"/>
              <a:ext cx="1716063" cy="379876"/>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SIE SIND HIER</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Tree>
    <p:extLst>
      <p:ext uri="{BB962C8B-B14F-4D97-AF65-F5344CB8AC3E}">
        <p14:creationId xmlns:p14="http://schemas.microsoft.com/office/powerpoint/2010/main" val="1182919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175EBB4-5DF0-D50C-C190-A143F110D87D}"/>
              </a:ext>
            </a:extLst>
          </p:cNvPr>
          <p:cNvSpPr>
            <a:spLocks noGrp="1"/>
          </p:cNvSpPr>
          <p:nvPr>
            <p:ph type="body" sz="quarter" idx="18"/>
          </p:nvPr>
        </p:nvSpPr>
        <p:spPr>
          <a:xfrm>
            <a:off x="798381" y="1364205"/>
            <a:ext cx="10595237" cy="3849918"/>
          </a:xfrm>
        </p:spPr>
        <p:txBody>
          <a:bodyPr/>
          <a:lstStyle/>
          <a:p>
            <a:pPr>
              <a:buFont typeface="Arial" panose="020B0604020202020204" pitchFamily="34" charset="0"/>
              <a:buChar char="•"/>
            </a:pPr>
            <a:r>
              <a:rPr lang="en-US" sz="2000" b="1" dirty="0"/>
              <a:t>Integratives Marketing:</a:t>
            </a:r>
            <a:r>
              <a:rPr lang="en-US" sz="2000" dirty="0"/>
              <a:t> Eine Strategie, die die Vielfalt berücksichtigt, indem sie verschiedene Gruppen in Marketingkampagnen repräsentiert und sicherstellt, dass sich alle Verbraucher gesehen und wertgeschätzt fühlen. </a:t>
            </a:r>
            <a:r>
              <a:rPr lang="en-US" sz="2000" dirty="0">
                <a:solidFill>
                  <a:srgbClr val="DF4625"/>
                </a:solidFill>
                <a:hlinkClick r:id="rId2">
                  <a:extLst>
                    <a:ext uri="{A12FA001-AC4F-418D-AE19-62706E023703}">
                      <ahyp:hlinkClr xmlns:ahyp="http://schemas.microsoft.com/office/drawing/2018/hyperlinkcolor" val="tx"/>
                    </a:ext>
                  </a:extLst>
                </a:hlinkClick>
              </a:rPr>
              <a:t>Bienenhaus Digital</a:t>
            </a:r>
            <a:endParaRPr lang="en-US" sz="2000" dirty="0">
              <a:solidFill>
                <a:srgbClr val="DF4625"/>
              </a:solidFill>
            </a:endParaRPr>
          </a:p>
          <a:p>
            <a:pPr>
              <a:buFont typeface="Arial" panose="020B0604020202020204" pitchFamily="34" charset="0"/>
              <a:buChar char="•"/>
            </a:pPr>
            <a:r>
              <a:rPr lang="en-US" sz="2000" b="1" dirty="0"/>
              <a:t>Vielfalt und Eingliederung (D&amp;I):</a:t>
            </a:r>
            <a:r>
              <a:rPr lang="en-US" sz="2000" dirty="0"/>
              <a:t> Vielfalt bezieht sich auf das Vorhandensein von Unterschieden in einem bestimmten Umfeld und umfasst verschiedene Dimensionen wie Ethnie, Geschlecht, Alter, sexuelle Orientierung, Behinderung und kulturellen Hintergrund. Inklusion bedeutet, ein Umfeld zu schaffen, in dem sich diese unterschiedlichen Menschen respektiert, akzeptiert und wertgeschätzt fühlen.</a:t>
            </a:r>
          </a:p>
          <a:p>
            <a:pPr>
              <a:buFont typeface="Arial" panose="020B0604020202020204" pitchFamily="34" charset="0"/>
              <a:buChar char="•"/>
            </a:pPr>
            <a:r>
              <a:rPr lang="en-US" sz="2000" b="1" dirty="0"/>
              <a:t>Soziale Verantwortung der Unternehmen (CSR):</a:t>
            </a:r>
            <a:r>
              <a:rPr lang="en-US" sz="2000" dirty="0"/>
              <a:t> Ein Geschäftsmodell, bei dem Unternehmen soziale und ökologische Belange in ihren Betrieb und ihre Interaktionen mit den Stakeholdern integrieren. </a:t>
            </a:r>
            <a:r>
              <a:rPr lang="en-US" sz="2000" dirty="0">
                <a:solidFill>
                  <a:srgbClr val="DF4625"/>
                </a:solidFill>
                <a:hlinkClick r:id="rId3">
                  <a:extLst>
                    <a:ext uri="{A12FA001-AC4F-418D-AE19-62706E023703}">
                      <ahyp:hlinkClr xmlns:ahyp="http://schemas.microsoft.com/office/drawing/2018/hyperlinkcolor" val="tx"/>
                    </a:ext>
                  </a:extLst>
                </a:hlinkClick>
              </a:rPr>
              <a:t>Wikipedia</a:t>
            </a:r>
            <a:endParaRPr lang="en-US" sz="2000" dirty="0">
              <a:solidFill>
                <a:srgbClr val="DF4625"/>
              </a:solidFill>
            </a:endParaRPr>
          </a:p>
          <a:p>
            <a:pPr>
              <a:buFont typeface="Arial" panose="020B0604020202020204" pitchFamily="34" charset="0"/>
              <a:buChar char="•"/>
            </a:pPr>
            <a:r>
              <a:rPr lang="en-US" sz="2000" b="1" dirty="0"/>
              <a:t>Sozial verantwortliche Unternehmen (SRB):</a:t>
            </a:r>
            <a:r>
              <a:rPr lang="en-US" sz="2000" dirty="0"/>
              <a:t> Unternehmen, die versuchen, die Wirtschaft für eine gerechtere und nachhaltigere Welt zu nutzen, um positive Veränderungen und wertvolle Beiträge für Interessengruppen wie die lokale Gemeinschaft, Kunden und Mitarbeiter zu schaffen. </a:t>
            </a:r>
            <a:r>
              <a:rPr lang="en-US" sz="2000" dirty="0">
                <a:solidFill>
                  <a:srgbClr val="DF4625"/>
                </a:solidFill>
                <a:hlinkClick r:id="rId3">
                  <a:extLst>
                    <a:ext uri="{A12FA001-AC4F-418D-AE19-62706E023703}">
                      <ahyp:hlinkClr xmlns:ahyp="http://schemas.microsoft.com/office/drawing/2018/hyperlinkcolor" val="tx"/>
                    </a:ext>
                  </a:extLst>
                </a:hlinkClick>
              </a:rPr>
              <a:t>Wikipedia</a:t>
            </a:r>
            <a:endParaRPr lang="en-US" sz="2000" dirty="0">
              <a:solidFill>
                <a:srgbClr val="DF4625"/>
              </a:solidFill>
            </a:endParaRPr>
          </a:p>
          <a:p>
            <a:endParaRPr lang="en-IE" sz="2000" dirty="0"/>
          </a:p>
        </p:txBody>
      </p:sp>
      <p:sp>
        <p:nvSpPr>
          <p:cNvPr id="4" name="Text Placeholder 3">
            <a:extLst>
              <a:ext uri="{FF2B5EF4-FFF2-40B4-BE49-F238E27FC236}">
                <a16:creationId xmlns:a16="http://schemas.microsoft.com/office/drawing/2014/main" id="{49ED44FB-B941-6253-E158-7C1A24582826}"/>
              </a:ext>
            </a:extLst>
          </p:cNvPr>
          <p:cNvSpPr>
            <a:spLocks noGrp="1"/>
          </p:cNvSpPr>
          <p:nvPr>
            <p:ph type="body" sz="quarter" idx="16"/>
          </p:nvPr>
        </p:nvSpPr>
        <p:spPr>
          <a:xfrm>
            <a:off x="798381" y="560551"/>
            <a:ext cx="10595237" cy="803654"/>
          </a:xfrm>
        </p:spPr>
        <p:txBody>
          <a:bodyPr/>
          <a:lstStyle/>
          <a:p>
            <a:r>
              <a:rPr lang="en-US" sz="2800" b="0" dirty="0"/>
              <a:t>Andere Schlüsselkonzepte und Terminologie </a:t>
            </a:r>
            <a:endParaRPr lang="en-IE" sz="2800" b="0" dirty="0"/>
          </a:p>
        </p:txBody>
      </p:sp>
    </p:spTree>
    <p:extLst>
      <p:ext uri="{BB962C8B-B14F-4D97-AF65-F5344CB8AC3E}">
        <p14:creationId xmlns:p14="http://schemas.microsoft.com/office/powerpoint/2010/main" val="582245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F774903-FAB4-67EE-3E8E-C43553443D26}"/>
              </a:ext>
            </a:extLst>
          </p:cNvPr>
          <p:cNvSpPr>
            <a:spLocks noGrp="1"/>
          </p:cNvSpPr>
          <p:nvPr>
            <p:ph type="body" sz="quarter" idx="13"/>
          </p:nvPr>
        </p:nvSpPr>
        <p:spPr>
          <a:xfrm>
            <a:off x="740711" y="992221"/>
            <a:ext cx="5929030" cy="4295620"/>
          </a:xfrm>
        </p:spPr>
        <p:txBody>
          <a:bodyPr>
            <a:noAutofit/>
          </a:bodyPr>
          <a:lstStyle/>
          <a:p>
            <a:pPr>
              <a:lnSpc>
                <a:spcPct val="120000"/>
              </a:lnSpc>
              <a:spcBef>
                <a:spcPts val="0"/>
              </a:spcBef>
            </a:pPr>
            <a:r>
              <a:rPr lang="en-US" sz="2400" b="1" dirty="0"/>
              <a:t>3fe Coffee, Dublin, Irland</a:t>
            </a:r>
          </a:p>
          <a:p>
            <a:pPr>
              <a:lnSpc>
                <a:spcPct val="120000"/>
              </a:lnSpc>
              <a:spcBef>
                <a:spcPts val="0"/>
              </a:spcBef>
            </a:pPr>
            <a:endParaRPr lang="en-US" sz="1800" dirty="0"/>
          </a:p>
          <a:p>
            <a:pPr>
              <a:lnSpc>
                <a:spcPct val="120000"/>
              </a:lnSpc>
              <a:spcBef>
                <a:spcPts val="0"/>
              </a:spcBef>
            </a:pPr>
            <a:r>
              <a:rPr lang="en-US" sz="1800" dirty="0"/>
              <a:t>Colin Harmon ist vierfacher irischer Barista-Meister und Inhaber von 3fe Coffee in Dublin, einem der innovativsten und fortschrittlichsten Spezialitätenkaffees der Welt. Seine Arbeit im Bereich Kaffee erstreckt sich auf Röstung, Schulung und Beratung sowie die Entwicklung von Kaffeegeräten für den Spezialitätenmarkt und darüber hinaus. 3fe hat ein unternehmensweites Projekt, das sich mit der Kreislaufwirtschaft befasst, indem es erfinderische Lösungen für Lebensmittelabfälle in seinen Cafés und neue Verwendungsmöglichkeiten für Industrieabfälle in seiner Rösterei findet.</a:t>
            </a:r>
            <a:endParaRPr lang="en-IE" sz="1800" dirty="0"/>
          </a:p>
        </p:txBody>
      </p:sp>
      <p:pic>
        <p:nvPicPr>
          <p:cNvPr id="8196" name="Picture 4" descr="3fe Coffee">
            <a:extLst>
              <a:ext uri="{FF2B5EF4-FFF2-40B4-BE49-F238E27FC236}">
                <a16:creationId xmlns:a16="http://schemas.microsoft.com/office/drawing/2014/main" id="{5B1C9649-5276-BBC2-6A32-7C24051058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297" b="16805"/>
          <a:stretch/>
        </p:blipFill>
        <p:spPr bwMode="auto">
          <a:xfrm>
            <a:off x="7543059" y="215152"/>
            <a:ext cx="4577132" cy="174811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Locations - 3fe Coffee">
            <a:extLst>
              <a:ext uri="{FF2B5EF4-FFF2-40B4-BE49-F238E27FC236}">
                <a16:creationId xmlns:a16="http://schemas.microsoft.com/office/drawing/2014/main" id="{31C8C4C2-3BDC-7AEF-CBAE-A87C59898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2936" y="2200284"/>
            <a:ext cx="4509247" cy="45092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064CC24-7C49-77C3-A433-0400E402412E}"/>
              </a:ext>
            </a:extLst>
          </p:cNvPr>
          <p:cNvSpPr txBox="1"/>
          <p:nvPr/>
        </p:nvSpPr>
        <p:spPr>
          <a:xfrm>
            <a:off x="2976282" y="5463099"/>
            <a:ext cx="6096000" cy="369332"/>
          </a:xfrm>
          <a:prstGeom prst="rect">
            <a:avLst/>
          </a:prstGeom>
          <a:noFill/>
        </p:spPr>
        <p:txBody>
          <a:bodyPr wrap="square">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3fe </a:t>
            </a:r>
            <a:r>
              <a:rPr lang="en-IE" dirty="0">
                <a:solidFill>
                  <a:schemeClr val="bg1"/>
                </a:solidFill>
              </a:rPr>
              <a:t>Kaffee </a:t>
            </a:r>
          </a:p>
        </p:txBody>
      </p:sp>
      <p:sp>
        <p:nvSpPr>
          <p:cNvPr id="2" name="TextBox 1">
            <a:extLst>
              <a:ext uri="{FF2B5EF4-FFF2-40B4-BE49-F238E27FC236}">
                <a16:creationId xmlns:a16="http://schemas.microsoft.com/office/drawing/2014/main" id="{3D7D74AB-D2AB-BE6E-0A1F-0DC7A4871DCA}"/>
              </a:ext>
            </a:extLst>
          </p:cNvPr>
          <p:cNvSpPr txBox="1"/>
          <p:nvPr/>
        </p:nvSpPr>
        <p:spPr>
          <a:xfrm>
            <a:off x="1679202" y="182938"/>
            <a:ext cx="4052047" cy="707886"/>
          </a:xfrm>
          <a:prstGeom prst="rect">
            <a:avLst/>
          </a:prstGeom>
          <a:solidFill>
            <a:srgbClr val="0872B5"/>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Fallstudie</a:t>
            </a:r>
          </a:p>
        </p:txBody>
      </p:sp>
    </p:spTree>
    <p:extLst>
      <p:ext uri="{BB962C8B-B14F-4D97-AF65-F5344CB8AC3E}">
        <p14:creationId xmlns:p14="http://schemas.microsoft.com/office/powerpoint/2010/main" val="2961546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1DCB41-1386-C925-A428-DAC941256187}"/>
              </a:ext>
            </a:extLst>
          </p:cNvPr>
          <p:cNvSpPr>
            <a:spLocks noGrp="1"/>
          </p:cNvSpPr>
          <p:nvPr>
            <p:ph type="body" sz="quarter" idx="18"/>
          </p:nvPr>
        </p:nvSpPr>
        <p:spPr>
          <a:xfrm>
            <a:off x="798381" y="1045304"/>
            <a:ext cx="7449148" cy="3849918"/>
          </a:xfrm>
        </p:spPr>
        <p:txBody>
          <a:bodyPr/>
          <a:lstStyle/>
          <a:p>
            <a:pPr marL="342900" indent="-342900">
              <a:buFont typeface="Wingdings" panose="05000000000000000000" pitchFamily="2" charset="2"/>
              <a:buChar char="v"/>
            </a:pPr>
            <a:r>
              <a:rPr lang="en-US" sz="2000" dirty="0"/>
              <a:t>Das Engagement in der Gemeinschaft hat dazu beigetragen, die allgemeine Unternehmenskultur in Richtung Nachhaltigkeit zu verändern. </a:t>
            </a:r>
          </a:p>
          <a:p>
            <a:pPr marL="342900" indent="-342900">
              <a:buFont typeface="Wingdings" panose="05000000000000000000" pitchFamily="2" charset="2"/>
              <a:buChar char="v"/>
            </a:pPr>
            <a:r>
              <a:rPr lang="en-US" sz="2000" dirty="0"/>
              <a:t>Als Ergebnis der Interaktion und der Gespräche mit unseren Gemeinden, Interessengruppen und Unternehmen </a:t>
            </a:r>
            <a:r>
              <a:rPr lang="en-US" sz="2000" b="1" dirty="0"/>
              <a:t>können nun fast 2 </a:t>
            </a:r>
            <a:r>
              <a:rPr lang="en-US" sz="2000" b="1" dirty="0" err="1"/>
              <a:t>Tonnen </a:t>
            </a:r>
            <a:r>
              <a:rPr lang="en-US" sz="2000" b="1" dirty="0"/>
              <a:t>Abfall aus der Rösterei an andere Unternehmen weitergegeben werden, die sie verwenden können. </a:t>
            </a:r>
          </a:p>
          <a:p>
            <a:pPr marL="342900" indent="-342900">
              <a:buFont typeface="Wingdings" panose="05000000000000000000" pitchFamily="2" charset="2"/>
              <a:buChar char="v"/>
            </a:pPr>
            <a:r>
              <a:rPr lang="en-US" sz="2000" dirty="0"/>
              <a:t>Wir recyceln jetzt unsere Abfälle und arbeiten mit Lieferanten aus der Region zusammen, was unsere Lieferanten und uns auf dem Weg zu einem in jeder Hinsicht fortschrittlicheren Unternehmen weiterbringt. </a:t>
            </a:r>
          </a:p>
          <a:p>
            <a:pPr marL="342900" indent="-342900">
              <a:buFont typeface="Wingdings" panose="05000000000000000000" pitchFamily="2" charset="2"/>
              <a:buChar char="v"/>
            </a:pPr>
            <a:r>
              <a:rPr lang="en-US" sz="2000" dirty="0"/>
              <a:t>Wir sind der Meinung, dass ein nachhaltiges Unternehmen heutzutage die einzige Möglichkeit ist, ein Unternehmen zu führen. 3fe hat seine CSR-Aktivitäten mit dem Nationalen CSR-Plan Irlands für 2017-2020 </a:t>
            </a:r>
            <a:r>
              <a:rPr lang="en-US" sz="2000" b="1" dirty="0"/>
              <a:t>"Towards Responsible Business" </a:t>
            </a:r>
            <a:r>
              <a:rPr lang="en-US" sz="2000" dirty="0"/>
              <a:t>verknüpft.</a:t>
            </a:r>
          </a:p>
        </p:txBody>
      </p:sp>
      <p:sp>
        <p:nvSpPr>
          <p:cNvPr id="3" name="Text Placeholder 2">
            <a:extLst>
              <a:ext uri="{FF2B5EF4-FFF2-40B4-BE49-F238E27FC236}">
                <a16:creationId xmlns:a16="http://schemas.microsoft.com/office/drawing/2014/main" id="{26BBBB68-4AD5-0D59-0E3A-3D5D6B9C8FCF}"/>
              </a:ext>
            </a:extLst>
          </p:cNvPr>
          <p:cNvSpPr>
            <a:spLocks noGrp="1"/>
          </p:cNvSpPr>
          <p:nvPr>
            <p:ph type="body" sz="quarter" idx="16"/>
          </p:nvPr>
        </p:nvSpPr>
        <p:spPr>
          <a:xfrm>
            <a:off x="798381" y="411865"/>
            <a:ext cx="10595237" cy="803654"/>
          </a:xfrm>
        </p:spPr>
        <p:txBody>
          <a:bodyPr/>
          <a:lstStyle/>
          <a:p>
            <a:r>
              <a:rPr lang="en-IE" sz="3200" b="0" dirty="0"/>
              <a:t>Gemeinschaftliches Engagement</a:t>
            </a:r>
          </a:p>
        </p:txBody>
      </p:sp>
      <p:sp>
        <p:nvSpPr>
          <p:cNvPr id="5" name="TextBox 4">
            <a:extLst>
              <a:ext uri="{FF2B5EF4-FFF2-40B4-BE49-F238E27FC236}">
                <a16:creationId xmlns:a16="http://schemas.microsoft.com/office/drawing/2014/main" id="{C9EB932D-F80A-C554-1345-02C2E4DD96E4}"/>
              </a:ext>
            </a:extLst>
          </p:cNvPr>
          <p:cNvSpPr txBox="1"/>
          <p:nvPr/>
        </p:nvSpPr>
        <p:spPr>
          <a:xfrm>
            <a:off x="3263153" y="6242610"/>
            <a:ext cx="6096000" cy="646331"/>
          </a:xfrm>
          <a:prstGeom prst="rect">
            <a:avLst/>
          </a:prstGeom>
          <a:noFill/>
        </p:spPr>
        <p:txBody>
          <a:bodyPr wrap="square">
            <a:spAutoFit/>
          </a:bodyPr>
          <a:lstStyle/>
          <a:p>
            <a:r>
              <a:rPr lang="en-US" dirty="0">
                <a:solidFill>
                  <a:schemeClr val="bg1"/>
                </a:solidFill>
                <a:hlinkClick r:id="rId2">
                  <a:extLst>
                    <a:ext uri="{A12FA001-AC4F-418D-AE19-62706E023703}">
                      <ahyp:hlinkClr xmlns:ahyp="http://schemas.microsoft.com/office/drawing/2018/hyperlinkcolor" val="tx"/>
                    </a:ext>
                  </a:extLst>
                </a:hlinkClick>
              </a:rPr>
              <a:t>https://www.nationalrestaurantawards.co.uk/specialist-awards/the-sustainable-restaurant-award/ </a:t>
            </a:r>
            <a:endParaRPr lang="en-IE" dirty="0">
              <a:solidFill>
                <a:schemeClr val="bg1"/>
              </a:solidFill>
            </a:endParaRPr>
          </a:p>
        </p:txBody>
      </p:sp>
      <p:pic>
        <p:nvPicPr>
          <p:cNvPr id="6" name="Picture 4" descr="The story of my start-up: 3fe Coffee – The Irish Times">
            <a:extLst>
              <a:ext uri="{FF2B5EF4-FFF2-40B4-BE49-F238E27FC236}">
                <a16:creationId xmlns:a16="http://schemas.microsoft.com/office/drawing/2014/main" id="{FF9DECDD-5E3F-6160-F0AD-4B34F58A73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361" r="24395"/>
          <a:stretch/>
        </p:blipFill>
        <p:spPr bwMode="auto">
          <a:xfrm>
            <a:off x="8247530" y="1437298"/>
            <a:ext cx="3448498" cy="4105836"/>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702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50119-0A7E-821B-1BFF-09B96A5C9D8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B2BD87E-874F-2624-FAD4-20B6F91B790C}"/>
              </a:ext>
            </a:extLst>
          </p:cNvPr>
          <p:cNvSpPr>
            <a:spLocks noGrp="1"/>
          </p:cNvSpPr>
          <p:nvPr>
            <p:ph type="body" sz="quarter" idx="18"/>
          </p:nvPr>
        </p:nvSpPr>
        <p:spPr>
          <a:xfrm>
            <a:off x="688653" y="908144"/>
            <a:ext cx="6005831" cy="3849918"/>
          </a:xfrm>
        </p:spPr>
        <p:txBody>
          <a:bodyPr/>
          <a:lstStyle/>
          <a:p>
            <a:pPr marL="342900" indent="-342900">
              <a:buFont typeface="Wingdings" panose="05000000000000000000" pitchFamily="2" charset="2"/>
              <a:buChar char="v"/>
            </a:pPr>
            <a:r>
              <a:rPr lang="en-US" sz="2000" b="1" dirty="0"/>
              <a:t>Gelegenheit, mit Kunden in Kontakt zu treten. </a:t>
            </a:r>
            <a:r>
              <a:rPr lang="en-US" sz="2000" dirty="0"/>
              <a:t>Durch CSR und Inclusive Community Practices hatten wir reichlich Gelegenheit, ihre Kunden auf sehr proaktive und vorteilhafte Weise einzubinden, da die meisten auf internen Geschäftsabläufen (Abfallreduzierung) oder Partnerschaften mit anderen Gruppen beruhen. </a:t>
            </a:r>
          </a:p>
          <a:p>
            <a:pPr marL="342900" indent="-342900">
              <a:buFont typeface="Wingdings" panose="05000000000000000000" pitchFamily="2" charset="2"/>
              <a:buChar char="v"/>
            </a:pPr>
            <a:r>
              <a:rPr lang="en-US" sz="2000" b="1" dirty="0"/>
              <a:t>Den Bedürftigen etwas zurückgeben: </a:t>
            </a:r>
            <a:r>
              <a:rPr lang="en-US" sz="2000" dirty="0"/>
              <a:t>Viele Coffeeshops bieten "ausgesetzte Kaffees" an, bei denen der Kunde eine zusätzliche Tasse kauft, die zwar bezahlt, aber nur dann verwendet wird, wenn jemand in Not ist. </a:t>
            </a:r>
          </a:p>
          <a:p>
            <a:pPr marL="342900" indent="-342900">
              <a:buFont typeface="Wingdings" panose="05000000000000000000" pitchFamily="2" charset="2"/>
              <a:buChar char="v"/>
            </a:pPr>
            <a:r>
              <a:rPr lang="en-US" sz="2000" b="1" dirty="0"/>
              <a:t>Beschäftigung für Benachteiligte: </a:t>
            </a:r>
            <a:r>
              <a:rPr lang="en-US" sz="2000" dirty="0"/>
              <a:t>3fe bietet auch kostenpflichtige Kaffeekurse an, die Jugendlichen oder benachteiligten Menschen, die auf der Suche nach Qualifikationen sind, problemlos kostenlos angeboten werden können. </a:t>
            </a:r>
            <a:endParaRPr lang="en-IE" sz="2000" dirty="0"/>
          </a:p>
        </p:txBody>
      </p:sp>
      <p:sp>
        <p:nvSpPr>
          <p:cNvPr id="3" name="Text Placeholder 2">
            <a:extLst>
              <a:ext uri="{FF2B5EF4-FFF2-40B4-BE49-F238E27FC236}">
                <a16:creationId xmlns:a16="http://schemas.microsoft.com/office/drawing/2014/main" id="{0FB43C00-F61D-CD4C-9448-FFD48B9937BE}"/>
              </a:ext>
            </a:extLst>
          </p:cNvPr>
          <p:cNvSpPr>
            <a:spLocks noGrp="1"/>
          </p:cNvSpPr>
          <p:nvPr>
            <p:ph type="body" sz="quarter" idx="16"/>
          </p:nvPr>
        </p:nvSpPr>
        <p:spPr>
          <a:xfrm>
            <a:off x="798381" y="411865"/>
            <a:ext cx="10595237" cy="803654"/>
          </a:xfrm>
        </p:spPr>
        <p:txBody>
          <a:bodyPr/>
          <a:lstStyle/>
          <a:p>
            <a:r>
              <a:rPr lang="en-IE" sz="3200" b="0" dirty="0"/>
              <a:t>Gemeinschaftliches Engagement</a:t>
            </a:r>
          </a:p>
        </p:txBody>
      </p:sp>
      <p:sp>
        <p:nvSpPr>
          <p:cNvPr id="5" name="TextBox 4">
            <a:extLst>
              <a:ext uri="{FF2B5EF4-FFF2-40B4-BE49-F238E27FC236}">
                <a16:creationId xmlns:a16="http://schemas.microsoft.com/office/drawing/2014/main" id="{818B3CAA-CDD3-3044-A082-3BF9D0B75F96}"/>
              </a:ext>
            </a:extLst>
          </p:cNvPr>
          <p:cNvSpPr txBox="1"/>
          <p:nvPr/>
        </p:nvSpPr>
        <p:spPr>
          <a:xfrm>
            <a:off x="6024641" y="5351031"/>
            <a:ext cx="6096000" cy="923330"/>
          </a:xfrm>
          <a:prstGeom prst="rect">
            <a:avLst/>
          </a:prstGeom>
          <a:noFill/>
        </p:spPr>
        <p:txBody>
          <a:bodyPr wrap="square">
            <a:spAutoFit/>
          </a:bodyPr>
          <a:lstStyle/>
          <a:p>
            <a:r>
              <a:rPr lang="en-US" dirty="0">
                <a:hlinkClick r:id="rId2"/>
              </a:rPr>
              <a:t>https://3fe.com/blog/2019/4/4/sustainability-at-3fe-week-14 https://3fe.com/blog/2019/1/3/sustainability-at-3fe-week-1 </a:t>
            </a:r>
            <a:r>
              <a:rPr lang="en-US" dirty="0">
                <a:hlinkClick r:id="rId3"/>
              </a:rPr>
              <a:t>https://3fe.com/blog/2019/1/10/sustainability-at-3fe-week-2</a:t>
            </a:r>
            <a:endParaRPr lang="en-IE" dirty="0">
              <a:solidFill>
                <a:schemeClr val="bg1"/>
              </a:solidFill>
            </a:endParaRPr>
          </a:p>
        </p:txBody>
      </p:sp>
      <p:pic>
        <p:nvPicPr>
          <p:cNvPr id="9218" name="Picture 2" descr="3fe Coffee Roasters: What we did next... - 3fe Coffee">
            <a:extLst>
              <a:ext uri="{FF2B5EF4-FFF2-40B4-BE49-F238E27FC236}">
                <a16:creationId xmlns:a16="http://schemas.microsoft.com/office/drawing/2014/main" id="{1EF379E6-76F2-34B1-4D8D-99E770D6C3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8662" y="1595669"/>
            <a:ext cx="5058912" cy="337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728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5F86027-58EC-6564-A9C2-58B0132CC79B}"/>
              </a:ext>
            </a:extLst>
          </p:cNvPr>
          <p:cNvSpPr>
            <a:spLocks noGrp="1"/>
          </p:cNvSpPr>
          <p:nvPr>
            <p:ph type="body" sz="quarter" idx="13"/>
          </p:nvPr>
        </p:nvSpPr>
        <p:spPr>
          <a:xfrm>
            <a:off x="6346104" y="1107469"/>
            <a:ext cx="5360121" cy="2435831"/>
          </a:xfrm>
        </p:spPr>
        <p:txBody>
          <a:bodyPr>
            <a:noAutofit/>
          </a:bodyPr>
          <a:lstStyle/>
          <a:p>
            <a:r>
              <a:rPr lang="en-US" sz="3800" dirty="0">
                <a:solidFill>
                  <a:srgbClr val="083F59"/>
                </a:solidFill>
              </a:rPr>
              <a:t>Einführung in inklusives gesellschaftliches Engagement</a:t>
            </a:r>
          </a:p>
          <a:p>
            <a:r>
              <a:rPr lang="en-US" sz="3800" b="1" dirty="0">
                <a:solidFill>
                  <a:srgbClr val="083F59"/>
                </a:solidFill>
              </a:rPr>
              <a:t>Klarheit darüber, "was es ist" und </a:t>
            </a:r>
          </a:p>
          <a:p>
            <a:r>
              <a:rPr lang="en-US" sz="3800" b="1" dirty="0">
                <a:solidFill>
                  <a:srgbClr val="083F59"/>
                </a:solidFill>
              </a:rPr>
              <a:t>Was es nicht ist</a:t>
            </a:r>
            <a:endParaRPr lang="en-IE" sz="3800" b="1" dirty="0">
              <a:solidFill>
                <a:srgbClr val="083F59"/>
              </a:solidFill>
            </a:endParaRPr>
          </a:p>
        </p:txBody>
      </p:sp>
      <p:pic>
        <p:nvPicPr>
          <p:cNvPr id="16" name="Picture Placeholder 15" descr="A group of people standing in front of a table full of food&#10;&#10;AI-generated content may be incorrect.">
            <a:extLst>
              <a:ext uri="{FF2B5EF4-FFF2-40B4-BE49-F238E27FC236}">
                <a16:creationId xmlns:a16="http://schemas.microsoft.com/office/drawing/2014/main" id="{E0245240-D7C4-D0B4-B388-E16816728309}"/>
              </a:ext>
            </a:extLst>
          </p:cNvPr>
          <p:cNvPicPr>
            <a:picLocks noGrp="1" noChangeAspect="1"/>
          </p:cNvPicPr>
          <p:nvPr>
            <p:ph type="pic" sz="quarter" idx="44"/>
          </p:nvPr>
        </p:nvPicPr>
        <p:blipFill>
          <a:blip r:embed="rId2"/>
          <a:srcRect l="16669" r="16669"/>
          <a:stretch>
            <a:fillRect/>
          </a:stretch>
        </p:blipFill>
        <p:spPr/>
      </p:pic>
    </p:spTree>
    <p:extLst>
      <p:ext uri="{BB962C8B-B14F-4D97-AF65-F5344CB8AC3E}">
        <p14:creationId xmlns:p14="http://schemas.microsoft.com/office/powerpoint/2010/main" val="1674092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0F32-CED3-077E-5D58-8D4344D78666}"/>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B699DC77-A5FA-9A24-2D8B-E20E665848B5}"/>
              </a:ext>
            </a:extLst>
          </p:cNvPr>
          <p:cNvSpPr>
            <a:spLocks noGrp="1"/>
          </p:cNvSpPr>
          <p:nvPr>
            <p:ph type="body" sz="quarter" idx="18"/>
          </p:nvPr>
        </p:nvSpPr>
        <p:spPr>
          <a:xfrm>
            <a:off x="1065119" y="885405"/>
            <a:ext cx="7640731" cy="3849918"/>
          </a:xfrm>
        </p:spPr>
        <p:txBody>
          <a:bodyPr/>
          <a:lstStyle/>
          <a:p>
            <a:pPr marL="342900" indent="-342900">
              <a:buFont typeface="Wingdings" panose="05000000000000000000" pitchFamily="2" charset="2"/>
              <a:buChar char="q"/>
            </a:pPr>
            <a:r>
              <a:rPr lang="en-US" sz="1800" b="1" dirty="0">
                <a:solidFill>
                  <a:srgbClr val="CE362B"/>
                </a:solidFill>
              </a:rPr>
              <a:t>Aktive Beteiligung und Zusammenarbeit: </a:t>
            </a:r>
            <a:r>
              <a:rPr lang="en-US" sz="1800" dirty="0"/>
              <a:t>Bei der Einbeziehung der Gemeinschaft geht es darum, die Mitglieder der Gemeinschaft aktiv in den Prozess einzubeziehen. Es handelt sich nicht nur um einen einseitigen Kommunikationskanal zwischen KMU und der Öffentlichkeit, sondern um einen gegenseitigen Austausch von Ideen und Feedback. Alle Stimmen, insbesondere die von </a:t>
            </a:r>
            <a:r>
              <a:rPr lang="en-US" sz="1800" dirty="0" err="1"/>
              <a:t>marginalisierten </a:t>
            </a:r>
            <a:r>
              <a:rPr lang="en-US" sz="1800" dirty="0"/>
              <a:t>Gruppen, sollten gehört und berücksichtigt werden.</a:t>
            </a:r>
          </a:p>
          <a:p>
            <a:pPr marL="0" indent="0"/>
            <a:r>
              <a:rPr lang="en-US" sz="1800" b="1" dirty="0">
                <a:solidFill>
                  <a:schemeClr val="bg1"/>
                </a:solidFill>
                <a:highlight>
                  <a:srgbClr val="CE362B"/>
                </a:highlight>
              </a:rPr>
              <a:t>Beispiel: </a:t>
            </a:r>
            <a:r>
              <a:rPr lang="en-US" sz="1800" dirty="0"/>
              <a:t>Veranstaltung von Bürgerversammlungen, bei denen Menschen mit unterschiedlichem kulturellem Hintergrund, Menschen mit Behinderungen und Jugendliche eingeladen werden, sich zu kommunalen Projekten zu äußern.</a:t>
            </a:r>
          </a:p>
          <a:p>
            <a:pPr marL="342900" indent="-342900">
              <a:buFont typeface="Wingdings" panose="05000000000000000000" pitchFamily="2" charset="2"/>
              <a:buChar char="q"/>
            </a:pPr>
            <a:r>
              <a:rPr lang="en-US" sz="1800" b="1" dirty="0">
                <a:solidFill>
                  <a:srgbClr val="CE362B"/>
                </a:solidFill>
              </a:rPr>
              <a:t>Zugang schaffen und Barrieren beseitigen: </a:t>
            </a:r>
            <a:r>
              <a:rPr lang="en-US" sz="1800" dirty="0"/>
              <a:t>Es geht darum, sicherzustellen, dass alle Mitglieder der Gemeinschaft Zugang zu Engagementmöglichkeiten haben. Das bedeutet, dass Faktoren wie Sprache, physische Zugänglichkeit, Technologie und kulturelle Normen berücksichtigt werden müssen, um die Teilnahme für alle zu ermöglichen.</a:t>
            </a:r>
          </a:p>
          <a:p>
            <a:pPr marL="0" indent="0"/>
            <a:r>
              <a:rPr lang="en-US" sz="1800" b="1" dirty="0">
                <a:solidFill>
                  <a:schemeClr val="bg1"/>
                </a:solidFill>
                <a:highlight>
                  <a:srgbClr val="CE362B"/>
                </a:highlight>
              </a:rPr>
              <a:t>Beispiel: </a:t>
            </a:r>
            <a:r>
              <a:rPr lang="en-US" sz="1800" dirty="0"/>
              <a:t>Angebot von Materialien in mehreren Sprachen und Gewährleistung, dass die Veranstaltungsorte für Rollstuhlfahrer zugänglich sind.</a:t>
            </a:r>
          </a:p>
          <a:p>
            <a:pPr marL="0" indent="0"/>
            <a:endParaRPr lang="en-US" sz="1800" dirty="0"/>
          </a:p>
        </p:txBody>
      </p:sp>
      <p:sp>
        <p:nvSpPr>
          <p:cNvPr id="18" name="Text Placeholder 17">
            <a:extLst>
              <a:ext uri="{FF2B5EF4-FFF2-40B4-BE49-F238E27FC236}">
                <a16:creationId xmlns:a16="http://schemas.microsoft.com/office/drawing/2014/main" id="{38D76C65-4A80-E787-76FF-DCA84CA2149C}"/>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sp>
        <p:nvSpPr>
          <p:cNvPr id="2" name="TextBox 1">
            <a:extLst>
              <a:ext uri="{FF2B5EF4-FFF2-40B4-BE49-F238E27FC236}">
                <a16:creationId xmlns:a16="http://schemas.microsoft.com/office/drawing/2014/main" id="{7E761127-0514-0482-4951-B2E63D1D0CC3}"/>
              </a:ext>
            </a:extLst>
          </p:cNvPr>
          <p:cNvSpPr txBox="1"/>
          <p:nvPr/>
        </p:nvSpPr>
        <p:spPr>
          <a:xfrm>
            <a:off x="941294" y="386767"/>
            <a:ext cx="9977718" cy="584775"/>
          </a:xfrm>
          <a:prstGeom prst="rect">
            <a:avLst/>
          </a:prstGeom>
          <a:noFill/>
        </p:spPr>
        <p:txBody>
          <a:bodyPr wrap="square" rtlCol="0">
            <a:spAutoFit/>
          </a:bodyPr>
          <a:lstStyle/>
          <a:p>
            <a:r>
              <a:rPr lang="en-US" sz="3200" b="0" kern="100" dirty="0">
                <a:solidFill>
                  <a:srgbClr val="0872B5"/>
                </a:solidFill>
                <a:latin typeface="+mn-lt"/>
                <a:cs typeface="Times New Roman" panose="02020603050405020304" pitchFamily="18" charset="0"/>
              </a:rPr>
              <a:t>Was </a:t>
            </a:r>
            <a:r>
              <a:rPr lang="en-US" sz="3200" b="0" kern="100" dirty="0">
                <a:solidFill>
                  <a:srgbClr val="FF0000"/>
                </a:solidFill>
                <a:latin typeface="+mn-lt"/>
                <a:cs typeface="Times New Roman" panose="02020603050405020304" pitchFamily="18" charset="0"/>
              </a:rPr>
              <a:t>ist </a:t>
            </a:r>
            <a:r>
              <a:rPr lang="en-US" sz="3200" b="0" kern="100" dirty="0">
                <a:solidFill>
                  <a:srgbClr val="0872B5"/>
                </a:solidFill>
                <a:latin typeface="+mn-lt"/>
                <a:cs typeface="Times New Roman" panose="02020603050405020304" pitchFamily="18" charset="0"/>
              </a:rPr>
              <a:t>inklusives gesellschaftliches Engagement?</a:t>
            </a:r>
            <a:endParaRPr lang="en-IE" sz="3200" b="1" dirty="0">
              <a:solidFill>
                <a:srgbClr val="CE362B"/>
              </a:solidFill>
            </a:endParaRPr>
          </a:p>
        </p:txBody>
      </p:sp>
      <p:grpSp>
        <p:nvGrpSpPr>
          <p:cNvPr id="3" name="Graphic 4">
            <a:extLst>
              <a:ext uri="{FF2B5EF4-FFF2-40B4-BE49-F238E27FC236}">
                <a16:creationId xmlns:a16="http://schemas.microsoft.com/office/drawing/2014/main" id="{C46E30A9-7E40-4C69-4BCF-59F75FBFEDF9}"/>
              </a:ext>
            </a:extLst>
          </p:cNvPr>
          <p:cNvGrpSpPr/>
          <p:nvPr/>
        </p:nvGrpSpPr>
        <p:grpSpPr>
          <a:xfrm>
            <a:off x="8972587" y="1335741"/>
            <a:ext cx="2154294" cy="1676904"/>
            <a:chOff x="5552008" y="5150167"/>
            <a:chExt cx="994523" cy="926142"/>
          </a:xfrm>
        </p:grpSpPr>
        <p:sp>
          <p:nvSpPr>
            <p:cNvPr id="4" name="Freeform 93">
              <a:extLst>
                <a:ext uri="{FF2B5EF4-FFF2-40B4-BE49-F238E27FC236}">
                  <a16:creationId xmlns:a16="http://schemas.microsoft.com/office/drawing/2014/main" id="{62259E07-BD81-01B2-B473-09174ACD71BE}"/>
                </a:ext>
              </a:extLst>
            </p:cNvPr>
            <p:cNvSpPr/>
            <p:nvPr/>
          </p:nvSpPr>
          <p:spPr>
            <a:xfrm>
              <a:off x="5662824" y="5171161"/>
              <a:ext cx="440795" cy="869928"/>
            </a:xfrm>
            <a:custGeom>
              <a:avLst/>
              <a:gdLst>
                <a:gd name="connsiteX0" fmla="*/ 440796 w 440795"/>
                <a:gd name="connsiteY0" fmla="*/ 25678 h 869928"/>
                <a:gd name="connsiteX1" fmla="*/ 424603 w 440795"/>
                <a:gd name="connsiteY1" fmla="*/ 913 h 869928"/>
                <a:gd name="connsiteX2" fmla="*/ 394123 w 440795"/>
                <a:gd name="connsiteY2" fmla="*/ 18058 h 869928"/>
                <a:gd name="connsiteX3" fmla="*/ 379836 w 440795"/>
                <a:gd name="connsiteY3" fmla="*/ 74256 h 869928"/>
                <a:gd name="connsiteX4" fmla="*/ 347451 w 440795"/>
                <a:gd name="connsiteY4" fmla="*/ 179031 h 869928"/>
                <a:gd name="connsiteX5" fmla="*/ 316018 w 440795"/>
                <a:gd name="connsiteY5" fmla="*/ 213321 h 869928"/>
                <a:gd name="connsiteX6" fmla="*/ 240771 w 440795"/>
                <a:gd name="connsiteY6" fmla="*/ 259993 h 869928"/>
                <a:gd name="connsiteX7" fmla="*/ 196003 w 440795"/>
                <a:gd name="connsiteY7" fmla="*/ 272376 h 869928"/>
                <a:gd name="connsiteX8" fmla="*/ 104563 w 440795"/>
                <a:gd name="connsiteY8" fmla="*/ 311428 h 869928"/>
                <a:gd name="connsiteX9" fmla="*/ 5503 w 440795"/>
                <a:gd name="connsiteY9" fmla="*/ 448588 h 869928"/>
                <a:gd name="connsiteX10" fmla="*/ 2646 w 440795"/>
                <a:gd name="connsiteY10" fmla="*/ 480021 h 869928"/>
                <a:gd name="connsiteX11" fmla="*/ 85513 w 440795"/>
                <a:gd name="connsiteY11" fmla="*/ 566698 h 869928"/>
                <a:gd name="connsiteX12" fmla="*/ 117898 w 440795"/>
                <a:gd name="connsiteY12" fmla="*/ 567651 h 869928"/>
                <a:gd name="connsiteX13" fmla="*/ 120756 w 440795"/>
                <a:gd name="connsiteY13" fmla="*/ 529551 h 869928"/>
                <a:gd name="connsiteX14" fmla="*/ 109326 w 440795"/>
                <a:gd name="connsiteY14" fmla="*/ 515263 h 869928"/>
                <a:gd name="connsiteX15" fmla="*/ 81703 w 440795"/>
                <a:gd name="connsiteY15" fmla="*/ 477163 h 869928"/>
                <a:gd name="connsiteX16" fmla="*/ 79798 w 440795"/>
                <a:gd name="connsiteY16" fmla="*/ 449541 h 869928"/>
                <a:gd name="connsiteX17" fmla="*/ 122661 w 440795"/>
                <a:gd name="connsiteY17" fmla="*/ 396201 h 869928"/>
                <a:gd name="connsiteX18" fmla="*/ 132186 w 440795"/>
                <a:gd name="connsiteY18" fmla="*/ 405726 h 869928"/>
                <a:gd name="connsiteX19" fmla="*/ 132186 w 440795"/>
                <a:gd name="connsiteY19" fmla="*/ 432396 h 869928"/>
                <a:gd name="connsiteX20" fmla="*/ 123613 w 440795"/>
                <a:gd name="connsiteY20" fmla="*/ 476211 h 869928"/>
                <a:gd name="connsiteX21" fmla="*/ 133138 w 440795"/>
                <a:gd name="connsiteY21" fmla="*/ 517168 h 869928"/>
                <a:gd name="connsiteX22" fmla="*/ 132186 w 440795"/>
                <a:gd name="connsiteY22" fmla="*/ 578128 h 869928"/>
                <a:gd name="connsiteX23" fmla="*/ 108373 w 440795"/>
                <a:gd name="connsiteY23" fmla="*/ 609561 h 869928"/>
                <a:gd name="connsiteX24" fmla="*/ 78846 w 440795"/>
                <a:gd name="connsiteY24" fmla="*/ 820063 h 869928"/>
                <a:gd name="connsiteX25" fmla="*/ 91228 w 440795"/>
                <a:gd name="connsiteY25" fmla="*/ 867688 h 869928"/>
                <a:gd name="connsiteX26" fmla="*/ 131233 w 440795"/>
                <a:gd name="connsiteY26" fmla="*/ 846733 h 869928"/>
                <a:gd name="connsiteX27" fmla="*/ 137901 w 440795"/>
                <a:gd name="connsiteY27" fmla="*/ 827683 h 869928"/>
                <a:gd name="connsiteX28" fmla="*/ 186478 w 440795"/>
                <a:gd name="connsiteY28" fmla="*/ 607656 h 869928"/>
                <a:gd name="connsiteX29" fmla="*/ 206481 w 440795"/>
                <a:gd name="connsiteY29" fmla="*/ 576223 h 869928"/>
                <a:gd name="connsiteX30" fmla="*/ 251248 w 440795"/>
                <a:gd name="connsiteY30" fmla="*/ 588606 h 869928"/>
                <a:gd name="connsiteX31" fmla="*/ 256963 w 440795"/>
                <a:gd name="connsiteY31" fmla="*/ 611466 h 869928"/>
                <a:gd name="connsiteX32" fmla="*/ 280776 w 440795"/>
                <a:gd name="connsiteY32" fmla="*/ 800061 h 869928"/>
                <a:gd name="connsiteX33" fmla="*/ 291253 w 440795"/>
                <a:gd name="connsiteY33" fmla="*/ 849591 h 869928"/>
                <a:gd name="connsiteX34" fmla="*/ 322686 w 440795"/>
                <a:gd name="connsiteY34" fmla="*/ 866736 h 869928"/>
                <a:gd name="connsiteX35" fmla="*/ 348403 w 440795"/>
                <a:gd name="connsiteY35" fmla="*/ 846733 h 869928"/>
                <a:gd name="connsiteX36" fmla="*/ 346498 w 440795"/>
                <a:gd name="connsiteY36" fmla="*/ 787678 h 869928"/>
                <a:gd name="connsiteX37" fmla="*/ 329353 w 440795"/>
                <a:gd name="connsiteY37" fmla="*/ 610513 h 869928"/>
                <a:gd name="connsiteX38" fmla="*/ 316971 w 440795"/>
                <a:gd name="connsiteY38" fmla="*/ 381913 h 869928"/>
                <a:gd name="connsiteX39" fmla="*/ 340783 w 440795"/>
                <a:gd name="connsiteY39" fmla="*/ 301903 h 869928"/>
                <a:gd name="connsiteX40" fmla="*/ 358881 w 440795"/>
                <a:gd name="connsiteY40" fmla="*/ 274281 h 869928"/>
                <a:gd name="connsiteX41" fmla="*/ 428413 w 440795"/>
                <a:gd name="connsiteY41" fmla="*/ 142836 h 869928"/>
                <a:gd name="connsiteX42" fmla="*/ 440796 w 440795"/>
                <a:gd name="connsiteY42" fmla="*/ 25678 h 86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40795" h="869928">
                  <a:moveTo>
                    <a:pt x="440796" y="25678"/>
                  </a:moveTo>
                  <a:cubicBezTo>
                    <a:pt x="440796" y="14248"/>
                    <a:pt x="436986" y="3771"/>
                    <a:pt x="424603" y="913"/>
                  </a:cubicBezTo>
                  <a:cubicBezTo>
                    <a:pt x="410316" y="-2897"/>
                    <a:pt x="397933" y="5676"/>
                    <a:pt x="394123" y="18058"/>
                  </a:cubicBezTo>
                  <a:cubicBezTo>
                    <a:pt x="387456" y="37108"/>
                    <a:pt x="384598" y="55206"/>
                    <a:pt x="379836" y="74256"/>
                  </a:cubicBezTo>
                  <a:cubicBezTo>
                    <a:pt x="371263" y="109498"/>
                    <a:pt x="363643" y="145693"/>
                    <a:pt x="347451" y="179031"/>
                  </a:cubicBezTo>
                  <a:cubicBezTo>
                    <a:pt x="339831" y="194271"/>
                    <a:pt x="330306" y="204748"/>
                    <a:pt x="316018" y="213321"/>
                  </a:cubicBezTo>
                  <a:cubicBezTo>
                    <a:pt x="290301" y="228561"/>
                    <a:pt x="265536" y="244753"/>
                    <a:pt x="240771" y="259993"/>
                  </a:cubicBezTo>
                  <a:cubicBezTo>
                    <a:pt x="227436" y="268566"/>
                    <a:pt x="211243" y="274281"/>
                    <a:pt x="196003" y="272376"/>
                  </a:cubicBezTo>
                  <a:cubicBezTo>
                    <a:pt x="160761" y="268566"/>
                    <a:pt x="124566" y="287616"/>
                    <a:pt x="104563" y="311428"/>
                  </a:cubicBezTo>
                  <a:cubicBezTo>
                    <a:pt x="81703" y="338098"/>
                    <a:pt x="14076" y="425728"/>
                    <a:pt x="5503" y="448588"/>
                  </a:cubicBezTo>
                  <a:cubicBezTo>
                    <a:pt x="1693" y="458113"/>
                    <a:pt x="-3069" y="468591"/>
                    <a:pt x="2646" y="480021"/>
                  </a:cubicBezTo>
                  <a:cubicBezTo>
                    <a:pt x="23601" y="515263"/>
                    <a:pt x="49318" y="546696"/>
                    <a:pt x="85513" y="566698"/>
                  </a:cubicBezTo>
                  <a:cubicBezTo>
                    <a:pt x="96943" y="572413"/>
                    <a:pt x="106468" y="578128"/>
                    <a:pt x="117898" y="567651"/>
                  </a:cubicBezTo>
                  <a:cubicBezTo>
                    <a:pt x="126471" y="559078"/>
                    <a:pt x="128376" y="540981"/>
                    <a:pt x="120756" y="529551"/>
                  </a:cubicBezTo>
                  <a:cubicBezTo>
                    <a:pt x="117898" y="524788"/>
                    <a:pt x="113136" y="520026"/>
                    <a:pt x="109326" y="515263"/>
                  </a:cubicBezTo>
                  <a:cubicBezTo>
                    <a:pt x="99801" y="502881"/>
                    <a:pt x="91228" y="489546"/>
                    <a:pt x="81703" y="477163"/>
                  </a:cubicBezTo>
                  <a:cubicBezTo>
                    <a:pt x="75036" y="468591"/>
                    <a:pt x="73131" y="459066"/>
                    <a:pt x="79798" y="449541"/>
                  </a:cubicBezTo>
                  <a:cubicBezTo>
                    <a:pt x="91228" y="433348"/>
                    <a:pt x="118851" y="395248"/>
                    <a:pt x="122661" y="396201"/>
                  </a:cubicBezTo>
                  <a:cubicBezTo>
                    <a:pt x="128376" y="397153"/>
                    <a:pt x="130281" y="400963"/>
                    <a:pt x="132186" y="405726"/>
                  </a:cubicBezTo>
                  <a:cubicBezTo>
                    <a:pt x="135043" y="414298"/>
                    <a:pt x="133138" y="423823"/>
                    <a:pt x="132186" y="432396"/>
                  </a:cubicBezTo>
                  <a:cubicBezTo>
                    <a:pt x="129328" y="446683"/>
                    <a:pt x="126471" y="460971"/>
                    <a:pt x="123613" y="476211"/>
                  </a:cubicBezTo>
                  <a:cubicBezTo>
                    <a:pt x="120756" y="491451"/>
                    <a:pt x="121708" y="504786"/>
                    <a:pt x="133138" y="517168"/>
                  </a:cubicBezTo>
                  <a:cubicBezTo>
                    <a:pt x="149331" y="536218"/>
                    <a:pt x="140758" y="572413"/>
                    <a:pt x="132186" y="578128"/>
                  </a:cubicBezTo>
                  <a:cubicBezTo>
                    <a:pt x="114088" y="592416"/>
                    <a:pt x="111231" y="588606"/>
                    <a:pt x="108373" y="609561"/>
                  </a:cubicBezTo>
                  <a:cubicBezTo>
                    <a:pt x="99801" y="671473"/>
                    <a:pt x="82656" y="757198"/>
                    <a:pt x="78846" y="820063"/>
                  </a:cubicBezTo>
                  <a:cubicBezTo>
                    <a:pt x="78846" y="828636"/>
                    <a:pt x="67416" y="867688"/>
                    <a:pt x="91228" y="867688"/>
                  </a:cubicBezTo>
                  <a:cubicBezTo>
                    <a:pt x="112183" y="874356"/>
                    <a:pt x="122661" y="865783"/>
                    <a:pt x="131233" y="846733"/>
                  </a:cubicBezTo>
                  <a:cubicBezTo>
                    <a:pt x="134091" y="840066"/>
                    <a:pt x="135996" y="834351"/>
                    <a:pt x="137901" y="827683"/>
                  </a:cubicBezTo>
                  <a:cubicBezTo>
                    <a:pt x="154093" y="754341"/>
                    <a:pt x="171238" y="680998"/>
                    <a:pt x="186478" y="607656"/>
                  </a:cubicBezTo>
                  <a:cubicBezTo>
                    <a:pt x="189336" y="593368"/>
                    <a:pt x="196956" y="584796"/>
                    <a:pt x="206481" y="576223"/>
                  </a:cubicBezTo>
                  <a:cubicBezTo>
                    <a:pt x="222673" y="562888"/>
                    <a:pt x="243628" y="568603"/>
                    <a:pt x="251248" y="588606"/>
                  </a:cubicBezTo>
                  <a:cubicBezTo>
                    <a:pt x="254106" y="596226"/>
                    <a:pt x="255058" y="603846"/>
                    <a:pt x="256963" y="611466"/>
                  </a:cubicBezTo>
                  <a:cubicBezTo>
                    <a:pt x="270298" y="673378"/>
                    <a:pt x="271251" y="737196"/>
                    <a:pt x="280776" y="800061"/>
                  </a:cubicBezTo>
                  <a:cubicBezTo>
                    <a:pt x="283633" y="817206"/>
                    <a:pt x="285538" y="833398"/>
                    <a:pt x="291253" y="849591"/>
                  </a:cubicBezTo>
                  <a:cubicBezTo>
                    <a:pt x="296016" y="864831"/>
                    <a:pt x="309351" y="865783"/>
                    <a:pt x="322686" y="866736"/>
                  </a:cubicBezTo>
                  <a:cubicBezTo>
                    <a:pt x="336973" y="867688"/>
                    <a:pt x="346498" y="858163"/>
                    <a:pt x="348403" y="846733"/>
                  </a:cubicBezTo>
                  <a:cubicBezTo>
                    <a:pt x="352213" y="826731"/>
                    <a:pt x="348403" y="807681"/>
                    <a:pt x="346498" y="787678"/>
                  </a:cubicBezTo>
                  <a:cubicBezTo>
                    <a:pt x="340783" y="728623"/>
                    <a:pt x="336021" y="669568"/>
                    <a:pt x="329353" y="610513"/>
                  </a:cubicBezTo>
                  <a:cubicBezTo>
                    <a:pt x="320781" y="534313"/>
                    <a:pt x="316971" y="458113"/>
                    <a:pt x="316971" y="381913"/>
                  </a:cubicBezTo>
                  <a:cubicBezTo>
                    <a:pt x="316971" y="353338"/>
                    <a:pt x="320781" y="324763"/>
                    <a:pt x="340783" y="301903"/>
                  </a:cubicBezTo>
                  <a:cubicBezTo>
                    <a:pt x="347451" y="294283"/>
                    <a:pt x="352213" y="283806"/>
                    <a:pt x="358881" y="274281"/>
                  </a:cubicBezTo>
                  <a:cubicBezTo>
                    <a:pt x="387456" y="234276"/>
                    <a:pt x="418888" y="193318"/>
                    <a:pt x="428413" y="142836"/>
                  </a:cubicBezTo>
                  <a:cubicBezTo>
                    <a:pt x="434128" y="103783"/>
                    <a:pt x="440796" y="65683"/>
                    <a:pt x="440796" y="25678"/>
                  </a:cubicBezTo>
                  <a:close/>
                </a:path>
              </a:pathLst>
            </a:custGeom>
            <a:solidFill>
              <a:srgbClr val="0872B5"/>
            </a:solidFill>
            <a:ln w="9525" cap="flat">
              <a:noFill/>
              <a:prstDash val="solid"/>
              <a:miter/>
            </a:ln>
          </p:spPr>
          <p:txBody>
            <a:bodyPr rtlCol="0" anchor="ctr"/>
            <a:lstStyle/>
            <a:p>
              <a:endParaRPr lang="en-US"/>
            </a:p>
          </p:txBody>
        </p:sp>
        <p:sp>
          <p:nvSpPr>
            <p:cNvPr id="5" name="Freeform 94">
              <a:extLst>
                <a:ext uri="{FF2B5EF4-FFF2-40B4-BE49-F238E27FC236}">
                  <a16:creationId xmlns:a16="http://schemas.microsoft.com/office/drawing/2014/main" id="{2181738B-1DC0-5C88-3C8B-B80BB60D32E0}"/>
                </a:ext>
              </a:extLst>
            </p:cNvPr>
            <p:cNvSpPr/>
            <p:nvPr/>
          </p:nvSpPr>
          <p:spPr>
            <a:xfrm>
              <a:off x="6197833" y="5253291"/>
              <a:ext cx="183916" cy="189293"/>
            </a:xfrm>
            <a:custGeom>
              <a:avLst/>
              <a:gdLst>
                <a:gd name="connsiteX0" fmla="*/ 92477 w 183916"/>
                <a:gd name="connsiteY0" fmla="*/ 189294 h 189293"/>
                <a:gd name="connsiteX1" fmla="*/ 183917 w 183916"/>
                <a:gd name="connsiteY1" fmla="*/ 96901 h 189293"/>
                <a:gd name="connsiteX2" fmla="*/ 84857 w 183916"/>
                <a:gd name="connsiteY2" fmla="*/ 699 h 189293"/>
                <a:gd name="connsiteX3" fmla="*/ 84 w 183916"/>
                <a:gd name="connsiteY3" fmla="*/ 99759 h 189293"/>
                <a:gd name="connsiteX4" fmla="*/ 92477 w 183916"/>
                <a:gd name="connsiteY4" fmla="*/ 189294 h 189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916" h="189293">
                  <a:moveTo>
                    <a:pt x="92477" y="189294"/>
                  </a:moveTo>
                  <a:cubicBezTo>
                    <a:pt x="162009" y="189294"/>
                    <a:pt x="183917" y="145478"/>
                    <a:pt x="183917" y="96901"/>
                  </a:cubicBezTo>
                  <a:cubicBezTo>
                    <a:pt x="182964" y="49276"/>
                    <a:pt x="156294" y="-6922"/>
                    <a:pt x="84857" y="699"/>
                  </a:cubicBezTo>
                  <a:cubicBezTo>
                    <a:pt x="28659" y="5461"/>
                    <a:pt x="-1821" y="36894"/>
                    <a:pt x="84" y="99759"/>
                  </a:cubicBezTo>
                  <a:cubicBezTo>
                    <a:pt x="1989" y="160719"/>
                    <a:pt x="37232" y="186436"/>
                    <a:pt x="92477" y="189294"/>
                  </a:cubicBezTo>
                  <a:close/>
                </a:path>
              </a:pathLst>
            </a:custGeom>
            <a:solidFill>
              <a:srgbClr val="FFFFFF"/>
            </a:solidFill>
            <a:ln w="9525" cap="flat">
              <a:noFill/>
              <a:prstDash val="solid"/>
              <a:miter/>
            </a:ln>
          </p:spPr>
          <p:txBody>
            <a:bodyPr rtlCol="0" anchor="ctr"/>
            <a:lstStyle/>
            <a:p>
              <a:endParaRPr lang="en-US"/>
            </a:p>
          </p:txBody>
        </p:sp>
        <p:sp>
          <p:nvSpPr>
            <p:cNvPr id="6" name="Freeform 95">
              <a:extLst>
                <a:ext uri="{FF2B5EF4-FFF2-40B4-BE49-F238E27FC236}">
                  <a16:creationId xmlns:a16="http://schemas.microsoft.com/office/drawing/2014/main" id="{A65E6F8E-CA51-9627-A74D-9120408872A6}"/>
                </a:ext>
              </a:extLst>
            </p:cNvPr>
            <p:cNvSpPr/>
            <p:nvPr/>
          </p:nvSpPr>
          <p:spPr>
            <a:xfrm>
              <a:off x="5742622" y="5227319"/>
              <a:ext cx="200087" cy="199089"/>
            </a:xfrm>
            <a:custGeom>
              <a:avLst/>
              <a:gdLst>
                <a:gd name="connsiteX0" fmla="*/ 200025 w 200087"/>
                <a:gd name="connsiteY0" fmla="*/ 111443 h 199089"/>
                <a:gd name="connsiteX1" fmla="*/ 107633 w 200087"/>
                <a:gd name="connsiteY1" fmla="*/ 0 h 199089"/>
                <a:gd name="connsiteX2" fmla="*/ 0 w 200087"/>
                <a:gd name="connsiteY2" fmla="*/ 100013 h 199089"/>
                <a:gd name="connsiteX3" fmla="*/ 104775 w 200087"/>
                <a:gd name="connsiteY3" fmla="*/ 199073 h 199089"/>
                <a:gd name="connsiteX4" fmla="*/ 200025 w 200087"/>
                <a:gd name="connsiteY4" fmla="*/ 111443 h 199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87" h="199089">
                  <a:moveTo>
                    <a:pt x="200025" y="111443"/>
                  </a:moveTo>
                  <a:cubicBezTo>
                    <a:pt x="201930" y="54293"/>
                    <a:pt x="160020" y="0"/>
                    <a:pt x="107633" y="0"/>
                  </a:cubicBezTo>
                  <a:cubicBezTo>
                    <a:pt x="42863" y="0"/>
                    <a:pt x="3810" y="37148"/>
                    <a:pt x="0" y="100013"/>
                  </a:cubicBezTo>
                  <a:cubicBezTo>
                    <a:pt x="4763" y="168593"/>
                    <a:pt x="46672" y="198120"/>
                    <a:pt x="104775" y="199073"/>
                  </a:cubicBezTo>
                  <a:cubicBezTo>
                    <a:pt x="153353" y="200025"/>
                    <a:pt x="198120" y="160020"/>
                    <a:pt x="200025" y="111443"/>
                  </a:cubicBezTo>
                  <a:close/>
                </a:path>
              </a:pathLst>
            </a:custGeom>
            <a:solidFill>
              <a:srgbClr val="FFFFFF"/>
            </a:solidFill>
            <a:ln w="9525" cap="flat">
              <a:noFill/>
              <a:prstDash val="solid"/>
              <a:miter/>
            </a:ln>
          </p:spPr>
          <p:txBody>
            <a:bodyPr rtlCol="0" anchor="ctr"/>
            <a:lstStyle/>
            <a:p>
              <a:endParaRPr lang="en-US"/>
            </a:p>
          </p:txBody>
        </p:sp>
        <p:sp>
          <p:nvSpPr>
            <p:cNvPr id="7" name="Freeform 96">
              <a:extLst>
                <a:ext uri="{FF2B5EF4-FFF2-40B4-BE49-F238E27FC236}">
                  <a16:creationId xmlns:a16="http://schemas.microsoft.com/office/drawing/2014/main" id="{A238CD3D-BB7D-DED6-2B2A-8AA5B142422C}"/>
                </a:ext>
              </a:extLst>
            </p:cNvPr>
            <p:cNvSpPr/>
            <p:nvPr/>
          </p:nvSpPr>
          <p:spPr>
            <a:xfrm>
              <a:off x="6015492" y="5179170"/>
              <a:ext cx="26966" cy="57674"/>
            </a:xfrm>
            <a:custGeom>
              <a:avLst/>
              <a:gdLst>
                <a:gd name="connsiteX0" fmla="*/ 25263 w 26966"/>
                <a:gd name="connsiteY0" fmla="*/ 15765 h 57674"/>
                <a:gd name="connsiteX1" fmla="*/ 21453 w 26966"/>
                <a:gd name="connsiteY1" fmla="*/ 525 h 57674"/>
                <a:gd name="connsiteX2" fmla="*/ 3355 w 26966"/>
                <a:gd name="connsiteY2" fmla="*/ 11955 h 57674"/>
                <a:gd name="connsiteX3" fmla="*/ 10023 w 26966"/>
                <a:gd name="connsiteY3" fmla="*/ 57675 h 57674"/>
                <a:gd name="connsiteX4" fmla="*/ 25263 w 26966"/>
                <a:gd name="connsiteY4" fmla="*/ 15765 h 57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66" h="57674">
                  <a:moveTo>
                    <a:pt x="25263" y="15765"/>
                  </a:moveTo>
                  <a:cubicBezTo>
                    <a:pt x="27168" y="10050"/>
                    <a:pt x="29073" y="3382"/>
                    <a:pt x="21453" y="525"/>
                  </a:cubicBezTo>
                  <a:cubicBezTo>
                    <a:pt x="13833" y="-2333"/>
                    <a:pt x="5260" y="7192"/>
                    <a:pt x="3355" y="11955"/>
                  </a:cubicBezTo>
                  <a:cubicBezTo>
                    <a:pt x="-3312" y="25290"/>
                    <a:pt x="498" y="37672"/>
                    <a:pt x="10023" y="57675"/>
                  </a:cubicBezTo>
                  <a:cubicBezTo>
                    <a:pt x="16690" y="39577"/>
                    <a:pt x="21453" y="27195"/>
                    <a:pt x="25263" y="15765"/>
                  </a:cubicBezTo>
                  <a:close/>
                </a:path>
              </a:pathLst>
            </a:custGeom>
            <a:solidFill>
              <a:srgbClr val="FFFFFF"/>
            </a:solidFill>
            <a:ln w="9525" cap="flat">
              <a:noFill/>
              <a:prstDash val="solid"/>
              <a:miter/>
            </a:ln>
          </p:spPr>
          <p:txBody>
            <a:bodyPr rtlCol="0" anchor="ctr"/>
            <a:lstStyle/>
            <a:p>
              <a:endParaRPr lang="en-US"/>
            </a:p>
          </p:txBody>
        </p:sp>
        <p:sp>
          <p:nvSpPr>
            <p:cNvPr id="8" name="Freeform 97">
              <a:extLst>
                <a:ext uri="{FF2B5EF4-FFF2-40B4-BE49-F238E27FC236}">
                  <a16:creationId xmlns:a16="http://schemas.microsoft.com/office/drawing/2014/main" id="{24CEA0D3-6528-D2C8-52C1-CE982E401C91}"/>
                </a:ext>
              </a:extLst>
            </p:cNvPr>
            <p:cNvSpPr/>
            <p:nvPr/>
          </p:nvSpPr>
          <p:spPr>
            <a:xfrm>
              <a:off x="6086806" y="5298757"/>
              <a:ext cx="353379" cy="760131"/>
            </a:xfrm>
            <a:custGeom>
              <a:avLst/>
              <a:gdLst>
                <a:gd name="connsiteX0" fmla="*/ 258749 w 353379"/>
                <a:gd name="connsiteY0" fmla="*/ 467678 h 760131"/>
                <a:gd name="connsiteX1" fmla="*/ 290181 w 353379"/>
                <a:gd name="connsiteY1" fmla="*/ 461010 h 760131"/>
                <a:gd name="connsiteX2" fmla="*/ 352093 w 353379"/>
                <a:gd name="connsiteY2" fmla="*/ 348615 h 760131"/>
                <a:gd name="connsiteX3" fmla="*/ 346378 w 353379"/>
                <a:gd name="connsiteY3" fmla="*/ 311468 h 760131"/>
                <a:gd name="connsiteX4" fmla="*/ 261606 w 353379"/>
                <a:gd name="connsiteY4" fmla="*/ 198120 h 760131"/>
                <a:gd name="connsiteX5" fmla="*/ 193978 w 353379"/>
                <a:gd name="connsiteY5" fmla="*/ 163830 h 760131"/>
                <a:gd name="connsiteX6" fmla="*/ 88251 w 353379"/>
                <a:gd name="connsiteY6" fmla="*/ 114300 h 760131"/>
                <a:gd name="connsiteX7" fmla="*/ 53961 w 353379"/>
                <a:gd name="connsiteY7" fmla="*/ 71438 h 760131"/>
                <a:gd name="connsiteX8" fmla="*/ 20624 w 353379"/>
                <a:gd name="connsiteY8" fmla="*/ 0 h 760131"/>
                <a:gd name="connsiteX9" fmla="*/ 9193 w 353379"/>
                <a:gd name="connsiteY9" fmla="*/ 40957 h 760131"/>
                <a:gd name="connsiteX10" fmla="*/ 13003 w 353379"/>
                <a:gd name="connsiteY10" fmla="*/ 116205 h 760131"/>
                <a:gd name="connsiteX11" fmla="*/ 52056 w 353379"/>
                <a:gd name="connsiteY11" fmla="*/ 191453 h 760131"/>
                <a:gd name="connsiteX12" fmla="*/ 75868 w 353379"/>
                <a:gd name="connsiteY12" fmla="*/ 269557 h 760131"/>
                <a:gd name="connsiteX13" fmla="*/ 54913 w 353379"/>
                <a:gd name="connsiteY13" fmla="*/ 521018 h 760131"/>
                <a:gd name="connsiteX14" fmla="*/ 34911 w 353379"/>
                <a:gd name="connsiteY14" fmla="*/ 682943 h 760131"/>
                <a:gd name="connsiteX15" fmla="*/ 33006 w 353379"/>
                <a:gd name="connsiteY15" fmla="*/ 729615 h 760131"/>
                <a:gd name="connsiteX16" fmla="*/ 69201 w 353379"/>
                <a:gd name="connsiteY16" fmla="*/ 743903 h 760131"/>
                <a:gd name="connsiteX17" fmla="*/ 90156 w 353379"/>
                <a:gd name="connsiteY17" fmla="*/ 721995 h 760131"/>
                <a:gd name="connsiteX18" fmla="*/ 123493 w 353379"/>
                <a:gd name="connsiteY18" fmla="*/ 568643 h 760131"/>
                <a:gd name="connsiteX19" fmla="*/ 143496 w 353379"/>
                <a:gd name="connsiteY19" fmla="*/ 463868 h 760131"/>
                <a:gd name="connsiteX20" fmla="*/ 171118 w 353379"/>
                <a:gd name="connsiteY20" fmla="*/ 441960 h 760131"/>
                <a:gd name="connsiteX21" fmla="*/ 196836 w 353379"/>
                <a:gd name="connsiteY21" fmla="*/ 464820 h 760131"/>
                <a:gd name="connsiteX22" fmla="*/ 200646 w 353379"/>
                <a:gd name="connsiteY22" fmla="*/ 491490 h 760131"/>
                <a:gd name="connsiteX23" fmla="*/ 204456 w 353379"/>
                <a:gd name="connsiteY23" fmla="*/ 630555 h 760131"/>
                <a:gd name="connsiteX24" fmla="*/ 206361 w 353379"/>
                <a:gd name="connsiteY24" fmla="*/ 734378 h 760131"/>
                <a:gd name="connsiteX25" fmla="*/ 243509 w 353379"/>
                <a:gd name="connsiteY25" fmla="*/ 760095 h 760131"/>
                <a:gd name="connsiteX26" fmla="*/ 279703 w 353379"/>
                <a:gd name="connsiteY26" fmla="*/ 721043 h 760131"/>
                <a:gd name="connsiteX27" fmla="*/ 273036 w 353379"/>
                <a:gd name="connsiteY27" fmla="*/ 501968 h 760131"/>
                <a:gd name="connsiteX28" fmla="*/ 262559 w 353379"/>
                <a:gd name="connsiteY28" fmla="*/ 483870 h 760131"/>
                <a:gd name="connsiteX29" fmla="*/ 244461 w 353379"/>
                <a:gd name="connsiteY29" fmla="*/ 419100 h 760131"/>
                <a:gd name="connsiteX30" fmla="*/ 257796 w 353379"/>
                <a:gd name="connsiteY30" fmla="*/ 380048 h 760131"/>
                <a:gd name="connsiteX31" fmla="*/ 244461 w 353379"/>
                <a:gd name="connsiteY31" fmla="*/ 285750 h 760131"/>
                <a:gd name="connsiteX32" fmla="*/ 246366 w 353379"/>
                <a:gd name="connsiteY32" fmla="*/ 270510 h 760131"/>
                <a:gd name="connsiteX33" fmla="*/ 285418 w 353379"/>
                <a:gd name="connsiteY33" fmla="*/ 307657 h 760131"/>
                <a:gd name="connsiteX34" fmla="*/ 290181 w 353379"/>
                <a:gd name="connsiteY34" fmla="*/ 353378 h 760131"/>
                <a:gd name="connsiteX35" fmla="*/ 250176 w 353379"/>
                <a:gd name="connsiteY35" fmla="*/ 438150 h 760131"/>
                <a:gd name="connsiteX36" fmla="*/ 258749 w 353379"/>
                <a:gd name="connsiteY36" fmla="*/ 467678 h 760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53379" h="760131">
                  <a:moveTo>
                    <a:pt x="258749" y="467678"/>
                  </a:moveTo>
                  <a:cubicBezTo>
                    <a:pt x="270178" y="476250"/>
                    <a:pt x="283513" y="467678"/>
                    <a:pt x="290181" y="461010"/>
                  </a:cubicBezTo>
                  <a:cubicBezTo>
                    <a:pt x="317803" y="419100"/>
                    <a:pt x="343521" y="394335"/>
                    <a:pt x="352093" y="348615"/>
                  </a:cubicBezTo>
                  <a:cubicBezTo>
                    <a:pt x="354951" y="335280"/>
                    <a:pt x="353046" y="323850"/>
                    <a:pt x="346378" y="311468"/>
                  </a:cubicBezTo>
                  <a:cubicBezTo>
                    <a:pt x="323518" y="269557"/>
                    <a:pt x="293038" y="232410"/>
                    <a:pt x="261606" y="198120"/>
                  </a:cubicBezTo>
                  <a:cubicBezTo>
                    <a:pt x="244461" y="179070"/>
                    <a:pt x="218743" y="165735"/>
                    <a:pt x="193978" y="163830"/>
                  </a:cubicBezTo>
                  <a:cubicBezTo>
                    <a:pt x="151116" y="160973"/>
                    <a:pt x="121588" y="134303"/>
                    <a:pt x="88251" y="114300"/>
                  </a:cubicBezTo>
                  <a:cubicBezTo>
                    <a:pt x="72059" y="104775"/>
                    <a:pt x="61581" y="88582"/>
                    <a:pt x="53961" y="71438"/>
                  </a:cubicBezTo>
                  <a:cubicBezTo>
                    <a:pt x="44436" y="48578"/>
                    <a:pt x="33006" y="26670"/>
                    <a:pt x="20624" y="0"/>
                  </a:cubicBezTo>
                  <a:cubicBezTo>
                    <a:pt x="13003" y="16193"/>
                    <a:pt x="13003" y="28575"/>
                    <a:pt x="9193" y="40957"/>
                  </a:cubicBezTo>
                  <a:cubicBezTo>
                    <a:pt x="-332" y="75248"/>
                    <a:pt x="-6999" y="85725"/>
                    <a:pt x="13003" y="116205"/>
                  </a:cubicBezTo>
                  <a:cubicBezTo>
                    <a:pt x="24434" y="133350"/>
                    <a:pt x="41578" y="174307"/>
                    <a:pt x="52056" y="191453"/>
                  </a:cubicBezTo>
                  <a:cubicBezTo>
                    <a:pt x="66343" y="216218"/>
                    <a:pt x="75868" y="240982"/>
                    <a:pt x="75868" y="269557"/>
                  </a:cubicBezTo>
                  <a:cubicBezTo>
                    <a:pt x="77774" y="354330"/>
                    <a:pt x="61581" y="437198"/>
                    <a:pt x="54913" y="521018"/>
                  </a:cubicBezTo>
                  <a:cubicBezTo>
                    <a:pt x="51103" y="575310"/>
                    <a:pt x="41578" y="628650"/>
                    <a:pt x="34911" y="682943"/>
                  </a:cubicBezTo>
                  <a:cubicBezTo>
                    <a:pt x="33006" y="696278"/>
                    <a:pt x="27291" y="716280"/>
                    <a:pt x="33006" y="729615"/>
                  </a:cubicBezTo>
                  <a:cubicBezTo>
                    <a:pt x="38721" y="742950"/>
                    <a:pt x="55866" y="742950"/>
                    <a:pt x="69201" y="743903"/>
                  </a:cubicBezTo>
                  <a:cubicBezTo>
                    <a:pt x="82536" y="743903"/>
                    <a:pt x="87299" y="733425"/>
                    <a:pt x="90156" y="721995"/>
                  </a:cubicBezTo>
                  <a:cubicBezTo>
                    <a:pt x="101586" y="670560"/>
                    <a:pt x="113016" y="620078"/>
                    <a:pt x="123493" y="568643"/>
                  </a:cubicBezTo>
                  <a:cubicBezTo>
                    <a:pt x="131113" y="533400"/>
                    <a:pt x="135876" y="499110"/>
                    <a:pt x="143496" y="463868"/>
                  </a:cubicBezTo>
                  <a:cubicBezTo>
                    <a:pt x="146353" y="449580"/>
                    <a:pt x="155878" y="441960"/>
                    <a:pt x="171118" y="441960"/>
                  </a:cubicBezTo>
                  <a:cubicBezTo>
                    <a:pt x="186359" y="441960"/>
                    <a:pt x="194931" y="449580"/>
                    <a:pt x="196836" y="464820"/>
                  </a:cubicBezTo>
                  <a:cubicBezTo>
                    <a:pt x="197788" y="473393"/>
                    <a:pt x="199693" y="481965"/>
                    <a:pt x="200646" y="491490"/>
                  </a:cubicBezTo>
                  <a:cubicBezTo>
                    <a:pt x="206361" y="538163"/>
                    <a:pt x="206361" y="583882"/>
                    <a:pt x="204456" y="630555"/>
                  </a:cubicBezTo>
                  <a:cubicBezTo>
                    <a:pt x="203503" y="664845"/>
                    <a:pt x="205409" y="700088"/>
                    <a:pt x="206361" y="734378"/>
                  </a:cubicBezTo>
                  <a:cubicBezTo>
                    <a:pt x="206361" y="742950"/>
                    <a:pt x="214934" y="761048"/>
                    <a:pt x="243509" y="760095"/>
                  </a:cubicBezTo>
                  <a:cubicBezTo>
                    <a:pt x="286371" y="758190"/>
                    <a:pt x="278751" y="730568"/>
                    <a:pt x="279703" y="721043"/>
                  </a:cubicBezTo>
                  <a:cubicBezTo>
                    <a:pt x="284466" y="647700"/>
                    <a:pt x="279703" y="574357"/>
                    <a:pt x="273036" y="501968"/>
                  </a:cubicBezTo>
                  <a:cubicBezTo>
                    <a:pt x="272084" y="494348"/>
                    <a:pt x="277799" y="486728"/>
                    <a:pt x="262559" y="483870"/>
                  </a:cubicBezTo>
                  <a:cubicBezTo>
                    <a:pt x="233031" y="473393"/>
                    <a:pt x="226363" y="458153"/>
                    <a:pt x="244461" y="419100"/>
                  </a:cubicBezTo>
                  <a:cubicBezTo>
                    <a:pt x="250176" y="406718"/>
                    <a:pt x="259701" y="395288"/>
                    <a:pt x="257796" y="380048"/>
                  </a:cubicBezTo>
                  <a:cubicBezTo>
                    <a:pt x="253986" y="348615"/>
                    <a:pt x="249224" y="317182"/>
                    <a:pt x="244461" y="285750"/>
                  </a:cubicBezTo>
                  <a:cubicBezTo>
                    <a:pt x="243509" y="280035"/>
                    <a:pt x="238746" y="273368"/>
                    <a:pt x="246366" y="270510"/>
                  </a:cubicBezTo>
                  <a:cubicBezTo>
                    <a:pt x="253986" y="266700"/>
                    <a:pt x="276846" y="299085"/>
                    <a:pt x="285418" y="307657"/>
                  </a:cubicBezTo>
                  <a:cubicBezTo>
                    <a:pt x="299706" y="321945"/>
                    <a:pt x="298753" y="336232"/>
                    <a:pt x="290181" y="353378"/>
                  </a:cubicBezTo>
                  <a:cubicBezTo>
                    <a:pt x="276846" y="381000"/>
                    <a:pt x="261606" y="409575"/>
                    <a:pt x="250176" y="438150"/>
                  </a:cubicBezTo>
                  <a:cubicBezTo>
                    <a:pt x="246366" y="448628"/>
                    <a:pt x="248271" y="459105"/>
                    <a:pt x="258749" y="467678"/>
                  </a:cubicBezTo>
                  <a:close/>
                </a:path>
              </a:pathLst>
            </a:custGeom>
            <a:solidFill>
              <a:srgbClr val="05AAA3"/>
            </a:solidFill>
            <a:ln w="9525" cap="flat">
              <a:noFill/>
              <a:prstDash val="solid"/>
              <a:miter/>
            </a:ln>
          </p:spPr>
          <p:txBody>
            <a:bodyPr rtlCol="0" anchor="ctr"/>
            <a:lstStyle/>
            <a:p>
              <a:endParaRPr lang="en-US"/>
            </a:p>
          </p:txBody>
        </p:sp>
        <p:sp>
          <p:nvSpPr>
            <p:cNvPr id="9" name="Freeform 98">
              <a:extLst>
                <a:ext uri="{FF2B5EF4-FFF2-40B4-BE49-F238E27FC236}">
                  <a16:creationId xmlns:a16="http://schemas.microsoft.com/office/drawing/2014/main" id="{47382CCC-CA37-A266-33A7-F9F464C751D7}"/>
                </a:ext>
              </a:extLst>
            </p:cNvPr>
            <p:cNvSpPr/>
            <p:nvPr/>
          </p:nvSpPr>
          <p:spPr>
            <a:xfrm>
              <a:off x="5642250" y="5150167"/>
              <a:ext cx="816624" cy="926142"/>
            </a:xfrm>
            <a:custGeom>
              <a:avLst/>
              <a:gdLst>
                <a:gd name="connsiteX0" fmla="*/ 751882 w 816624"/>
                <a:gd name="connsiteY0" fmla="*/ 609600 h 926142"/>
                <a:gd name="connsiteX1" fmla="*/ 814747 w 816624"/>
                <a:gd name="connsiteY1" fmla="*/ 497205 h 926142"/>
                <a:gd name="connsiteX2" fmla="*/ 811890 w 816624"/>
                <a:gd name="connsiteY2" fmla="*/ 462915 h 926142"/>
                <a:gd name="connsiteX3" fmla="*/ 683302 w 816624"/>
                <a:gd name="connsiteY3" fmla="*/ 305752 h 926142"/>
                <a:gd name="connsiteX4" fmla="*/ 749977 w 816624"/>
                <a:gd name="connsiteY4" fmla="*/ 155257 h 926142"/>
                <a:gd name="connsiteX5" fmla="*/ 648060 w 816624"/>
                <a:gd name="connsiteY5" fmla="*/ 87630 h 926142"/>
                <a:gd name="connsiteX6" fmla="*/ 561382 w 816624"/>
                <a:gd name="connsiteY6" fmla="*/ 122872 h 926142"/>
                <a:gd name="connsiteX7" fmla="*/ 544237 w 816624"/>
                <a:gd name="connsiteY7" fmla="*/ 237172 h 926142"/>
                <a:gd name="connsiteX8" fmla="*/ 532807 w 816624"/>
                <a:gd name="connsiteY8" fmla="*/ 240030 h 926142"/>
                <a:gd name="connsiteX9" fmla="*/ 470895 w 816624"/>
                <a:gd name="connsiteY9" fmla="*/ 114300 h 926142"/>
                <a:gd name="connsiteX10" fmla="*/ 477562 w 816624"/>
                <a:gd name="connsiteY10" fmla="*/ 29527 h 926142"/>
                <a:gd name="connsiteX11" fmla="*/ 436605 w 816624"/>
                <a:gd name="connsiteY11" fmla="*/ 0 h 926142"/>
                <a:gd name="connsiteX12" fmla="*/ 400410 w 816624"/>
                <a:gd name="connsiteY12" fmla="*/ 9525 h 926142"/>
                <a:gd name="connsiteX13" fmla="*/ 368025 w 816624"/>
                <a:gd name="connsiteY13" fmla="*/ 25717 h 926142"/>
                <a:gd name="connsiteX14" fmla="*/ 371835 w 816624"/>
                <a:gd name="connsiteY14" fmla="*/ 92392 h 926142"/>
                <a:gd name="connsiteX15" fmla="*/ 377550 w 816624"/>
                <a:gd name="connsiteY15" fmla="*/ 120015 h 926142"/>
                <a:gd name="connsiteX16" fmla="*/ 353737 w 816624"/>
                <a:gd name="connsiteY16" fmla="*/ 190500 h 926142"/>
                <a:gd name="connsiteX17" fmla="*/ 307065 w 816624"/>
                <a:gd name="connsiteY17" fmla="*/ 232410 h 926142"/>
                <a:gd name="connsiteX18" fmla="*/ 248962 w 816624"/>
                <a:gd name="connsiteY18" fmla="*/ 70485 h 926142"/>
                <a:gd name="connsiteX19" fmla="*/ 101325 w 816624"/>
                <a:gd name="connsiteY19" fmla="*/ 116205 h 926142"/>
                <a:gd name="connsiteX20" fmla="*/ 86085 w 816624"/>
                <a:gd name="connsiteY20" fmla="*/ 202882 h 926142"/>
                <a:gd name="connsiteX21" fmla="*/ 169905 w 816624"/>
                <a:gd name="connsiteY21" fmla="*/ 288607 h 926142"/>
                <a:gd name="connsiteX22" fmla="*/ 87990 w 816624"/>
                <a:gd name="connsiteY22" fmla="*/ 348615 h 926142"/>
                <a:gd name="connsiteX23" fmla="*/ 13695 w 816624"/>
                <a:gd name="connsiteY23" fmla="*/ 458152 h 926142"/>
                <a:gd name="connsiteX24" fmla="*/ 12742 w 816624"/>
                <a:gd name="connsiteY24" fmla="*/ 520065 h 926142"/>
                <a:gd name="connsiteX25" fmla="*/ 101325 w 816624"/>
                <a:gd name="connsiteY25" fmla="*/ 606743 h 926142"/>
                <a:gd name="connsiteX26" fmla="*/ 115612 w 816624"/>
                <a:gd name="connsiteY26" fmla="*/ 640080 h 926142"/>
                <a:gd name="connsiteX27" fmla="*/ 82275 w 816624"/>
                <a:gd name="connsiteY27" fmla="*/ 878205 h 926142"/>
                <a:gd name="connsiteX28" fmla="*/ 120375 w 816624"/>
                <a:gd name="connsiteY28" fmla="*/ 907732 h 926142"/>
                <a:gd name="connsiteX29" fmla="*/ 163237 w 816624"/>
                <a:gd name="connsiteY29" fmla="*/ 889635 h 926142"/>
                <a:gd name="connsiteX30" fmla="*/ 178477 w 816624"/>
                <a:gd name="connsiteY30" fmla="*/ 839152 h 926142"/>
                <a:gd name="connsiteX31" fmla="*/ 219435 w 816624"/>
                <a:gd name="connsiteY31" fmla="*/ 647700 h 926142"/>
                <a:gd name="connsiteX32" fmla="*/ 235627 w 816624"/>
                <a:gd name="connsiteY32" fmla="*/ 616268 h 926142"/>
                <a:gd name="connsiteX33" fmla="*/ 257535 w 816624"/>
                <a:gd name="connsiteY33" fmla="*/ 619125 h 926142"/>
                <a:gd name="connsiteX34" fmla="*/ 263250 w 816624"/>
                <a:gd name="connsiteY34" fmla="*/ 636270 h 926142"/>
                <a:gd name="connsiteX35" fmla="*/ 278490 w 816624"/>
                <a:gd name="connsiteY35" fmla="*/ 744855 h 926142"/>
                <a:gd name="connsiteX36" fmla="*/ 293730 w 816624"/>
                <a:gd name="connsiteY36" fmla="*/ 871538 h 926142"/>
                <a:gd name="connsiteX37" fmla="*/ 306112 w 816624"/>
                <a:gd name="connsiteY37" fmla="*/ 897255 h 926142"/>
                <a:gd name="connsiteX38" fmla="*/ 371835 w 816624"/>
                <a:gd name="connsiteY38" fmla="*/ 900113 h 926142"/>
                <a:gd name="connsiteX39" fmla="*/ 388027 w 816624"/>
                <a:gd name="connsiteY39" fmla="*/ 858202 h 926142"/>
                <a:gd name="connsiteX40" fmla="*/ 372787 w 816624"/>
                <a:gd name="connsiteY40" fmla="*/ 681038 h 926142"/>
                <a:gd name="connsiteX41" fmla="*/ 354690 w 816624"/>
                <a:gd name="connsiteY41" fmla="*/ 441007 h 926142"/>
                <a:gd name="connsiteX42" fmla="*/ 393742 w 816624"/>
                <a:gd name="connsiteY42" fmla="*/ 307657 h 926142"/>
                <a:gd name="connsiteX43" fmla="*/ 435652 w 816624"/>
                <a:gd name="connsiteY43" fmla="*/ 246697 h 926142"/>
                <a:gd name="connsiteX44" fmla="*/ 504232 w 816624"/>
                <a:gd name="connsiteY44" fmla="*/ 395288 h 926142"/>
                <a:gd name="connsiteX45" fmla="*/ 508042 w 816624"/>
                <a:gd name="connsiteY45" fmla="*/ 419100 h 926142"/>
                <a:gd name="connsiteX46" fmla="*/ 504232 w 816624"/>
                <a:gd name="connsiteY46" fmla="*/ 531495 h 926142"/>
                <a:gd name="connsiteX47" fmla="*/ 465180 w 816624"/>
                <a:gd name="connsiteY47" fmla="*/ 855345 h 926142"/>
                <a:gd name="connsiteX48" fmla="*/ 510900 w 816624"/>
                <a:gd name="connsiteY48" fmla="*/ 913447 h 926142"/>
                <a:gd name="connsiteX49" fmla="*/ 552810 w 816624"/>
                <a:gd name="connsiteY49" fmla="*/ 885825 h 926142"/>
                <a:gd name="connsiteX50" fmla="*/ 564240 w 816624"/>
                <a:gd name="connsiteY50" fmla="*/ 836295 h 926142"/>
                <a:gd name="connsiteX51" fmla="*/ 601387 w 816624"/>
                <a:gd name="connsiteY51" fmla="*/ 641032 h 926142"/>
                <a:gd name="connsiteX52" fmla="*/ 609007 w 816624"/>
                <a:gd name="connsiteY52" fmla="*/ 621982 h 926142"/>
                <a:gd name="connsiteX53" fmla="*/ 631867 w 816624"/>
                <a:gd name="connsiteY53" fmla="*/ 620077 h 926142"/>
                <a:gd name="connsiteX54" fmla="*/ 634725 w 816624"/>
                <a:gd name="connsiteY54" fmla="*/ 635318 h 926142"/>
                <a:gd name="connsiteX55" fmla="*/ 639487 w 816624"/>
                <a:gd name="connsiteY55" fmla="*/ 890588 h 926142"/>
                <a:gd name="connsiteX56" fmla="*/ 703305 w 816624"/>
                <a:gd name="connsiteY56" fmla="*/ 925830 h 926142"/>
                <a:gd name="connsiteX57" fmla="*/ 743310 w 816624"/>
                <a:gd name="connsiteY57" fmla="*/ 877252 h 926142"/>
                <a:gd name="connsiteX58" fmla="*/ 738547 w 816624"/>
                <a:gd name="connsiteY58" fmla="*/ 661035 h 926142"/>
                <a:gd name="connsiteX59" fmla="*/ 751882 w 816624"/>
                <a:gd name="connsiteY59" fmla="*/ 609600 h 926142"/>
                <a:gd name="connsiteX60" fmla="*/ 640440 w 816624"/>
                <a:gd name="connsiteY60" fmla="*/ 102870 h 926142"/>
                <a:gd name="connsiteX61" fmla="*/ 739500 w 816624"/>
                <a:gd name="connsiteY61" fmla="*/ 199072 h 926142"/>
                <a:gd name="connsiteX62" fmla="*/ 648060 w 816624"/>
                <a:gd name="connsiteY62" fmla="*/ 291465 h 926142"/>
                <a:gd name="connsiteX63" fmla="*/ 555667 w 816624"/>
                <a:gd name="connsiteY63" fmla="*/ 200977 h 926142"/>
                <a:gd name="connsiteX64" fmla="*/ 640440 w 816624"/>
                <a:gd name="connsiteY64" fmla="*/ 102870 h 926142"/>
                <a:gd name="connsiteX65" fmla="*/ 376597 w 816624"/>
                <a:gd name="connsiteY65" fmla="*/ 40957 h 926142"/>
                <a:gd name="connsiteX66" fmla="*/ 394695 w 816624"/>
                <a:gd name="connsiteY66" fmla="*/ 29527 h 926142"/>
                <a:gd name="connsiteX67" fmla="*/ 398505 w 816624"/>
                <a:gd name="connsiteY67" fmla="*/ 44767 h 926142"/>
                <a:gd name="connsiteX68" fmla="*/ 383265 w 816624"/>
                <a:gd name="connsiteY68" fmla="*/ 86677 h 926142"/>
                <a:gd name="connsiteX69" fmla="*/ 376597 w 816624"/>
                <a:gd name="connsiteY69" fmla="*/ 40957 h 926142"/>
                <a:gd name="connsiteX70" fmla="*/ 100372 w 816624"/>
                <a:gd name="connsiteY70" fmla="*/ 178118 h 926142"/>
                <a:gd name="connsiteX71" fmla="*/ 208005 w 816624"/>
                <a:gd name="connsiteY71" fmla="*/ 78105 h 926142"/>
                <a:gd name="connsiteX72" fmla="*/ 300397 w 816624"/>
                <a:gd name="connsiteY72" fmla="*/ 189547 h 926142"/>
                <a:gd name="connsiteX73" fmla="*/ 206100 w 816624"/>
                <a:gd name="connsiteY73" fmla="*/ 277177 h 926142"/>
                <a:gd name="connsiteX74" fmla="*/ 100372 w 816624"/>
                <a:gd name="connsiteY74" fmla="*/ 178118 h 926142"/>
                <a:gd name="connsiteX75" fmla="*/ 377550 w 816624"/>
                <a:gd name="connsiteY75" fmla="*/ 295275 h 926142"/>
                <a:gd name="connsiteX76" fmla="*/ 359452 w 816624"/>
                <a:gd name="connsiteY76" fmla="*/ 322897 h 926142"/>
                <a:gd name="connsiteX77" fmla="*/ 335640 w 816624"/>
                <a:gd name="connsiteY77" fmla="*/ 402907 h 926142"/>
                <a:gd name="connsiteX78" fmla="*/ 348022 w 816624"/>
                <a:gd name="connsiteY78" fmla="*/ 631507 h 926142"/>
                <a:gd name="connsiteX79" fmla="*/ 365167 w 816624"/>
                <a:gd name="connsiteY79" fmla="*/ 808672 h 926142"/>
                <a:gd name="connsiteX80" fmla="*/ 367072 w 816624"/>
                <a:gd name="connsiteY80" fmla="*/ 867727 h 926142"/>
                <a:gd name="connsiteX81" fmla="*/ 341355 w 816624"/>
                <a:gd name="connsiteY81" fmla="*/ 887730 h 926142"/>
                <a:gd name="connsiteX82" fmla="*/ 309922 w 816624"/>
                <a:gd name="connsiteY82" fmla="*/ 870585 h 926142"/>
                <a:gd name="connsiteX83" fmla="*/ 299445 w 816624"/>
                <a:gd name="connsiteY83" fmla="*/ 821055 h 926142"/>
                <a:gd name="connsiteX84" fmla="*/ 275632 w 816624"/>
                <a:gd name="connsiteY84" fmla="*/ 632460 h 926142"/>
                <a:gd name="connsiteX85" fmla="*/ 269917 w 816624"/>
                <a:gd name="connsiteY85" fmla="*/ 609600 h 926142"/>
                <a:gd name="connsiteX86" fmla="*/ 225150 w 816624"/>
                <a:gd name="connsiteY86" fmla="*/ 597218 h 926142"/>
                <a:gd name="connsiteX87" fmla="*/ 205147 w 816624"/>
                <a:gd name="connsiteY87" fmla="*/ 628650 h 926142"/>
                <a:gd name="connsiteX88" fmla="*/ 156570 w 816624"/>
                <a:gd name="connsiteY88" fmla="*/ 848677 h 926142"/>
                <a:gd name="connsiteX89" fmla="*/ 149902 w 816624"/>
                <a:gd name="connsiteY89" fmla="*/ 867727 h 926142"/>
                <a:gd name="connsiteX90" fmla="*/ 109897 w 816624"/>
                <a:gd name="connsiteY90" fmla="*/ 888682 h 926142"/>
                <a:gd name="connsiteX91" fmla="*/ 97515 w 816624"/>
                <a:gd name="connsiteY91" fmla="*/ 841057 h 926142"/>
                <a:gd name="connsiteX92" fmla="*/ 127042 w 816624"/>
                <a:gd name="connsiteY92" fmla="*/ 630555 h 926142"/>
                <a:gd name="connsiteX93" fmla="*/ 150855 w 816624"/>
                <a:gd name="connsiteY93" fmla="*/ 599122 h 926142"/>
                <a:gd name="connsiteX94" fmla="*/ 151807 w 816624"/>
                <a:gd name="connsiteY94" fmla="*/ 538163 h 926142"/>
                <a:gd name="connsiteX95" fmla="*/ 142282 w 816624"/>
                <a:gd name="connsiteY95" fmla="*/ 497205 h 926142"/>
                <a:gd name="connsiteX96" fmla="*/ 150855 w 816624"/>
                <a:gd name="connsiteY96" fmla="*/ 453390 h 926142"/>
                <a:gd name="connsiteX97" fmla="*/ 150855 w 816624"/>
                <a:gd name="connsiteY97" fmla="*/ 426720 h 926142"/>
                <a:gd name="connsiteX98" fmla="*/ 141330 w 816624"/>
                <a:gd name="connsiteY98" fmla="*/ 417195 h 926142"/>
                <a:gd name="connsiteX99" fmla="*/ 98467 w 816624"/>
                <a:gd name="connsiteY99" fmla="*/ 470535 h 926142"/>
                <a:gd name="connsiteX100" fmla="*/ 100372 w 816624"/>
                <a:gd name="connsiteY100" fmla="*/ 498157 h 926142"/>
                <a:gd name="connsiteX101" fmla="*/ 127995 w 816624"/>
                <a:gd name="connsiteY101" fmla="*/ 536257 h 926142"/>
                <a:gd name="connsiteX102" fmla="*/ 139425 w 816624"/>
                <a:gd name="connsiteY102" fmla="*/ 550545 h 926142"/>
                <a:gd name="connsiteX103" fmla="*/ 136567 w 816624"/>
                <a:gd name="connsiteY103" fmla="*/ 588645 h 926142"/>
                <a:gd name="connsiteX104" fmla="*/ 104182 w 816624"/>
                <a:gd name="connsiteY104" fmla="*/ 587693 h 926142"/>
                <a:gd name="connsiteX105" fmla="*/ 21315 w 816624"/>
                <a:gd name="connsiteY105" fmla="*/ 501015 h 926142"/>
                <a:gd name="connsiteX106" fmla="*/ 24172 w 816624"/>
                <a:gd name="connsiteY106" fmla="*/ 469582 h 926142"/>
                <a:gd name="connsiteX107" fmla="*/ 123232 w 816624"/>
                <a:gd name="connsiteY107" fmla="*/ 332422 h 926142"/>
                <a:gd name="connsiteX108" fmla="*/ 214672 w 816624"/>
                <a:gd name="connsiteY108" fmla="*/ 293370 h 926142"/>
                <a:gd name="connsiteX109" fmla="*/ 259440 w 816624"/>
                <a:gd name="connsiteY109" fmla="*/ 280988 h 926142"/>
                <a:gd name="connsiteX110" fmla="*/ 334687 w 816624"/>
                <a:gd name="connsiteY110" fmla="*/ 234315 h 926142"/>
                <a:gd name="connsiteX111" fmla="*/ 366120 w 816624"/>
                <a:gd name="connsiteY111" fmla="*/ 200025 h 926142"/>
                <a:gd name="connsiteX112" fmla="*/ 398505 w 816624"/>
                <a:gd name="connsiteY112" fmla="*/ 95250 h 926142"/>
                <a:gd name="connsiteX113" fmla="*/ 412792 w 816624"/>
                <a:gd name="connsiteY113" fmla="*/ 39052 h 926142"/>
                <a:gd name="connsiteX114" fmla="*/ 443272 w 816624"/>
                <a:gd name="connsiteY114" fmla="*/ 21907 h 926142"/>
                <a:gd name="connsiteX115" fmla="*/ 459465 w 816624"/>
                <a:gd name="connsiteY115" fmla="*/ 46672 h 926142"/>
                <a:gd name="connsiteX116" fmla="*/ 446130 w 816624"/>
                <a:gd name="connsiteY116" fmla="*/ 163830 h 926142"/>
                <a:gd name="connsiteX117" fmla="*/ 377550 w 816624"/>
                <a:gd name="connsiteY117" fmla="*/ 295275 h 926142"/>
                <a:gd name="connsiteX118" fmla="*/ 140377 w 816624"/>
                <a:gd name="connsiteY118" fmla="*/ 444818 h 926142"/>
                <a:gd name="connsiteX119" fmla="*/ 124185 w 816624"/>
                <a:gd name="connsiteY119" fmla="*/ 501015 h 926142"/>
                <a:gd name="connsiteX120" fmla="*/ 140377 w 816624"/>
                <a:gd name="connsiteY120" fmla="*/ 444818 h 926142"/>
                <a:gd name="connsiteX121" fmla="*/ 734737 w 816624"/>
                <a:gd name="connsiteY121" fmla="*/ 501968 h 926142"/>
                <a:gd name="connsiteX122" fmla="*/ 729975 w 816624"/>
                <a:gd name="connsiteY122" fmla="*/ 456247 h 926142"/>
                <a:gd name="connsiteX123" fmla="*/ 690922 w 816624"/>
                <a:gd name="connsiteY123" fmla="*/ 419100 h 926142"/>
                <a:gd name="connsiteX124" fmla="*/ 689017 w 816624"/>
                <a:gd name="connsiteY124" fmla="*/ 434340 h 926142"/>
                <a:gd name="connsiteX125" fmla="*/ 702352 w 816624"/>
                <a:gd name="connsiteY125" fmla="*/ 528638 h 926142"/>
                <a:gd name="connsiteX126" fmla="*/ 689017 w 816624"/>
                <a:gd name="connsiteY126" fmla="*/ 567690 h 926142"/>
                <a:gd name="connsiteX127" fmla="*/ 707115 w 816624"/>
                <a:gd name="connsiteY127" fmla="*/ 632460 h 926142"/>
                <a:gd name="connsiteX128" fmla="*/ 717592 w 816624"/>
                <a:gd name="connsiteY128" fmla="*/ 650557 h 926142"/>
                <a:gd name="connsiteX129" fmla="*/ 724260 w 816624"/>
                <a:gd name="connsiteY129" fmla="*/ 869632 h 926142"/>
                <a:gd name="connsiteX130" fmla="*/ 688065 w 816624"/>
                <a:gd name="connsiteY130" fmla="*/ 908685 h 926142"/>
                <a:gd name="connsiteX131" fmla="*/ 650917 w 816624"/>
                <a:gd name="connsiteY131" fmla="*/ 882968 h 926142"/>
                <a:gd name="connsiteX132" fmla="*/ 649012 w 816624"/>
                <a:gd name="connsiteY132" fmla="*/ 779145 h 926142"/>
                <a:gd name="connsiteX133" fmla="*/ 645202 w 816624"/>
                <a:gd name="connsiteY133" fmla="*/ 640080 h 926142"/>
                <a:gd name="connsiteX134" fmla="*/ 641392 w 816624"/>
                <a:gd name="connsiteY134" fmla="*/ 613410 h 926142"/>
                <a:gd name="connsiteX135" fmla="*/ 615675 w 816624"/>
                <a:gd name="connsiteY135" fmla="*/ 590550 h 926142"/>
                <a:gd name="connsiteX136" fmla="*/ 588052 w 816624"/>
                <a:gd name="connsiteY136" fmla="*/ 612457 h 926142"/>
                <a:gd name="connsiteX137" fmla="*/ 568050 w 816624"/>
                <a:gd name="connsiteY137" fmla="*/ 717232 h 926142"/>
                <a:gd name="connsiteX138" fmla="*/ 534712 w 816624"/>
                <a:gd name="connsiteY138" fmla="*/ 870585 h 926142"/>
                <a:gd name="connsiteX139" fmla="*/ 513757 w 816624"/>
                <a:gd name="connsiteY139" fmla="*/ 892493 h 926142"/>
                <a:gd name="connsiteX140" fmla="*/ 477562 w 816624"/>
                <a:gd name="connsiteY140" fmla="*/ 878205 h 926142"/>
                <a:gd name="connsiteX141" fmla="*/ 479467 w 816624"/>
                <a:gd name="connsiteY141" fmla="*/ 831532 h 926142"/>
                <a:gd name="connsiteX142" fmla="*/ 499470 w 816624"/>
                <a:gd name="connsiteY142" fmla="*/ 669607 h 926142"/>
                <a:gd name="connsiteX143" fmla="*/ 520425 w 816624"/>
                <a:gd name="connsiteY143" fmla="*/ 418147 h 926142"/>
                <a:gd name="connsiteX144" fmla="*/ 496612 w 816624"/>
                <a:gd name="connsiteY144" fmla="*/ 340043 h 926142"/>
                <a:gd name="connsiteX145" fmla="*/ 457560 w 816624"/>
                <a:gd name="connsiteY145" fmla="*/ 264795 h 926142"/>
                <a:gd name="connsiteX146" fmla="*/ 453750 w 816624"/>
                <a:gd name="connsiteY146" fmla="*/ 189547 h 926142"/>
                <a:gd name="connsiteX147" fmla="*/ 465180 w 816624"/>
                <a:gd name="connsiteY147" fmla="*/ 148590 h 926142"/>
                <a:gd name="connsiteX148" fmla="*/ 498517 w 816624"/>
                <a:gd name="connsiteY148" fmla="*/ 220027 h 926142"/>
                <a:gd name="connsiteX149" fmla="*/ 532807 w 816624"/>
                <a:gd name="connsiteY149" fmla="*/ 262890 h 926142"/>
                <a:gd name="connsiteX150" fmla="*/ 638535 w 816624"/>
                <a:gd name="connsiteY150" fmla="*/ 312420 h 926142"/>
                <a:gd name="connsiteX151" fmla="*/ 706162 w 816624"/>
                <a:gd name="connsiteY151" fmla="*/ 346710 h 926142"/>
                <a:gd name="connsiteX152" fmla="*/ 790935 w 816624"/>
                <a:gd name="connsiteY152" fmla="*/ 460057 h 926142"/>
                <a:gd name="connsiteX153" fmla="*/ 796650 w 816624"/>
                <a:gd name="connsiteY153" fmla="*/ 497205 h 926142"/>
                <a:gd name="connsiteX154" fmla="*/ 734737 w 816624"/>
                <a:gd name="connsiteY154" fmla="*/ 609600 h 926142"/>
                <a:gd name="connsiteX155" fmla="*/ 703305 w 816624"/>
                <a:gd name="connsiteY155" fmla="*/ 616268 h 926142"/>
                <a:gd name="connsiteX156" fmla="*/ 694732 w 816624"/>
                <a:gd name="connsiteY156" fmla="*/ 586740 h 926142"/>
                <a:gd name="connsiteX157" fmla="*/ 734737 w 816624"/>
                <a:gd name="connsiteY157" fmla="*/ 501968 h 926142"/>
                <a:gd name="connsiteX158" fmla="*/ 708067 w 816624"/>
                <a:gd name="connsiteY158" fmla="*/ 454343 h 926142"/>
                <a:gd name="connsiteX159" fmla="*/ 714735 w 816624"/>
                <a:gd name="connsiteY159" fmla="*/ 508635 h 926142"/>
                <a:gd name="connsiteX160" fmla="*/ 708067 w 816624"/>
                <a:gd name="connsiteY160" fmla="*/ 454343 h 926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16624" h="926142">
                  <a:moveTo>
                    <a:pt x="751882" y="609600"/>
                  </a:moveTo>
                  <a:cubicBezTo>
                    <a:pt x="781410" y="577215"/>
                    <a:pt x="804270" y="540068"/>
                    <a:pt x="814747" y="497205"/>
                  </a:cubicBezTo>
                  <a:cubicBezTo>
                    <a:pt x="817605" y="484822"/>
                    <a:pt x="817605" y="474345"/>
                    <a:pt x="811890" y="462915"/>
                  </a:cubicBezTo>
                  <a:cubicBezTo>
                    <a:pt x="779505" y="403860"/>
                    <a:pt x="738547" y="347663"/>
                    <a:pt x="683302" y="305752"/>
                  </a:cubicBezTo>
                  <a:cubicBezTo>
                    <a:pt x="750930" y="284797"/>
                    <a:pt x="772837" y="211455"/>
                    <a:pt x="749977" y="155257"/>
                  </a:cubicBezTo>
                  <a:cubicBezTo>
                    <a:pt x="729975" y="108585"/>
                    <a:pt x="705210" y="88582"/>
                    <a:pt x="648060" y="87630"/>
                  </a:cubicBezTo>
                  <a:cubicBezTo>
                    <a:pt x="609007" y="88582"/>
                    <a:pt x="581385" y="99060"/>
                    <a:pt x="561382" y="122872"/>
                  </a:cubicBezTo>
                  <a:cubicBezTo>
                    <a:pt x="534712" y="156210"/>
                    <a:pt x="535665" y="197168"/>
                    <a:pt x="544237" y="237172"/>
                  </a:cubicBezTo>
                  <a:cubicBezTo>
                    <a:pt x="547095" y="256222"/>
                    <a:pt x="533760" y="241935"/>
                    <a:pt x="532807" y="240030"/>
                  </a:cubicBezTo>
                  <a:cubicBezTo>
                    <a:pt x="495660" y="194310"/>
                    <a:pt x="469942" y="126682"/>
                    <a:pt x="470895" y="114300"/>
                  </a:cubicBezTo>
                  <a:cubicBezTo>
                    <a:pt x="471847" y="98107"/>
                    <a:pt x="480420" y="45720"/>
                    <a:pt x="477562" y="29527"/>
                  </a:cubicBezTo>
                  <a:cubicBezTo>
                    <a:pt x="472800" y="7620"/>
                    <a:pt x="459465" y="0"/>
                    <a:pt x="436605" y="0"/>
                  </a:cubicBezTo>
                  <a:cubicBezTo>
                    <a:pt x="423270" y="0"/>
                    <a:pt x="412792" y="11430"/>
                    <a:pt x="400410" y="9525"/>
                  </a:cubicBezTo>
                  <a:cubicBezTo>
                    <a:pt x="387075" y="7620"/>
                    <a:pt x="375645" y="16192"/>
                    <a:pt x="368025" y="25717"/>
                  </a:cubicBezTo>
                  <a:cubicBezTo>
                    <a:pt x="350880" y="48577"/>
                    <a:pt x="355642" y="69532"/>
                    <a:pt x="371835" y="92392"/>
                  </a:cubicBezTo>
                  <a:cubicBezTo>
                    <a:pt x="378502" y="100965"/>
                    <a:pt x="380407" y="109538"/>
                    <a:pt x="377550" y="120015"/>
                  </a:cubicBezTo>
                  <a:cubicBezTo>
                    <a:pt x="370882" y="143827"/>
                    <a:pt x="364215" y="167640"/>
                    <a:pt x="353737" y="190500"/>
                  </a:cubicBezTo>
                  <a:cubicBezTo>
                    <a:pt x="346117" y="206693"/>
                    <a:pt x="327067" y="226695"/>
                    <a:pt x="307065" y="232410"/>
                  </a:cubicBezTo>
                  <a:cubicBezTo>
                    <a:pt x="332782" y="167640"/>
                    <a:pt x="293730" y="86677"/>
                    <a:pt x="248962" y="70485"/>
                  </a:cubicBezTo>
                  <a:cubicBezTo>
                    <a:pt x="188955" y="49530"/>
                    <a:pt x="124185" y="73342"/>
                    <a:pt x="101325" y="116205"/>
                  </a:cubicBezTo>
                  <a:cubicBezTo>
                    <a:pt x="87037" y="141922"/>
                    <a:pt x="83227" y="172402"/>
                    <a:pt x="86085" y="202882"/>
                  </a:cubicBezTo>
                  <a:cubicBezTo>
                    <a:pt x="90847" y="248602"/>
                    <a:pt x="127995" y="278130"/>
                    <a:pt x="169905" y="288607"/>
                  </a:cubicBezTo>
                  <a:cubicBezTo>
                    <a:pt x="134662" y="298132"/>
                    <a:pt x="106087" y="326707"/>
                    <a:pt x="87990" y="348615"/>
                  </a:cubicBezTo>
                  <a:cubicBezTo>
                    <a:pt x="77512" y="361950"/>
                    <a:pt x="29887" y="436245"/>
                    <a:pt x="13695" y="458152"/>
                  </a:cubicBezTo>
                  <a:cubicBezTo>
                    <a:pt x="-4403" y="481965"/>
                    <a:pt x="-4403" y="495300"/>
                    <a:pt x="12742" y="520065"/>
                  </a:cubicBezTo>
                  <a:cubicBezTo>
                    <a:pt x="36555" y="555307"/>
                    <a:pt x="64177" y="585788"/>
                    <a:pt x="101325" y="606743"/>
                  </a:cubicBezTo>
                  <a:cubicBezTo>
                    <a:pt x="116565" y="615315"/>
                    <a:pt x="118470" y="623888"/>
                    <a:pt x="115612" y="640080"/>
                  </a:cubicBezTo>
                  <a:cubicBezTo>
                    <a:pt x="103230" y="717232"/>
                    <a:pt x="92752" y="800100"/>
                    <a:pt x="82275" y="878205"/>
                  </a:cubicBezTo>
                  <a:cubicBezTo>
                    <a:pt x="79417" y="899160"/>
                    <a:pt x="108945" y="908685"/>
                    <a:pt x="120375" y="907732"/>
                  </a:cubicBezTo>
                  <a:cubicBezTo>
                    <a:pt x="131805" y="906780"/>
                    <a:pt x="158475" y="900113"/>
                    <a:pt x="163237" y="889635"/>
                  </a:cubicBezTo>
                  <a:cubicBezTo>
                    <a:pt x="170857" y="873443"/>
                    <a:pt x="174667" y="856297"/>
                    <a:pt x="178477" y="839152"/>
                  </a:cubicBezTo>
                  <a:cubicBezTo>
                    <a:pt x="192765" y="775335"/>
                    <a:pt x="206100" y="711518"/>
                    <a:pt x="219435" y="647700"/>
                  </a:cubicBezTo>
                  <a:cubicBezTo>
                    <a:pt x="222292" y="635318"/>
                    <a:pt x="227055" y="624840"/>
                    <a:pt x="235627" y="616268"/>
                  </a:cubicBezTo>
                  <a:cubicBezTo>
                    <a:pt x="243247" y="607695"/>
                    <a:pt x="251820" y="608647"/>
                    <a:pt x="257535" y="619125"/>
                  </a:cubicBezTo>
                  <a:cubicBezTo>
                    <a:pt x="260392" y="623888"/>
                    <a:pt x="261345" y="630555"/>
                    <a:pt x="263250" y="636270"/>
                  </a:cubicBezTo>
                  <a:cubicBezTo>
                    <a:pt x="272775" y="671513"/>
                    <a:pt x="273727" y="708660"/>
                    <a:pt x="278490" y="744855"/>
                  </a:cubicBezTo>
                  <a:cubicBezTo>
                    <a:pt x="284205" y="786765"/>
                    <a:pt x="288967" y="829627"/>
                    <a:pt x="293730" y="871538"/>
                  </a:cubicBezTo>
                  <a:cubicBezTo>
                    <a:pt x="294682" y="881063"/>
                    <a:pt x="295635" y="891540"/>
                    <a:pt x="306112" y="897255"/>
                  </a:cubicBezTo>
                  <a:cubicBezTo>
                    <a:pt x="327067" y="909638"/>
                    <a:pt x="349927" y="910590"/>
                    <a:pt x="371835" y="900113"/>
                  </a:cubicBezTo>
                  <a:cubicBezTo>
                    <a:pt x="390885" y="891540"/>
                    <a:pt x="388027" y="874395"/>
                    <a:pt x="388027" y="858202"/>
                  </a:cubicBezTo>
                  <a:cubicBezTo>
                    <a:pt x="388027" y="798195"/>
                    <a:pt x="378502" y="740093"/>
                    <a:pt x="372787" y="681038"/>
                  </a:cubicBezTo>
                  <a:cubicBezTo>
                    <a:pt x="364215" y="601027"/>
                    <a:pt x="357547" y="521018"/>
                    <a:pt x="354690" y="441007"/>
                  </a:cubicBezTo>
                  <a:cubicBezTo>
                    <a:pt x="352785" y="391477"/>
                    <a:pt x="364215" y="346710"/>
                    <a:pt x="393742" y="307657"/>
                  </a:cubicBezTo>
                  <a:cubicBezTo>
                    <a:pt x="406125" y="290513"/>
                    <a:pt x="420412" y="270510"/>
                    <a:pt x="435652" y="246697"/>
                  </a:cubicBezTo>
                  <a:cubicBezTo>
                    <a:pt x="461370" y="293370"/>
                    <a:pt x="485182" y="347663"/>
                    <a:pt x="504232" y="395288"/>
                  </a:cubicBezTo>
                  <a:cubicBezTo>
                    <a:pt x="507090" y="402907"/>
                    <a:pt x="507090" y="410527"/>
                    <a:pt x="508042" y="419100"/>
                  </a:cubicBezTo>
                  <a:cubicBezTo>
                    <a:pt x="510900" y="457200"/>
                    <a:pt x="508995" y="494347"/>
                    <a:pt x="504232" y="531495"/>
                  </a:cubicBezTo>
                  <a:cubicBezTo>
                    <a:pt x="491850" y="639127"/>
                    <a:pt x="481372" y="747713"/>
                    <a:pt x="465180" y="855345"/>
                  </a:cubicBezTo>
                  <a:cubicBezTo>
                    <a:pt x="460417" y="889635"/>
                    <a:pt x="476610" y="910590"/>
                    <a:pt x="510900" y="913447"/>
                  </a:cubicBezTo>
                  <a:cubicBezTo>
                    <a:pt x="534712" y="915352"/>
                    <a:pt x="546142" y="908685"/>
                    <a:pt x="552810" y="885825"/>
                  </a:cubicBezTo>
                  <a:cubicBezTo>
                    <a:pt x="557572" y="869632"/>
                    <a:pt x="561382" y="853440"/>
                    <a:pt x="564240" y="836295"/>
                  </a:cubicBezTo>
                  <a:cubicBezTo>
                    <a:pt x="576622" y="771525"/>
                    <a:pt x="589005" y="705802"/>
                    <a:pt x="601387" y="641032"/>
                  </a:cubicBezTo>
                  <a:cubicBezTo>
                    <a:pt x="602340" y="634365"/>
                    <a:pt x="605197" y="627697"/>
                    <a:pt x="609007" y="621982"/>
                  </a:cubicBezTo>
                  <a:cubicBezTo>
                    <a:pt x="614722" y="612457"/>
                    <a:pt x="626152" y="609600"/>
                    <a:pt x="631867" y="620077"/>
                  </a:cubicBezTo>
                  <a:cubicBezTo>
                    <a:pt x="633772" y="623888"/>
                    <a:pt x="634725" y="631507"/>
                    <a:pt x="634725" y="635318"/>
                  </a:cubicBezTo>
                  <a:cubicBezTo>
                    <a:pt x="640440" y="674370"/>
                    <a:pt x="641392" y="842963"/>
                    <a:pt x="639487" y="890588"/>
                  </a:cubicBezTo>
                  <a:cubicBezTo>
                    <a:pt x="638535" y="911543"/>
                    <a:pt x="667110" y="928688"/>
                    <a:pt x="703305" y="925830"/>
                  </a:cubicBezTo>
                  <a:cubicBezTo>
                    <a:pt x="734737" y="922020"/>
                    <a:pt x="739500" y="907732"/>
                    <a:pt x="743310" y="877252"/>
                  </a:cubicBezTo>
                  <a:cubicBezTo>
                    <a:pt x="744262" y="868680"/>
                    <a:pt x="742357" y="723900"/>
                    <a:pt x="738547" y="661035"/>
                  </a:cubicBezTo>
                  <a:cubicBezTo>
                    <a:pt x="733785" y="638175"/>
                    <a:pt x="739500" y="623888"/>
                    <a:pt x="751882" y="609600"/>
                  </a:cubicBezTo>
                  <a:close/>
                  <a:moveTo>
                    <a:pt x="640440" y="102870"/>
                  </a:moveTo>
                  <a:cubicBezTo>
                    <a:pt x="711877" y="96202"/>
                    <a:pt x="738547" y="151447"/>
                    <a:pt x="739500" y="199072"/>
                  </a:cubicBezTo>
                  <a:cubicBezTo>
                    <a:pt x="740452" y="246697"/>
                    <a:pt x="717592" y="290513"/>
                    <a:pt x="648060" y="291465"/>
                  </a:cubicBezTo>
                  <a:cubicBezTo>
                    <a:pt x="592815" y="288607"/>
                    <a:pt x="557572" y="263843"/>
                    <a:pt x="555667" y="200977"/>
                  </a:cubicBezTo>
                  <a:cubicBezTo>
                    <a:pt x="554715" y="139065"/>
                    <a:pt x="585195" y="107632"/>
                    <a:pt x="640440" y="102870"/>
                  </a:cubicBezTo>
                  <a:close/>
                  <a:moveTo>
                    <a:pt x="376597" y="40957"/>
                  </a:moveTo>
                  <a:cubicBezTo>
                    <a:pt x="379455" y="36195"/>
                    <a:pt x="388027" y="26670"/>
                    <a:pt x="394695" y="29527"/>
                  </a:cubicBezTo>
                  <a:cubicBezTo>
                    <a:pt x="402315" y="32385"/>
                    <a:pt x="400410" y="39052"/>
                    <a:pt x="398505" y="44767"/>
                  </a:cubicBezTo>
                  <a:cubicBezTo>
                    <a:pt x="394695" y="57150"/>
                    <a:pt x="389932" y="68580"/>
                    <a:pt x="383265" y="86677"/>
                  </a:cubicBezTo>
                  <a:cubicBezTo>
                    <a:pt x="373740" y="66675"/>
                    <a:pt x="369930" y="54292"/>
                    <a:pt x="376597" y="40957"/>
                  </a:cubicBezTo>
                  <a:close/>
                  <a:moveTo>
                    <a:pt x="100372" y="178118"/>
                  </a:moveTo>
                  <a:cubicBezTo>
                    <a:pt x="103230" y="115252"/>
                    <a:pt x="143235" y="77152"/>
                    <a:pt x="208005" y="78105"/>
                  </a:cubicBezTo>
                  <a:cubicBezTo>
                    <a:pt x="260392" y="78105"/>
                    <a:pt x="302302" y="132397"/>
                    <a:pt x="300397" y="189547"/>
                  </a:cubicBezTo>
                  <a:cubicBezTo>
                    <a:pt x="298492" y="237172"/>
                    <a:pt x="253725" y="278130"/>
                    <a:pt x="206100" y="277177"/>
                  </a:cubicBezTo>
                  <a:cubicBezTo>
                    <a:pt x="147045" y="276225"/>
                    <a:pt x="105135" y="246697"/>
                    <a:pt x="100372" y="178118"/>
                  </a:cubicBezTo>
                  <a:close/>
                  <a:moveTo>
                    <a:pt x="377550" y="295275"/>
                  </a:moveTo>
                  <a:cubicBezTo>
                    <a:pt x="370882" y="303847"/>
                    <a:pt x="367072" y="314325"/>
                    <a:pt x="359452" y="322897"/>
                  </a:cubicBezTo>
                  <a:cubicBezTo>
                    <a:pt x="338497" y="345757"/>
                    <a:pt x="335640" y="374332"/>
                    <a:pt x="335640" y="402907"/>
                  </a:cubicBezTo>
                  <a:cubicBezTo>
                    <a:pt x="335640" y="479107"/>
                    <a:pt x="339450" y="555307"/>
                    <a:pt x="348022" y="631507"/>
                  </a:cubicBezTo>
                  <a:cubicBezTo>
                    <a:pt x="354690" y="690563"/>
                    <a:pt x="360405" y="749618"/>
                    <a:pt x="365167" y="808672"/>
                  </a:cubicBezTo>
                  <a:cubicBezTo>
                    <a:pt x="367072" y="828675"/>
                    <a:pt x="371835" y="847725"/>
                    <a:pt x="367072" y="867727"/>
                  </a:cubicBezTo>
                  <a:cubicBezTo>
                    <a:pt x="364215" y="880110"/>
                    <a:pt x="354690" y="888682"/>
                    <a:pt x="341355" y="887730"/>
                  </a:cubicBezTo>
                  <a:cubicBezTo>
                    <a:pt x="328020" y="886777"/>
                    <a:pt x="315637" y="885825"/>
                    <a:pt x="309922" y="870585"/>
                  </a:cubicBezTo>
                  <a:cubicBezTo>
                    <a:pt x="304207" y="854393"/>
                    <a:pt x="302302" y="838200"/>
                    <a:pt x="299445" y="821055"/>
                  </a:cubicBezTo>
                  <a:cubicBezTo>
                    <a:pt x="289920" y="758190"/>
                    <a:pt x="289920" y="694372"/>
                    <a:pt x="275632" y="632460"/>
                  </a:cubicBezTo>
                  <a:cubicBezTo>
                    <a:pt x="273727" y="624840"/>
                    <a:pt x="272775" y="617220"/>
                    <a:pt x="269917" y="609600"/>
                  </a:cubicBezTo>
                  <a:cubicBezTo>
                    <a:pt x="262297" y="589597"/>
                    <a:pt x="241342" y="582930"/>
                    <a:pt x="225150" y="597218"/>
                  </a:cubicBezTo>
                  <a:cubicBezTo>
                    <a:pt x="215625" y="604838"/>
                    <a:pt x="208005" y="614363"/>
                    <a:pt x="205147" y="628650"/>
                  </a:cubicBezTo>
                  <a:cubicBezTo>
                    <a:pt x="189907" y="701993"/>
                    <a:pt x="173715" y="775335"/>
                    <a:pt x="156570" y="848677"/>
                  </a:cubicBezTo>
                  <a:cubicBezTo>
                    <a:pt x="154665" y="855345"/>
                    <a:pt x="152760" y="862013"/>
                    <a:pt x="149902" y="867727"/>
                  </a:cubicBezTo>
                  <a:cubicBezTo>
                    <a:pt x="141330" y="887730"/>
                    <a:pt x="130852" y="895350"/>
                    <a:pt x="109897" y="888682"/>
                  </a:cubicBezTo>
                  <a:cubicBezTo>
                    <a:pt x="86085" y="888682"/>
                    <a:pt x="97515" y="849630"/>
                    <a:pt x="97515" y="841057"/>
                  </a:cubicBezTo>
                  <a:cubicBezTo>
                    <a:pt x="101325" y="778193"/>
                    <a:pt x="117517" y="692468"/>
                    <a:pt x="127042" y="630555"/>
                  </a:cubicBezTo>
                  <a:cubicBezTo>
                    <a:pt x="129900" y="608647"/>
                    <a:pt x="132757" y="612457"/>
                    <a:pt x="150855" y="599122"/>
                  </a:cubicBezTo>
                  <a:cubicBezTo>
                    <a:pt x="159427" y="592455"/>
                    <a:pt x="168952" y="556260"/>
                    <a:pt x="151807" y="538163"/>
                  </a:cubicBezTo>
                  <a:cubicBezTo>
                    <a:pt x="140377" y="524827"/>
                    <a:pt x="139425" y="512445"/>
                    <a:pt x="142282" y="497205"/>
                  </a:cubicBezTo>
                  <a:cubicBezTo>
                    <a:pt x="145140" y="482918"/>
                    <a:pt x="148950" y="468630"/>
                    <a:pt x="150855" y="453390"/>
                  </a:cubicBezTo>
                  <a:cubicBezTo>
                    <a:pt x="152760" y="444818"/>
                    <a:pt x="153712" y="435293"/>
                    <a:pt x="150855" y="426720"/>
                  </a:cubicBezTo>
                  <a:cubicBezTo>
                    <a:pt x="149902" y="421957"/>
                    <a:pt x="147045" y="417195"/>
                    <a:pt x="141330" y="417195"/>
                  </a:cubicBezTo>
                  <a:cubicBezTo>
                    <a:pt x="136567" y="417195"/>
                    <a:pt x="109897" y="455295"/>
                    <a:pt x="98467" y="470535"/>
                  </a:cubicBezTo>
                  <a:cubicBezTo>
                    <a:pt x="91800" y="480060"/>
                    <a:pt x="93705" y="489585"/>
                    <a:pt x="100372" y="498157"/>
                  </a:cubicBezTo>
                  <a:cubicBezTo>
                    <a:pt x="109897" y="510540"/>
                    <a:pt x="118470" y="523875"/>
                    <a:pt x="127995" y="536257"/>
                  </a:cubicBezTo>
                  <a:cubicBezTo>
                    <a:pt x="131805" y="541020"/>
                    <a:pt x="135615" y="544830"/>
                    <a:pt x="139425" y="550545"/>
                  </a:cubicBezTo>
                  <a:cubicBezTo>
                    <a:pt x="147045" y="561975"/>
                    <a:pt x="145140" y="581025"/>
                    <a:pt x="136567" y="588645"/>
                  </a:cubicBezTo>
                  <a:cubicBezTo>
                    <a:pt x="125137" y="599122"/>
                    <a:pt x="115612" y="594360"/>
                    <a:pt x="104182" y="587693"/>
                  </a:cubicBezTo>
                  <a:cubicBezTo>
                    <a:pt x="67035" y="567690"/>
                    <a:pt x="42270" y="536257"/>
                    <a:pt x="21315" y="501015"/>
                  </a:cubicBezTo>
                  <a:cubicBezTo>
                    <a:pt x="14647" y="490538"/>
                    <a:pt x="20362" y="480060"/>
                    <a:pt x="24172" y="469582"/>
                  </a:cubicBezTo>
                  <a:cubicBezTo>
                    <a:pt x="32745" y="446722"/>
                    <a:pt x="100372" y="360045"/>
                    <a:pt x="123232" y="332422"/>
                  </a:cubicBezTo>
                  <a:cubicBezTo>
                    <a:pt x="143235" y="308610"/>
                    <a:pt x="179430" y="288607"/>
                    <a:pt x="214672" y="293370"/>
                  </a:cubicBezTo>
                  <a:cubicBezTo>
                    <a:pt x="229912" y="295275"/>
                    <a:pt x="246105" y="289560"/>
                    <a:pt x="259440" y="280988"/>
                  </a:cubicBezTo>
                  <a:cubicBezTo>
                    <a:pt x="285157" y="265747"/>
                    <a:pt x="309922" y="249555"/>
                    <a:pt x="334687" y="234315"/>
                  </a:cubicBezTo>
                  <a:cubicBezTo>
                    <a:pt x="348975" y="225743"/>
                    <a:pt x="358500" y="214313"/>
                    <a:pt x="366120" y="200025"/>
                  </a:cubicBezTo>
                  <a:cubicBezTo>
                    <a:pt x="383265" y="166688"/>
                    <a:pt x="389932" y="130493"/>
                    <a:pt x="398505" y="95250"/>
                  </a:cubicBezTo>
                  <a:cubicBezTo>
                    <a:pt x="403267" y="76200"/>
                    <a:pt x="406125" y="57150"/>
                    <a:pt x="412792" y="39052"/>
                  </a:cubicBezTo>
                  <a:cubicBezTo>
                    <a:pt x="417555" y="26670"/>
                    <a:pt x="428985" y="18097"/>
                    <a:pt x="443272" y="21907"/>
                  </a:cubicBezTo>
                  <a:cubicBezTo>
                    <a:pt x="455655" y="24765"/>
                    <a:pt x="459465" y="35242"/>
                    <a:pt x="459465" y="46672"/>
                  </a:cubicBezTo>
                  <a:cubicBezTo>
                    <a:pt x="459465" y="86677"/>
                    <a:pt x="452797" y="124777"/>
                    <a:pt x="446130" y="163830"/>
                  </a:cubicBezTo>
                  <a:cubicBezTo>
                    <a:pt x="438510" y="214313"/>
                    <a:pt x="406125" y="254318"/>
                    <a:pt x="377550" y="295275"/>
                  </a:cubicBezTo>
                  <a:close/>
                  <a:moveTo>
                    <a:pt x="140377" y="444818"/>
                  </a:moveTo>
                  <a:cubicBezTo>
                    <a:pt x="131805" y="471488"/>
                    <a:pt x="130852" y="486727"/>
                    <a:pt x="124185" y="501015"/>
                  </a:cubicBezTo>
                  <a:cubicBezTo>
                    <a:pt x="100372" y="484822"/>
                    <a:pt x="128947" y="459105"/>
                    <a:pt x="140377" y="444818"/>
                  </a:cubicBezTo>
                  <a:close/>
                  <a:moveTo>
                    <a:pt x="734737" y="501968"/>
                  </a:moveTo>
                  <a:cubicBezTo>
                    <a:pt x="743310" y="484822"/>
                    <a:pt x="744262" y="470535"/>
                    <a:pt x="729975" y="456247"/>
                  </a:cubicBezTo>
                  <a:cubicBezTo>
                    <a:pt x="721402" y="447675"/>
                    <a:pt x="698542" y="415290"/>
                    <a:pt x="690922" y="419100"/>
                  </a:cubicBezTo>
                  <a:cubicBezTo>
                    <a:pt x="683302" y="421957"/>
                    <a:pt x="689017" y="429577"/>
                    <a:pt x="689017" y="434340"/>
                  </a:cubicBezTo>
                  <a:cubicBezTo>
                    <a:pt x="693780" y="465772"/>
                    <a:pt x="697590" y="497205"/>
                    <a:pt x="702352" y="528638"/>
                  </a:cubicBezTo>
                  <a:cubicBezTo>
                    <a:pt x="704257" y="543877"/>
                    <a:pt x="694732" y="555307"/>
                    <a:pt x="689017" y="567690"/>
                  </a:cubicBezTo>
                  <a:cubicBezTo>
                    <a:pt x="670920" y="606743"/>
                    <a:pt x="677587" y="621982"/>
                    <a:pt x="707115" y="632460"/>
                  </a:cubicBezTo>
                  <a:cubicBezTo>
                    <a:pt x="722355" y="635318"/>
                    <a:pt x="716640" y="643890"/>
                    <a:pt x="717592" y="650557"/>
                  </a:cubicBezTo>
                  <a:cubicBezTo>
                    <a:pt x="724260" y="723900"/>
                    <a:pt x="729022" y="796290"/>
                    <a:pt x="724260" y="869632"/>
                  </a:cubicBezTo>
                  <a:cubicBezTo>
                    <a:pt x="723307" y="879157"/>
                    <a:pt x="730927" y="906780"/>
                    <a:pt x="688065" y="908685"/>
                  </a:cubicBezTo>
                  <a:cubicBezTo>
                    <a:pt x="659490" y="909638"/>
                    <a:pt x="651870" y="891540"/>
                    <a:pt x="650917" y="882968"/>
                  </a:cubicBezTo>
                  <a:cubicBezTo>
                    <a:pt x="649965" y="848677"/>
                    <a:pt x="648060" y="813435"/>
                    <a:pt x="649012" y="779145"/>
                  </a:cubicBezTo>
                  <a:cubicBezTo>
                    <a:pt x="649965" y="732472"/>
                    <a:pt x="650917" y="685800"/>
                    <a:pt x="645202" y="640080"/>
                  </a:cubicBezTo>
                  <a:cubicBezTo>
                    <a:pt x="644250" y="631507"/>
                    <a:pt x="642345" y="622935"/>
                    <a:pt x="641392" y="613410"/>
                  </a:cubicBezTo>
                  <a:cubicBezTo>
                    <a:pt x="639487" y="598170"/>
                    <a:pt x="630915" y="590550"/>
                    <a:pt x="615675" y="590550"/>
                  </a:cubicBezTo>
                  <a:cubicBezTo>
                    <a:pt x="600435" y="590550"/>
                    <a:pt x="590910" y="598170"/>
                    <a:pt x="588052" y="612457"/>
                  </a:cubicBezTo>
                  <a:cubicBezTo>
                    <a:pt x="581385" y="647700"/>
                    <a:pt x="575670" y="681990"/>
                    <a:pt x="568050" y="717232"/>
                  </a:cubicBezTo>
                  <a:cubicBezTo>
                    <a:pt x="557572" y="768668"/>
                    <a:pt x="546142" y="820102"/>
                    <a:pt x="534712" y="870585"/>
                  </a:cubicBezTo>
                  <a:cubicBezTo>
                    <a:pt x="531855" y="881063"/>
                    <a:pt x="527092" y="892493"/>
                    <a:pt x="513757" y="892493"/>
                  </a:cubicBezTo>
                  <a:cubicBezTo>
                    <a:pt x="500422" y="892493"/>
                    <a:pt x="483277" y="891540"/>
                    <a:pt x="477562" y="878205"/>
                  </a:cubicBezTo>
                  <a:cubicBezTo>
                    <a:pt x="471847" y="864870"/>
                    <a:pt x="477562" y="844868"/>
                    <a:pt x="479467" y="831532"/>
                  </a:cubicBezTo>
                  <a:cubicBezTo>
                    <a:pt x="486135" y="777240"/>
                    <a:pt x="495660" y="723900"/>
                    <a:pt x="499470" y="669607"/>
                  </a:cubicBezTo>
                  <a:cubicBezTo>
                    <a:pt x="505185" y="585788"/>
                    <a:pt x="522330" y="502920"/>
                    <a:pt x="520425" y="418147"/>
                  </a:cubicBezTo>
                  <a:cubicBezTo>
                    <a:pt x="519472" y="389572"/>
                    <a:pt x="509947" y="363855"/>
                    <a:pt x="496612" y="340043"/>
                  </a:cubicBezTo>
                  <a:cubicBezTo>
                    <a:pt x="486135" y="321945"/>
                    <a:pt x="468990" y="281940"/>
                    <a:pt x="457560" y="264795"/>
                  </a:cubicBezTo>
                  <a:cubicBezTo>
                    <a:pt x="437557" y="234315"/>
                    <a:pt x="445177" y="223838"/>
                    <a:pt x="453750" y="189547"/>
                  </a:cubicBezTo>
                  <a:cubicBezTo>
                    <a:pt x="457560" y="177165"/>
                    <a:pt x="456607" y="163830"/>
                    <a:pt x="465180" y="148590"/>
                  </a:cubicBezTo>
                  <a:cubicBezTo>
                    <a:pt x="477562" y="175260"/>
                    <a:pt x="488992" y="197168"/>
                    <a:pt x="498517" y="220027"/>
                  </a:cubicBezTo>
                  <a:cubicBezTo>
                    <a:pt x="506137" y="238125"/>
                    <a:pt x="516615" y="253365"/>
                    <a:pt x="532807" y="262890"/>
                  </a:cubicBezTo>
                  <a:cubicBezTo>
                    <a:pt x="566145" y="282893"/>
                    <a:pt x="595672" y="309563"/>
                    <a:pt x="638535" y="312420"/>
                  </a:cubicBezTo>
                  <a:cubicBezTo>
                    <a:pt x="663300" y="314325"/>
                    <a:pt x="688065" y="327660"/>
                    <a:pt x="706162" y="346710"/>
                  </a:cubicBezTo>
                  <a:cubicBezTo>
                    <a:pt x="738547" y="381952"/>
                    <a:pt x="769027" y="418147"/>
                    <a:pt x="790935" y="460057"/>
                  </a:cubicBezTo>
                  <a:cubicBezTo>
                    <a:pt x="797602" y="472440"/>
                    <a:pt x="799507" y="482918"/>
                    <a:pt x="796650" y="497205"/>
                  </a:cubicBezTo>
                  <a:cubicBezTo>
                    <a:pt x="788077" y="542925"/>
                    <a:pt x="762360" y="567690"/>
                    <a:pt x="734737" y="609600"/>
                  </a:cubicBezTo>
                  <a:cubicBezTo>
                    <a:pt x="728070" y="616268"/>
                    <a:pt x="714735" y="624840"/>
                    <a:pt x="703305" y="616268"/>
                  </a:cubicBezTo>
                  <a:cubicBezTo>
                    <a:pt x="692827" y="607695"/>
                    <a:pt x="689970" y="597218"/>
                    <a:pt x="694732" y="586740"/>
                  </a:cubicBezTo>
                  <a:cubicBezTo>
                    <a:pt x="707115" y="558165"/>
                    <a:pt x="721402" y="529590"/>
                    <a:pt x="734737" y="501968"/>
                  </a:cubicBezTo>
                  <a:close/>
                  <a:moveTo>
                    <a:pt x="708067" y="454343"/>
                  </a:moveTo>
                  <a:cubicBezTo>
                    <a:pt x="720450" y="466725"/>
                    <a:pt x="729975" y="492443"/>
                    <a:pt x="714735" y="508635"/>
                  </a:cubicBezTo>
                  <a:cubicBezTo>
                    <a:pt x="712830" y="498157"/>
                    <a:pt x="710925" y="471488"/>
                    <a:pt x="708067" y="454343"/>
                  </a:cubicBezTo>
                  <a:close/>
                </a:path>
              </a:pathLst>
            </a:custGeom>
            <a:solidFill>
              <a:srgbClr val="000000"/>
            </a:solidFill>
            <a:ln w="9525" cap="flat">
              <a:noFill/>
              <a:prstDash val="solid"/>
              <a:miter/>
            </a:ln>
          </p:spPr>
          <p:txBody>
            <a:bodyPr rtlCol="0" anchor="ctr"/>
            <a:lstStyle/>
            <a:p>
              <a:endParaRPr lang="en-US"/>
            </a:p>
          </p:txBody>
        </p:sp>
        <p:sp>
          <p:nvSpPr>
            <p:cNvPr id="10" name="Freeform 99">
              <a:extLst>
                <a:ext uri="{FF2B5EF4-FFF2-40B4-BE49-F238E27FC236}">
                  <a16:creationId xmlns:a16="http://schemas.microsoft.com/office/drawing/2014/main" id="{407F7E4E-AE64-1881-6401-B778D4BD7736}"/>
                </a:ext>
              </a:extLst>
            </p:cNvPr>
            <p:cNvSpPr/>
            <p:nvPr/>
          </p:nvSpPr>
          <p:spPr>
            <a:xfrm>
              <a:off x="6475049" y="5476354"/>
              <a:ext cx="65359" cy="183400"/>
            </a:xfrm>
            <a:custGeom>
              <a:avLst/>
              <a:gdLst>
                <a:gd name="connsiteX0" fmla="*/ 42907 w 65359"/>
                <a:gd name="connsiteY0" fmla="*/ 183401 h 183400"/>
                <a:gd name="connsiteX1" fmla="*/ 63863 w 65359"/>
                <a:gd name="connsiteY1" fmla="*/ 87198 h 183400"/>
                <a:gd name="connsiteX2" fmla="*/ 17190 w 65359"/>
                <a:gd name="connsiteY2" fmla="*/ 2426 h 183400"/>
                <a:gd name="connsiteX3" fmla="*/ 3855 w 65359"/>
                <a:gd name="connsiteY3" fmla="*/ 3378 h 183400"/>
                <a:gd name="connsiteX4" fmla="*/ 1950 w 65359"/>
                <a:gd name="connsiteY4" fmla="*/ 16713 h 183400"/>
                <a:gd name="connsiteX5" fmla="*/ 17190 w 65359"/>
                <a:gd name="connsiteY5" fmla="*/ 34810 h 183400"/>
                <a:gd name="connsiteX6" fmla="*/ 42907 w 65359"/>
                <a:gd name="connsiteY6" fmla="*/ 153873 h 183400"/>
                <a:gd name="connsiteX7" fmla="*/ 42907 w 65359"/>
                <a:gd name="connsiteY7" fmla="*/ 183401 h 1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359" h="183400">
                  <a:moveTo>
                    <a:pt x="42907" y="183401"/>
                  </a:moveTo>
                  <a:cubicBezTo>
                    <a:pt x="58147" y="148158"/>
                    <a:pt x="69578" y="119583"/>
                    <a:pt x="63863" y="87198"/>
                  </a:cubicBezTo>
                  <a:cubicBezTo>
                    <a:pt x="58147" y="53860"/>
                    <a:pt x="35288" y="29095"/>
                    <a:pt x="17190" y="2426"/>
                  </a:cubicBezTo>
                  <a:cubicBezTo>
                    <a:pt x="14332" y="-1385"/>
                    <a:pt x="7665" y="-432"/>
                    <a:pt x="3855" y="3378"/>
                  </a:cubicBezTo>
                  <a:cubicBezTo>
                    <a:pt x="-907" y="7188"/>
                    <a:pt x="-907" y="11951"/>
                    <a:pt x="1950" y="16713"/>
                  </a:cubicBezTo>
                  <a:cubicBezTo>
                    <a:pt x="6713" y="23381"/>
                    <a:pt x="12428" y="28143"/>
                    <a:pt x="17190" y="34810"/>
                  </a:cubicBezTo>
                  <a:cubicBezTo>
                    <a:pt x="41955" y="71006"/>
                    <a:pt x="60053" y="108153"/>
                    <a:pt x="42907" y="153873"/>
                  </a:cubicBezTo>
                  <a:cubicBezTo>
                    <a:pt x="40050" y="160540"/>
                    <a:pt x="36240" y="168160"/>
                    <a:pt x="42907" y="183401"/>
                  </a:cubicBezTo>
                  <a:close/>
                </a:path>
              </a:pathLst>
            </a:custGeom>
            <a:solidFill>
              <a:srgbClr val="000000"/>
            </a:solidFill>
            <a:ln w="9525" cap="flat">
              <a:noFill/>
              <a:prstDash val="solid"/>
              <a:miter/>
            </a:ln>
          </p:spPr>
          <p:txBody>
            <a:bodyPr rtlCol="0" anchor="ctr"/>
            <a:lstStyle/>
            <a:p>
              <a:endParaRPr lang="en-US"/>
            </a:p>
          </p:txBody>
        </p:sp>
        <p:sp>
          <p:nvSpPr>
            <p:cNvPr id="11" name="Freeform 100">
              <a:extLst>
                <a:ext uri="{FF2B5EF4-FFF2-40B4-BE49-F238E27FC236}">
                  <a16:creationId xmlns:a16="http://schemas.microsoft.com/office/drawing/2014/main" id="{C64F6B15-E8CC-4C4F-6963-D8C5562767BB}"/>
                </a:ext>
              </a:extLst>
            </p:cNvPr>
            <p:cNvSpPr/>
            <p:nvPr/>
          </p:nvSpPr>
          <p:spPr>
            <a:xfrm>
              <a:off x="5552008" y="5517529"/>
              <a:ext cx="60121" cy="174590"/>
            </a:xfrm>
            <a:custGeom>
              <a:avLst/>
              <a:gdLst>
                <a:gd name="connsiteX0" fmla="*/ 48691 w 60121"/>
                <a:gd name="connsiteY0" fmla="*/ 168895 h 174590"/>
                <a:gd name="connsiteX1" fmla="*/ 15354 w 60121"/>
                <a:gd name="connsiteY1" fmla="*/ 87933 h 174590"/>
                <a:gd name="connsiteX2" fmla="*/ 60121 w 60121"/>
                <a:gd name="connsiteY2" fmla="*/ 1255 h 174590"/>
                <a:gd name="connsiteX3" fmla="*/ 24879 w 60121"/>
                <a:gd name="connsiteY3" fmla="*/ 17447 h 174590"/>
                <a:gd name="connsiteX4" fmla="*/ 114 w 60121"/>
                <a:gd name="connsiteY4" fmla="*/ 119365 h 174590"/>
                <a:gd name="connsiteX5" fmla="*/ 18211 w 60121"/>
                <a:gd name="connsiteY5" fmla="*/ 162227 h 174590"/>
                <a:gd name="connsiteX6" fmla="*/ 48691 w 60121"/>
                <a:gd name="connsiteY6" fmla="*/ 168895 h 174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21" h="174590">
                  <a:moveTo>
                    <a:pt x="48691" y="168895"/>
                  </a:moveTo>
                  <a:cubicBezTo>
                    <a:pt x="14401" y="150797"/>
                    <a:pt x="11544" y="120318"/>
                    <a:pt x="15354" y="87933"/>
                  </a:cubicBezTo>
                  <a:cubicBezTo>
                    <a:pt x="19164" y="54595"/>
                    <a:pt x="33451" y="26972"/>
                    <a:pt x="60121" y="1255"/>
                  </a:cubicBezTo>
                  <a:cubicBezTo>
                    <a:pt x="40119" y="-3507"/>
                    <a:pt x="31546" y="6018"/>
                    <a:pt x="24879" y="17447"/>
                  </a:cubicBezTo>
                  <a:cubicBezTo>
                    <a:pt x="3924" y="47927"/>
                    <a:pt x="-839" y="83170"/>
                    <a:pt x="114" y="119365"/>
                  </a:cubicBezTo>
                  <a:cubicBezTo>
                    <a:pt x="114" y="135558"/>
                    <a:pt x="8686" y="149845"/>
                    <a:pt x="18211" y="162227"/>
                  </a:cubicBezTo>
                  <a:cubicBezTo>
                    <a:pt x="23926" y="172705"/>
                    <a:pt x="33451" y="180325"/>
                    <a:pt x="48691" y="168895"/>
                  </a:cubicBezTo>
                  <a:close/>
                </a:path>
              </a:pathLst>
            </a:custGeom>
            <a:solidFill>
              <a:srgbClr val="000000"/>
            </a:solidFill>
            <a:ln w="9525" cap="flat">
              <a:noFill/>
              <a:prstDash val="solid"/>
              <a:miter/>
            </a:ln>
          </p:spPr>
          <p:txBody>
            <a:bodyPr rtlCol="0" anchor="ctr"/>
            <a:lstStyle/>
            <a:p>
              <a:endParaRPr lang="en-US"/>
            </a:p>
          </p:txBody>
        </p:sp>
        <p:sp>
          <p:nvSpPr>
            <p:cNvPr id="12" name="Freeform 101">
              <a:extLst>
                <a:ext uri="{FF2B5EF4-FFF2-40B4-BE49-F238E27FC236}">
                  <a16:creationId xmlns:a16="http://schemas.microsoft.com/office/drawing/2014/main" id="{C7C25454-2288-95B6-2557-553FDD8562B4}"/>
                </a:ext>
              </a:extLst>
            </p:cNvPr>
            <p:cNvSpPr/>
            <p:nvPr/>
          </p:nvSpPr>
          <p:spPr>
            <a:xfrm>
              <a:off x="5568474" y="6044872"/>
              <a:ext cx="153193" cy="17789"/>
            </a:xfrm>
            <a:custGeom>
              <a:avLst/>
              <a:gdLst>
                <a:gd name="connsiteX0" fmla="*/ 72231 w 153193"/>
                <a:gd name="connsiteY0" fmla="*/ 1597 h 17789"/>
                <a:gd name="connsiteX1" fmla="*/ 4604 w 153193"/>
                <a:gd name="connsiteY1" fmla="*/ 9217 h 17789"/>
                <a:gd name="connsiteX2" fmla="*/ 24606 w 153193"/>
                <a:gd name="connsiteY2" fmla="*/ 13980 h 17789"/>
                <a:gd name="connsiteX3" fmla="*/ 153194 w 153193"/>
                <a:gd name="connsiteY3" fmla="*/ 17790 h 17789"/>
                <a:gd name="connsiteX4" fmla="*/ 72231 w 153193"/>
                <a:gd name="connsiteY4" fmla="*/ 1597 h 17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193" h="17789">
                  <a:moveTo>
                    <a:pt x="72231" y="1597"/>
                  </a:moveTo>
                  <a:cubicBezTo>
                    <a:pt x="50323" y="3502"/>
                    <a:pt x="-18256" y="-6975"/>
                    <a:pt x="4604" y="9217"/>
                  </a:cubicBezTo>
                  <a:cubicBezTo>
                    <a:pt x="11271" y="11122"/>
                    <a:pt x="17938" y="12075"/>
                    <a:pt x="24606" y="13980"/>
                  </a:cubicBezTo>
                  <a:cubicBezTo>
                    <a:pt x="67469" y="21600"/>
                    <a:pt x="110331" y="12075"/>
                    <a:pt x="153194" y="17790"/>
                  </a:cubicBezTo>
                  <a:cubicBezTo>
                    <a:pt x="127476" y="2550"/>
                    <a:pt x="100806" y="-308"/>
                    <a:pt x="72231" y="1597"/>
                  </a:cubicBezTo>
                  <a:close/>
                </a:path>
              </a:pathLst>
            </a:custGeom>
            <a:solidFill>
              <a:srgbClr val="000000"/>
            </a:solidFill>
            <a:ln w="9525" cap="flat">
              <a:noFill/>
              <a:prstDash val="solid"/>
              <a:miter/>
            </a:ln>
          </p:spPr>
          <p:txBody>
            <a:bodyPr rtlCol="0" anchor="ctr"/>
            <a:lstStyle/>
            <a:p>
              <a:endParaRPr lang="en-US"/>
            </a:p>
          </p:txBody>
        </p:sp>
        <p:sp>
          <p:nvSpPr>
            <p:cNvPr id="13" name="Freeform 102">
              <a:extLst>
                <a:ext uri="{FF2B5EF4-FFF2-40B4-BE49-F238E27FC236}">
                  <a16:creationId xmlns:a16="http://schemas.microsoft.com/office/drawing/2014/main" id="{B074EF12-87A1-9F1E-96FF-F3A247BA8BE7}"/>
                </a:ext>
              </a:extLst>
            </p:cNvPr>
            <p:cNvSpPr/>
            <p:nvPr/>
          </p:nvSpPr>
          <p:spPr>
            <a:xfrm>
              <a:off x="6391275" y="6050233"/>
              <a:ext cx="155257" cy="19128"/>
            </a:xfrm>
            <a:custGeom>
              <a:avLst/>
              <a:gdLst>
                <a:gd name="connsiteX0" fmla="*/ 141922 w 155257"/>
                <a:gd name="connsiteY0" fmla="*/ 4810 h 19128"/>
                <a:gd name="connsiteX1" fmla="*/ 11430 w 155257"/>
                <a:gd name="connsiteY1" fmla="*/ 47 h 19128"/>
                <a:gd name="connsiteX2" fmla="*/ 0 w 155257"/>
                <a:gd name="connsiteY2" fmla="*/ 5762 h 19128"/>
                <a:gd name="connsiteX3" fmla="*/ 13335 w 155257"/>
                <a:gd name="connsiteY3" fmla="*/ 13382 h 19128"/>
                <a:gd name="connsiteX4" fmla="*/ 128588 w 155257"/>
                <a:gd name="connsiteY4" fmla="*/ 19097 h 19128"/>
                <a:gd name="connsiteX5" fmla="*/ 155257 w 155257"/>
                <a:gd name="connsiteY5" fmla="*/ 11477 h 19128"/>
                <a:gd name="connsiteX6" fmla="*/ 141922 w 155257"/>
                <a:gd name="connsiteY6" fmla="*/ 4810 h 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257" h="19128">
                  <a:moveTo>
                    <a:pt x="141922" y="4810"/>
                  </a:moveTo>
                  <a:cubicBezTo>
                    <a:pt x="98107" y="2904"/>
                    <a:pt x="55245" y="1952"/>
                    <a:pt x="11430" y="47"/>
                  </a:cubicBezTo>
                  <a:cubicBezTo>
                    <a:pt x="6668" y="47"/>
                    <a:pt x="0" y="-906"/>
                    <a:pt x="0" y="5762"/>
                  </a:cubicBezTo>
                  <a:cubicBezTo>
                    <a:pt x="0" y="14335"/>
                    <a:pt x="7620" y="14335"/>
                    <a:pt x="13335" y="13382"/>
                  </a:cubicBezTo>
                  <a:cubicBezTo>
                    <a:pt x="52388" y="12429"/>
                    <a:pt x="90488" y="18144"/>
                    <a:pt x="128588" y="19097"/>
                  </a:cubicBezTo>
                  <a:cubicBezTo>
                    <a:pt x="138113" y="19097"/>
                    <a:pt x="148590" y="20049"/>
                    <a:pt x="155257" y="11477"/>
                  </a:cubicBezTo>
                  <a:cubicBezTo>
                    <a:pt x="152400" y="5762"/>
                    <a:pt x="146685" y="4810"/>
                    <a:pt x="141922" y="4810"/>
                  </a:cubicBezTo>
                  <a:close/>
                </a:path>
              </a:pathLst>
            </a:custGeom>
            <a:solidFill>
              <a:srgbClr val="000000"/>
            </a:solidFill>
            <a:ln w="9525"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4D167FF0-C639-3411-527C-8A57A8622D6A}"/>
              </a:ext>
            </a:extLst>
          </p:cNvPr>
          <p:cNvGrpSpPr/>
          <p:nvPr/>
        </p:nvGrpSpPr>
        <p:grpSpPr>
          <a:xfrm>
            <a:off x="9168064" y="4120317"/>
            <a:ext cx="1876453" cy="1798138"/>
            <a:chOff x="2473961" y="4308747"/>
            <a:chExt cx="1108574" cy="958841"/>
          </a:xfrm>
        </p:grpSpPr>
        <p:sp>
          <p:nvSpPr>
            <p:cNvPr id="15" name="Freeform 1985">
              <a:extLst>
                <a:ext uri="{FF2B5EF4-FFF2-40B4-BE49-F238E27FC236}">
                  <a16:creationId xmlns:a16="http://schemas.microsoft.com/office/drawing/2014/main" id="{1691FA3B-5664-98CB-6361-3B6736C6C8F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986">
              <a:extLst>
                <a:ext uri="{FF2B5EF4-FFF2-40B4-BE49-F238E27FC236}">
                  <a16:creationId xmlns:a16="http://schemas.microsoft.com/office/drawing/2014/main" id="{CC7EC896-B5B7-5C6E-5805-20992AAB422D}"/>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7" name="Freeform 1987">
              <a:extLst>
                <a:ext uri="{FF2B5EF4-FFF2-40B4-BE49-F238E27FC236}">
                  <a16:creationId xmlns:a16="http://schemas.microsoft.com/office/drawing/2014/main" id="{6AAE59E2-7423-60F0-ED5E-900FD3F44F19}"/>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0" name="Freeform 1988">
              <a:extLst>
                <a:ext uri="{FF2B5EF4-FFF2-40B4-BE49-F238E27FC236}">
                  <a16:creationId xmlns:a16="http://schemas.microsoft.com/office/drawing/2014/main" id="{FFEB9127-BB1E-9100-82C8-A97813F309AF}"/>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 name="Freeform 1989">
              <a:extLst>
                <a:ext uri="{FF2B5EF4-FFF2-40B4-BE49-F238E27FC236}">
                  <a16:creationId xmlns:a16="http://schemas.microsoft.com/office/drawing/2014/main" id="{F4190B0D-4180-A651-1D72-BC70BE9C06A3}"/>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22" name="Freeform 1990">
              <a:extLst>
                <a:ext uri="{FF2B5EF4-FFF2-40B4-BE49-F238E27FC236}">
                  <a16:creationId xmlns:a16="http://schemas.microsoft.com/office/drawing/2014/main" id="{872FB0D7-A8F6-AB94-0AC9-D4247CB96F13}"/>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1991">
              <a:extLst>
                <a:ext uri="{FF2B5EF4-FFF2-40B4-BE49-F238E27FC236}">
                  <a16:creationId xmlns:a16="http://schemas.microsoft.com/office/drawing/2014/main" id="{3C4CC969-A635-D040-F6E8-9ABB0103D0A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4" name="Freeform 1992">
              <a:extLst>
                <a:ext uri="{FF2B5EF4-FFF2-40B4-BE49-F238E27FC236}">
                  <a16:creationId xmlns:a16="http://schemas.microsoft.com/office/drawing/2014/main" id="{EDF0B978-D6F1-B499-92F4-23A1A59CD0E8}"/>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5" name="Freeform 1993">
              <a:extLst>
                <a:ext uri="{FF2B5EF4-FFF2-40B4-BE49-F238E27FC236}">
                  <a16:creationId xmlns:a16="http://schemas.microsoft.com/office/drawing/2014/main" id="{91E7348A-CA2A-ED54-7487-59D25E945EE1}"/>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6" name="Freeform 1994">
              <a:extLst>
                <a:ext uri="{FF2B5EF4-FFF2-40B4-BE49-F238E27FC236}">
                  <a16:creationId xmlns:a16="http://schemas.microsoft.com/office/drawing/2014/main" id="{632298F0-1D14-6536-0333-DCACB4D27EED}"/>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7" name="Freeform 1995">
              <a:extLst>
                <a:ext uri="{FF2B5EF4-FFF2-40B4-BE49-F238E27FC236}">
                  <a16:creationId xmlns:a16="http://schemas.microsoft.com/office/drawing/2014/main" id="{11B383E4-AC3F-EDCD-55DC-ADCE86FA8345}"/>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8" name="Freeform 1996">
              <a:extLst>
                <a:ext uri="{FF2B5EF4-FFF2-40B4-BE49-F238E27FC236}">
                  <a16:creationId xmlns:a16="http://schemas.microsoft.com/office/drawing/2014/main" id="{32574C40-CFC0-F377-F32D-9F3EB3D2C0A3}"/>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9" name="Freeform 1997">
              <a:extLst>
                <a:ext uri="{FF2B5EF4-FFF2-40B4-BE49-F238E27FC236}">
                  <a16:creationId xmlns:a16="http://schemas.microsoft.com/office/drawing/2014/main" id="{8C76DEF8-3A22-E80A-D182-807F0D938459}"/>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30" name="Freeform 1998">
              <a:extLst>
                <a:ext uri="{FF2B5EF4-FFF2-40B4-BE49-F238E27FC236}">
                  <a16:creationId xmlns:a16="http://schemas.microsoft.com/office/drawing/2014/main" id="{7AB61204-9477-836F-9D0E-DBAC40337A16}"/>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1" name="Freeform 1999">
              <a:extLst>
                <a:ext uri="{FF2B5EF4-FFF2-40B4-BE49-F238E27FC236}">
                  <a16:creationId xmlns:a16="http://schemas.microsoft.com/office/drawing/2014/main" id="{7C03247E-31E9-C539-4362-076EB2B6E109}"/>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32" name="Freeform 2000">
              <a:extLst>
                <a:ext uri="{FF2B5EF4-FFF2-40B4-BE49-F238E27FC236}">
                  <a16:creationId xmlns:a16="http://schemas.microsoft.com/office/drawing/2014/main" id="{6BDD84BB-0D26-1E20-0559-61339FE1472D}"/>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33" name="Freeform 2001">
              <a:extLst>
                <a:ext uri="{FF2B5EF4-FFF2-40B4-BE49-F238E27FC236}">
                  <a16:creationId xmlns:a16="http://schemas.microsoft.com/office/drawing/2014/main" id="{B6A02D4E-DAB1-826D-7D25-B67332A9D3EB}"/>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4" name="Freeform 2002">
              <a:extLst>
                <a:ext uri="{FF2B5EF4-FFF2-40B4-BE49-F238E27FC236}">
                  <a16:creationId xmlns:a16="http://schemas.microsoft.com/office/drawing/2014/main" id="{AC13008D-A395-B402-65D6-9D087BAF7BD0}"/>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5" name="Freeform 2003">
              <a:extLst>
                <a:ext uri="{FF2B5EF4-FFF2-40B4-BE49-F238E27FC236}">
                  <a16:creationId xmlns:a16="http://schemas.microsoft.com/office/drawing/2014/main" id="{A5B82AA0-3EF4-380E-53FD-39CA38A37882}"/>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04">
              <a:extLst>
                <a:ext uri="{FF2B5EF4-FFF2-40B4-BE49-F238E27FC236}">
                  <a16:creationId xmlns:a16="http://schemas.microsoft.com/office/drawing/2014/main" id="{D20F78B1-4F32-63E2-B507-ED31C7190927}"/>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7" name="Freeform 2005">
              <a:extLst>
                <a:ext uri="{FF2B5EF4-FFF2-40B4-BE49-F238E27FC236}">
                  <a16:creationId xmlns:a16="http://schemas.microsoft.com/office/drawing/2014/main" id="{07F6D05C-C5E2-180A-103A-6EB36EFC4B7A}"/>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8" name="Freeform 2006">
              <a:extLst>
                <a:ext uri="{FF2B5EF4-FFF2-40B4-BE49-F238E27FC236}">
                  <a16:creationId xmlns:a16="http://schemas.microsoft.com/office/drawing/2014/main" id="{FF0B0095-5043-782D-8E4B-496F31E73038}"/>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2007">
              <a:extLst>
                <a:ext uri="{FF2B5EF4-FFF2-40B4-BE49-F238E27FC236}">
                  <a16:creationId xmlns:a16="http://schemas.microsoft.com/office/drawing/2014/main" id="{C4E47C43-BA06-BCF1-D540-B8AB2CDFB21B}"/>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2008">
              <a:extLst>
                <a:ext uri="{FF2B5EF4-FFF2-40B4-BE49-F238E27FC236}">
                  <a16:creationId xmlns:a16="http://schemas.microsoft.com/office/drawing/2014/main" id="{BD4BFD14-308F-976E-9E5D-78BB393D8763}"/>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2009">
              <a:extLst>
                <a:ext uri="{FF2B5EF4-FFF2-40B4-BE49-F238E27FC236}">
                  <a16:creationId xmlns:a16="http://schemas.microsoft.com/office/drawing/2014/main" id="{33FF89D3-BAAF-78E8-F2C5-50E849E94F32}"/>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2010">
              <a:extLst>
                <a:ext uri="{FF2B5EF4-FFF2-40B4-BE49-F238E27FC236}">
                  <a16:creationId xmlns:a16="http://schemas.microsoft.com/office/drawing/2014/main" id="{42998242-5E1B-4EF4-631A-11DBEE49AAD1}"/>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DEA900"/>
            </a:solidFill>
            <a:ln w="2286" cap="flat">
              <a:noFill/>
              <a:prstDash val="solid"/>
              <a:miter/>
            </a:ln>
          </p:spPr>
          <p:txBody>
            <a:bodyPr rtlCol="0" anchor="ctr"/>
            <a:lstStyle/>
            <a:p>
              <a:endParaRPr lang="en-US"/>
            </a:p>
          </p:txBody>
        </p:sp>
        <p:sp>
          <p:nvSpPr>
            <p:cNvPr id="43" name="Freeform 2011">
              <a:extLst>
                <a:ext uri="{FF2B5EF4-FFF2-40B4-BE49-F238E27FC236}">
                  <a16:creationId xmlns:a16="http://schemas.microsoft.com/office/drawing/2014/main" id="{DB1F4497-EF8A-E0D5-0CD0-C88BBB178663}"/>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2012">
              <a:extLst>
                <a:ext uri="{FF2B5EF4-FFF2-40B4-BE49-F238E27FC236}">
                  <a16:creationId xmlns:a16="http://schemas.microsoft.com/office/drawing/2014/main" id="{977BDE2B-54F7-EE62-C014-E28554E3BC3A}"/>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2013">
              <a:extLst>
                <a:ext uri="{FF2B5EF4-FFF2-40B4-BE49-F238E27FC236}">
                  <a16:creationId xmlns:a16="http://schemas.microsoft.com/office/drawing/2014/main" id="{8AB3085F-913F-4354-78B7-95FD8B7ABBCA}"/>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2014">
              <a:extLst>
                <a:ext uri="{FF2B5EF4-FFF2-40B4-BE49-F238E27FC236}">
                  <a16:creationId xmlns:a16="http://schemas.microsoft.com/office/drawing/2014/main" id="{79AE6E52-6F1F-D871-88A4-B8FE7353F2C1}"/>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2015">
              <a:extLst>
                <a:ext uri="{FF2B5EF4-FFF2-40B4-BE49-F238E27FC236}">
                  <a16:creationId xmlns:a16="http://schemas.microsoft.com/office/drawing/2014/main" id="{8E3CEC4B-3A3F-D709-2E6C-69268F9EDBC2}"/>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2016">
              <a:extLst>
                <a:ext uri="{FF2B5EF4-FFF2-40B4-BE49-F238E27FC236}">
                  <a16:creationId xmlns:a16="http://schemas.microsoft.com/office/drawing/2014/main" id="{F21306BF-F73F-3236-2DB5-5B6E6715BEE8}"/>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2017">
              <a:extLst>
                <a:ext uri="{FF2B5EF4-FFF2-40B4-BE49-F238E27FC236}">
                  <a16:creationId xmlns:a16="http://schemas.microsoft.com/office/drawing/2014/main" id="{8C921A03-B0AF-D338-D138-FC6B05029BF5}"/>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2018">
              <a:extLst>
                <a:ext uri="{FF2B5EF4-FFF2-40B4-BE49-F238E27FC236}">
                  <a16:creationId xmlns:a16="http://schemas.microsoft.com/office/drawing/2014/main" id="{112DE6E7-3483-7CCE-B65D-F359795CA845}"/>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2019">
              <a:extLst>
                <a:ext uri="{FF2B5EF4-FFF2-40B4-BE49-F238E27FC236}">
                  <a16:creationId xmlns:a16="http://schemas.microsoft.com/office/drawing/2014/main" id="{E5786C19-F561-7F6E-BF9E-7668EE29814F}"/>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2020">
              <a:extLst>
                <a:ext uri="{FF2B5EF4-FFF2-40B4-BE49-F238E27FC236}">
                  <a16:creationId xmlns:a16="http://schemas.microsoft.com/office/drawing/2014/main" id="{60E8B8E9-4F05-5F13-E8A6-854698D1F06A}"/>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2021">
              <a:extLst>
                <a:ext uri="{FF2B5EF4-FFF2-40B4-BE49-F238E27FC236}">
                  <a16:creationId xmlns:a16="http://schemas.microsoft.com/office/drawing/2014/main" id="{B281EFAC-4A9E-D127-1A29-C80EC8BD0DC7}"/>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2022">
              <a:extLst>
                <a:ext uri="{FF2B5EF4-FFF2-40B4-BE49-F238E27FC236}">
                  <a16:creationId xmlns:a16="http://schemas.microsoft.com/office/drawing/2014/main" id="{34F339F5-D2B3-72BB-A06D-C2FC5FF05F3A}"/>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23">
              <a:extLst>
                <a:ext uri="{FF2B5EF4-FFF2-40B4-BE49-F238E27FC236}">
                  <a16:creationId xmlns:a16="http://schemas.microsoft.com/office/drawing/2014/main" id="{369D6E87-D6E5-2CAB-7A68-42BAF76E7F53}"/>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2024">
              <a:extLst>
                <a:ext uri="{FF2B5EF4-FFF2-40B4-BE49-F238E27FC236}">
                  <a16:creationId xmlns:a16="http://schemas.microsoft.com/office/drawing/2014/main" id="{3388A84D-1564-D3E6-C552-6F815E28D5C2}"/>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2025">
              <a:extLst>
                <a:ext uri="{FF2B5EF4-FFF2-40B4-BE49-F238E27FC236}">
                  <a16:creationId xmlns:a16="http://schemas.microsoft.com/office/drawing/2014/main" id="{933E85E8-29B7-17F0-44A5-50803CD16FBB}"/>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2026">
              <a:extLst>
                <a:ext uri="{FF2B5EF4-FFF2-40B4-BE49-F238E27FC236}">
                  <a16:creationId xmlns:a16="http://schemas.microsoft.com/office/drawing/2014/main" id="{AF5737DC-3D1E-AB38-43BB-DCA1C7802F09}"/>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2027">
              <a:extLst>
                <a:ext uri="{FF2B5EF4-FFF2-40B4-BE49-F238E27FC236}">
                  <a16:creationId xmlns:a16="http://schemas.microsoft.com/office/drawing/2014/main" id="{D82DE438-E564-4BF2-F234-C408956D9289}"/>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2028">
              <a:extLst>
                <a:ext uri="{FF2B5EF4-FFF2-40B4-BE49-F238E27FC236}">
                  <a16:creationId xmlns:a16="http://schemas.microsoft.com/office/drawing/2014/main" id="{95D44D4E-9A60-DF80-6447-ABCAC25C4F5D}"/>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2029">
              <a:extLst>
                <a:ext uri="{FF2B5EF4-FFF2-40B4-BE49-F238E27FC236}">
                  <a16:creationId xmlns:a16="http://schemas.microsoft.com/office/drawing/2014/main" id="{3239330C-102C-5AD9-D061-F4174BB74538}"/>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2030">
              <a:extLst>
                <a:ext uri="{FF2B5EF4-FFF2-40B4-BE49-F238E27FC236}">
                  <a16:creationId xmlns:a16="http://schemas.microsoft.com/office/drawing/2014/main" id="{9BDD2872-3460-7EEF-D208-A01881D95B21}"/>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2031">
              <a:extLst>
                <a:ext uri="{FF2B5EF4-FFF2-40B4-BE49-F238E27FC236}">
                  <a16:creationId xmlns:a16="http://schemas.microsoft.com/office/drawing/2014/main" id="{1F90065D-D944-9221-D5B2-2C182ADE7BA6}"/>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2032">
              <a:extLst>
                <a:ext uri="{FF2B5EF4-FFF2-40B4-BE49-F238E27FC236}">
                  <a16:creationId xmlns:a16="http://schemas.microsoft.com/office/drawing/2014/main" id="{53F6743F-040C-F39B-8648-3D2BF6F065A0}"/>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2033">
              <a:extLst>
                <a:ext uri="{FF2B5EF4-FFF2-40B4-BE49-F238E27FC236}">
                  <a16:creationId xmlns:a16="http://schemas.microsoft.com/office/drawing/2014/main" id="{48BA612E-ED44-3E43-7AE4-56CC9D33C675}"/>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2034">
              <a:extLst>
                <a:ext uri="{FF2B5EF4-FFF2-40B4-BE49-F238E27FC236}">
                  <a16:creationId xmlns:a16="http://schemas.microsoft.com/office/drawing/2014/main" id="{E2E6003E-D3CF-0114-C5EC-A586BB2C8105}"/>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2035">
              <a:extLst>
                <a:ext uri="{FF2B5EF4-FFF2-40B4-BE49-F238E27FC236}">
                  <a16:creationId xmlns:a16="http://schemas.microsoft.com/office/drawing/2014/main" id="{56399DCB-F0B1-B92A-E234-F00DF53AB923}"/>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2036">
              <a:extLst>
                <a:ext uri="{FF2B5EF4-FFF2-40B4-BE49-F238E27FC236}">
                  <a16:creationId xmlns:a16="http://schemas.microsoft.com/office/drawing/2014/main" id="{A48269FA-C528-6AF3-8762-400F5D349F71}"/>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2037">
              <a:extLst>
                <a:ext uri="{FF2B5EF4-FFF2-40B4-BE49-F238E27FC236}">
                  <a16:creationId xmlns:a16="http://schemas.microsoft.com/office/drawing/2014/main" id="{98E5232D-2985-6CF3-F90F-59AF385D7D92}"/>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2038">
              <a:extLst>
                <a:ext uri="{FF2B5EF4-FFF2-40B4-BE49-F238E27FC236}">
                  <a16:creationId xmlns:a16="http://schemas.microsoft.com/office/drawing/2014/main" id="{55EA18A2-8889-EBA8-7966-7DB45762838B}"/>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2039">
              <a:extLst>
                <a:ext uri="{FF2B5EF4-FFF2-40B4-BE49-F238E27FC236}">
                  <a16:creationId xmlns:a16="http://schemas.microsoft.com/office/drawing/2014/main" id="{3560B047-0868-E6C9-EA93-9A7C58CB95F3}"/>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2040">
              <a:extLst>
                <a:ext uri="{FF2B5EF4-FFF2-40B4-BE49-F238E27FC236}">
                  <a16:creationId xmlns:a16="http://schemas.microsoft.com/office/drawing/2014/main" id="{FD50053E-A152-1E7B-6C02-465F70213196}"/>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2041">
              <a:extLst>
                <a:ext uri="{FF2B5EF4-FFF2-40B4-BE49-F238E27FC236}">
                  <a16:creationId xmlns:a16="http://schemas.microsoft.com/office/drawing/2014/main" id="{9D667F72-C973-2736-A74D-378AF8546185}"/>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2042">
              <a:extLst>
                <a:ext uri="{FF2B5EF4-FFF2-40B4-BE49-F238E27FC236}">
                  <a16:creationId xmlns:a16="http://schemas.microsoft.com/office/drawing/2014/main" id="{D38EB92E-F726-10BB-CC45-2895270AA504}"/>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2043">
              <a:extLst>
                <a:ext uri="{FF2B5EF4-FFF2-40B4-BE49-F238E27FC236}">
                  <a16:creationId xmlns:a16="http://schemas.microsoft.com/office/drawing/2014/main" id="{93094987-3596-F63A-A564-B1E2D5F776B0}"/>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2044">
              <a:extLst>
                <a:ext uri="{FF2B5EF4-FFF2-40B4-BE49-F238E27FC236}">
                  <a16:creationId xmlns:a16="http://schemas.microsoft.com/office/drawing/2014/main" id="{A9A63698-E448-07D3-C05D-57AB7F6FE942}"/>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2045">
              <a:extLst>
                <a:ext uri="{FF2B5EF4-FFF2-40B4-BE49-F238E27FC236}">
                  <a16:creationId xmlns:a16="http://schemas.microsoft.com/office/drawing/2014/main" id="{4BD017D6-BE7A-9EC0-5284-053C27CBB37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2046">
              <a:extLst>
                <a:ext uri="{FF2B5EF4-FFF2-40B4-BE49-F238E27FC236}">
                  <a16:creationId xmlns:a16="http://schemas.microsoft.com/office/drawing/2014/main" id="{6DB8BD32-9425-1EB5-1C08-F722474E5486}"/>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2047">
              <a:extLst>
                <a:ext uri="{FF2B5EF4-FFF2-40B4-BE49-F238E27FC236}">
                  <a16:creationId xmlns:a16="http://schemas.microsoft.com/office/drawing/2014/main" id="{01B0EC6C-D671-87DC-78AF-4DF30B04ED2F}"/>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2048">
              <a:extLst>
                <a:ext uri="{FF2B5EF4-FFF2-40B4-BE49-F238E27FC236}">
                  <a16:creationId xmlns:a16="http://schemas.microsoft.com/office/drawing/2014/main" id="{BFE93FC2-6AAD-C5DD-9B7D-77663F742B4A}"/>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2049">
              <a:extLst>
                <a:ext uri="{FF2B5EF4-FFF2-40B4-BE49-F238E27FC236}">
                  <a16:creationId xmlns:a16="http://schemas.microsoft.com/office/drawing/2014/main" id="{22D66275-FD3D-7C5A-2DD6-DEC7632A373A}"/>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2050">
              <a:extLst>
                <a:ext uri="{FF2B5EF4-FFF2-40B4-BE49-F238E27FC236}">
                  <a16:creationId xmlns:a16="http://schemas.microsoft.com/office/drawing/2014/main" id="{5842FF37-05AA-167D-D788-6C3B7A84F43D}"/>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2051">
              <a:extLst>
                <a:ext uri="{FF2B5EF4-FFF2-40B4-BE49-F238E27FC236}">
                  <a16:creationId xmlns:a16="http://schemas.microsoft.com/office/drawing/2014/main" id="{00C81512-40BC-DF5C-3461-DBA55B658E8E}"/>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2052">
              <a:extLst>
                <a:ext uri="{FF2B5EF4-FFF2-40B4-BE49-F238E27FC236}">
                  <a16:creationId xmlns:a16="http://schemas.microsoft.com/office/drawing/2014/main" id="{207FB857-A41C-134A-6F02-015C9B09F23F}"/>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2053">
              <a:extLst>
                <a:ext uri="{FF2B5EF4-FFF2-40B4-BE49-F238E27FC236}">
                  <a16:creationId xmlns:a16="http://schemas.microsoft.com/office/drawing/2014/main" id="{300F5681-6443-8698-649C-5050C34D1031}"/>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2054">
              <a:extLst>
                <a:ext uri="{FF2B5EF4-FFF2-40B4-BE49-F238E27FC236}">
                  <a16:creationId xmlns:a16="http://schemas.microsoft.com/office/drawing/2014/main" id="{F6385A9C-1C78-5748-216B-187AFAE756FC}"/>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2055">
              <a:extLst>
                <a:ext uri="{FF2B5EF4-FFF2-40B4-BE49-F238E27FC236}">
                  <a16:creationId xmlns:a16="http://schemas.microsoft.com/office/drawing/2014/main" id="{E73B1C39-33FA-5BB2-D282-DF1F67ADBD02}"/>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2056">
              <a:extLst>
                <a:ext uri="{FF2B5EF4-FFF2-40B4-BE49-F238E27FC236}">
                  <a16:creationId xmlns:a16="http://schemas.microsoft.com/office/drawing/2014/main" id="{DB8924CD-DFB7-C404-A52D-3D78F669572A}"/>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2057">
              <a:extLst>
                <a:ext uri="{FF2B5EF4-FFF2-40B4-BE49-F238E27FC236}">
                  <a16:creationId xmlns:a16="http://schemas.microsoft.com/office/drawing/2014/main" id="{52DB649A-F562-D6B2-AC91-2FD8F6C31843}"/>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2058">
              <a:extLst>
                <a:ext uri="{FF2B5EF4-FFF2-40B4-BE49-F238E27FC236}">
                  <a16:creationId xmlns:a16="http://schemas.microsoft.com/office/drawing/2014/main" id="{EFF8C024-1E52-2ED1-5118-E8B1698357D0}"/>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2059">
              <a:extLst>
                <a:ext uri="{FF2B5EF4-FFF2-40B4-BE49-F238E27FC236}">
                  <a16:creationId xmlns:a16="http://schemas.microsoft.com/office/drawing/2014/main" id="{C0503A5C-915F-1C0C-4AAF-EBDB6492E20F}"/>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60">
              <a:extLst>
                <a:ext uri="{FF2B5EF4-FFF2-40B4-BE49-F238E27FC236}">
                  <a16:creationId xmlns:a16="http://schemas.microsoft.com/office/drawing/2014/main" id="{D240DD07-F7C3-B981-0982-DBD9EBF4604B}"/>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2061">
              <a:extLst>
                <a:ext uri="{FF2B5EF4-FFF2-40B4-BE49-F238E27FC236}">
                  <a16:creationId xmlns:a16="http://schemas.microsoft.com/office/drawing/2014/main" id="{4F7F4E3F-C14C-27E9-A809-41E5132B471A}"/>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2062">
              <a:extLst>
                <a:ext uri="{FF2B5EF4-FFF2-40B4-BE49-F238E27FC236}">
                  <a16:creationId xmlns:a16="http://schemas.microsoft.com/office/drawing/2014/main" id="{499E8C2D-41BF-E97E-E9ED-B3D154F02842}"/>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2063">
              <a:extLst>
                <a:ext uri="{FF2B5EF4-FFF2-40B4-BE49-F238E27FC236}">
                  <a16:creationId xmlns:a16="http://schemas.microsoft.com/office/drawing/2014/main" id="{F4BA7889-5221-A663-70C9-E3AE04698061}"/>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2064">
              <a:extLst>
                <a:ext uri="{FF2B5EF4-FFF2-40B4-BE49-F238E27FC236}">
                  <a16:creationId xmlns:a16="http://schemas.microsoft.com/office/drawing/2014/main" id="{D1614E35-CFD1-DC56-A6E3-66D3D93F4BDB}"/>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2065">
              <a:extLst>
                <a:ext uri="{FF2B5EF4-FFF2-40B4-BE49-F238E27FC236}">
                  <a16:creationId xmlns:a16="http://schemas.microsoft.com/office/drawing/2014/main" id="{AB13BBF6-7330-26FA-B90D-D671F99B4F6F}"/>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2066">
              <a:extLst>
                <a:ext uri="{FF2B5EF4-FFF2-40B4-BE49-F238E27FC236}">
                  <a16:creationId xmlns:a16="http://schemas.microsoft.com/office/drawing/2014/main" id="{1F87AFB9-3A1D-EE03-9370-5EC592D44A81}"/>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2067">
              <a:extLst>
                <a:ext uri="{FF2B5EF4-FFF2-40B4-BE49-F238E27FC236}">
                  <a16:creationId xmlns:a16="http://schemas.microsoft.com/office/drawing/2014/main" id="{22FDD7C3-591F-B4BB-AE65-0D5D71A9BF93}"/>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2068">
              <a:extLst>
                <a:ext uri="{FF2B5EF4-FFF2-40B4-BE49-F238E27FC236}">
                  <a16:creationId xmlns:a16="http://schemas.microsoft.com/office/drawing/2014/main" id="{4251AD13-2ED6-DF6F-A294-21D4923FDE70}"/>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2069">
              <a:extLst>
                <a:ext uri="{FF2B5EF4-FFF2-40B4-BE49-F238E27FC236}">
                  <a16:creationId xmlns:a16="http://schemas.microsoft.com/office/drawing/2014/main" id="{58F1360B-2766-C497-5D09-11A566511637}"/>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2070">
              <a:extLst>
                <a:ext uri="{FF2B5EF4-FFF2-40B4-BE49-F238E27FC236}">
                  <a16:creationId xmlns:a16="http://schemas.microsoft.com/office/drawing/2014/main" id="{02C315D5-A160-C43B-B558-096EF02C68AD}"/>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2071">
              <a:extLst>
                <a:ext uri="{FF2B5EF4-FFF2-40B4-BE49-F238E27FC236}">
                  <a16:creationId xmlns:a16="http://schemas.microsoft.com/office/drawing/2014/main" id="{DF2FDA2A-1B13-DE6F-F8A6-D3B1F1CB6CB2}"/>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2072">
              <a:extLst>
                <a:ext uri="{FF2B5EF4-FFF2-40B4-BE49-F238E27FC236}">
                  <a16:creationId xmlns:a16="http://schemas.microsoft.com/office/drawing/2014/main" id="{32D58D2F-25B2-B3B0-14FB-78B9C66DCEC0}"/>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2073">
              <a:extLst>
                <a:ext uri="{FF2B5EF4-FFF2-40B4-BE49-F238E27FC236}">
                  <a16:creationId xmlns:a16="http://schemas.microsoft.com/office/drawing/2014/main" id="{7B19CD55-32E5-DBF2-CFFF-5ECBCF8B91A4}"/>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2074">
              <a:extLst>
                <a:ext uri="{FF2B5EF4-FFF2-40B4-BE49-F238E27FC236}">
                  <a16:creationId xmlns:a16="http://schemas.microsoft.com/office/drawing/2014/main" id="{DE569810-F76E-F34A-95A8-E22B7A0A1E12}"/>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2075">
              <a:extLst>
                <a:ext uri="{FF2B5EF4-FFF2-40B4-BE49-F238E27FC236}">
                  <a16:creationId xmlns:a16="http://schemas.microsoft.com/office/drawing/2014/main" id="{5EE4B3DE-40F5-D498-4C50-5EB0CB492EA3}"/>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2076">
              <a:extLst>
                <a:ext uri="{FF2B5EF4-FFF2-40B4-BE49-F238E27FC236}">
                  <a16:creationId xmlns:a16="http://schemas.microsoft.com/office/drawing/2014/main" id="{ADD5FB57-244F-2374-EB93-C686BB3299C5}"/>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2077">
              <a:extLst>
                <a:ext uri="{FF2B5EF4-FFF2-40B4-BE49-F238E27FC236}">
                  <a16:creationId xmlns:a16="http://schemas.microsoft.com/office/drawing/2014/main" id="{96312E37-140B-5F14-AC5A-F25D41D17C8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2078">
              <a:extLst>
                <a:ext uri="{FF2B5EF4-FFF2-40B4-BE49-F238E27FC236}">
                  <a16:creationId xmlns:a16="http://schemas.microsoft.com/office/drawing/2014/main" id="{E2DC8CA0-2737-40AA-C2B8-0EFFFB8387A3}"/>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2079">
              <a:extLst>
                <a:ext uri="{FF2B5EF4-FFF2-40B4-BE49-F238E27FC236}">
                  <a16:creationId xmlns:a16="http://schemas.microsoft.com/office/drawing/2014/main" id="{DC28FF20-D40D-D6D5-0F0A-8368552818A2}"/>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2080">
              <a:extLst>
                <a:ext uri="{FF2B5EF4-FFF2-40B4-BE49-F238E27FC236}">
                  <a16:creationId xmlns:a16="http://schemas.microsoft.com/office/drawing/2014/main" id="{68C80D74-6103-1CA4-F221-9B92013B3D4C}"/>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2081">
              <a:extLst>
                <a:ext uri="{FF2B5EF4-FFF2-40B4-BE49-F238E27FC236}">
                  <a16:creationId xmlns:a16="http://schemas.microsoft.com/office/drawing/2014/main" id="{E4B88AB0-CBFB-A25A-533A-118EE7112A1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82">
              <a:extLst>
                <a:ext uri="{FF2B5EF4-FFF2-40B4-BE49-F238E27FC236}">
                  <a16:creationId xmlns:a16="http://schemas.microsoft.com/office/drawing/2014/main" id="{4BA11B41-0EF7-3055-E07C-8D86538033F3}"/>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83">
              <a:extLst>
                <a:ext uri="{FF2B5EF4-FFF2-40B4-BE49-F238E27FC236}">
                  <a16:creationId xmlns:a16="http://schemas.microsoft.com/office/drawing/2014/main" id="{DE11DFF0-C581-89BE-19A3-3AAA4F371C49}"/>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84">
              <a:extLst>
                <a:ext uri="{FF2B5EF4-FFF2-40B4-BE49-F238E27FC236}">
                  <a16:creationId xmlns:a16="http://schemas.microsoft.com/office/drawing/2014/main" id="{1139F71D-8C20-1281-E42E-3EEE7AF65500}"/>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2085">
              <a:extLst>
                <a:ext uri="{FF2B5EF4-FFF2-40B4-BE49-F238E27FC236}">
                  <a16:creationId xmlns:a16="http://schemas.microsoft.com/office/drawing/2014/main" id="{45F0B86F-2C08-F1B7-4D37-95251DC7BBE2}"/>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2086">
              <a:extLst>
                <a:ext uri="{FF2B5EF4-FFF2-40B4-BE49-F238E27FC236}">
                  <a16:creationId xmlns:a16="http://schemas.microsoft.com/office/drawing/2014/main" id="{DD538610-CE27-B806-24DC-F6441D1BB7E5}"/>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9" name="Freeform 2087">
              <a:extLst>
                <a:ext uri="{FF2B5EF4-FFF2-40B4-BE49-F238E27FC236}">
                  <a16:creationId xmlns:a16="http://schemas.microsoft.com/office/drawing/2014/main" id="{705F126F-0061-8A8D-C378-4CEB9D4981A7}"/>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20" name="Freeform 2088">
              <a:extLst>
                <a:ext uri="{FF2B5EF4-FFF2-40B4-BE49-F238E27FC236}">
                  <a16:creationId xmlns:a16="http://schemas.microsoft.com/office/drawing/2014/main" id="{66F8AC93-0061-94CE-0492-321050F21A92}"/>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2089">
              <a:extLst>
                <a:ext uri="{FF2B5EF4-FFF2-40B4-BE49-F238E27FC236}">
                  <a16:creationId xmlns:a16="http://schemas.microsoft.com/office/drawing/2014/main" id="{B9B55EDB-899E-DA51-F719-D625AC3ECAC2}"/>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2090">
              <a:extLst>
                <a:ext uri="{FF2B5EF4-FFF2-40B4-BE49-F238E27FC236}">
                  <a16:creationId xmlns:a16="http://schemas.microsoft.com/office/drawing/2014/main" id="{502DCE97-BFF5-0135-2110-3AE5A32E483A}"/>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2091">
              <a:extLst>
                <a:ext uri="{FF2B5EF4-FFF2-40B4-BE49-F238E27FC236}">
                  <a16:creationId xmlns:a16="http://schemas.microsoft.com/office/drawing/2014/main" id="{744BE115-4FDC-E031-2F5C-108267AF89DC}"/>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2092">
              <a:extLst>
                <a:ext uri="{FF2B5EF4-FFF2-40B4-BE49-F238E27FC236}">
                  <a16:creationId xmlns:a16="http://schemas.microsoft.com/office/drawing/2014/main" id="{1F1F8533-DBF6-FE0D-070D-893C96C80691}"/>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2093">
              <a:extLst>
                <a:ext uri="{FF2B5EF4-FFF2-40B4-BE49-F238E27FC236}">
                  <a16:creationId xmlns:a16="http://schemas.microsoft.com/office/drawing/2014/main" id="{361063B9-0CE6-8A14-13A5-C02A41F66AC2}"/>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2094">
              <a:extLst>
                <a:ext uri="{FF2B5EF4-FFF2-40B4-BE49-F238E27FC236}">
                  <a16:creationId xmlns:a16="http://schemas.microsoft.com/office/drawing/2014/main" id="{925B89EE-AD31-4B6C-7F66-5D147803480E}"/>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2095">
              <a:extLst>
                <a:ext uri="{FF2B5EF4-FFF2-40B4-BE49-F238E27FC236}">
                  <a16:creationId xmlns:a16="http://schemas.microsoft.com/office/drawing/2014/main" id="{0BA83319-D33F-5004-FDE9-05A3E4E4587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2096">
              <a:extLst>
                <a:ext uri="{FF2B5EF4-FFF2-40B4-BE49-F238E27FC236}">
                  <a16:creationId xmlns:a16="http://schemas.microsoft.com/office/drawing/2014/main" id="{9F9F889B-60CD-00C6-F5C7-F1477FD58051}"/>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2097">
              <a:extLst>
                <a:ext uri="{FF2B5EF4-FFF2-40B4-BE49-F238E27FC236}">
                  <a16:creationId xmlns:a16="http://schemas.microsoft.com/office/drawing/2014/main" id="{354F3038-A9B6-7D42-2272-7A278DB13AB7}"/>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2098">
              <a:extLst>
                <a:ext uri="{FF2B5EF4-FFF2-40B4-BE49-F238E27FC236}">
                  <a16:creationId xmlns:a16="http://schemas.microsoft.com/office/drawing/2014/main" id="{26CEA862-05A3-A802-CC30-4C5354B5A3C8}"/>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2099">
              <a:extLst>
                <a:ext uri="{FF2B5EF4-FFF2-40B4-BE49-F238E27FC236}">
                  <a16:creationId xmlns:a16="http://schemas.microsoft.com/office/drawing/2014/main" id="{AABDAD02-8834-CD64-1636-E7AB4E7C120E}"/>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2100">
              <a:extLst>
                <a:ext uri="{FF2B5EF4-FFF2-40B4-BE49-F238E27FC236}">
                  <a16:creationId xmlns:a16="http://schemas.microsoft.com/office/drawing/2014/main" id="{4559842F-8141-1F7B-29EA-6DFF99957773}"/>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2101">
              <a:extLst>
                <a:ext uri="{FF2B5EF4-FFF2-40B4-BE49-F238E27FC236}">
                  <a16:creationId xmlns:a16="http://schemas.microsoft.com/office/drawing/2014/main" id="{319CDFAC-8497-3EA2-0130-7A00552ABB99}"/>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2102">
              <a:extLst>
                <a:ext uri="{FF2B5EF4-FFF2-40B4-BE49-F238E27FC236}">
                  <a16:creationId xmlns:a16="http://schemas.microsoft.com/office/drawing/2014/main" id="{2D0BA895-526C-DD9F-AC1F-98E7846B4447}"/>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2103">
              <a:extLst>
                <a:ext uri="{FF2B5EF4-FFF2-40B4-BE49-F238E27FC236}">
                  <a16:creationId xmlns:a16="http://schemas.microsoft.com/office/drawing/2014/main" id="{E31DA1DA-2985-3BB7-E2EF-6E9E5BA295C9}"/>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2104">
              <a:extLst>
                <a:ext uri="{FF2B5EF4-FFF2-40B4-BE49-F238E27FC236}">
                  <a16:creationId xmlns:a16="http://schemas.microsoft.com/office/drawing/2014/main" id="{17EF4F4C-FA1A-F032-D86C-349A05A84DBE}"/>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2105">
              <a:extLst>
                <a:ext uri="{FF2B5EF4-FFF2-40B4-BE49-F238E27FC236}">
                  <a16:creationId xmlns:a16="http://schemas.microsoft.com/office/drawing/2014/main" id="{0514B445-23DE-A3CB-4BF2-C2316BD3B1CD}"/>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2106">
              <a:extLst>
                <a:ext uri="{FF2B5EF4-FFF2-40B4-BE49-F238E27FC236}">
                  <a16:creationId xmlns:a16="http://schemas.microsoft.com/office/drawing/2014/main" id="{82DA47B7-8F8C-8E92-0301-6457DC058612}"/>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2107">
              <a:extLst>
                <a:ext uri="{FF2B5EF4-FFF2-40B4-BE49-F238E27FC236}">
                  <a16:creationId xmlns:a16="http://schemas.microsoft.com/office/drawing/2014/main" id="{4027A0E2-8174-B913-8BBC-30B02DF78805}"/>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2108">
              <a:extLst>
                <a:ext uri="{FF2B5EF4-FFF2-40B4-BE49-F238E27FC236}">
                  <a16:creationId xmlns:a16="http://schemas.microsoft.com/office/drawing/2014/main" id="{D3C85AE4-F37B-148B-41A2-AABCBFCEE0EA}"/>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2109">
              <a:extLst>
                <a:ext uri="{FF2B5EF4-FFF2-40B4-BE49-F238E27FC236}">
                  <a16:creationId xmlns:a16="http://schemas.microsoft.com/office/drawing/2014/main" id="{D5FCFE06-B7C0-15DB-8307-F882B8B0732D}"/>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2110">
              <a:extLst>
                <a:ext uri="{FF2B5EF4-FFF2-40B4-BE49-F238E27FC236}">
                  <a16:creationId xmlns:a16="http://schemas.microsoft.com/office/drawing/2014/main" id="{2D8A5034-E460-E74D-6160-E46EDAB0964A}"/>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2111">
              <a:extLst>
                <a:ext uri="{FF2B5EF4-FFF2-40B4-BE49-F238E27FC236}">
                  <a16:creationId xmlns:a16="http://schemas.microsoft.com/office/drawing/2014/main" id="{A8A46845-0EBA-854A-C69F-0FCF35362993}"/>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2112">
              <a:extLst>
                <a:ext uri="{FF2B5EF4-FFF2-40B4-BE49-F238E27FC236}">
                  <a16:creationId xmlns:a16="http://schemas.microsoft.com/office/drawing/2014/main" id="{E26E8DB4-1ADF-6A81-B4D0-96EA7BED37FB}"/>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2113">
              <a:extLst>
                <a:ext uri="{FF2B5EF4-FFF2-40B4-BE49-F238E27FC236}">
                  <a16:creationId xmlns:a16="http://schemas.microsoft.com/office/drawing/2014/main" id="{F7EF4FDA-A456-443A-FCBF-F53B5643F4C7}"/>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2114">
              <a:extLst>
                <a:ext uri="{FF2B5EF4-FFF2-40B4-BE49-F238E27FC236}">
                  <a16:creationId xmlns:a16="http://schemas.microsoft.com/office/drawing/2014/main" id="{41EC6874-047E-A57A-0833-2CE64049983F}"/>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2115">
              <a:extLst>
                <a:ext uri="{FF2B5EF4-FFF2-40B4-BE49-F238E27FC236}">
                  <a16:creationId xmlns:a16="http://schemas.microsoft.com/office/drawing/2014/main" id="{7F8B8D27-5ACA-87C4-EDDB-DE5B33F1CDCB}"/>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2116">
              <a:extLst>
                <a:ext uri="{FF2B5EF4-FFF2-40B4-BE49-F238E27FC236}">
                  <a16:creationId xmlns:a16="http://schemas.microsoft.com/office/drawing/2014/main" id="{288051A3-100E-D0E5-28AA-F4ACF2EB8507}"/>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2117">
              <a:extLst>
                <a:ext uri="{FF2B5EF4-FFF2-40B4-BE49-F238E27FC236}">
                  <a16:creationId xmlns:a16="http://schemas.microsoft.com/office/drawing/2014/main" id="{5BA94C08-4DEB-6D7D-F50B-0B98EAED62BE}"/>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2118">
              <a:extLst>
                <a:ext uri="{FF2B5EF4-FFF2-40B4-BE49-F238E27FC236}">
                  <a16:creationId xmlns:a16="http://schemas.microsoft.com/office/drawing/2014/main" id="{CF4230EF-FC73-9EF0-DDCC-23C5E5C1DE85}"/>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2119">
              <a:extLst>
                <a:ext uri="{FF2B5EF4-FFF2-40B4-BE49-F238E27FC236}">
                  <a16:creationId xmlns:a16="http://schemas.microsoft.com/office/drawing/2014/main" id="{FD1DC711-1AB6-65AB-6261-9CAB0D330666}"/>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717756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F458B-AB91-7C29-053A-C45D29A47732}"/>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0A26EC94-7C15-4633-82BC-0B94947C003A}"/>
              </a:ext>
            </a:extLst>
          </p:cNvPr>
          <p:cNvSpPr>
            <a:spLocks noGrp="1"/>
          </p:cNvSpPr>
          <p:nvPr>
            <p:ph type="body" sz="quarter" idx="18"/>
          </p:nvPr>
        </p:nvSpPr>
        <p:spPr>
          <a:xfrm>
            <a:off x="903755" y="627229"/>
            <a:ext cx="7640731" cy="3849918"/>
          </a:xfrm>
        </p:spPr>
        <p:txBody>
          <a:bodyPr/>
          <a:lstStyle/>
          <a:p>
            <a:pPr marL="342900" indent="-342900">
              <a:buFont typeface="Wingdings" panose="05000000000000000000" pitchFamily="2" charset="2"/>
              <a:buChar char="q"/>
            </a:pPr>
            <a:r>
              <a:rPr lang="en-US" sz="1800" b="1" dirty="0">
                <a:solidFill>
                  <a:srgbClr val="CE362B"/>
                </a:solidFill>
              </a:rPr>
              <a:t>Vertrauen schaffen durch Transparenz: </a:t>
            </a:r>
            <a:r>
              <a:rPr lang="en-US" sz="1800" dirty="0"/>
              <a:t>Eine transparente Kommunikation schafft Vertrauen innerhalb der Gemeinschaft. Organisationen, die mit der Gemeinschaft zusammenarbeiten, müssen sich über ihre Absichten und Prozesse im Klaren sein und darüber, wie ihre Beiträge in die Entscheidungsfindung einfließen.</a:t>
            </a:r>
          </a:p>
          <a:p>
            <a:pPr marL="0" indent="0"/>
            <a:r>
              <a:rPr lang="en-US" sz="1800" b="1" dirty="0">
                <a:solidFill>
                  <a:schemeClr val="bg1"/>
                </a:solidFill>
                <a:highlight>
                  <a:srgbClr val="CE362B"/>
                </a:highlight>
              </a:rPr>
              <a:t>Beispiel: </a:t>
            </a:r>
            <a:r>
              <a:rPr lang="en-US" sz="1800" dirty="0"/>
              <a:t>Eine gemeinnützige Organisation teilt der Gemeinschaft regelmäßig mit, wie ihr Feedback die Entwicklung eines neuen lokalen Projekts beeinflusst hat.</a:t>
            </a:r>
          </a:p>
          <a:p>
            <a:pPr marL="0" indent="0"/>
            <a:endParaRPr lang="en-US" sz="800" dirty="0"/>
          </a:p>
          <a:p>
            <a:pPr marL="342900" indent="-342900">
              <a:buFont typeface="Wingdings" panose="05000000000000000000" pitchFamily="2" charset="2"/>
              <a:buChar char="q"/>
            </a:pPr>
            <a:r>
              <a:rPr lang="en-US" sz="1800" b="1" dirty="0">
                <a:solidFill>
                  <a:srgbClr val="CE362B"/>
                </a:solidFill>
              </a:rPr>
              <a:t>Schaffung und Pflege eines integrativen Umfelds: </a:t>
            </a:r>
            <a:r>
              <a:rPr lang="en-US" sz="1800" dirty="0"/>
              <a:t>Dies bedeutet, Räume zu schaffen, in denen sich die Menschen sicher fühlen, respektiert und für ihre Meinungen und Beiträge geschätzt werden. Es ist wichtig, die Vielfalt der Gemeinschaft </a:t>
            </a:r>
            <a:r>
              <a:rPr lang="en-US" sz="1800" dirty="0" err="1"/>
              <a:t>anzuerkennen </a:t>
            </a:r>
            <a:r>
              <a:rPr lang="en-US" sz="1800" dirty="0"/>
              <a:t>und zu würdigen.</a:t>
            </a:r>
          </a:p>
          <a:p>
            <a:pPr marL="0" indent="0"/>
            <a:r>
              <a:rPr lang="en-US" sz="1800" b="1" dirty="0">
                <a:solidFill>
                  <a:schemeClr val="bg1"/>
                </a:solidFill>
                <a:highlight>
                  <a:srgbClr val="CE362B"/>
                </a:highlight>
              </a:rPr>
              <a:t>Beispiel: </a:t>
            </a:r>
            <a:r>
              <a:rPr lang="en-US" sz="1800" dirty="0"/>
              <a:t>Organisation von Gemeinschaftsveranstaltungen, bei denen verschiedene Kulturen, Traditionen und Sprachen gefeiert werden, um sicherzustellen, dass sich alle Mitglieder willkommen und einbezogen fühlen.</a:t>
            </a:r>
          </a:p>
          <a:p>
            <a:pPr marL="0" indent="0"/>
            <a:endParaRPr lang="en-US" sz="1800" dirty="0"/>
          </a:p>
        </p:txBody>
      </p:sp>
      <p:sp>
        <p:nvSpPr>
          <p:cNvPr id="18" name="Text Placeholder 17">
            <a:extLst>
              <a:ext uri="{FF2B5EF4-FFF2-40B4-BE49-F238E27FC236}">
                <a16:creationId xmlns:a16="http://schemas.microsoft.com/office/drawing/2014/main" id="{95CD4008-0A8D-5BD3-E016-7F43D1BADA0C}"/>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grpSp>
        <p:nvGrpSpPr>
          <p:cNvPr id="40" name="Graphic 4">
            <a:extLst>
              <a:ext uri="{FF2B5EF4-FFF2-40B4-BE49-F238E27FC236}">
                <a16:creationId xmlns:a16="http://schemas.microsoft.com/office/drawing/2014/main" id="{7AF3A3EB-1A06-59EB-9907-F1D7702EB495}"/>
              </a:ext>
            </a:extLst>
          </p:cNvPr>
          <p:cNvGrpSpPr/>
          <p:nvPr/>
        </p:nvGrpSpPr>
        <p:grpSpPr>
          <a:xfrm>
            <a:off x="8850136" y="3709503"/>
            <a:ext cx="2203983" cy="1880052"/>
            <a:chOff x="4292330" y="4001047"/>
            <a:chExt cx="2203983" cy="1880052"/>
          </a:xfrm>
        </p:grpSpPr>
        <p:grpSp>
          <p:nvGrpSpPr>
            <p:cNvPr id="41" name="Graphic 4">
              <a:extLst>
                <a:ext uri="{FF2B5EF4-FFF2-40B4-BE49-F238E27FC236}">
                  <a16:creationId xmlns:a16="http://schemas.microsoft.com/office/drawing/2014/main" id="{71C18DBB-782A-5A94-F0FC-F9F49504CDE4}"/>
                </a:ext>
              </a:extLst>
            </p:cNvPr>
            <p:cNvGrpSpPr/>
            <p:nvPr/>
          </p:nvGrpSpPr>
          <p:grpSpPr>
            <a:xfrm>
              <a:off x="5630700" y="4110084"/>
              <a:ext cx="865613" cy="1771016"/>
              <a:chOff x="5630700" y="4110084"/>
              <a:chExt cx="865613" cy="1771016"/>
            </a:xfrm>
          </p:grpSpPr>
          <p:sp>
            <p:nvSpPr>
              <p:cNvPr id="73" name="Freeform 215">
                <a:extLst>
                  <a:ext uri="{FF2B5EF4-FFF2-40B4-BE49-F238E27FC236}">
                    <a16:creationId xmlns:a16="http://schemas.microsoft.com/office/drawing/2014/main" id="{70247145-1B73-2632-F893-69D9133FC333}"/>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74" name="Freeform 216">
                <a:extLst>
                  <a:ext uri="{FF2B5EF4-FFF2-40B4-BE49-F238E27FC236}">
                    <a16:creationId xmlns:a16="http://schemas.microsoft.com/office/drawing/2014/main" id="{4A822377-5445-7B84-7763-E704906D152B}"/>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75" name="Freeform 217">
                <a:extLst>
                  <a:ext uri="{FF2B5EF4-FFF2-40B4-BE49-F238E27FC236}">
                    <a16:creationId xmlns:a16="http://schemas.microsoft.com/office/drawing/2014/main" id="{1224AEAF-67AC-117C-3CFC-97D63123D736}"/>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76" name="Freeform 218">
                <a:extLst>
                  <a:ext uri="{FF2B5EF4-FFF2-40B4-BE49-F238E27FC236}">
                    <a16:creationId xmlns:a16="http://schemas.microsoft.com/office/drawing/2014/main" id="{22D6C09C-582E-E8D2-802F-C3AB976A890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77" name="Freeform 219">
                <a:extLst>
                  <a:ext uri="{FF2B5EF4-FFF2-40B4-BE49-F238E27FC236}">
                    <a16:creationId xmlns:a16="http://schemas.microsoft.com/office/drawing/2014/main" id="{753CB835-88F7-97AF-F973-F6ECCDA33187}"/>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78" name="Freeform 220">
                <a:extLst>
                  <a:ext uri="{FF2B5EF4-FFF2-40B4-BE49-F238E27FC236}">
                    <a16:creationId xmlns:a16="http://schemas.microsoft.com/office/drawing/2014/main" id="{EF155B24-9F71-34AD-55E9-C967EA855619}"/>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79" name="Freeform 221">
                <a:extLst>
                  <a:ext uri="{FF2B5EF4-FFF2-40B4-BE49-F238E27FC236}">
                    <a16:creationId xmlns:a16="http://schemas.microsoft.com/office/drawing/2014/main" id="{99CDAAAF-6FB8-B838-D0A9-B1EAEDE58EB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80" name="Freeform 222">
                <a:extLst>
                  <a:ext uri="{FF2B5EF4-FFF2-40B4-BE49-F238E27FC236}">
                    <a16:creationId xmlns:a16="http://schemas.microsoft.com/office/drawing/2014/main" id="{FF5DE84F-0252-CCDC-561D-47E9FB81A1D2}"/>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81" name="Freeform 223">
                <a:extLst>
                  <a:ext uri="{FF2B5EF4-FFF2-40B4-BE49-F238E27FC236}">
                    <a16:creationId xmlns:a16="http://schemas.microsoft.com/office/drawing/2014/main" id="{ECFDDC71-BF66-4D5B-D43D-BB20F5612D26}"/>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82" name="Freeform 224">
                <a:extLst>
                  <a:ext uri="{FF2B5EF4-FFF2-40B4-BE49-F238E27FC236}">
                    <a16:creationId xmlns:a16="http://schemas.microsoft.com/office/drawing/2014/main" id="{9687ABE1-CF67-D8CD-E076-EA005ED21274}"/>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83" name="Freeform 225">
                <a:extLst>
                  <a:ext uri="{FF2B5EF4-FFF2-40B4-BE49-F238E27FC236}">
                    <a16:creationId xmlns:a16="http://schemas.microsoft.com/office/drawing/2014/main" id="{ECB22FE1-9150-06C1-C563-01B24E4324FE}"/>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84" name="Freeform 226">
                <a:extLst>
                  <a:ext uri="{FF2B5EF4-FFF2-40B4-BE49-F238E27FC236}">
                    <a16:creationId xmlns:a16="http://schemas.microsoft.com/office/drawing/2014/main" id="{9CCDC30D-A807-CB84-F1E7-DEE61A74A7C2}"/>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85" name="Freeform 227">
                <a:extLst>
                  <a:ext uri="{FF2B5EF4-FFF2-40B4-BE49-F238E27FC236}">
                    <a16:creationId xmlns:a16="http://schemas.microsoft.com/office/drawing/2014/main" id="{76EE9021-24E3-F04D-C746-93B5E1932BFC}"/>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86" name="Freeform 228">
                <a:extLst>
                  <a:ext uri="{FF2B5EF4-FFF2-40B4-BE49-F238E27FC236}">
                    <a16:creationId xmlns:a16="http://schemas.microsoft.com/office/drawing/2014/main" id="{075DF11C-228C-7AAE-9C49-115485C3A2CA}"/>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87" name="Freeform 229">
                <a:extLst>
                  <a:ext uri="{FF2B5EF4-FFF2-40B4-BE49-F238E27FC236}">
                    <a16:creationId xmlns:a16="http://schemas.microsoft.com/office/drawing/2014/main" id="{3A28C9B9-DE8A-826C-B5FF-4C95DE94D484}"/>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88" name="Freeform 230">
                <a:extLst>
                  <a:ext uri="{FF2B5EF4-FFF2-40B4-BE49-F238E27FC236}">
                    <a16:creationId xmlns:a16="http://schemas.microsoft.com/office/drawing/2014/main" id="{6FCE4AB4-B36C-0B1E-E312-166AFE3B0686}"/>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89" name="Freeform 231">
                <a:extLst>
                  <a:ext uri="{FF2B5EF4-FFF2-40B4-BE49-F238E27FC236}">
                    <a16:creationId xmlns:a16="http://schemas.microsoft.com/office/drawing/2014/main" id="{566E80B0-9A9E-833F-00EF-EA7CF57E4C31}"/>
                  </a:ext>
                </a:extLst>
              </p:cNvPr>
              <p:cNvSpPr/>
              <p:nvPr/>
            </p:nvSpPr>
            <p:spPr>
              <a:xfrm>
                <a:off x="5717726" y="5341299"/>
                <a:ext cx="728898" cy="527643"/>
              </a:xfrm>
              <a:custGeom>
                <a:avLst/>
                <a:gdLst>
                  <a:gd name="connsiteX0" fmla="*/ 726948 w 728898"/>
                  <a:gd name="connsiteY0" fmla="*/ 0 h 527643"/>
                  <a:gd name="connsiteX1" fmla="*/ 725866 w 728898"/>
                  <a:gd name="connsiteY1" fmla="*/ 722 h 527643"/>
                  <a:gd name="connsiteX2" fmla="*/ 593398 w 728898"/>
                  <a:gd name="connsiteY2" fmla="*/ 38260 h 527643"/>
                  <a:gd name="connsiteX3" fmla="*/ 571741 w 728898"/>
                  <a:gd name="connsiteY3" fmla="*/ 144379 h 527643"/>
                  <a:gd name="connsiteX4" fmla="*/ 345066 w 728898"/>
                  <a:gd name="connsiteY4" fmla="*/ 400290 h 527643"/>
                  <a:gd name="connsiteX5" fmla="*/ 149793 w 728898"/>
                  <a:gd name="connsiteY5" fmla="*/ 405344 h 527643"/>
                  <a:gd name="connsiteX6" fmla="*/ 0 w 728898"/>
                  <a:gd name="connsiteY6" fmla="*/ 329906 h 527643"/>
                  <a:gd name="connsiteX7" fmla="*/ 164953 w 728898"/>
                  <a:gd name="connsiteY7" fmla="*/ 494859 h 527643"/>
                  <a:gd name="connsiteX8" fmla="*/ 500273 w 728898"/>
                  <a:gd name="connsiteY8" fmla="*/ 499190 h 527643"/>
                  <a:gd name="connsiteX9" fmla="*/ 672806 w 728898"/>
                  <a:gd name="connsiteY9" fmla="*/ 330267 h 527643"/>
                  <a:gd name="connsiteX10" fmla="*/ 726948 w 728898"/>
                  <a:gd name="connsiteY10" fmla="*/ 0 h 5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898" h="527643">
                    <a:moveTo>
                      <a:pt x="726948" y="0"/>
                    </a:moveTo>
                    <a:cubicBezTo>
                      <a:pt x="726587" y="361"/>
                      <a:pt x="726226" y="361"/>
                      <a:pt x="725866" y="722"/>
                    </a:cubicBezTo>
                    <a:cubicBezTo>
                      <a:pt x="689049" y="26349"/>
                      <a:pt x="640321" y="34290"/>
                      <a:pt x="593398" y="38260"/>
                    </a:cubicBezTo>
                    <a:cubicBezTo>
                      <a:pt x="590510" y="73994"/>
                      <a:pt x="583652" y="109367"/>
                      <a:pt x="571741" y="144379"/>
                    </a:cubicBezTo>
                    <a:cubicBezTo>
                      <a:pt x="532397" y="259882"/>
                      <a:pt x="462013" y="356255"/>
                      <a:pt x="345066" y="400290"/>
                    </a:cubicBezTo>
                    <a:cubicBezTo>
                      <a:pt x="286231" y="422308"/>
                      <a:pt x="210072" y="420142"/>
                      <a:pt x="149793" y="405344"/>
                    </a:cubicBezTo>
                    <a:cubicBezTo>
                      <a:pt x="93485" y="391628"/>
                      <a:pt x="45118" y="364557"/>
                      <a:pt x="0" y="329906"/>
                    </a:cubicBezTo>
                    <a:cubicBezTo>
                      <a:pt x="31403" y="408953"/>
                      <a:pt x="87710" y="462734"/>
                      <a:pt x="164953" y="494859"/>
                    </a:cubicBezTo>
                    <a:cubicBezTo>
                      <a:pt x="268184" y="537450"/>
                      <a:pt x="395237" y="538172"/>
                      <a:pt x="500273" y="499190"/>
                    </a:cubicBezTo>
                    <a:cubicBezTo>
                      <a:pt x="586540" y="467066"/>
                      <a:pt x="631658" y="414367"/>
                      <a:pt x="672806" y="330267"/>
                    </a:cubicBezTo>
                    <a:cubicBezTo>
                      <a:pt x="715037" y="243639"/>
                      <a:pt x="735611" y="101065"/>
                      <a:pt x="726948" y="0"/>
                    </a:cubicBezTo>
                    <a:close/>
                  </a:path>
                </a:pathLst>
              </a:custGeom>
              <a:solidFill>
                <a:srgbClr val="FFFFFF"/>
              </a:solidFill>
              <a:ln w="3607" cap="flat">
                <a:noFill/>
                <a:prstDash val="solid"/>
                <a:miter/>
              </a:ln>
            </p:spPr>
            <p:txBody>
              <a:bodyPr rtlCol="0" anchor="ctr"/>
              <a:lstStyle/>
              <a:p>
                <a:endParaRPr lang="en-US"/>
              </a:p>
            </p:txBody>
          </p:sp>
          <p:sp>
            <p:nvSpPr>
              <p:cNvPr id="90" name="Freeform 232">
                <a:extLst>
                  <a:ext uri="{FF2B5EF4-FFF2-40B4-BE49-F238E27FC236}">
                    <a16:creationId xmlns:a16="http://schemas.microsoft.com/office/drawing/2014/main" id="{D9A90CCA-E895-A7A5-145F-ECCBD257AAA4}"/>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91" name="Freeform 233">
                <a:extLst>
                  <a:ext uri="{FF2B5EF4-FFF2-40B4-BE49-F238E27FC236}">
                    <a16:creationId xmlns:a16="http://schemas.microsoft.com/office/drawing/2014/main" id="{A561F3B2-7D15-9430-C488-63BA0DC1C3F5}"/>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92" name="Freeform 234">
                <a:extLst>
                  <a:ext uri="{FF2B5EF4-FFF2-40B4-BE49-F238E27FC236}">
                    <a16:creationId xmlns:a16="http://schemas.microsoft.com/office/drawing/2014/main" id="{781E3DB4-5792-36FC-4CB0-45D9DAACDFB3}"/>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93" name="Freeform 235">
                <a:extLst>
                  <a:ext uri="{FF2B5EF4-FFF2-40B4-BE49-F238E27FC236}">
                    <a16:creationId xmlns:a16="http://schemas.microsoft.com/office/drawing/2014/main" id="{63AE823A-4C23-323F-8D82-6B775DAC02DD}"/>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94" name="Freeform 236">
                <a:extLst>
                  <a:ext uri="{FF2B5EF4-FFF2-40B4-BE49-F238E27FC236}">
                    <a16:creationId xmlns:a16="http://schemas.microsoft.com/office/drawing/2014/main" id="{B3818DC7-AD4B-FC2E-A46E-07A5DDB50C1E}"/>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95" name="Freeform 237">
                <a:extLst>
                  <a:ext uri="{FF2B5EF4-FFF2-40B4-BE49-F238E27FC236}">
                    <a16:creationId xmlns:a16="http://schemas.microsoft.com/office/drawing/2014/main" id="{FC392BA7-90CB-B5AB-CD0D-C92E7BA50D66}"/>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96" name="Freeform 238">
                <a:extLst>
                  <a:ext uri="{FF2B5EF4-FFF2-40B4-BE49-F238E27FC236}">
                    <a16:creationId xmlns:a16="http://schemas.microsoft.com/office/drawing/2014/main" id="{90A984A3-486D-AE7F-5CE2-FF8B4D9F58C3}"/>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D11C5F"/>
              </a:solidFill>
              <a:ln w="3607" cap="flat">
                <a:noFill/>
                <a:prstDash val="solid"/>
                <a:miter/>
              </a:ln>
            </p:spPr>
            <p:txBody>
              <a:bodyPr rtlCol="0" anchor="ctr"/>
              <a:lstStyle/>
              <a:p>
                <a:endParaRPr lang="en-US"/>
              </a:p>
            </p:txBody>
          </p:sp>
          <p:sp>
            <p:nvSpPr>
              <p:cNvPr id="97" name="Freeform 239">
                <a:extLst>
                  <a:ext uri="{FF2B5EF4-FFF2-40B4-BE49-F238E27FC236}">
                    <a16:creationId xmlns:a16="http://schemas.microsoft.com/office/drawing/2014/main" id="{2D777E9B-A3FD-E6E8-7A58-5C5C465D5370}"/>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98" name="Freeform 240">
                <a:extLst>
                  <a:ext uri="{FF2B5EF4-FFF2-40B4-BE49-F238E27FC236}">
                    <a16:creationId xmlns:a16="http://schemas.microsoft.com/office/drawing/2014/main" id="{B7B9471B-E6D6-3F56-09C1-677C89619ECD}"/>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99" name="Freeform 241">
                <a:extLst>
                  <a:ext uri="{FF2B5EF4-FFF2-40B4-BE49-F238E27FC236}">
                    <a16:creationId xmlns:a16="http://schemas.microsoft.com/office/drawing/2014/main" id="{CCBE37F5-B1C3-4BED-A863-C13E7AB3432E}"/>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100" name="Freeform 242">
                <a:extLst>
                  <a:ext uri="{FF2B5EF4-FFF2-40B4-BE49-F238E27FC236}">
                    <a16:creationId xmlns:a16="http://schemas.microsoft.com/office/drawing/2014/main" id="{6140A570-3177-6337-D992-04A2369BEE8D}"/>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101" name="Freeform 243">
                <a:extLst>
                  <a:ext uri="{FF2B5EF4-FFF2-40B4-BE49-F238E27FC236}">
                    <a16:creationId xmlns:a16="http://schemas.microsoft.com/office/drawing/2014/main" id="{2F57DE92-6B01-CB49-6B9D-6725F89299E1}"/>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42" name="Graphic 4">
              <a:extLst>
                <a:ext uri="{FF2B5EF4-FFF2-40B4-BE49-F238E27FC236}">
                  <a16:creationId xmlns:a16="http://schemas.microsoft.com/office/drawing/2014/main" id="{9C2607B4-E3B4-03B0-9D58-3DFFE2A5147B}"/>
                </a:ext>
              </a:extLst>
            </p:cNvPr>
            <p:cNvGrpSpPr/>
            <p:nvPr/>
          </p:nvGrpSpPr>
          <p:grpSpPr>
            <a:xfrm>
              <a:off x="4292330" y="4001047"/>
              <a:ext cx="1504443" cy="1860051"/>
              <a:chOff x="4292330" y="4001047"/>
              <a:chExt cx="1504443" cy="1860051"/>
            </a:xfrm>
          </p:grpSpPr>
          <p:sp>
            <p:nvSpPr>
              <p:cNvPr id="44" name="Freeform 245">
                <a:extLst>
                  <a:ext uri="{FF2B5EF4-FFF2-40B4-BE49-F238E27FC236}">
                    <a16:creationId xmlns:a16="http://schemas.microsoft.com/office/drawing/2014/main" id="{39DAFA1D-D1DD-D767-DC39-F4F61AD22B12}"/>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45" name="Freeform 246">
                <a:extLst>
                  <a:ext uri="{FF2B5EF4-FFF2-40B4-BE49-F238E27FC236}">
                    <a16:creationId xmlns:a16="http://schemas.microsoft.com/office/drawing/2014/main" id="{F7CDB55C-2690-C3F2-23EF-60870C52D196}"/>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46" name="Freeform 247">
                <a:extLst>
                  <a:ext uri="{FF2B5EF4-FFF2-40B4-BE49-F238E27FC236}">
                    <a16:creationId xmlns:a16="http://schemas.microsoft.com/office/drawing/2014/main" id="{FBC20841-7E55-B25B-09EC-296763E859BC}"/>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47" name="Freeform 248">
                <a:extLst>
                  <a:ext uri="{FF2B5EF4-FFF2-40B4-BE49-F238E27FC236}">
                    <a16:creationId xmlns:a16="http://schemas.microsoft.com/office/drawing/2014/main" id="{5BD55206-B241-A627-8D35-B0D9D41EBA0C}"/>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01A54E"/>
              </a:solidFill>
              <a:ln w="3607" cap="flat">
                <a:noFill/>
                <a:prstDash val="solid"/>
                <a:miter/>
              </a:ln>
            </p:spPr>
            <p:txBody>
              <a:bodyPr rtlCol="0" anchor="ctr"/>
              <a:lstStyle/>
              <a:p>
                <a:endParaRPr lang="en-US"/>
              </a:p>
            </p:txBody>
          </p:sp>
          <p:sp>
            <p:nvSpPr>
              <p:cNvPr id="48" name="Freeform 249">
                <a:extLst>
                  <a:ext uri="{FF2B5EF4-FFF2-40B4-BE49-F238E27FC236}">
                    <a16:creationId xmlns:a16="http://schemas.microsoft.com/office/drawing/2014/main" id="{77220782-FA9E-0D94-FD87-75B424E9C7C1}"/>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49" name="Freeform 250">
                <a:extLst>
                  <a:ext uri="{FF2B5EF4-FFF2-40B4-BE49-F238E27FC236}">
                    <a16:creationId xmlns:a16="http://schemas.microsoft.com/office/drawing/2014/main" id="{823E3178-A860-B21E-7C4B-BB6DF0CE367C}"/>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50" name="Freeform 251">
                <a:extLst>
                  <a:ext uri="{FF2B5EF4-FFF2-40B4-BE49-F238E27FC236}">
                    <a16:creationId xmlns:a16="http://schemas.microsoft.com/office/drawing/2014/main" id="{8CFEBD19-2D36-88F6-D8CD-82986500A1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51" name="Freeform 252">
                <a:extLst>
                  <a:ext uri="{FF2B5EF4-FFF2-40B4-BE49-F238E27FC236}">
                    <a16:creationId xmlns:a16="http://schemas.microsoft.com/office/drawing/2014/main" id="{E3C4DAF8-68C7-6FC4-975E-4D40C7D7EBD6}"/>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52" name="Freeform 253">
                <a:extLst>
                  <a:ext uri="{FF2B5EF4-FFF2-40B4-BE49-F238E27FC236}">
                    <a16:creationId xmlns:a16="http://schemas.microsoft.com/office/drawing/2014/main" id="{9F358880-336B-86EA-ACD9-EB49811D120F}"/>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53" name="Freeform 254">
                <a:extLst>
                  <a:ext uri="{FF2B5EF4-FFF2-40B4-BE49-F238E27FC236}">
                    <a16:creationId xmlns:a16="http://schemas.microsoft.com/office/drawing/2014/main" id="{45B8E687-B212-B28D-5725-55D229491773}"/>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54" name="Freeform 255">
                <a:extLst>
                  <a:ext uri="{FF2B5EF4-FFF2-40B4-BE49-F238E27FC236}">
                    <a16:creationId xmlns:a16="http://schemas.microsoft.com/office/drawing/2014/main" id="{8A358008-F3D8-3D8D-8D92-5035FF019BBD}"/>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FFFF"/>
              </a:solidFill>
              <a:ln w="3607" cap="flat">
                <a:noFill/>
                <a:prstDash val="solid"/>
                <a:miter/>
              </a:ln>
            </p:spPr>
            <p:txBody>
              <a:bodyPr rtlCol="0" anchor="ctr"/>
              <a:lstStyle/>
              <a:p>
                <a:endParaRPr lang="en-US"/>
              </a:p>
            </p:txBody>
          </p:sp>
          <p:sp>
            <p:nvSpPr>
              <p:cNvPr id="55" name="Freeform 256">
                <a:extLst>
                  <a:ext uri="{FF2B5EF4-FFF2-40B4-BE49-F238E27FC236}">
                    <a16:creationId xmlns:a16="http://schemas.microsoft.com/office/drawing/2014/main" id="{B9BA14D8-16F1-9100-49B6-F0939B834537}"/>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56" name="Freeform 257">
                <a:extLst>
                  <a:ext uri="{FF2B5EF4-FFF2-40B4-BE49-F238E27FC236}">
                    <a16:creationId xmlns:a16="http://schemas.microsoft.com/office/drawing/2014/main" id="{C21FD2E9-9853-EECC-E6D6-51AF0B50F79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57" name="Freeform 258">
                <a:extLst>
                  <a:ext uri="{FF2B5EF4-FFF2-40B4-BE49-F238E27FC236}">
                    <a16:creationId xmlns:a16="http://schemas.microsoft.com/office/drawing/2014/main" id="{05061378-3B77-8287-5FCB-1D2A1214AE01}"/>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58" name="Freeform 259">
                <a:extLst>
                  <a:ext uri="{FF2B5EF4-FFF2-40B4-BE49-F238E27FC236}">
                    <a16:creationId xmlns:a16="http://schemas.microsoft.com/office/drawing/2014/main" id="{DA73597B-2D2B-23DF-29F8-F92D5AC273BF}"/>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59" name="Freeform 260">
                <a:extLst>
                  <a:ext uri="{FF2B5EF4-FFF2-40B4-BE49-F238E27FC236}">
                    <a16:creationId xmlns:a16="http://schemas.microsoft.com/office/drawing/2014/main" id="{91B3A478-6FF2-5554-8BA3-557F26B637B8}"/>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60" name="Freeform 261">
                <a:extLst>
                  <a:ext uri="{FF2B5EF4-FFF2-40B4-BE49-F238E27FC236}">
                    <a16:creationId xmlns:a16="http://schemas.microsoft.com/office/drawing/2014/main" id="{BA9767C2-55BF-A230-DDDD-D29344B27925}"/>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61" name="Freeform 262">
                <a:extLst>
                  <a:ext uri="{FF2B5EF4-FFF2-40B4-BE49-F238E27FC236}">
                    <a16:creationId xmlns:a16="http://schemas.microsoft.com/office/drawing/2014/main" id="{BBEDAD7F-3262-E70B-FC76-45A2D472B2FD}"/>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62" name="Freeform 263">
                <a:extLst>
                  <a:ext uri="{FF2B5EF4-FFF2-40B4-BE49-F238E27FC236}">
                    <a16:creationId xmlns:a16="http://schemas.microsoft.com/office/drawing/2014/main" id="{6D724C72-3461-1119-16F6-1FE6E299C81F}"/>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63" name="Freeform 264">
                <a:extLst>
                  <a:ext uri="{FF2B5EF4-FFF2-40B4-BE49-F238E27FC236}">
                    <a16:creationId xmlns:a16="http://schemas.microsoft.com/office/drawing/2014/main" id="{A6376A28-7724-0E0F-A90C-389FAF505D37}"/>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64" name="Freeform 265">
                <a:extLst>
                  <a:ext uri="{FF2B5EF4-FFF2-40B4-BE49-F238E27FC236}">
                    <a16:creationId xmlns:a16="http://schemas.microsoft.com/office/drawing/2014/main" id="{A7F31C41-FFBF-DA8E-930D-51A6BD7FB48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65" name="Freeform 266">
                <a:extLst>
                  <a:ext uri="{FF2B5EF4-FFF2-40B4-BE49-F238E27FC236}">
                    <a16:creationId xmlns:a16="http://schemas.microsoft.com/office/drawing/2014/main" id="{07925433-EAC2-592A-9ABA-B8024C7AF5B6}"/>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66" name="Freeform 267">
                <a:extLst>
                  <a:ext uri="{FF2B5EF4-FFF2-40B4-BE49-F238E27FC236}">
                    <a16:creationId xmlns:a16="http://schemas.microsoft.com/office/drawing/2014/main" id="{F70CCC32-C20D-9D0E-78AB-BB25884CD39D}"/>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67" name="Freeform 268">
                <a:extLst>
                  <a:ext uri="{FF2B5EF4-FFF2-40B4-BE49-F238E27FC236}">
                    <a16:creationId xmlns:a16="http://schemas.microsoft.com/office/drawing/2014/main" id="{38DDA47E-8A56-97B1-60D7-FD9E9A7D5140}"/>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68" name="Freeform 269">
                <a:extLst>
                  <a:ext uri="{FF2B5EF4-FFF2-40B4-BE49-F238E27FC236}">
                    <a16:creationId xmlns:a16="http://schemas.microsoft.com/office/drawing/2014/main" id="{58D82C81-1854-7EEF-F053-5DFE17C6BB6E}"/>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69" name="Freeform 270">
                <a:extLst>
                  <a:ext uri="{FF2B5EF4-FFF2-40B4-BE49-F238E27FC236}">
                    <a16:creationId xmlns:a16="http://schemas.microsoft.com/office/drawing/2014/main" id="{6F008D68-B2AC-69DC-FA7E-EDC249575FB6}"/>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70" name="Freeform 271">
                <a:extLst>
                  <a:ext uri="{FF2B5EF4-FFF2-40B4-BE49-F238E27FC236}">
                    <a16:creationId xmlns:a16="http://schemas.microsoft.com/office/drawing/2014/main" id="{3341E3CB-57CE-8663-192E-238E4C720CAF}"/>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71" name="Freeform 272">
                <a:extLst>
                  <a:ext uri="{FF2B5EF4-FFF2-40B4-BE49-F238E27FC236}">
                    <a16:creationId xmlns:a16="http://schemas.microsoft.com/office/drawing/2014/main" id="{1962F6B3-480C-3BEF-CC67-7716336A6705}"/>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72" name="Freeform 273">
                <a:extLst>
                  <a:ext uri="{FF2B5EF4-FFF2-40B4-BE49-F238E27FC236}">
                    <a16:creationId xmlns:a16="http://schemas.microsoft.com/office/drawing/2014/main" id="{4264956B-2E25-7F4A-1249-D4D690C4EF42}"/>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43" name="Freeform 274">
              <a:extLst>
                <a:ext uri="{FF2B5EF4-FFF2-40B4-BE49-F238E27FC236}">
                  <a16:creationId xmlns:a16="http://schemas.microsoft.com/office/drawing/2014/main" id="{3ACAB39F-80B3-EC65-B2AA-C2D35A4B9A84}"/>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D11C5F"/>
            </a:solidFill>
            <a:ln w="3607" cap="flat">
              <a:noFill/>
              <a:prstDash val="solid"/>
              <a:miter/>
            </a:ln>
          </p:spPr>
          <p:txBody>
            <a:bodyPr rtlCol="0" anchor="ctr"/>
            <a:lstStyle/>
            <a:p>
              <a:endParaRPr lang="en-US"/>
            </a:p>
          </p:txBody>
        </p:sp>
      </p:grpSp>
      <p:grpSp>
        <p:nvGrpSpPr>
          <p:cNvPr id="102" name="Graphic 4">
            <a:extLst>
              <a:ext uri="{FF2B5EF4-FFF2-40B4-BE49-F238E27FC236}">
                <a16:creationId xmlns:a16="http://schemas.microsoft.com/office/drawing/2014/main" id="{102E11AA-B332-2AC6-48D7-7E7E93983900}"/>
              </a:ext>
            </a:extLst>
          </p:cNvPr>
          <p:cNvGrpSpPr/>
          <p:nvPr/>
        </p:nvGrpSpPr>
        <p:grpSpPr>
          <a:xfrm>
            <a:off x="8445814" y="862585"/>
            <a:ext cx="2608304" cy="2189502"/>
            <a:chOff x="7897444" y="953527"/>
            <a:chExt cx="2608304" cy="2189502"/>
          </a:xfrm>
        </p:grpSpPr>
        <p:grpSp>
          <p:nvGrpSpPr>
            <p:cNvPr id="103" name="Graphic 4">
              <a:extLst>
                <a:ext uri="{FF2B5EF4-FFF2-40B4-BE49-F238E27FC236}">
                  <a16:creationId xmlns:a16="http://schemas.microsoft.com/office/drawing/2014/main" id="{6331C433-A335-5BBB-84A8-7E9AB0034D3C}"/>
                </a:ext>
              </a:extLst>
            </p:cNvPr>
            <p:cNvGrpSpPr/>
            <p:nvPr/>
          </p:nvGrpSpPr>
          <p:grpSpPr>
            <a:xfrm>
              <a:off x="7897444" y="953527"/>
              <a:ext cx="2608304" cy="2189502"/>
              <a:chOff x="7897444" y="953527"/>
              <a:chExt cx="2608304" cy="2189502"/>
            </a:xfrm>
          </p:grpSpPr>
          <p:sp>
            <p:nvSpPr>
              <p:cNvPr id="132" name="Freeform 277">
                <a:extLst>
                  <a:ext uri="{FF2B5EF4-FFF2-40B4-BE49-F238E27FC236}">
                    <a16:creationId xmlns:a16="http://schemas.microsoft.com/office/drawing/2014/main" id="{D07351BF-8779-3F0F-3433-10887418E57D}"/>
                  </a:ext>
                </a:extLst>
              </p:cNvPr>
              <p:cNvSpPr/>
              <p:nvPr/>
            </p:nvSpPr>
            <p:spPr>
              <a:xfrm>
                <a:off x="9678040" y="980325"/>
                <a:ext cx="296345" cy="1162315"/>
              </a:xfrm>
              <a:custGeom>
                <a:avLst/>
                <a:gdLst>
                  <a:gd name="connsiteX0" fmla="*/ 189497 w 296345"/>
                  <a:gd name="connsiteY0" fmla="*/ 1138436 h 1162315"/>
                  <a:gd name="connsiteX1" fmla="*/ 281179 w 296345"/>
                  <a:gd name="connsiteY1" fmla="*/ 1135548 h 1162315"/>
                  <a:gd name="connsiteX2" fmla="*/ 292007 w 296345"/>
                  <a:gd name="connsiteY2" fmla="*/ 1112086 h 1162315"/>
                  <a:gd name="connsiteX3" fmla="*/ 142936 w 296345"/>
                  <a:gd name="connsiteY3" fmla="*/ 199250 h 1162315"/>
                  <a:gd name="connsiteX4" fmla="*/ 0 w 296345"/>
                  <a:gd name="connsiteY4" fmla="*/ 8 h 1162315"/>
                  <a:gd name="connsiteX5" fmla="*/ 54142 w 296345"/>
                  <a:gd name="connsiteY5" fmla="*/ 299233 h 1162315"/>
                  <a:gd name="connsiteX6" fmla="*/ 189497 w 296345"/>
                  <a:gd name="connsiteY6" fmla="*/ 1138436 h 1162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345" h="1162315">
                    <a:moveTo>
                      <a:pt x="189497" y="1138436"/>
                    </a:moveTo>
                    <a:cubicBezTo>
                      <a:pt x="198161" y="1182110"/>
                      <a:pt x="245444" y="1156483"/>
                      <a:pt x="281179" y="1135548"/>
                    </a:cubicBezTo>
                    <a:cubicBezTo>
                      <a:pt x="304279" y="1121832"/>
                      <a:pt x="294895" y="1130134"/>
                      <a:pt x="292007" y="1112086"/>
                    </a:cubicBezTo>
                    <a:cubicBezTo>
                      <a:pt x="253746" y="883246"/>
                      <a:pt x="193468" y="425925"/>
                      <a:pt x="142936" y="199250"/>
                    </a:cubicBezTo>
                    <a:cubicBezTo>
                      <a:pt x="124166" y="115150"/>
                      <a:pt x="3971" y="-1075"/>
                      <a:pt x="0" y="8"/>
                    </a:cubicBezTo>
                    <a:cubicBezTo>
                      <a:pt x="18047" y="89161"/>
                      <a:pt x="36456" y="210079"/>
                      <a:pt x="54142" y="299233"/>
                    </a:cubicBezTo>
                    <a:cubicBezTo>
                      <a:pt x="94569" y="506417"/>
                      <a:pt x="149071" y="931613"/>
                      <a:pt x="189497" y="1138436"/>
                    </a:cubicBezTo>
                    <a:close/>
                  </a:path>
                </a:pathLst>
              </a:custGeom>
              <a:solidFill>
                <a:srgbClr val="FFFFFF"/>
              </a:solidFill>
              <a:ln w="3607" cap="flat">
                <a:noFill/>
                <a:prstDash val="solid"/>
                <a:miter/>
              </a:ln>
            </p:spPr>
            <p:txBody>
              <a:bodyPr rtlCol="0" anchor="ctr"/>
              <a:lstStyle/>
              <a:p>
                <a:endParaRPr lang="en-US"/>
              </a:p>
            </p:txBody>
          </p:sp>
          <p:sp>
            <p:nvSpPr>
              <p:cNvPr id="133" name="Freeform 278">
                <a:extLst>
                  <a:ext uri="{FF2B5EF4-FFF2-40B4-BE49-F238E27FC236}">
                    <a16:creationId xmlns:a16="http://schemas.microsoft.com/office/drawing/2014/main" id="{576CD064-0B36-D78B-BC0B-AB59DE680172}"/>
                  </a:ext>
                </a:extLst>
              </p:cNvPr>
              <p:cNvSpPr/>
              <p:nvPr/>
            </p:nvSpPr>
            <p:spPr>
              <a:xfrm>
                <a:off x="8688323" y="973796"/>
                <a:ext cx="1182870" cy="1311721"/>
              </a:xfrm>
              <a:custGeom>
                <a:avLst/>
                <a:gdLst>
                  <a:gd name="connsiteX0" fmla="*/ 952541 w 1182870"/>
                  <a:gd name="connsiteY0" fmla="*/ 308649 h 1311721"/>
                  <a:gd name="connsiteX1" fmla="*/ 972031 w 1182870"/>
                  <a:gd name="connsiteY1" fmla="*/ 728792 h 1311721"/>
                  <a:gd name="connsiteX2" fmla="*/ 946765 w 1182870"/>
                  <a:gd name="connsiteY2" fmla="*/ 839242 h 1311721"/>
                  <a:gd name="connsiteX3" fmla="*/ 909227 w 1182870"/>
                  <a:gd name="connsiteY3" fmla="*/ 903851 h 1311721"/>
                  <a:gd name="connsiteX4" fmla="*/ 860499 w 1182870"/>
                  <a:gd name="connsiteY4" fmla="*/ 952218 h 1311721"/>
                  <a:gd name="connsiteX5" fmla="*/ 780368 w 1182870"/>
                  <a:gd name="connsiteY5" fmla="*/ 998059 h 1311721"/>
                  <a:gd name="connsiteX6" fmla="*/ 330267 w 1182870"/>
                  <a:gd name="connsiteY6" fmla="*/ 1116810 h 1311721"/>
                  <a:gd name="connsiteX7" fmla="*/ 166397 w 1182870"/>
                  <a:gd name="connsiteY7" fmla="*/ 1177810 h 1311721"/>
                  <a:gd name="connsiteX8" fmla="*/ 6859 w 1182870"/>
                  <a:gd name="connsiteY8" fmla="*/ 1210657 h 1311721"/>
                  <a:gd name="connsiteX9" fmla="*/ 0 w 1182870"/>
                  <a:gd name="connsiteY9" fmla="*/ 1311722 h 1311721"/>
                  <a:gd name="connsiteX10" fmla="*/ 46563 w 1182870"/>
                  <a:gd name="connsiteY10" fmla="*/ 1310639 h 1311721"/>
                  <a:gd name="connsiteX11" fmla="*/ 117308 w 1182870"/>
                  <a:gd name="connsiteY11" fmla="*/ 1305225 h 1311721"/>
                  <a:gd name="connsiteX12" fmla="*/ 126693 w 1182870"/>
                  <a:gd name="connsiteY12" fmla="*/ 1304503 h 1311721"/>
                  <a:gd name="connsiteX13" fmla="*/ 134995 w 1182870"/>
                  <a:gd name="connsiteY13" fmla="*/ 1308113 h 1311721"/>
                  <a:gd name="connsiteX14" fmla="*/ 413285 w 1182870"/>
                  <a:gd name="connsiteY14" fmla="*/ 1269491 h 1311721"/>
                  <a:gd name="connsiteX15" fmla="*/ 860860 w 1182870"/>
                  <a:gd name="connsiteY15" fmla="*/ 1205965 h 1311721"/>
                  <a:gd name="connsiteX16" fmla="*/ 898759 w 1182870"/>
                  <a:gd name="connsiteY16" fmla="*/ 1201633 h 1311721"/>
                  <a:gd name="connsiteX17" fmla="*/ 958315 w 1182870"/>
                  <a:gd name="connsiteY17" fmla="*/ 1200189 h 1311721"/>
                  <a:gd name="connsiteX18" fmla="*/ 1013179 w 1182870"/>
                  <a:gd name="connsiteY18" fmla="*/ 1181781 h 1311721"/>
                  <a:gd name="connsiteX19" fmla="*/ 1162972 w 1182870"/>
                  <a:gd name="connsiteY19" fmla="*/ 1166982 h 1311721"/>
                  <a:gd name="connsiteX20" fmla="*/ 1182103 w 1182870"/>
                  <a:gd name="connsiteY20" fmla="*/ 1164816 h 1311721"/>
                  <a:gd name="connsiteX21" fmla="*/ 1181020 w 1182870"/>
                  <a:gd name="connsiteY21" fmla="*/ 1147491 h 1311721"/>
                  <a:gd name="connsiteX22" fmla="*/ 1152505 w 1182870"/>
                  <a:gd name="connsiteY22" fmla="*/ 1038124 h 1311721"/>
                  <a:gd name="connsiteX23" fmla="*/ 1146730 w 1182870"/>
                  <a:gd name="connsiteY23" fmla="*/ 997337 h 1311721"/>
                  <a:gd name="connsiteX24" fmla="*/ 1135901 w 1182870"/>
                  <a:gd name="connsiteY24" fmla="*/ 942112 h 1311721"/>
                  <a:gd name="connsiteX25" fmla="*/ 1020398 w 1182870"/>
                  <a:gd name="connsiteY25" fmla="*/ 254868 h 1311721"/>
                  <a:gd name="connsiteX26" fmla="*/ 978889 w 1182870"/>
                  <a:gd name="connsiteY26" fmla="*/ 42992 h 1311721"/>
                  <a:gd name="connsiteX27" fmla="*/ 976363 w 1182870"/>
                  <a:gd name="connsiteY27" fmla="*/ 28554 h 1311721"/>
                  <a:gd name="connsiteX28" fmla="*/ 935937 w 1182870"/>
                  <a:gd name="connsiteY28" fmla="*/ 1483 h 1311721"/>
                  <a:gd name="connsiteX29" fmla="*/ 927996 w 1182870"/>
                  <a:gd name="connsiteY29" fmla="*/ 2927 h 1311721"/>
                  <a:gd name="connsiteX30" fmla="*/ 925470 w 1182870"/>
                  <a:gd name="connsiteY30" fmla="*/ 3288 h 1311721"/>
                  <a:gd name="connsiteX31" fmla="*/ 921860 w 1182870"/>
                  <a:gd name="connsiteY31" fmla="*/ 4010 h 1311721"/>
                  <a:gd name="connsiteX32" fmla="*/ 913197 w 1182870"/>
                  <a:gd name="connsiteY32" fmla="*/ 5814 h 1311721"/>
                  <a:gd name="connsiteX33" fmla="*/ 905256 w 1182870"/>
                  <a:gd name="connsiteY33" fmla="*/ 7258 h 1311721"/>
                  <a:gd name="connsiteX34" fmla="*/ 899120 w 1182870"/>
                  <a:gd name="connsiteY34" fmla="*/ 8341 h 1311721"/>
                  <a:gd name="connsiteX35" fmla="*/ 891180 w 1182870"/>
                  <a:gd name="connsiteY35" fmla="*/ 9785 h 1311721"/>
                  <a:gd name="connsiteX36" fmla="*/ 890818 w 1182870"/>
                  <a:gd name="connsiteY36" fmla="*/ 9785 h 1311721"/>
                  <a:gd name="connsiteX37" fmla="*/ 890818 w 1182870"/>
                  <a:gd name="connsiteY37" fmla="*/ 9785 h 1311721"/>
                  <a:gd name="connsiteX38" fmla="*/ 881433 w 1182870"/>
                  <a:gd name="connsiteY38" fmla="*/ 11590 h 1311721"/>
                  <a:gd name="connsiteX39" fmla="*/ 952541 w 1182870"/>
                  <a:gd name="connsiteY39" fmla="*/ 308649 h 131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182870" h="1311721">
                    <a:moveTo>
                      <a:pt x="952541" y="308649"/>
                    </a:moveTo>
                    <a:cubicBezTo>
                      <a:pt x="962286" y="389501"/>
                      <a:pt x="979972" y="647940"/>
                      <a:pt x="972031" y="728792"/>
                    </a:cubicBezTo>
                    <a:cubicBezTo>
                      <a:pt x="965534" y="766331"/>
                      <a:pt x="959760" y="803147"/>
                      <a:pt x="946765" y="839242"/>
                    </a:cubicBezTo>
                    <a:cubicBezTo>
                      <a:pt x="935937" y="861621"/>
                      <a:pt x="923665" y="883277"/>
                      <a:pt x="909227" y="903851"/>
                    </a:cubicBezTo>
                    <a:cubicBezTo>
                      <a:pt x="894066" y="921177"/>
                      <a:pt x="878185" y="937420"/>
                      <a:pt x="860499" y="952218"/>
                    </a:cubicBezTo>
                    <a:cubicBezTo>
                      <a:pt x="835233" y="969905"/>
                      <a:pt x="808162" y="985065"/>
                      <a:pt x="780368" y="998059"/>
                    </a:cubicBezTo>
                    <a:cubicBezTo>
                      <a:pt x="698433" y="1028739"/>
                      <a:pt x="419060" y="1095154"/>
                      <a:pt x="330267" y="1116810"/>
                    </a:cubicBezTo>
                    <a:cubicBezTo>
                      <a:pt x="255190" y="1135219"/>
                      <a:pt x="241835" y="1159041"/>
                      <a:pt x="166397" y="1177810"/>
                    </a:cubicBezTo>
                    <a:cubicBezTo>
                      <a:pt x="118391" y="1189722"/>
                      <a:pt x="55586" y="1200911"/>
                      <a:pt x="6859" y="1210657"/>
                    </a:cubicBezTo>
                    <a:cubicBezTo>
                      <a:pt x="16964" y="1231592"/>
                      <a:pt x="20574" y="1277432"/>
                      <a:pt x="0" y="1311722"/>
                    </a:cubicBezTo>
                    <a:cubicBezTo>
                      <a:pt x="7219" y="1311722"/>
                      <a:pt x="34651" y="1311361"/>
                      <a:pt x="46563" y="1310639"/>
                    </a:cubicBezTo>
                    <a:cubicBezTo>
                      <a:pt x="64971" y="1309556"/>
                      <a:pt x="88793" y="1307751"/>
                      <a:pt x="117308" y="1305225"/>
                    </a:cubicBezTo>
                    <a:cubicBezTo>
                      <a:pt x="120557" y="1304864"/>
                      <a:pt x="123444" y="1304864"/>
                      <a:pt x="126693" y="1304503"/>
                    </a:cubicBezTo>
                    <a:cubicBezTo>
                      <a:pt x="126693" y="1304503"/>
                      <a:pt x="134995" y="1308113"/>
                      <a:pt x="134995" y="1308113"/>
                    </a:cubicBezTo>
                    <a:cubicBezTo>
                      <a:pt x="274681" y="1295479"/>
                      <a:pt x="273598" y="1285012"/>
                      <a:pt x="413285" y="1269491"/>
                    </a:cubicBezTo>
                    <a:cubicBezTo>
                      <a:pt x="562356" y="1253249"/>
                      <a:pt x="711788" y="1222207"/>
                      <a:pt x="860860" y="1205965"/>
                    </a:cubicBezTo>
                    <a:cubicBezTo>
                      <a:pt x="873493" y="1204521"/>
                      <a:pt x="886126" y="1203077"/>
                      <a:pt x="898759" y="1201633"/>
                    </a:cubicBezTo>
                    <a:cubicBezTo>
                      <a:pt x="918611" y="1199467"/>
                      <a:pt x="938824" y="1204521"/>
                      <a:pt x="958315" y="1200189"/>
                    </a:cubicBezTo>
                    <a:cubicBezTo>
                      <a:pt x="976724" y="1196219"/>
                      <a:pt x="994771" y="1186473"/>
                      <a:pt x="1013179" y="1181781"/>
                    </a:cubicBezTo>
                    <a:cubicBezTo>
                      <a:pt x="1061907" y="1169148"/>
                      <a:pt x="1112801" y="1162651"/>
                      <a:pt x="1162972" y="1166982"/>
                    </a:cubicBezTo>
                    <a:cubicBezTo>
                      <a:pt x="1173079" y="1167704"/>
                      <a:pt x="1179215" y="1174562"/>
                      <a:pt x="1182103" y="1164816"/>
                    </a:cubicBezTo>
                    <a:cubicBezTo>
                      <a:pt x="1183547" y="1160124"/>
                      <a:pt x="1182824" y="1151822"/>
                      <a:pt x="1181020" y="1147491"/>
                    </a:cubicBezTo>
                    <a:cubicBezTo>
                      <a:pt x="1169470" y="1112479"/>
                      <a:pt x="1163695" y="1073497"/>
                      <a:pt x="1152505" y="1038124"/>
                    </a:cubicBezTo>
                    <a:cubicBezTo>
                      <a:pt x="1148174" y="1024769"/>
                      <a:pt x="1149257" y="1011053"/>
                      <a:pt x="1146730" y="997337"/>
                    </a:cubicBezTo>
                    <a:cubicBezTo>
                      <a:pt x="1143120" y="978928"/>
                      <a:pt x="1139511" y="960520"/>
                      <a:pt x="1135901" y="942112"/>
                    </a:cubicBezTo>
                    <a:cubicBezTo>
                      <a:pt x="1121103" y="868479"/>
                      <a:pt x="1036641" y="336803"/>
                      <a:pt x="1020398" y="254868"/>
                    </a:cubicBezTo>
                    <a:cubicBezTo>
                      <a:pt x="1006321" y="183761"/>
                      <a:pt x="992605" y="114099"/>
                      <a:pt x="978889" y="42992"/>
                    </a:cubicBezTo>
                    <a:cubicBezTo>
                      <a:pt x="977807" y="37578"/>
                      <a:pt x="977084" y="32885"/>
                      <a:pt x="976363" y="28554"/>
                    </a:cubicBezTo>
                    <a:cubicBezTo>
                      <a:pt x="972393" y="4010"/>
                      <a:pt x="971310" y="-3570"/>
                      <a:pt x="935937" y="1483"/>
                    </a:cubicBezTo>
                    <a:cubicBezTo>
                      <a:pt x="933410" y="1844"/>
                      <a:pt x="930523" y="2566"/>
                      <a:pt x="927996" y="2927"/>
                    </a:cubicBezTo>
                    <a:lnTo>
                      <a:pt x="925470" y="3288"/>
                    </a:lnTo>
                    <a:cubicBezTo>
                      <a:pt x="924387" y="3649"/>
                      <a:pt x="922942" y="3649"/>
                      <a:pt x="921860" y="4010"/>
                    </a:cubicBezTo>
                    <a:cubicBezTo>
                      <a:pt x="918972" y="4732"/>
                      <a:pt x="916085" y="5093"/>
                      <a:pt x="913197" y="5814"/>
                    </a:cubicBezTo>
                    <a:lnTo>
                      <a:pt x="905256" y="7258"/>
                    </a:lnTo>
                    <a:cubicBezTo>
                      <a:pt x="903090" y="7619"/>
                      <a:pt x="901285" y="7980"/>
                      <a:pt x="899120" y="8341"/>
                    </a:cubicBezTo>
                    <a:cubicBezTo>
                      <a:pt x="896594" y="8702"/>
                      <a:pt x="893706" y="9424"/>
                      <a:pt x="891180" y="9785"/>
                    </a:cubicBezTo>
                    <a:lnTo>
                      <a:pt x="890818" y="9785"/>
                    </a:lnTo>
                    <a:cubicBezTo>
                      <a:pt x="890818" y="9785"/>
                      <a:pt x="890818" y="9785"/>
                      <a:pt x="890818" y="9785"/>
                    </a:cubicBezTo>
                    <a:cubicBezTo>
                      <a:pt x="891180" y="11590"/>
                      <a:pt x="880712" y="9785"/>
                      <a:pt x="881433" y="11590"/>
                    </a:cubicBezTo>
                    <a:cubicBezTo>
                      <a:pt x="907783" y="108684"/>
                      <a:pt x="937741" y="209750"/>
                      <a:pt x="952541" y="308649"/>
                    </a:cubicBezTo>
                    <a:close/>
                  </a:path>
                </a:pathLst>
              </a:custGeom>
              <a:solidFill>
                <a:srgbClr val="FFFFFF"/>
              </a:solidFill>
              <a:ln w="3607" cap="flat">
                <a:noFill/>
                <a:prstDash val="solid"/>
                <a:miter/>
              </a:ln>
            </p:spPr>
            <p:txBody>
              <a:bodyPr rtlCol="0" anchor="ctr"/>
              <a:lstStyle/>
              <a:p>
                <a:endParaRPr lang="en-US"/>
              </a:p>
            </p:txBody>
          </p:sp>
          <p:sp>
            <p:nvSpPr>
              <p:cNvPr id="134" name="Freeform 279">
                <a:extLst>
                  <a:ext uri="{FF2B5EF4-FFF2-40B4-BE49-F238E27FC236}">
                    <a16:creationId xmlns:a16="http://schemas.microsoft.com/office/drawing/2014/main" id="{6FA3058D-A5BC-5A3C-B802-17B9D9DD5B2C}"/>
                  </a:ext>
                </a:extLst>
              </p:cNvPr>
              <p:cNvSpPr/>
              <p:nvPr/>
            </p:nvSpPr>
            <p:spPr>
              <a:xfrm>
                <a:off x="8402146" y="986830"/>
                <a:ext cx="1260332" cy="1201751"/>
              </a:xfrm>
              <a:custGeom>
                <a:avLst/>
                <a:gdLst>
                  <a:gd name="connsiteX0" fmla="*/ 300976 w 1260332"/>
                  <a:gd name="connsiteY0" fmla="*/ 1201594 h 1201751"/>
                  <a:gd name="connsiteX1" fmla="*/ 305307 w 1260332"/>
                  <a:gd name="connsiteY1" fmla="*/ 1200872 h 1201751"/>
                  <a:gd name="connsiteX2" fmla="*/ 339236 w 1260332"/>
                  <a:gd name="connsiteY2" fmla="*/ 1195097 h 1201751"/>
                  <a:gd name="connsiteX3" fmla="*/ 403485 w 1260332"/>
                  <a:gd name="connsiteY3" fmla="*/ 1184990 h 1201751"/>
                  <a:gd name="connsiteX4" fmla="*/ 449325 w 1260332"/>
                  <a:gd name="connsiteY4" fmla="*/ 1175606 h 1201751"/>
                  <a:gd name="connsiteX5" fmla="*/ 1062936 w 1260332"/>
                  <a:gd name="connsiteY5" fmla="*/ 988635 h 1201751"/>
                  <a:gd name="connsiteX6" fmla="*/ 1143067 w 1260332"/>
                  <a:gd name="connsiteY6" fmla="*/ 942794 h 1201751"/>
                  <a:gd name="connsiteX7" fmla="*/ 1191794 w 1260332"/>
                  <a:gd name="connsiteY7" fmla="*/ 894428 h 1201751"/>
                  <a:gd name="connsiteX8" fmla="*/ 1229333 w 1260332"/>
                  <a:gd name="connsiteY8" fmla="*/ 829818 h 1201751"/>
                  <a:gd name="connsiteX9" fmla="*/ 1258208 w 1260332"/>
                  <a:gd name="connsiteY9" fmla="*/ 719368 h 1201751"/>
                  <a:gd name="connsiteX10" fmla="*/ 1238718 w 1260332"/>
                  <a:gd name="connsiteY10" fmla="*/ 299225 h 1201751"/>
                  <a:gd name="connsiteX11" fmla="*/ 1175191 w 1260332"/>
                  <a:gd name="connsiteY11" fmla="*/ 6497 h 1201751"/>
                  <a:gd name="connsiteX12" fmla="*/ 1173747 w 1260332"/>
                  <a:gd name="connsiteY12" fmla="*/ 1083 h 1201751"/>
                  <a:gd name="connsiteX13" fmla="*/ 1173386 w 1260332"/>
                  <a:gd name="connsiteY13" fmla="*/ 0 h 1201751"/>
                  <a:gd name="connsiteX14" fmla="*/ 1170859 w 1260332"/>
                  <a:gd name="connsiteY14" fmla="*/ 361 h 1201751"/>
                  <a:gd name="connsiteX15" fmla="*/ 975586 w 1260332"/>
                  <a:gd name="connsiteY15" fmla="*/ 39704 h 1201751"/>
                  <a:gd name="connsiteX16" fmla="*/ 954651 w 1260332"/>
                  <a:gd name="connsiteY16" fmla="*/ 44036 h 1201751"/>
                  <a:gd name="connsiteX17" fmla="*/ 692964 w 1260332"/>
                  <a:gd name="connsiteY17" fmla="*/ 115503 h 1201751"/>
                  <a:gd name="connsiteX18" fmla="*/ 40733 w 1260332"/>
                  <a:gd name="connsiteY18" fmla="*/ 350480 h 1201751"/>
                  <a:gd name="connsiteX19" fmla="*/ 5721 w 1260332"/>
                  <a:gd name="connsiteY19" fmla="*/ 363835 h 1201751"/>
                  <a:gd name="connsiteX20" fmla="*/ 12218 w 1260332"/>
                  <a:gd name="connsiteY20" fmla="*/ 422669 h 1201751"/>
                  <a:gd name="connsiteX21" fmla="*/ 37485 w 1260332"/>
                  <a:gd name="connsiteY21" fmla="*/ 671362 h 1201751"/>
                  <a:gd name="connsiteX22" fmla="*/ 59141 w 1260332"/>
                  <a:gd name="connsiteY22" fmla="*/ 830901 h 1201751"/>
                  <a:gd name="connsiteX23" fmla="*/ 69609 w 1260332"/>
                  <a:gd name="connsiteY23" fmla="*/ 903812 h 1201751"/>
                  <a:gd name="connsiteX24" fmla="*/ 77549 w 1260332"/>
                  <a:gd name="connsiteY24" fmla="*/ 952540 h 1201751"/>
                  <a:gd name="connsiteX25" fmla="*/ 86212 w 1260332"/>
                  <a:gd name="connsiteY25" fmla="*/ 1000907 h 1201751"/>
                  <a:gd name="connsiteX26" fmla="*/ 87295 w 1260332"/>
                  <a:gd name="connsiteY26" fmla="*/ 1006321 h 1201751"/>
                  <a:gd name="connsiteX27" fmla="*/ 88017 w 1260332"/>
                  <a:gd name="connsiteY27" fmla="*/ 1009570 h 1201751"/>
                  <a:gd name="connsiteX28" fmla="*/ 89461 w 1260332"/>
                  <a:gd name="connsiteY28" fmla="*/ 1017511 h 1201751"/>
                  <a:gd name="connsiteX29" fmla="*/ 90182 w 1260332"/>
                  <a:gd name="connsiteY29" fmla="*/ 1021842 h 1201751"/>
                  <a:gd name="connsiteX30" fmla="*/ 91987 w 1260332"/>
                  <a:gd name="connsiteY30" fmla="*/ 1031588 h 1201751"/>
                  <a:gd name="connsiteX31" fmla="*/ 98846 w 1260332"/>
                  <a:gd name="connsiteY31" fmla="*/ 1113162 h 1201751"/>
                  <a:gd name="connsiteX32" fmla="*/ 116893 w 1260332"/>
                  <a:gd name="connsiteY32" fmla="*/ 1175606 h 1201751"/>
                  <a:gd name="connsiteX33" fmla="*/ 119419 w 1260332"/>
                  <a:gd name="connsiteY33" fmla="*/ 1178493 h 1201751"/>
                  <a:gd name="connsiteX34" fmla="*/ 123751 w 1260332"/>
                  <a:gd name="connsiteY34" fmla="*/ 1178854 h 1201751"/>
                  <a:gd name="connsiteX35" fmla="*/ 226621 w 1260332"/>
                  <a:gd name="connsiteY35" fmla="*/ 1176689 h 1201751"/>
                  <a:gd name="connsiteX36" fmla="*/ 248277 w 1260332"/>
                  <a:gd name="connsiteY36" fmla="*/ 1178493 h 1201751"/>
                  <a:gd name="connsiteX37" fmla="*/ 269213 w 1260332"/>
                  <a:gd name="connsiteY37" fmla="*/ 1187517 h 1201751"/>
                  <a:gd name="connsiteX38" fmla="*/ 282567 w 1260332"/>
                  <a:gd name="connsiteY38" fmla="*/ 1197262 h 1201751"/>
                  <a:gd name="connsiteX39" fmla="*/ 300976 w 1260332"/>
                  <a:gd name="connsiteY39" fmla="*/ 1201594 h 120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60332" h="1201751">
                    <a:moveTo>
                      <a:pt x="300976" y="1201594"/>
                    </a:moveTo>
                    <a:cubicBezTo>
                      <a:pt x="302420" y="1201594"/>
                      <a:pt x="303864" y="1201233"/>
                      <a:pt x="305307" y="1200872"/>
                    </a:cubicBezTo>
                    <a:cubicBezTo>
                      <a:pt x="315414" y="1198706"/>
                      <a:pt x="329130" y="1196902"/>
                      <a:pt x="339236" y="1195097"/>
                    </a:cubicBezTo>
                    <a:cubicBezTo>
                      <a:pt x="360532" y="1191487"/>
                      <a:pt x="382189" y="1188600"/>
                      <a:pt x="403485" y="1184990"/>
                    </a:cubicBezTo>
                    <a:cubicBezTo>
                      <a:pt x="419006" y="1182464"/>
                      <a:pt x="434165" y="1179215"/>
                      <a:pt x="449325" y="1175606"/>
                    </a:cubicBezTo>
                    <a:cubicBezTo>
                      <a:pt x="524402" y="1156836"/>
                      <a:pt x="981362" y="1019315"/>
                      <a:pt x="1062936" y="988635"/>
                    </a:cubicBezTo>
                    <a:cubicBezTo>
                      <a:pt x="1090729" y="975641"/>
                      <a:pt x="1117800" y="960120"/>
                      <a:pt x="1143067" y="942794"/>
                    </a:cubicBezTo>
                    <a:cubicBezTo>
                      <a:pt x="1160391" y="927996"/>
                      <a:pt x="1176634" y="911753"/>
                      <a:pt x="1191794" y="894428"/>
                    </a:cubicBezTo>
                    <a:cubicBezTo>
                      <a:pt x="1205871" y="873854"/>
                      <a:pt x="1218504" y="852197"/>
                      <a:pt x="1229333" y="829818"/>
                    </a:cubicBezTo>
                    <a:cubicBezTo>
                      <a:pt x="1242327" y="794084"/>
                      <a:pt x="1251711" y="756907"/>
                      <a:pt x="1258208" y="719368"/>
                    </a:cubicBezTo>
                    <a:cubicBezTo>
                      <a:pt x="1266510" y="638516"/>
                      <a:pt x="1248463" y="379717"/>
                      <a:pt x="1238718" y="299225"/>
                    </a:cubicBezTo>
                    <a:cubicBezTo>
                      <a:pt x="1223918" y="200326"/>
                      <a:pt x="1201179" y="102870"/>
                      <a:pt x="1175191" y="6497"/>
                    </a:cubicBezTo>
                    <a:cubicBezTo>
                      <a:pt x="1174829" y="4692"/>
                      <a:pt x="1174469" y="2888"/>
                      <a:pt x="1173747" y="1083"/>
                    </a:cubicBezTo>
                    <a:cubicBezTo>
                      <a:pt x="1173747" y="722"/>
                      <a:pt x="1173747" y="361"/>
                      <a:pt x="1173386" y="0"/>
                    </a:cubicBezTo>
                    <a:cubicBezTo>
                      <a:pt x="1172664" y="0"/>
                      <a:pt x="1171581" y="361"/>
                      <a:pt x="1170859" y="361"/>
                    </a:cubicBezTo>
                    <a:cubicBezTo>
                      <a:pt x="1118522" y="10467"/>
                      <a:pt x="1051747" y="23823"/>
                      <a:pt x="975586" y="39704"/>
                    </a:cubicBezTo>
                    <a:cubicBezTo>
                      <a:pt x="968729" y="41148"/>
                      <a:pt x="961510" y="42592"/>
                      <a:pt x="954651" y="44036"/>
                    </a:cubicBezTo>
                    <a:cubicBezTo>
                      <a:pt x="900149" y="55225"/>
                      <a:pt x="710290" y="110450"/>
                      <a:pt x="692964" y="115503"/>
                    </a:cubicBezTo>
                    <a:cubicBezTo>
                      <a:pt x="659036" y="125249"/>
                      <a:pt x="211100" y="307166"/>
                      <a:pt x="40733" y="350480"/>
                    </a:cubicBezTo>
                    <a:cubicBezTo>
                      <a:pt x="30626" y="353007"/>
                      <a:pt x="12579" y="355894"/>
                      <a:pt x="5721" y="363835"/>
                    </a:cubicBezTo>
                    <a:cubicBezTo>
                      <a:pt x="-8717" y="380078"/>
                      <a:pt x="8247" y="404622"/>
                      <a:pt x="12218" y="422669"/>
                    </a:cubicBezTo>
                    <a:cubicBezTo>
                      <a:pt x="17271" y="446492"/>
                      <a:pt x="34236" y="647540"/>
                      <a:pt x="37485" y="671362"/>
                    </a:cubicBezTo>
                    <a:cubicBezTo>
                      <a:pt x="44704" y="724421"/>
                      <a:pt x="51561" y="777842"/>
                      <a:pt x="59141" y="830901"/>
                    </a:cubicBezTo>
                    <a:cubicBezTo>
                      <a:pt x="62390" y="855084"/>
                      <a:pt x="65999" y="879629"/>
                      <a:pt x="69609" y="903812"/>
                    </a:cubicBezTo>
                    <a:cubicBezTo>
                      <a:pt x="72135" y="920055"/>
                      <a:pt x="74662" y="936297"/>
                      <a:pt x="77549" y="952540"/>
                    </a:cubicBezTo>
                    <a:cubicBezTo>
                      <a:pt x="80077" y="968783"/>
                      <a:pt x="82963" y="985025"/>
                      <a:pt x="86212" y="1000907"/>
                    </a:cubicBezTo>
                    <a:cubicBezTo>
                      <a:pt x="86573" y="1002351"/>
                      <a:pt x="86934" y="1004156"/>
                      <a:pt x="87295" y="1006321"/>
                    </a:cubicBezTo>
                    <a:cubicBezTo>
                      <a:pt x="87656" y="1007404"/>
                      <a:pt x="87656" y="1008487"/>
                      <a:pt x="88017" y="1009570"/>
                    </a:cubicBezTo>
                    <a:cubicBezTo>
                      <a:pt x="88378" y="1012096"/>
                      <a:pt x="89100" y="1014623"/>
                      <a:pt x="89461" y="1017511"/>
                    </a:cubicBezTo>
                    <a:cubicBezTo>
                      <a:pt x="89822" y="1018955"/>
                      <a:pt x="89822" y="1020398"/>
                      <a:pt x="90182" y="1021842"/>
                    </a:cubicBezTo>
                    <a:cubicBezTo>
                      <a:pt x="90905" y="1024730"/>
                      <a:pt x="91265" y="1027978"/>
                      <a:pt x="91987" y="1031588"/>
                    </a:cubicBezTo>
                    <a:cubicBezTo>
                      <a:pt x="97041" y="1058298"/>
                      <a:pt x="96319" y="1085730"/>
                      <a:pt x="98846" y="1113162"/>
                    </a:cubicBezTo>
                    <a:cubicBezTo>
                      <a:pt x="100650" y="1134819"/>
                      <a:pt x="105343" y="1156836"/>
                      <a:pt x="116893" y="1175606"/>
                    </a:cubicBezTo>
                    <a:cubicBezTo>
                      <a:pt x="117615" y="1176689"/>
                      <a:pt x="118336" y="1177771"/>
                      <a:pt x="119419" y="1178493"/>
                    </a:cubicBezTo>
                    <a:cubicBezTo>
                      <a:pt x="120863" y="1179215"/>
                      <a:pt x="122307" y="1178854"/>
                      <a:pt x="123751" y="1178854"/>
                    </a:cubicBezTo>
                    <a:cubicBezTo>
                      <a:pt x="158041" y="1175606"/>
                      <a:pt x="192331" y="1175967"/>
                      <a:pt x="226621" y="1176689"/>
                    </a:cubicBezTo>
                    <a:cubicBezTo>
                      <a:pt x="233840" y="1176689"/>
                      <a:pt x="241059" y="1177049"/>
                      <a:pt x="248277" y="1178493"/>
                    </a:cubicBezTo>
                    <a:cubicBezTo>
                      <a:pt x="255858" y="1179937"/>
                      <a:pt x="263077" y="1183186"/>
                      <a:pt x="269213" y="1187517"/>
                    </a:cubicBezTo>
                    <a:cubicBezTo>
                      <a:pt x="273905" y="1190765"/>
                      <a:pt x="277875" y="1194375"/>
                      <a:pt x="282567" y="1197262"/>
                    </a:cubicBezTo>
                    <a:cubicBezTo>
                      <a:pt x="289426" y="1200511"/>
                      <a:pt x="293396" y="1202316"/>
                      <a:pt x="300976" y="1201594"/>
                    </a:cubicBezTo>
                    <a:close/>
                  </a:path>
                </a:pathLst>
              </a:custGeom>
              <a:solidFill>
                <a:srgbClr val="FFFFFF"/>
              </a:solidFill>
              <a:ln w="3607" cap="flat">
                <a:noFill/>
                <a:prstDash val="solid"/>
                <a:miter/>
              </a:ln>
            </p:spPr>
            <p:txBody>
              <a:bodyPr rtlCol="0" anchor="ctr"/>
              <a:lstStyle/>
              <a:p>
                <a:endParaRPr lang="en-US"/>
              </a:p>
            </p:txBody>
          </p:sp>
          <p:sp>
            <p:nvSpPr>
              <p:cNvPr id="135" name="Freeform 280">
                <a:extLst>
                  <a:ext uri="{FF2B5EF4-FFF2-40B4-BE49-F238E27FC236}">
                    <a16:creationId xmlns:a16="http://schemas.microsoft.com/office/drawing/2014/main" id="{62A53AE3-4FB4-853B-B52F-66F562713DE6}"/>
                  </a:ext>
                </a:extLst>
              </p:cNvPr>
              <p:cNvSpPr/>
              <p:nvPr/>
            </p:nvSpPr>
            <p:spPr>
              <a:xfrm>
                <a:off x="7897444" y="953527"/>
                <a:ext cx="2608304" cy="2184086"/>
              </a:xfrm>
              <a:custGeom>
                <a:avLst/>
                <a:gdLst>
                  <a:gd name="connsiteX0" fmla="*/ 2507905 w 2608304"/>
                  <a:gd name="connsiteY0" fmla="*/ 702860 h 2184086"/>
                  <a:gd name="connsiteX1" fmla="*/ 2302165 w 2608304"/>
                  <a:gd name="connsiteY1" fmla="*/ 734985 h 2184086"/>
                  <a:gd name="connsiteX2" fmla="*/ 2333568 w 2608304"/>
                  <a:gd name="connsiteY2" fmla="*/ 1002086 h 2184086"/>
                  <a:gd name="connsiteX3" fmla="*/ 2311550 w 2608304"/>
                  <a:gd name="connsiteY3" fmla="*/ 1034210 h 2184086"/>
                  <a:gd name="connsiteX4" fmla="*/ 2267875 w 2608304"/>
                  <a:gd name="connsiteY4" fmla="*/ 1052618 h 2184086"/>
                  <a:gd name="connsiteX5" fmla="*/ 2065023 w 2608304"/>
                  <a:gd name="connsiteY5" fmla="*/ 1020855 h 2184086"/>
                  <a:gd name="connsiteX6" fmla="*/ 1952407 w 2608304"/>
                  <a:gd name="connsiteY6" fmla="*/ 297877 h 2184086"/>
                  <a:gd name="connsiteX7" fmla="*/ 1908732 w 2608304"/>
                  <a:gd name="connsiteY7" fmla="*/ 149528 h 2184086"/>
                  <a:gd name="connsiteX8" fmla="*/ 1802614 w 2608304"/>
                  <a:gd name="connsiteY8" fmla="*/ 18143 h 2184086"/>
                  <a:gd name="connsiteX9" fmla="*/ 1730425 w 2608304"/>
                  <a:gd name="connsiteY9" fmla="*/ 4427 h 2184086"/>
                  <a:gd name="connsiteX10" fmla="*/ 508979 w 2608304"/>
                  <a:gd name="connsiteY10" fmla="*/ 379451 h 2184086"/>
                  <a:gd name="connsiteX11" fmla="*/ 492014 w 2608304"/>
                  <a:gd name="connsiteY11" fmla="*/ 423126 h 2184086"/>
                  <a:gd name="connsiteX12" fmla="*/ 574671 w 2608304"/>
                  <a:gd name="connsiteY12" fmla="*/ 1032766 h 2184086"/>
                  <a:gd name="connsiteX13" fmla="*/ 577919 w 2608304"/>
                  <a:gd name="connsiteY13" fmla="*/ 1084021 h 2184086"/>
                  <a:gd name="connsiteX14" fmla="*/ 429571 w 2608304"/>
                  <a:gd name="connsiteY14" fmla="*/ 1115062 h 2184086"/>
                  <a:gd name="connsiteX15" fmla="*/ 290245 w 2608304"/>
                  <a:gd name="connsiteY15" fmla="*/ 1067778 h 2184086"/>
                  <a:gd name="connsiteX16" fmla="*/ 316594 w 2608304"/>
                  <a:gd name="connsiteY16" fmla="*/ 1003890 h 2184086"/>
                  <a:gd name="connsiteX17" fmla="*/ 99664 w 2608304"/>
                  <a:gd name="connsiteY17" fmla="*/ 823056 h 2184086"/>
                  <a:gd name="connsiteX18" fmla="*/ 765 w 2608304"/>
                  <a:gd name="connsiteY18" fmla="*/ 982955 h 2184086"/>
                  <a:gd name="connsiteX19" fmla="*/ 176185 w 2608304"/>
                  <a:gd name="connsiteY19" fmla="*/ 1129500 h 2184086"/>
                  <a:gd name="connsiteX20" fmla="*/ 188818 w 2608304"/>
                  <a:gd name="connsiteY20" fmla="*/ 1163068 h 2184086"/>
                  <a:gd name="connsiteX21" fmla="*/ 196760 w 2608304"/>
                  <a:gd name="connsiteY21" fmla="*/ 1260524 h 2184086"/>
                  <a:gd name="connsiteX22" fmla="*/ 305404 w 2608304"/>
                  <a:gd name="connsiteY22" fmla="*/ 1495501 h 2184086"/>
                  <a:gd name="connsiteX23" fmla="*/ 402138 w 2608304"/>
                  <a:gd name="connsiteY23" fmla="*/ 1837318 h 2184086"/>
                  <a:gd name="connsiteX24" fmla="*/ 390948 w 2608304"/>
                  <a:gd name="connsiteY24" fmla="*/ 2050999 h 2184086"/>
                  <a:gd name="connsiteX25" fmla="*/ 429571 w 2608304"/>
                  <a:gd name="connsiteY25" fmla="*/ 2123188 h 2184086"/>
                  <a:gd name="connsiteX26" fmla="*/ 551210 w 2608304"/>
                  <a:gd name="connsiteY26" fmla="*/ 2053525 h 2184086"/>
                  <a:gd name="connsiteX27" fmla="*/ 566731 w 2608304"/>
                  <a:gd name="connsiteY27" fmla="*/ 1873774 h 2184086"/>
                  <a:gd name="connsiteX28" fmla="*/ 560233 w 2608304"/>
                  <a:gd name="connsiteY28" fmla="*/ 1730477 h 2184086"/>
                  <a:gd name="connsiteX29" fmla="*/ 555180 w 2608304"/>
                  <a:gd name="connsiteY29" fmla="*/ 1647459 h 2184086"/>
                  <a:gd name="connsiteX30" fmla="*/ 688008 w 2608304"/>
                  <a:gd name="connsiteY30" fmla="*/ 1837679 h 2184086"/>
                  <a:gd name="connsiteX31" fmla="*/ 701003 w 2608304"/>
                  <a:gd name="connsiteY31" fmla="*/ 2040170 h 2184086"/>
                  <a:gd name="connsiteX32" fmla="*/ 779690 w 2608304"/>
                  <a:gd name="connsiteY32" fmla="*/ 2118135 h 2184086"/>
                  <a:gd name="connsiteX33" fmla="*/ 847908 w 2608304"/>
                  <a:gd name="connsiteY33" fmla="*/ 2036922 h 2184086"/>
                  <a:gd name="connsiteX34" fmla="*/ 848991 w 2608304"/>
                  <a:gd name="connsiteY34" fmla="*/ 1815300 h 2184086"/>
                  <a:gd name="connsiteX35" fmla="*/ 833470 w 2608304"/>
                  <a:gd name="connsiteY35" fmla="*/ 1753939 h 2184086"/>
                  <a:gd name="connsiteX36" fmla="*/ 612931 w 2608304"/>
                  <a:gd name="connsiteY36" fmla="*/ 1370613 h 2184086"/>
                  <a:gd name="connsiteX37" fmla="*/ 759476 w 2608304"/>
                  <a:gd name="connsiteY37" fmla="*/ 1357619 h 2184086"/>
                  <a:gd name="connsiteX38" fmla="*/ 789435 w 2608304"/>
                  <a:gd name="connsiteY38" fmla="*/ 1347512 h 2184086"/>
                  <a:gd name="connsiteX39" fmla="*/ 804956 w 2608304"/>
                  <a:gd name="connsiteY39" fmla="*/ 1346068 h 2184086"/>
                  <a:gd name="connsiteX40" fmla="*/ 1010335 w 2608304"/>
                  <a:gd name="connsiteY40" fmla="*/ 1331631 h 2184086"/>
                  <a:gd name="connsiteX41" fmla="*/ 1143163 w 2608304"/>
                  <a:gd name="connsiteY41" fmla="*/ 1312500 h 2184086"/>
                  <a:gd name="connsiteX42" fmla="*/ 1710934 w 2608304"/>
                  <a:gd name="connsiteY42" fmla="*/ 1238867 h 2184086"/>
                  <a:gd name="connsiteX43" fmla="*/ 1749555 w 2608304"/>
                  <a:gd name="connsiteY43" fmla="*/ 1256554 h 2184086"/>
                  <a:gd name="connsiteX44" fmla="*/ 1841597 w 2608304"/>
                  <a:gd name="connsiteY44" fmla="*/ 1342820 h 2184086"/>
                  <a:gd name="connsiteX45" fmla="*/ 2048420 w 2608304"/>
                  <a:gd name="connsiteY45" fmla="*/ 1329104 h 2184086"/>
                  <a:gd name="connsiteX46" fmla="*/ 2101839 w 2608304"/>
                  <a:gd name="connsiteY46" fmla="*/ 1333074 h 2184086"/>
                  <a:gd name="connsiteX47" fmla="*/ 2081987 w 2608304"/>
                  <a:gd name="connsiteY47" fmla="*/ 1375666 h 2184086"/>
                  <a:gd name="connsiteX48" fmla="*/ 1992473 w 2608304"/>
                  <a:gd name="connsiteY48" fmla="*/ 1595844 h 2184086"/>
                  <a:gd name="connsiteX49" fmla="*/ 1915951 w 2608304"/>
                  <a:gd name="connsiteY49" fmla="*/ 1787507 h 2184086"/>
                  <a:gd name="connsiteX50" fmla="*/ 1903318 w 2608304"/>
                  <a:gd name="connsiteY50" fmla="*/ 2084567 h 2184086"/>
                  <a:gd name="connsiteX51" fmla="*/ 1921727 w 2608304"/>
                  <a:gd name="connsiteY51" fmla="*/ 2151703 h 2184086"/>
                  <a:gd name="connsiteX52" fmla="*/ 2055639 w 2608304"/>
                  <a:gd name="connsiteY52" fmla="*/ 2106946 h 2184086"/>
                  <a:gd name="connsiteX53" fmla="*/ 2055277 w 2608304"/>
                  <a:gd name="connsiteY53" fmla="*/ 1999744 h 2184086"/>
                  <a:gd name="connsiteX54" fmla="*/ 2097869 w 2608304"/>
                  <a:gd name="connsiteY54" fmla="*/ 1803028 h 2184086"/>
                  <a:gd name="connsiteX55" fmla="*/ 2185218 w 2608304"/>
                  <a:gd name="connsiteY55" fmla="*/ 1660454 h 2184086"/>
                  <a:gd name="connsiteX56" fmla="*/ 2188106 w 2608304"/>
                  <a:gd name="connsiteY56" fmla="*/ 1746720 h 2184086"/>
                  <a:gd name="connsiteX57" fmla="*/ 2198213 w 2608304"/>
                  <a:gd name="connsiteY57" fmla="*/ 2082040 h 2184086"/>
                  <a:gd name="connsiteX58" fmla="*/ 2255603 w 2608304"/>
                  <a:gd name="connsiteY58" fmla="*/ 2174443 h 2184086"/>
                  <a:gd name="connsiteX59" fmla="*/ 2344757 w 2608304"/>
                  <a:gd name="connsiteY59" fmla="*/ 2160366 h 2184086"/>
                  <a:gd name="connsiteX60" fmla="*/ 2362804 w 2608304"/>
                  <a:gd name="connsiteY60" fmla="*/ 2031508 h 2184086"/>
                  <a:gd name="connsiteX61" fmla="*/ 2361721 w 2608304"/>
                  <a:gd name="connsiteY61" fmla="*/ 1788951 h 2184086"/>
                  <a:gd name="connsiteX62" fmla="*/ 2461343 w 2608304"/>
                  <a:gd name="connsiteY62" fmla="*/ 1367004 h 2184086"/>
                  <a:gd name="connsiteX63" fmla="*/ 2467840 w 2608304"/>
                  <a:gd name="connsiteY63" fmla="*/ 1056228 h 2184086"/>
                  <a:gd name="connsiteX64" fmla="*/ 2479390 w 2608304"/>
                  <a:gd name="connsiteY64" fmla="*/ 1042151 h 2184086"/>
                  <a:gd name="connsiteX65" fmla="*/ 2608248 w 2608304"/>
                  <a:gd name="connsiteY65" fmla="*/ 875393 h 2184086"/>
                  <a:gd name="connsiteX66" fmla="*/ 2507905 w 2608304"/>
                  <a:gd name="connsiteY66" fmla="*/ 702860 h 2184086"/>
                  <a:gd name="connsiteX67" fmla="*/ 2107253 w 2608304"/>
                  <a:gd name="connsiteY67" fmla="*/ 1046121 h 2184086"/>
                  <a:gd name="connsiteX68" fmla="*/ 2235029 w 2608304"/>
                  <a:gd name="connsiteY68" fmla="*/ 1066334 h 2184086"/>
                  <a:gd name="connsiteX69" fmla="*/ 2221313 w 2608304"/>
                  <a:gd name="connsiteY69" fmla="*/ 1073914 h 2184086"/>
                  <a:gd name="connsiteX70" fmla="*/ 2114834 w 2608304"/>
                  <a:gd name="connsiteY70" fmla="*/ 1122642 h 2184086"/>
                  <a:gd name="connsiteX71" fmla="*/ 2087041 w 2608304"/>
                  <a:gd name="connsiteY71" fmla="*/ 1125530 h 2184086"/>
                  <a:gd name="connsiteX72" fmla="*/ 2070798 w 2608304"/>
                  <a:gd name="connsiteY72" fmla="*/ 1047926 h 2184086"/>
                  <a:gd name="connsiteX73" fmla="*/ 2107253 w 2608304"/>
                  <a:gd name="connsiteY73" fmla="*/ 1046121 h 2184086"/>
                  <a:gd name="connsiteX74" fmla="*/ 1923170 w 2608304"/>
                  <a:gd name="connsiteY74" fmla="*/ 226049 h 2184086"/>
                  <a:gd name="connsiteX75" fmla="*/ 2070076 w 2608304"/>
                  <a:gd name="connsiteY75" fmla="*/ 1140328 h 2184086"/>
                  <a:gd name="connsiteX76" fmla="*/ 2072963 w 2608304"/>
                  <a:gd name="connsiteY76" fmla="*/ 1149713 h 2184086"/>
                  <a:gd name="connsiteX77" fmla="*/ 1979478 w 2608304"/>
                  <a:gd name="connsiteY77" fmla="*/ 1178950 h 2184086"/>
                  <a:gd name="connsiteX78" fmla="*/ 1834016 w 2608304"/>
                  <a:gd name="connsiteY78" fmla="*/ 326031 h 2184086"/>
                  <a:gd name="connsiteX79" fmla="*/ 1779874 w 2608304"/>
                  <a:gd name="connsiteY79" fmla="*/ 26806 h 2184086"/>
                  <a:gd name="connsiteX80" fmla="*/ 1923170 w 2608304"/>
                  <a:gd name="connsiteY80" fmla="*/ 226049 h 2184086"/>
                  <a:gd name="connsiteX81" fmla="*/ 586221 w 2608304"/>
                  <a:gd name="connsiteY81" fmla="*/ 1097015 h 2184086"/>
                  <a:gd name="connsiteX82" fmla="*/ 597411 w 2608304"/>
                  <a:gd name="connsiteY82" fmla="*/ 1201689 h 2184086"/>
                  <a:gd name="connsiteX83" fmla="*/ 442925 w 2608304"/>
                  <a:gd name="connsiteY83" fmla="*/ 1128417 h 2184086"/>
                  <a:gd name="connsiteX84" fmla="*/ 586221 w 2608304"/>
                  <a:gd name="connsiteY84" fmla="*/ 1097015 h 2184086"/>
                  <a:gd name="connsiteX85" fmla="*/ 179434 w 2608304"/>
                  <a:gd name="connsiteY85" fmla="*/ 1109648 h 2184086"/>
                  <a:gd name="connsiteX86" fmla="*/ 19534 w 2608304"/>
                  <a:gd name="connsiteY86" fmla="*/ 961299 h 2184086"/>
                  <a:gd name="connsiteX87" fmla="*/ 175102 w 2608304"/>
                  <a:gd name="connsiteY87" fmla="*/ 821973 h 2184086"/>
                  <a:gd name="connsiteX88" fmla="*/ 302878 w 2608304"/>
                  <a:gd name="connsiteY88" fmla="*/ 981873 h 2184086"/>
                  <a:gd name="connsiteX89" fmla="*/ 179434 w 2608304"/>
                  <a:gd name="connsiteY89" fmla="*/ 1109648 h 2184086"/>
                  <a:gd name="connsiteX90" fmla="*/ 795932 w 2608304"/>
                  <a:gd name="connsiteY90" fmla="*/ 1282542 h 2184086"/>
                  <a:gd name="connsiteX91" fmla="*/ 773914 w 2608304"/>
                  <a:gd name="connsiteY91" fmla="*/ 1326577 h 2184086"/>
                  <a:gd name="connsiteX92" fmla="*/ 765612 w 2608304"/>
                  <a:gd name="connsiteY92" fmla="*/ 1331992 h 2184086"/>
                  <a:gd name="connsiteX93" fmla="*/ 749009 w 2608304"/>
                  <a:gd name="connsiteY93" fmla="*/ 1337767 h 2184086"/>
                  <a:gd name="connsiteX94" fmla="*/ 738181 w 2608304"/>
                  <a:gd name="connsiteY94" fmla="*/ 1339571 h 2184086"/>
                  <a:gd name="connsiteX95" fmla="*/ 573588 w 2608304"/>
                  <a:gd name="connsiteY95" fmla="*/ 1354370 h 2184086"/>
                  <a:gd name="connsiteX96" fmla="*/ 428488 w 2608304"/>
                  <a:gd name="connsiteY96" fmla="*/ 1302755 h 2184086"/>
                  <a:gd name="connsiteX97" fmla="*/ 289523 w 2608304"/>
                  <a:gd name="connsiteY97" fmla="*/ 1234897 h 2184086"/>
                  <a:gd name="connsiteX98" fmla="*/ 302156 w 2608304"/>
                  <a:gd name="connsiteY98" fmla="*/ 1256193 h 2184086"/>
                  <a:gd name="connsiteX99" fmla="*/ 504286 w 2608304"/>
                  <a:gd name="connsiteY99" fmla="*/ 1364116 h 2184086"/>
                  <a:gd name="connsiteX100" fmla="*/ 594884 w 2608304"/>
                  <a:gd name="connsiteY100" fmla="*/ 1369169 h 2184086"/>
                  <a:gd name="connsiteX101" fmla="*/ 819394 w 2608304"/>
                  <a:gd name="connsiteY101" fmla="*/ 1766933 h 2184086"/>
                  <a:gd name="connsiteX102" fmla="*/ 834553 w 2608304"/>
                  <a:gd name="connsiteY102" fmla="*/ 1925028 h 2184086"/>
                  <a:gd name="connsiteX103" fmla="*/ 827695 w 2608304"/>
                  <a:gd name="connsiteY103" fmla="*/ 2041614 h 2184086"/>
                  <a:gd name="connsiteX104" fmla="*/ 771388 w 2608304"/>
                  <a:gd name="connsiteY104" fmla="*/ 2101531 h 2184086"/>
                  <a:gd name="connsiteX105" fmla="*/ 718689 w 2608304"/>
                  <a:gd name="connsiteY105" fmla="*/ 2046306 h 2184086"/>
                  <a:gd name="connsiteX106" fmla="*/ 713636 w 2608304"/>
                  <a:gd name="connsiteY106" fmla="*/ 1886407 h 2184086"/>
                  <a:gd name="connsiteX107" fmla="*/ 589831 w 2608304"/>
                  <a:gd name="connsiteY107" fmla="*/ 1635909 h 2184086"/>
                  <a:gd name="connsiteX108" fmla="*/ 546156 w 2608304"/>
                  <a:gd name="connsiteY108" fmla="*/ 1621110 h 2184086"/>
                  <a:gd name="connsiteX109" fmla="*/ 533523 w 2608304"/>
                  <a:gd name="connsiteY109" fmla="*/ 1661537 h 2184086"/>
                  <a:gd name="connsiteX110" fmla="*/ 556984 w 2608304"/>
                  <a:gd name="connsiteY110" fmla="*/ 1853921 h 2184086"/>
                  <a:gd name="connsiteX111" fmla="*/ 535689 w 2608304"/>
                  <a:gd name="connsiteY111" fmla="*/ 2065076 h 2184086"/>
                  <a:gd name="connsiteX112" fmla="*/ 471440 w 2608304"/>
                  <a:gd name="connsiteY112" fmla="*/ 2116330 h 2184086"/>
                  <a:gd name="connsiteX113" fmla="*/ 408274 w 2608304"/>
                  <a:gd name="connsiteY113" fmla="*/ 2053525 h 2184086"/>
                  <a:gd name="connsiteX114" fmla="*/ 414771 w 2608304"/>
                  <a:gd name="connsiteY114" fmla="*/ 1731199 h 2184086"/>
                  <a:gd name="connsiteX115" fmla="*/ 373262 w 2608304"/>
                  <a:gd name="connsiteY115" fmla="*/ 1600175 h 2184086"/>
                  <a:gd name="connsiteX116" fmla="*/ 218055 w 2608304"/>
                  <a:gd name="connsiteY116" fmla="*/ 1263772 h 2184086"/>
                  <a:gd name="connsiteX117" fmla="*/ 283747 w 2608304"/>
                  <a:gd name="connsiteY117" fmla="*/ 1089435 h 2184086"/>
                  <a:gd name="connsiteX118" fmla="*/ 346913 w 2608304"/>
                  <a:gd name="connsiteY118" fmla="*/ 1100985 h 2184086"/>
                  <a:gd name="connsiteX119" fmla="*/ 489849 w 2608304"/>
                  <a:gd name="connsiteY119" fmla="*/ 1178589 h 2184086"/>
                  <a:gd name="connsiteX120" fmla="*/ 670683 w 2608304"/>
                  <a:gd name="connsiteY120" fmla="*/ 1218654 h 2184086"/>
                  <a:gd name="connsiteX121" fmla="*/ 760559 w 2608304"/>
                  <a:gd name="connsiteY121" fmla="*/ 1219015 h 2184086"/>
                  <a:gd name="connsiteX122" fmla="*/ 795932 w 2608304"/>
                  <a:gd name="connsiteY122" fmla="*/ 1282542 h 2184086"/>
                  <a:gd name="connsiteX123" fmla="*/ 1762188 w 2608304"/>
                  <a:gd name="connsiteY123" fmla="*/ 1215045 h 2184086"/>
                  <a:gd name="connsiteX124" fmla="*/ 1698661 w 2608304"/>
                  <a:gd name="connsiteY124" fmla="*/ 1217571 h 2184086"/>
                  <a:gd name="connsiteX125" fmla="*/ 1605176 w 2608304"/>
                  <a:gd name="connsiteY125" fmla="*/ 1228761 h 2184086"/>
                  <a:gd name="connsiteX126" fmla="*/ 1496892 w 2608304"/>
                  <a:gd name="connsiteY126" fmla="*/ 1241033 h 2184086"/>
                  <a:gd name="connsiteX127" fmla="*/ 916127 w 2608304"/>
                  <a:gd name="connsiteY127" fmla="*/ 1322968 h 2184086"/>
                  <a:gd name="connsiteX128" fmla="*/ 915045 w 2608304"/>
                  <a:gd name="connsiteY128" fmla="*/ 1322968 h 2184086"/>
                  <a:gd name="connsiteX129" fmla="*/ 905660 w 2608304"/>
                  <a:gd name="connsiteY129" fmla="*/ 1323690 h 2184086"/>
                  <a:gd name="connsiteX130" fmla="*/ 834914 w 2608304"/>
                  <a:gd name="connsiteY130" fmla="*/ 1329104 h 2184086"/>
                  <a:gd name="connsiteX131" fmla="*/ 797376 w 2608304"/>
                  <a:gd name="connsiteY131" fmla="*/ 1330187 h 2184086"/>
                  <a:gd name="connsiteX132" fmla="*/ 796654 w 2608304"/>
                  <a:gd name="connsiteY132" fmla="*/ 1329826 h 2184086"/>
                  <a:gd name="connsiteX133" fmla="*/ 796654 w 2608304"/>
                  <a:gd name="connsiteY133" fmla="*/ 1328743 h 2184086"/>
                  <a:gd name="connsiteX134" fmla="*/ 796293 w 2608304"/>
                  <a:gd name="connsiteY134" fmla="*/ 1222985 h 2184086"/>
                  <a:gd name="connsiteX135" fmla="*/ 676820 w 2608304"/>
                  <a:gd name="connsiteY135" fmla="*/ 1205299 h 2184086"/>
                  <a:gd name="connsiteX136" fmla="*/ 622316 w 2608304"/>
                  <a:gd name="connsiteY136" fmla="*/ 1207104 h 2184086"/>
                  <a:gd name="connsiteX137" fmla="*/ 621594 w 2608304"/>
                  <a:gd name="connsiteY137" fmla="*/ 1206021 h 2184086"/>
                  <a:gd name="connsiteX138" fmla="*/ 620511 w 2608304"/>
                  <a:gd name="connsiteY138" fmla="*/ 1195554 h 2184086"/>
                  <a:gd name="connsiteX139" fmla="*/ 593440 w 2608304"/>
                  <a:gd name="connsiteY139" fmla="*/ 1049370 h 2184086"/>
                  <a:gd name="connsiteX140" fmla="*/ 590553 w 2608304"/>
                  <a:gd name="connsiteY140" fmla="*/ 1034210 h 2184086"/>
                  <a:gd name="connsiteX141" fmla="*/ 551931 w 2608304"/>
                  <a:gd name="connsiteY141" fmla="*/ 777937 h 2184086"/>
                  <a:gd name="connsiteX142" fmla="*/ 519085 w 2608304"/>
                  <a:gd name="connsiteY142" fmla="*/ 468244 h 2184086"/>
                  <a:gd name="connsiteX143" fmla="*/ 564203 w 2608304"/>
                  <a:gd name="connsiteY143" fmla="*/ 381978 h 2184086"/>
                  <a:gd name="connsiteX144" fmla="*/ 1675921 w 2608304"/>
                  <a:gd name="connsiteY144" fmla="*/ 32942 h 2184086"/>
                  <a:gd name="connsiteX145" fmla="*/ 1678449 w 2608304"/>
                  <a:gd name="connsiteY145" fmla="*/ 32220 h 2184086"/>
                  <a:gd name="connsiteX146" fmla="*/ 1678809 w 2608304"/>
                  <a:gd name="connsiteY146" fmla="*/ 32220 h 2184086"/>
                  <a:gd name="connsiteX147" fmla="*/ 1686750 w 2608304"/>
                  <a:gd name="connsiteY147" fmla="*/ 30776 h 2184086"/>
                  <a:gd name="connsiteX148" fmla="*/ 1692886 w 2608304"/>
                  <a:gd name="connsiteY148" fmla="*/ 29693 h 2184086"/>
                  <a:gd name="connsiteX149" fmla="*/ 1700827 w 2608304"/>
                  <a:gd name="connsiteY149" fmla="*/ 28250 h 2184086"/>
                  <a:gd name="connsiteX150" fmla="*/ 1709489 w 2608304"/>
                  <a:gd name="connsiteY150" fmla="*/ 26445 h 2184086"/>
                  <a:gd name="connsiteX151" fmla="*/ 1713099 w 2608304"/>
                  <a:gd name="connsiteY151" fmla="*/ 25723 h 2184086"/>
                  <a:gd name="connsiteX152" fmla="*/ 1715625 w 2608304"/>
                  <a:gd name="connsiteY152" fmla="*/ 25362 h 2184086"/>
                  <a:gd name="connsiteX153" fmla="*/ 1723927 w 2608304"/>
                  <a:gd name="connsiteY153" fmla="*/ 23918 h 2184086"/>
                  <a:gd name="connsiteX154" fmla="*/ 1766881 w 2608304"/>
                  <a:gd name="connsiteY154" fmla="*/ 52433 h 2184086"/>
                  <a:gd name="connsiteX155" fmla="*/ 1769407 w 2608304"/>
                  <a:gd name="connsiteY155" fmla="*/ 66871 h 2184086"/>
                  <a:gd name="connsiteX156" fmla="*/ 1810916 w 2608304"/>
                  <a:gd name="connsiteY156" fmla="*/ 278747 h 2184086"/>
                  <a:gd name="connsiteX157" fmla="*/ 1943022 w 2608304"/>
                  <a:gd name="connsiteY157" fmla="*/ 1049009 h 2184086"/>
                  <a:gd name="connsiteX158" fmla="*/ 1951324 w 2608304"/>
                  <a:gd name="connsiteY158" fmla="*/ 1090879 h 2184086"/>
                  <a:gd name="connsiteX159" fmla="*/ 1951324 w 2608304"/>
                  <a:gd name="connsiteY159" fmla="*/ 1091962 h 2184086"/>
                  <a:gd name="connsiteX160" fmla="*/ 1953851 w 2608304"/>
                  <a:gd name="connsiteY160" fmla="*/ 1106399 h 2184086"/>
                  <a:gd name="connsiteX161" fmla="*/ 1954212 w 2608304"/>
                  <a:gd name="connsiteY161" fmla="*/ 1108926 h 2184086"/>
                  <a:gd name="connsiteX162" fmla="*/ 1958183 w 2608304"/>
                  <a:gd name="connsiteY162" fmla="*/ 1130944 h 2184086"/>
                  <a:gd name="connsiteX163" fmla="*/ 1958543 w 2608304"/>
                  <a:gd name="connsiteY163" fmla="*/ 1133831 h 2184086"/>
                  <a:gd name="connsiteX164" fmla="*/ 1959265 w 2608304"/>
                  <a:gd name="connsiteY164" fmla="*/ 1138163 h 2184086"/>
                  <a:gd name="connsiteX165" fmla="*/ 1961792 w 2608304"/>
                  <a:gd name="connsiteY165" fmla="*/ 1151157 h 2184086"/>
                  <a:gd name="connsiteX166" fmla="*/ 1962874 w 2608304"/>
                  <a:gd name="connsiteY166" fmla="*/ 1156932 h 2184086"/>
                  <a:gd name="connsiteX167" fmla="*/ 1963236 w 2608304"/>
                  <a:gd name="connsiteY167" fmla="*/ 1158376 h 2184086"/>
                  <a:gd name="connsiteX168" fmla="*/ 1964679 w 2608304"/>
                  <a:gd name="connsiteY168" fmla="*/ 1169926 h 2184086"/>
                  <a:gd name="connsiteX169" fmla="*/ 1966845 w 2608304"/>
                  <a:gd name="connsiteY169" fmla="*/ 1180755 h 2184086"/>
                  <a:gd name="connsiteX170" fmla="*/ 1966845 w 2608304"/>
                  <a:gd name="connsiteY170" fmla="*/ 1181477 h 2184086"/>
                  <a:gd name="connsiteX171" fmla="*/ 1966123 w 2608304"/>
                  <a:gd name="connsiteY171" fmla="*/ 1181837 h 2184086"/>
                  <a:gd name="connsiteX172" fmla="*/ 1961792 w 2608304"/>
                  <a:gd name="connsiteY172" fmla="*/ 1182198 h 2184086"/>
                  <a:gd name="connsiteX173" fmla="*/ 1957100 w 2608304"/>
                  <a:gd name="connsiteY173" fmla="*/ 1182559 h 2184086"/>
                  <a:gd name="connsiteX174" fmla="*/ 1940135 w 2608304"/>
                  <a:gd name="connsiteY174" fmla="*/ 1183642 h 2184086"/>
                  <a:gd name="connsiteX175" fmla="*/ 1939774 w 2608304"/>
                  <a:gd name="connsiteY175" fmla="*/ 1183642 h 2184086"/>
                  <a:gd name="connsiteX176" fmla="*/ 1936165 w 2608304"/>
                  <a:gd name="connsiteY176" fmla="*/ 1184003 h 2184086"/>
                  <a:gd name="connsiteX177" fmla="*/ 1923531 w 2608304"/>
                  <a:gd name="connsiteY177" fmla="*/ 1184725 h 2184086"/>
                  <a:gd name="connsiteX178" fmla="*/ 1923170 w 2608304"/>
                  <a:gd name="connsiteY178" fmla="*/ 1184725 h 2184086"/>
                  <a:gd name="connsiteX179" fmla="*/ 1919200 w 2608304"/>
                  <a:gd name="connsiteY179" fmla="*/ 1185086 h 2184086"/>
                  <a:gd name="connsiteX180" fmla="*/ 1914869 w 2608304"/>
                  <a:gd name="connsiteY180" fmla="*/ 1185447 h 2184086"/>
                  <a:gd name="connsiteX181" fmla="*/ 1910537 w 2608304"/>
                  <a:gd name="connsiteY181" fmla="*/ 1185808 h 2184086"/>
                  <a:gd name="connsiteX182" fmla="*/ 1908372 w 2608304"/>
                  <a:gd name="connsiteY182" fmla="*/ 1185808 h 2184086"/>
                  <a:gd name="connsiteX183" fmla="*/ 1906206 w 2608304"/>
                  <a:gd name="connsiteY183" fmla="*/ 1185808 h 2184086"/>
                  <a:gd name="connsiteX184" fmla="*/ 1901513 w 2608304"/>
                  <a:gd name="connsiteY184" fmla="*/ 1186169 h 2184086"/>
                  <a:gd name="connsiteX185" fmla="*/ 1897543 w 2608304"/>
                  <a:gd name="connsiteY185" fmla="*/ 1186530 h 2184086"/>
                  <a:gd name="connsiteX186" fmla="*/ 1885632 w 2608304"/>
                  <a:gd name="connsiteY186" fmla="*/ 1187252 h 2184086"/>
                  <a:gd name="connsiteX187" fmla="*/ 1882022 w 2608304"/>
                  <a:gd name="connsiteY187" fmla="*/ 1187613 h 2184086"/>
                  <a:gd name="connsiteX188" fmla="*/ 1875525 w 2608304"/>
                  <a:gd name="connsiteY188" fmla="*/ 1187974 h 2184086"/>
                  <a:gd name="connsiteX189" fmla="*/ 1872637 w 2608304"/>
                  <a:gd name="connsiteY189" fmla="*/ 1187974 h 2184086"/>
                  <a:gd name="connsiteX190" fmla="*/ 1869389 w 2608304"/>
                  <a:gd name="connsiteY190" fmla="*/ 1188335 h 2184086"/>
                  <a:gd name="connsiteX191" fmla="*/ 1867946 w 2608304"/>
                  <a:gd name="connsiteY191" fmla="*/ 1188335 h 2184086"/>
                  <a:gd name="connsiteX192" fmla="*/ 1863614 w 2608304"/>
                  <a:gd name="connsiteY192" fmla="*/ 1188695 h 2184086"/>
                  <a:gd name="connsiteX193" fmla="*/ 1841597 w 2608304"/>
                  <a:gd name="connsiteY193" fmla="*/ 1190500 h 2184086"/>
                  <a:gd name="connsiteX194" fmla="*/ 1829324 w 2608304"/>
                  <a:gd name="connsiteY194" fmla="*/ 1192666 h 2184086"/>
                  <a:gd name="connsiteX195" fmla="*/ 1813442 w 2608304"/>
                  <a:gd name="connsiteY195" fmla="*/ 1196275 h 2184086"/>
                  <a:gd name="connsiteX196" fmla="*/ 1811638 w 2608304"/>
                  <a:gd name="connsiteY196" fmla="*/ 1196636 h 2184086"/>
                  <a:gd name="connsiteX197" fmla="*/ 1809472 w 2608304"/>
                  <a:gd name="connsiteY197" fmla="*/ 1197358 h 2184086"/>
                  <a:gd name="connsiteX198" fmla="*/ 1796478 w 2608304"/>
                  <a:gd name="connsiteY198" fmla="*/ 1201329 h 2184086"/>
                  <a:gd name="connsiteX199" fmla="*/ 1786733 w 2608304"/>
                  <a:gd name="connsiteY199" fmla="*/ 1204577 h 2184086"/>
                  <a:gd name="connsiteX200" fmla="*/ 1762910 w 2608304"/>
                  <a:gd name="connsiteY200" fmla="*/ 1215406 h 2184086"/>
                  <a:gd name="connsiteX201" fmla="*/ 1762188 w 2608304"/>
                  <a:gd name="connsiteY201" fmla="*/ 1215045 h 2184086"/>
                  <a:gd name="connsiteX202" fmla="*/ 2450153 w 2608304"/>
                  <a:gd name="connsiteY202" fmla="*/ 1323690 h 2184086"/>
                  <a:gd name="connsiteX203" fmla="*/ 2343313 w 2608304"/>
                  <a:gd name="connsiteY203" fmla="*/ 1762602 h 2184086"/>
                  <a:gd name="connsiteX204" fmla="*/ 2344035 w 2608304"/>
                  <a:gd name="connsiteY204" fmla="*/ 2006241 h 2184086"/>
                  <a:gd name="connsiteX205" fmla="*/ 2346562 w 2608304"/>
                  <a:gd name="connsiteY205" fmla="*/ 2100810 h 2184086"/>
                  <a:gd name="connsiteX206" fmla="*/ 2298195 w 2608304"/>
                  <a:gd name="connsiteY206" fmla="*/ 2160366 h 2184086"/>
                  <a:gd name="connsiteX207" fmla="*/ 2224561 w 2608304"/>
                  <a:gd name="connsiteY207" fmla="*/ 2107307 h 2184086"/>
                  <a:gd name="connsiteX208" fmla="*/ 2205070 w 2608304"/>
                  <a:gd name="connsiteY208" fmla="*/ 1784619 h 2184086"/>
                  <a:gd name="connsiteX209" fmla="*/ 2217342 w 2608304"/>
                  <a:gd name="connsiteY209" fmla="*/ 1662619 h 2184086"/>
                  <a:gd name="connsiteX210" fmla="*/ 2192076 w 2608304"/>
                  <a:gd name="connsiteY210" fmla="*/ 1631217 h 2184086"/>
                  <a:gd name="connsiteX211" fmla="*/ 2159591 w 2608304"/>
                  <a:gd name="connsiteY211" fmla="*/ 1650347 h 2184086"/>
                  <a:gd name="connsiteX212" fmla="*/ 2048420 w 2608304"/>
                  <a:gd name="connsiteY212" fmla="*/ 1857170 h 2184086"/>
                  <a:gd name="connsiteX213" fmla="*/ 2039396 w 2608304"/>
                  <a:gd name="connsiteY213" fmla="*/ 1937300 h 2184086"/>
                  <a:gd name="connsiteX214" fmla="*/ 2039396 w 2608304"/>
                  <a:gd name="connsiteY214" fmla="*/ 2086011 h 2184086"/>
                  <a:gd name="connsiteX215" fmla="*/ 1981283 w 2608304"/>
                  <a:gd name="connsiteY215" fmla="*/ 2146289 h 2184086"/>
                  <a:gd name="connsiteX216" fmla="*/ 1920283 w 2608304"/>
                  <a:gd name="connsiteY216" fmla="*/ 2090342 h 2184086"/>
                  <a:gd name="connsiteX217" fmla="*/ 1933638 w 2608304"/>
                  <a:gd name="connsiteY217" fmla="*/ 1792560 h 2184086"/>
                  <a:gd name="connsiteX218" fmla="*/ 1959265 w 2608304"/>
                  <a:gd name="connsiteY218" fmla="*/ 1705572 h 2184086"/>
                  <a:gd name="connsiteX219" fmla="*/ 1963957 w 2608304"/>
                  <a:gd name="connsiteY219" fmla="*/ 1695827 h 2184086"/>
                  <a:gd name="connsiteX220" fmla="*/ 1987059 w 2608304"/>
                  <a:gd name="connsiteY220" fmla="*/ 1647459 h 2184086"/>
                  <a:gd name="connsiteX221" fmla="*/ 1989224 w 2608304"/>
                  <a:gd name="connsiteY221" fmla="*/ 1642406 h 2184086"/>
                  <a:gd name="connsiteX222" fmla="*/ 1993194 w 2608304"/>
                  <a:gd name="connsiteY222" fmla="*/ 1632661 h 2184086"/>
                  <a:gd name="connsiteX223" fmla="*/ 2100757 w 2608304"/>
                  <a:gd name="connsiteY223" fmla="*/ 1370974 h 2184086"/>
                  <a:gd name="connsiteX224" fmla="*/ 2219870 w 2608304"/>
                  <a:gd name="connsiteY224" fmla="*/ 1278571 h 2184086"/>
                  <a:gd name="connsiteX225" fmla="*/ 2306497 w 2608304"/>
                  <a:gd name="connsiteY225" fmla="*/ 1220820 h 2184086"/>
                  <a:gd name="connsiteX226" fmla="*/ 2299278 w 2608304"/>
                  <a:gd name="connsiteY226" fmla="*/ 1211796 h 2184086"/>
                  <a:gd name="connsiteX227" fmla="*/ 2203627 w 2608304"/>
                  <a:gd name="connsiteY227" fmla="*/ 1265938 h 2184086"/>
                  <a:gd name="connsiteX228" fmla="*/ 2002218 w 2608304"/>
                  <a:gd name="connsiteY228" fmla="*/ 1312861 h 2184086"/>
                  <a:gd name="connsiteX229" fmla="*/ 1840152 w 2608304"/>
                  <a:gd name="connsiteY229" fmla="*/ 1324773 h 2184086"/>
                  <a:gd name="connsiteX230" fmla="*/ 1768685 w 2608304"/>
                  <a:gd name="connsiteY230" fmla="*/ 1277849 h 2184086"/>
                  <a:gd name="connsiteX231" fmla="*/ 1813442 w 2608304"/>
                  <a:gd name="connsiteY231" fmla="*/ 1212879 h 2184086"/>
                  <a:gd name="connsiteX232" fmla="*/ 1917395 w 2608304"/>
                  <a:gd name="connsiteY232" fmla="*/ 1200607 h 2184086"/>
                  <a:gd name="connsiteX233" fmla="*/ 2237194 w 2608304"/>
                  <a:gd name="connsiteY233" fmla="*/ 1090879 h 2184086"/>
                  <a:gd name="connsiteX234" fmla="*/ 2351976 w 2608304"/>
                  <a:gd name="connsiteY234" fmla="*/ 1038180 h 2184086"/>
                  <a:gd name="connsiteX235" fmla="*/ 2468201 w 2608304"/>
                  <a:gd name="connsiteY235" fmla="*/ 1113257 h 2184086"/>
                  <a:gd name="connsiteX236" fmla="*/ 2450153 w 2608304"/>
                  <a:gd name="connsiteY236" fmla="*/ 1323690 h 2184086"/>
                  <a:gd name="connsiteX237" fmla="*/ 2437881 w 2608304"/>
                  <a:gd name="connsiteY237" fmla="*/ 1016885 h 2184086"/>
                  <a:gd name="connsiteX238" fmla="*/ 2278703 w 2608304"/>
                  <a:gd name="connsiteY238" fmla="*/ 836050 h 2184086"/>
                  <a:gd name="connsiteX239" fmla="*/ 2428496 w 2608304"/>
                  <a:gd name="connsiteY239" fmla="*/ 703221 h 2184086"/>
                  <a:gd name="connsiteX240" fmla="*/ 2593450 w 2608304"/>
                  <a:gd name="connsiteY240" fmla="*/ 879363 h 2184086"/>
                  <a:gd name="connsiteX241" fmla="*/ 2437881 w 2608304"/>
                  <a:gd name="connsiteY241" fmla="*/ 1016885 h 2184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608304" h="2184086">
                    <a:moveTo>
                      <a:pt x="2507905" y="702860"/>
                    </a:moveTo>
                    <a:cubicBezTo>
                      <a:pt x="2438964" y="669292"/>
                      <a:pt x="2347645" y="677955"/>
                      <a:pt x="2302165" y="734985"/>
                    </a:cubicBezTo>
                    <a:cubicBezTo>
                      <a:pt x="2238639" y="814032"/>
                      <a:pt x="2250911" y="933867"/>
                      <a:pt x="2333568" y="1002086"/>
                    </a:cubicBezTo>
                    <a:cubicBezTo>
                      <a:pt x="2364249" y="1027352"/>
                      <a:pt x="2349811" y="1023742"/>
                      <a:pt x="2311550" y="1034210"/>
                    </a:cubicBezTo>
                    <a:cubicBezTo>
                      <a:pt x="2297834" y="1038180"/>
                      <a:pt x="2280869" y="1047204"/>
                      <a:pt x="2267875" y="1052618"/>
                    </a:cubicBezTo>
                    <a:cubicBezTo>
                      <a:pt x="2209763" y="1051535"/>
                      <a:pt x="2065023" y="1020855"/>
                      <a:pt x="2065023" y="1020855"/>
                    </a:cubicBezTo>
                    <a:cubicBezTo>
                      <a:pt x="2035786" y="859151"/>
                      <a:pt x="1992473" y="457416"/>
                      <a:pt x="1952407" y="297877"/>
                    </a:cubicBezTo>
                    <a:cubicBezTo>
                      <a:pt x="1938691" y="242652"/>
                      <a:pt x="1943745" y="196451"/>
                      <a:pt x="1908732" y="149528"/>
                    </a:cubicBezTo>
                    <a:cubicBezTo>
                      <a:pt x="1877691" y="107297"/>
                      <a:pt x="1837265" y="57847"/>
                      <a:pt x="1802614" y="18143"/>
                    </a:cubicBezTo>
                    <a:cubicBezTo>
                      <a:pt x="1782040" y="-5318"/>
                      <a:pt x="1761105" y="-1348"/>
                      <a:pt x="1730425" y="4427"/>
                    </a:cubicBezTo>
                    <a:cubicBezTo>
                      <a:pt x="1504111" y="46658"/>
                      <a:pt x="689091" y="324948"/>
                      <a:pt x="508979" y="379451"/>
                    </a:cubicBezTo>
                    <a:cubicBezTo>
                      <a:pt x="480103" y="388114"/>
                      <a:pt x="487683" y="397499"/>
                      <a:pt x="492014" y="423126"/>
                    </a:cubicBezTo>
                    <a:cubicBezTo>
                      <a:pt x="515837" y="567144"/>
                      <a:pt x="540020" y="866008"/>
                      <a:pt x="574671" y="1032766"/>
                    </a:cubicBezTo>
                    <a:cubicBezTo>
                      <a:pt x="580807" y="1062364"/>
                      <a:pt x="577919" y="1084021"/>
                      <a:pt x="577919" y="1084021"/>
                    </a:cubicBezTo>
                    <a:cubicBezTo>
                      <a:pt x="542546" y="1096654"/>
                      <a:pt x="467830" y="1113618"/>
                      <a:pt x="429571" y="1115062"/>
                    </a:cubicBezTo>
                    <a:cubicBezTo>
                      <a:pt x="394198" y="1116506"/>
                      <a:pt x="324896" y="1064891"/>
                      <a:pt x="290245" y="1067778"/>
                    </a:cubicBezTo>
                    <a:cubicBezTo>
                      <a:pt x="290245" y="1067778"/>
                      <a:pt x="315150" y="1028796"/>
                      <a:pt x="316594" y="1003890"/>
                    </a:cubicBezTo>
                    <a:cubicBezTo>
                      <a:pt x="323813" y="874671"/>
                      <a:pt x="252345" y="767470"/>
                      <a:pt x="99664" y="823056"/>
                    </a:cubicBezTo>
                    <a:cubicBezTo>
                      <a:pt x="21339" y="851571"/>
                      <a:pt x="-5011" y="920150"/>
                      <a:pt x="765" y="982955"/>
                    </a:cubicBezTo>
                    <a:cubicBezTo>
                      <a:pt x="7984" y="1060559"/>
                      <a:pt x="62487" y="1126252"/>
                      <a:pt x="176185" y="1129500"/>
                    </a:cubicBezTo>
                    <a:cubicBezTo>
                      <a:pt x="211919" y="1129139"/>
                      <a:pt x="197481" y="1128778"/>
                      <a:pt x="188818" y="1163068"/>
                    </a:cubicBezTo>
                    <a:cubicBezTo>
                      <a:pt x="181599" y="1192305"/>
                      <a:pt x="181960" y="1233092"/>
                      <a:pt x="196760" y="1260524"/>
                    </a:cubicBezTo>
                    <a:cubicBezTo>
                      <a:pt x="237907" y="1336323"/>
                      <a:pt x="267505" y="1418619"/>
                      <a:pt x="305404" y="1495501"/>
                    </a:cubicBezTo>
                    <a:cubicBezTo>
                      <a:pt x="359186" y="1603785"/>
                      <a:pt x="412967" y="1708821"/>
                      <a:pt x="402138" y="1837318"/>
                    </a:cubicBezTo>
                    <a:cubicBezTo>
                      <a:pt x="396002" y="1912395"/>
                      <a:pt x="391671" y="1975561"/>
                      <a:pt x="390948" y="2050999"/>
                    </a:cubicBezTo>
                    <a:cubicBezTo>
                      <a:pt x="390948" y="2075182"/>
                      <a:pt x="405748" y="2114165"/>
                      <a:pt x="429571" y="2123188"/>
                    </a:cubicBezTo>
                    <a:cubicBezTo>
                      <a:pt x="487683" y="2147372"/>
                      <a:pt x="543991" y="2142319"/>
                      <a:pt x="551210" y="2053525"/>
                    </a:cubicBezTo>
                    <a:cubicBezTo>
                      <a:pt x="556263" y="1993247"/>
                      <a:pt x="562038" y="1934052"/>
                      <a:pt x="566731" y="1873774"/>
                    </a:cubicBezTo>
                    <a:cubicBezTo>
                      <a:pt x="571422" y="1809525"/>
                      <a:pt x="570340" y="1778122"/>
                      <a:pt x="560233" y="1730477"/>
                    </a:cubicBezTo>
                    <a:cubicBezTo>
                      <a:pt x="555180" y="1706655"/>
                      <a:pt x="549765" y="1674531"/>
                      <a:pt x="555180" y="1647459"/>
                    </a:cubicBezTo>
                    <a:cubicBezTo>
                      <a:pt x="562038" y="1604507"/>
                      <a:pt x="678624" y="1782093"/>
                      <a:pt x="688008" y="1837679"/>
                    </a:cubicBezTo>
                    <a:cubicBezTo>
                      <a:pt x="699198" y="1904815"/>
                      <a:pt x="696310" y="1972673"/>
                      <a:pt x="701003" y="2040170"/>
                    </a:cubicBezTo>
                    <a:cubicBezTo>
                      <a:pt x="705334" y="2101892"/>
                      <a:pt x="726269" y="2122105"/>
                      <a:pt x="779690" y="2118135"/>
                    </a:cubicBezTo>
                    <a:cubicBezTo>
                      <a:pt x="820476" y="2115247"/>
                      <a:pt x="846103" y="2089981"/>
                      <a:pt x="847908" y="2036922"/>
                    </a:cubicBezTo>
                    <a:cubicBezTo>
                      <a:pt x="850435" y="1962928"/>
                      <a:pt x="850074" y="1888933"/>
                      <a:pt x="848991" y="1815300"/>
                    </a:cubicBezTo>
                    <a:cubicBezTo>
                      <a:pt x="848630" y="1796170"/>
                      <a:pt x="842133" y="1770543"/>
                      <a:pt x="833470" y="1753939"/>
                    </a:cubicBezTo>
                    <a:cubicBezTo>
                      <a:pt x="790878" y="1672726"/>
                      <a:pt x="696672" y="1489726"/>
                      <a:pt x="612931" y="1370613"/>
                    </a:cubicBezTo>
                    <a:cubicBezTo>
                      <a:pt x="662742" y="1362311"/>
                      <a:pt x="715079" y="1363755"/>
                      <a:pt x="759476" y="1357619"/>
                    </a:cubicBezTo>
                    <a:cubicBezTo>
                      <a:pt x="768139" y="1356536"/>
                      <a:pt x="782938" y="1351483"/>
                      <a:pt x="789435" y="1347512"/>
                    </a:cubicBezTo>
                    <a:cubicBezTo>
                      <a:pt x="793405" y="1346429"/>
                      <a:pt x="797737" y="1346068"/>
                      <a:pt x="804956" y="1346068"/>
                    </a:cubicBezTo>
                    <a:cubicBezTo>
                      <a:pt x="873536" y="1346068"/>
                      <a:pt x="942116" y="1338849"/>
                      <a:pt x="1010335" y="1331631"/>
                    </a:cubicBezTo>
                    <a:cubicBezTo>
                      <a:pt x="1042459" y="1328021"/>
                      <a:pt x="1106707" y="1317554"/>
                      <a:pt x="1143163" y="1312500"/>
                    </a:cubicBezTo>
                    <a:cubicBezTo>
                      <a:pt x="1189365" y="1306003"/>
                      <a:pt x="1636940" y="1244642"/>
                      <a:pt x="1710934" y="1238867"/>
                    </a:cubicBezTo>
                    <a:cubicBezTo>
                      <a:pt x="1731868" y="1237062"/>
                      <a:pt x="1748111" y="1233092"/>
                      <a:pt x="1749555" y="1256554"/>
                    </a:cubicBezTo>
                    <a:cubicBezTo>
                      <a:pt x="1752081" y="1306725"/>
                      <a:pt x="1789620" y="1346068"/>
                      <a:pt x="1841597" y="1342820"/>
                    </a:cubicBezTo>
                    <a:cubicBezTo>
                      <a:pt x="1910537" y="1338489"/>
                      <a:pt x="1979478" y="1335240"/>
                      <a:pt x="2048420" y="1329104"/>
                    </a:cubicBezTo>
                    <a:cubicBezTo>
                      <a:pt x="2060691" y="1328021"/>
                      <a:pt x="2093538" y="1324051"/>
                      <a:pt x="2101839" y="1333074"/>
                    </a:cubicBezTo>
                    <a:cubicBezTo>
                      <a:pt x="2101839" y="1333074"/>
                      <a:pt x="2087041" y="1363755"/>
                      <a:pt x="2081987" y="1375666"/>
                    </a:cubicBezTo>
                    <a:cubicBezTo>
                      <a:pt x="2050585" y="1448938"/>
                      <a:pt x="2018821" y="1520767"/>
                      <a:pt x="1992473" y="1595844"/>
                    </a:cubicBezTo>
                    <a:cubicBezTo>
                      <a:pt x="1969733" y="1661176"/>
                      <a:pt x="1922088" y="1717122"/>
                      <a:pt x="1915951" y="1787507"/>
                    </a:cubicBezTo>
                    <a:cubicBezTo>
                      <a:pt x="1905845" y="1900123"/>
                      <a:pt x="1900792" y="1971229"/>
                      <a:pt x="1903318" y="2084567"/>
                    </a:cubicBezTo>
                    <a:cubicBezTo>
                      <a:pt x="1903679" y="2096839"/>
                      <a:pt x="1909455" y="2144123"/>
                      <a:pt x="1921727" y="2151703"/>
                    </a:cubicBezTo>
                    <a:cubicBezTo>
                      <a:pt x="1969733" y="2180218"/>
                      <a:pt x="2048058" y="2176969"/>
                      <a:pt x="2055639" y="2106946"/>
                    </a:cubicBezTo>
                    <a:cubicBezTo>
                      <a:pt x="2058525" y="2081318"/>
                      <a:pt x="2057082" y="2025371"/>
                      <a:pt x="2055277" y="1999744"/>
                    </a:cubicBezTo>
                    <a:cubicBezTo>
                      <a:pt x="2050224" y="1921058"/>
                      <a:pt x="2054916" y="1874135"/>
                      <a:pt x="2097869" y="1803028"/>
                    </a:cubicBezTo>
                    <a:cubicBezTo>
                      <a:pt x="2123496" y="1760436"/>
                      <a:pt x="2159230" y="1707738"/>
                      <a:pt x="2185218" y="1660454"/>
                    </a:cubicBezTo>
                    <a:cubicBezTo>
                      <a:pt x="2214816" y="1645655"/>
                      <a:pt x="2190271" y="1734087"/>
                      <a:pt x="2188106" y="1746720"/>
                    </a:cubicBezTo>
                    <a:cubicBezTo>
                      <a:pt x="2167532" y="1879910"/>
                      <a:pt x="2185940" y="1950294"/>
                      <a:pt x="2198213" y="2082040"/>
                    </a:cubicBezTo>
                    <a:cubicBezTo>
                      <a:pt x="2201100" y="2114886"/>
                      <a:pt x="2221674" y="2165058"/>
                      <a:pt x="2255603" y="2174443"/>
                    </a:cubicBezTo>
                    <a:cubicBezTo>
                      <a:pt x="2290976" y="2184549"/>
                      <a:pt x="2314798" y="2194656"/>
                      <a:pt x="2344757" y="2160366"/>
                    </a:cubicBezTo>
                    <a:cubicBezTo>
                      <a:pt x="2380852" y="2119579"/>
                      <a:pt x="2364249" y="2075182"/>
                      <a:pt x="2362804" y="2031508"/>
                    </a:cubicBezTo>
                    <a:cubicBezTo>
                      <a:pt x="2359556" y="1950655"/>
                      <a:pt x="2346562" y="1867998"/>
                      <a:pt x="2361721" y="1788951"/>
                    </a:cubicBezTo>
                    <a:cubicBezTo>
                      <a:pt x="2388792" y="1647099"/>
                      <a:pt x="2428858" y="1507773"/>
                      <a:pt x="2461343" y="1367004"/>
                    </a:cubicBezTo>
                    <a:cubicBezTo>
                      <a:pt x="2484805" y="1264494"/>
                      <a:pt x="2510432" y="1161264"/>
                      <a:pt x="2467840" y="1056228"/>
                    </a:cubicBezTo>
                    <a:cubicBezTo>
                      <a:pt x="2460982" y="1039263"/>
                      <a:pt x="2466396" y="1046843"/>
                      <a:pt x="2479390" y="1042151"/>
                    </a:cubicBezTo>
                    <a:cubicBezTo>
                      <a:pt x="2552302" y="1015080"/>
                      <a:pt x="2606805" y="952275"/>
                      <a:pt x="2608248" y="875393"/>
                    </a:cubicBezTo>
                    <a:cubicBezTo>
                      <a:pt x="2609693" y="796346"/>
                      <a:pt x="2583343" y="739677"/>
                      <a:pt x="2507905" y="702860"/>
                    </a:cubicBezTo>
                    <a:close/>
                    <a:moveTo>
                      <a:pt x="2107253" y="1046121"/>
                    </a:moveTo>
                    <a:cubicBezTo>
                      <a:pt x="2126023" y="1048648"/>
                      <a:pt x="2194242" y="1067417"/>
                      <a:pt x="2235029" y="1066334"/>
                    </a:cubicBezTo>
                    <a:cubicBezTo>
                      <a:pt x="2230337" y="1068861"/>
                      <a:pt x="2226006" y="1071388"/>
                      <a:pt x="2221313" y="1073914"/>
                    </a:cubicBezTo>
                    <a:cubicBezTo>
                      <a:pt x="2187745" y="1093405"/>
                      <a:pt x="2150928" y="1107121"/>
                      <a:pt x="2114834" y="1122642"/>
                    </a:cubicBezTo>
                    <a:cubicBezTo>
                      <a:pt x="2106171" y="1126252"/>
                      <a:pt x="2089206" y="1140689"/>
                      <a:pt x="2087041" y="1125530"/>
                    </a:cubicBezTo>
                    <a:cubicBezTo>
                      <a:pt x="2083792" y="1102429"/>
                      <a:pt x="2076212" y="1091962"/>
                      <a:pt x="2070798" y="1047926"/>
                    </a:cubicBezTo>
                    <a:cubicBezTo>
                      <a:pt x="2069354" y="1035293"/>
                      <a:pt x="2096425" y="1044677"/>
                      <a:pt x="2107253" y="1046121"/>
                    </a:cubicBezTo>
                    <a:close/>
                    <a:moveTo>
                      <a:pt x="1923170" y="226049"/>
                    </a:moveTo>
                    <a:cubicBezTo>
                      <a:pt x="1973703" y="453085"/>
                      <a:pt x="2029650" y="911849"/>
                      <a:pt x="2070076" y="1140328"/>
                    </a:cubicBezTo>
                    <a:cubicBezTo>
                      <a:pt x="2070437" y="1143216"/>
                      <a:pt x="2072963" y="1149713"/>
                      <a:pt x="2072963" y="1149713"/>
                    </a:cubicBezTo>
                    <a:cubicBezTo>
                      <a:pt x="2037230" y="1170648"/>
                      <a:pt x="1979840" y="1180394"/>
                      <a:pt x="1979478" y="1178950"/>
                    </a:cubicBezTo>
                    <a:cubicBezTo>
                      <a:pt x="1935443" y="972849"/>
                      <a:pt x="1874442" y="532854"/>
                      <a:pt x="1834016" y="326031"/>
                    </a:cubicBezTo>
                    <a:cubicBezTo>
                      <a:pt x="1816691" y="236877"/>
                      <a:pt x="1797922" y="115960"/>
                      <a:pt x="1779874" y="26806"/>
                    </a:cubicBezTo>
                    <a:cubicBezTo>
                      <a:pt x="1784205" y="25723"/>
                      <a:pt x="1904401" y="142309"/>
                      <a:pt x="1923170" y="226049"/>
                    </a:cubicBezTo>
                    <a:close/>
                    <a:moveTo>
                      <a:pt x="586221" y="1097015"/>
                    </a:moveTo>
                    <a:cubicBezTo>
                      <a:pt x="586221" y="1097015"/>
                      <a:pt x="593802" y="1173897"/>
                      <a:pt x="597411" y="1201689"/>
                    </a:cubicBezTo>
                    <a:cubicBezTo>
                      <a:pt x="551210" y="1191222"/>
                      <a:pt x="487322" y="1158376"/>
                      <a:pt x="442925" y="1128417"/>
                    </a:cubicBezTo>
                    <a:cubicBezTo>
                      <a:pt x="476494" y="1118672"/>
                      <a:pt x="559872" y="1106399"/>
                      <a:pt x="586221" y="1097015"/>
                    </a:cubicBezTo>
                    <a:close/>
                    <a:moveTo>
                      <a:pt x="179434" y="1109648"/>
                    </a:moveTo>
                    <a:cubicBezTo>
                      <a:pt x="85226" y="1112536"/>
                      <a:pt x="19173" y="1032405"/>
                      <a:pt x="19534" y="961299"/>
                    </a:cubicBezTo>
                    <a:cubicBezTo>
                      <a:pt x="19895" y="879003"/>
                      <a:pt x="85226" y="820168"/>
                      <a:pt x="175102" y="821973"/>
                    </a:cubicBezTo>
                    <a:cubicBezTo>
                      <a:pt x="243321" y="823417"/>
                      <a:pt x="302516" y="897411"/>
                      <a:pt x="302878" y="981873"/>
                    </a:cubicBezTo>
                    <a:cubicBezTo>
                      <a:pt x="303239" y="1043595"/>
                      <a:pt x="252345" y="1107482"/>
                      <a:pt x="179434" y="1109648"/>
                    </a:cubicBezTo>
                    <a:close/>
                    <a:moveTo>
                      <a:pt x="795932" y="1282542"/>
                    </a:moveTo>
                    <a:cubicBezTo>
                      <a:pt x="795210" y="1300228"/>
                      <a:pt x="787269" y="1316471"/>
                      <a:pt x="773914" y="1326577"/>
                    </a:cubicBezTo>
                    <a:cubicBezTo>
                      <a:pt x="771388" y="1328382"/>
                      <a:pt x="768500" y="1330187"/>
                      <a:pt x="765612" y="1331992"/>
                    </a:cubicBezTo>
                    <a:cubicBezTo>
                      <a:pt x="760559" y="1334518"/>
                      <a:pt x="754784" y="1336684"/>
                      <a:pt x="749009" y="1337767"/>
                    </a:cubicBezTo>
                    <a:cubicBezTo>
                      <a:pt x="745400" y="1338489"/>
                      <a:pt x="741790" y="1339211"/>
                      <a:pt x="738181" y="1339571"/>
                    </a:cubicBezTo>
                    <a:cubicBezTo>
                      <a:pt x="683677" y="1348595"/>
                      <a:pt x="628452" y="1348595"/>
                      <a:pt x="573588" y="1354370"/>
                    </a:cubicBezTo>
                    <a:cubicBezTo>
                      <a:pt x="517641" y="1360506"/>
                      <a:pt x="471440" y="1332714"/>
                      <a:pt x="428488" y="1302755"/>
                    </a:cubicBezTo>
                    <a:cubicBezTo>
                      <a:pt x="385534" y="1272796"/>
                      <a:pt x="337889" y="1255471"/>
                      <a:pt x="289523" y="1234897"/>
                    </a:cubicBezTo>
                    <a:cubicBezTo>
                      <a:pt x="285552" y="1256193"/>
                      <a:pt x="294215" y="1253305"/>
                      <a:pt x="302156" y="1256193"/>
                    </a:cubicBezTo>
                    <a:cubicBezTo>
                      <a:pt x="373984" y="1283986"/>
                      <a:pt x="431375" y="1338489"/>
                      <a:pt x="504286" y="1364116"/>
                    </a:cubicBezTo>
                    <a:cubicBezTo>
                      <a:pt x="512949" y="1367004"/>
                      <a:pt x="587665" y="1371335"/>
                      <a:pt x="594884" y="1369169"/>
                    </a:cubicBezTo>
                    <a:cubicBezTo>
                      <a:pt x="594884" y="1369169"/>
                      <a:pt x="750452" y="1584655"/>
                      <a:pt x="819394" y="1766933"/>
                    </a:cubicBezTo>
                    <a:cubicBezTo>
                      <a:pt x="837080" y="1813495"/>
                      <a:pt x="836358" y="1875217"/>
                      <a:pt x="834553" y="1925028"/>
                    </a:cubicBezTo>
                    <a:cubicBezTo>
                      <a:pt x="833109" y="1967259"/>
                      <a:pt x="829500" y="1999383"/>
                      <a:pt x="827695" y="2041614"/>
                    </a:cubicBezTo>
                    <a:cubicBezTo>
                      <a:pt x="826613" y="2071212"/>
                      <a:pt x="811452" y="2100810"/>
                      <a:pt x="771388" y="2101531"/>
                    </a:cubicBezTo>
                    <a:cubicBezTo>
                      <a:pt x="733849" y="2102253"/>
                      <a:pt x="722298" y="2084928"/>
                      <a:pt x="718689" y="2046306"/>
                    </a:cubicBezTo>
                    <a:cubicBezTo>
                      <a:pt x="713275" y="1987833"/>
                      <a:pt x="714358" y="1944880"/>
                      <a:pt x="713636" y="1886407"/>
                    </a:cubicBezTo>
                    <a:cubicBezTo>
                      <a:pt x="712192" y="1787507"/>
                      <a:pt x="648304" y="1704489"/>
                      <a:pt x="589831" y="1635909"/>
                    </a:cubicBezTo>
                    <a:cubicBezTo>
                      <a:pt x="580807" y="1625081"/>
                      <a:pt x="563121" y="1611004"/>
                      <a:pt x="546156" y="1621110"/>
                    </a:cubicBezTo>
                    <a:cubicBezTo>
                      <a:pt x="531718" y="1629773"/>
                      <a:pt x="531718" y="1646016"/>
                      <a:pt x="533523" y="1661537"/>
                    </a:cubicBezTo>
                    <a:cubicBezTo>
                      <a:pt x="541464" y="1725785"/>
                      <a:pt x="563482" y="1787868"/>
                      <a:pt x="556984" y="1853921"/>
                    </a:cubicBezTo>
                    <a:cubicBezTo>
                      <a:pt x="549765" y="1924306"/>
                      <a:pt x="544351" y="1994691"/>
                      <a:pt x="535689" y="2065076"/>
                    </a:cubicBezTo>
                    <a:cubicBezTo>
                      <a:pt x="532441" y="2091786"/>
                      <a:pt x="510422" y="2122105"/>
                      <a:pt x="471440" y="2116330"/>
                    </a:cubicBezTo>
                    <a:cubicBezTo>
                      <a:pt x="435706" y="2110916"/>
                      <a:pt x="410079" y="2100448"/>
                      <a:pt x="408274" y="2053525"/>
                    </a:cubicBezTo>
                    <a:cubicBezTo>
                      <a:pt x="404304" y="1939105"/>
                      <a:pt x="430292" y="1845259"/>
                      <a:pt x="414771" y="1731199"/>
                    </a:cubicBezTo>
                    <a:cubicBezTo>
                      <a:pt x="409357" y="1691495"/>
                      <a:pt x="391310" y="1634105"/>
                      <a:pt x="373262" y="1600175"/>
                    </a:cubicBezTo>
                    <a:cubicBezTo>
                      <a:pt x="314789" y="1491169"/>
                      <a:pt x="274724" y="1373861"/>
                      <a:pt x="218055" y="1263772"/>
                    </a:cubicBezTo>
                    <a:cubicBezTo>
                      <a:pt x="180877" y="1191583"/>
                      <a:pt x="215889" y="1113257"/>
                      <a:pt x="283747" y="1089435"/>
                    </a:cubicBezTo>
                    <a:cubicBezTo>
                      <a:pt x="309375" y="1080411"/>
                      <a:pt x="327783" y="1090879"/>
                      <a:pt x="346913" y="1100985"/>
                    </a:cubicBezTo>
                    <a:cubicBezTo>
                      <a:pt x="395281" y="1125530"/>
                      <a:pt x="445091" y="1148269"/>
                      <a:pt x="489849" y="1178589"/>
                    </a:cubicBezTo>
                    <a:cubicBezTo>
                      <a:pt x="546156" y="1216849"/>
                      <a:pt x="606435" y="1224429"/>
                      <a:pt x="670683" y="1218654"/>
                    </a:cubicBezTo>
                    <a:cubicBezTo>
                      <a:pt x="699920" y="1216127"/>
                      <a:pt x="733127" y="1211074"/>
                      <a:pt x="760559" y="1219015"/>
                    </a:cubicBezTo>
                    <a:cubicBezTo>
                      <a:pt x="790157" y="1227678"/>
                      <a:pt x="797014" y="1254027"/>
                      <a:pt x="795932" y="1282542"/>
                    </a:cubicBezTo>
                    <a:close/>
                    <a:moveTo>
                      <a:pt x="1762188" y="1215045"/>
                    </a:moveTo>
                    <a:cubicBezTo>
                      <a:pt x="1749915" y="1215406"/>
                      <a:pt x="1724649" y="1216127"/>
                      <a:pt x="1698661" y="1217571"/>
                    </a:cubicBezTo>
                    <a:cubicBezTo>
                      <a:pt x="1697578" y="1217571"/>
                      <a:pt x="1622862" y="1225873"/>
                      <a:pt x="1605176" y="1228761"/>
                    </a:cubicBezTo>
                    <a:cubicBezTo>
                      <a:pt x="1569081" y="1234175"/>
                      <a:pt x="1532987" y="1237784"/>
                      <a:pt x="1496892" y="1241033"/>
                    </a:cubicBezTo>
                    <a:cubicBezTo>
                      <a:pt x="1425063" y="1247530"/>
                      <a:pt x="1060506" y="1309974"/>
                      <a:pt x="916127" y="1322968"/>
                    </a:cubicBezTo>
                    <a:lnTo>
                      <a:pt x="915045" y="1322968"/>
                    </a:lnTo>
                    <a:cubicBezTo>
                      <a:pt x="911796" y="1323329"/>
                      <a:pt x="908548" y="1323690"/>
                      <a:pt x="905660" y="1323690"/>
                    </a:cubicBezTo>
                    <a:cubicBezTo>
                      <a:pt x="877145" y="1326216"/>
                      <a:pt x="853322" y="1328021"/>
                      <a:pt x="834914" y="1329104"/>
                    </a:cubicBezTo>
                    <a:cubicBezTo>
                      <a:pt x="822281" y="1329826"/>
                      <a:pt x="804956" y="1330187"/>
                      <a:pt x="797376" y="1330187"/>
                    </a:cubicBezTo>
                    <a:cubicBezTo>
                      <a:pt x="797014" y="1330187"/>
                      <a:pt x="796654" y="1329826"/>
                      <a:pt x="796654" y="1329826"/>
                    </a:cubicBezTo>
                    <a:cubicBezTo>
                      <a:pt x="796654" y="1329465"/>
                      <a:pt x="796654" y="1329104"/>
                      <a:pt x="796654" y="1328743"/>
                    </a:cubicBezTo>
                    <a:cubicBezTo>
                      <a:pt x="823725" y="1285429"/>
                      <a:pt x="808565" y="1235619"/>
                      <a:pt x="796293" y="1222985"/>
                    </a:cubicBezTo>
                    <a:cubicBezTo>
                      <a:pt x="788713" y="1215045"/>
                      <a:pt x="753340" y="1189778"/>
                      <a:pt x="676820" y="1205299"/>
                    </a:cubicBezTo>
                    <a:cubicBezTo>
                      <a:pt x="658772" y="1208908"/>
                      <a:pt x="640725" y="1208908"/>
                      <a:pt x="622316" y="1207104"/>
                    </a:cubicBezTo>
                    <a:cubicBezTo>
                      <a:pt x="621955" y="1207104"/>
                      <a:pt x="621233" y="1206743"/>
                      <a:pt x="621594" y="1206021"/>
                    </a:cubicBezTo>
                    <a:cubicBezTo>
                      <a:pt x="621955" y="1202772"/>
                      <a:pt x="621594" y="1199163"/>
                      <a:pt x="620511" y="1195554"/>
                    </a:cubicBezTo>
                    <a:cubicBezTo>
                      <a:pt x="615097" y="1175701"/>
                      <a:pt x="600659" y="1087630"/>
                      <a:pt x="593440" y="1049370"/>
                    </a:cubicBezTo>
                    <a:cubicBezTo>
                      <a:pt x="592357" y="1042873"/>
                      <a:pt x="591274" y="1037819"/>
                      <a:pt x="590553" y="1034210"/>
                    </a:cubicBezTo>
                    <a:cubicBezTo>
                      <a:pt x="574671" y="949026"/>
                      <a:pt x="563121" y="862038"/>
                      <a:pt x="551931" y="777937"/>
                    </a:cubicBezTo>
                    <a:cubicBezTo>
                      <a:pt x="546156" y="734263"/>
                      <a:pt x="525582" y="512280"/>
                      <a:pt x="519085" y="468244"/>
                    </a:cubicBezTo>
                    <a:cubicBezTo>
                      <a:pt x="509339" y="401108"/>
                      <a:pt x="497789" y="397138"/>
                      <a:pt x="564203" y="381978"/>
                    </a:cubicBezTo>
                    <a:cubicBezTo>
                      <a:pt x="601742" y="373315"/>
                      <a:pt x="1368034" y="92859"/>
                      <a:pt x="1675921" y="32942"/>
                    </a:cubicBezTo>
                    <a:cubicBezTo>
                      <a:pt x="1676644" y="32581"/>
                      <a:pt x="1677726" y="32581"/>
                      <a:pt x="1678449" y="32220"/>
                    </a:cubicBezTo>
                    <a:lnTo>
                      <a:pt x="1678809" y="32220"/>
                    </a:lnTo>
                    <a:cubicBezTo>
                      <a:pt x="1681335" y="31859"/>
                      <a:pt x="1684223" y="31137"/>
                      <a:pt x="1686750" y="30776"/>
                    </a:cubicBezTo>
                    <a:cubicBezTo>
                      <a:pt x="1688916" y="30415"/>
                      <a:pt x="1691082" y="30054"/>
                      <a:pt x="1692886" y="29693"/>
                    </a:cubicBezTo>
                    <a:lnTo>
                      <a:pt x="1700827" y="28250"/>
                    </a:lnTo>
                    <a:cubicBezTo>
                      <a:pt x="1703715" y="27528"/>
                      <a:pt x="1706602" y="27167"/>
                      <a:pt x="1709489" y="26445"/>
                    </a:cubicBezTo>
                    <a:cubicBezTo>
                      <a:pt x="1710572" y="26084"/>
                      <a:pt x="1712016" y="26084"/>
                      <a:pt x="1713099" y="25723"/>
                    </a:cubicBezTo>
                    <a:lnTo>
                      <a:pt x="1715625" y="25362"/>
                    </a:lnTo>
                    <a:cubicBezTo>
                      <a:pt x="1718513" y="25001"/>
                      <a:pt x="1721040" y="24279"/>
                      <a:pt x="1723927" y="23918"/>
                    </a:cubicBezTo>
                    <a:cubicBezTo>
                      <a:pt x="1761466" y="18504"/>
                      <a:pt x="1762910" y="27889"/>
                      <a:pt x="1766881" y="52433"/>
                    </a:cubicBezTo>
                    <a:cubicBezTo>
                      <a:pt x="1767602" y="56764"/>
                      <a:pt x="1768324" y="61457"/>
                      <a:pt x="1769407" y="66871"/>
                    </a:cubicBezTo>
                    <a:cubicBezTo>
                      <a:pt x="1783123" y="137978"/>
                      <a:pt x="1796839" y="207640"/>
                      <a:pt x="1810916" y="278747"/>
                    </a:cubicBezTo>
                    <a:cubicBezTo>
                      <a:pt x="1827159" y="360682"/>
                      <a:pt x="1920283" y="936032"/>
                      <a:pt x="1943022" y="1049009"/>
                    </a:cubicBezTo>
                    <a:lnTo>
                      <a:pt x="1951324" y="1090879"/>
                    </a:lnTo>
                    <a:cubicBezTo>
                      <a:pt x="1951324" y="1091240"/>
                      <a:pt x="1951324" y="1091601"/>
                      <a:pt x="1951324" y="1091962"/>
                    </a:cubicBezTo>
                    <a:cubicBezTo>
                      <a:pt x="1952046" y="1097015"/>
                      <a:pt x="1953129" y="1101707"/>
                      <a:pt x="1953851" y="1106399"/>
                    </a:cubicBezTo>
                    <a:lnTo>
                      <a:pt x="1954212" y="1108926"/>
                    </a:lnTo>
                    <a:cubicBezTo>
                      <a:pt x="1955655" y="1116506"/>
                      <a:pt x="1956738" y="1124086"/>
                      <a:pt x="1958183" y="1130944"/>
                    </a:cubicBezTo>
                    <a:lnTo>
                      <a:pt x="1958543" y="1133831"/>
                    </a:lnTo>
                    <a:cubicBezTo>
                      <a:pt x="1958904" y="1135275"/>
                      <a:pt x="1958904" y="1136719"/>
                      <a:pt x="1959265" y="1138163"/>
                    </a:cubicBezTo>
                    <a:lnTo>
                      <a:pt x="1961792" y="1151157"/>
                    </a:lnTo>
                    <a:cubicBezTo>
                      <a:pt x="1962153" y="1152962"/>
                      <a:pt x="1962514" y="1155127"/>
                      <a:pt x="1962874" y="1156932"/>
                    </a:cubicBezTo>
                    <a:lnTo>
                      <a:pt x="1963236" y="1158376"/>
                    </a:lnTo>
                    <a:cubicBezTo>
                      <a:pt x="1963957" y="1161264"/>
                      <a:pt x="1964319" y="1167399"/>
                      <a:pt x="1964679" y="1169926"/>
                    </a:cubicBezTo>
                    <a:lnTo>
                      <a:pt x="1966845" y="1180755"/>
                    </a:lnTo>
                    <a:cubicBezTo>
                      <a:pt x="1966845" y="1181116"/>
                      <a:pt x="1966845" y="1181116"/>
                      <a:pt x="1966845" y="1181477"/>
                    </a:cubicBezTo>
                    <a:cubicBezTo>
                      <a:pt x="1966845" y="1181837"/>
                      <a:pt x="1966484" y="1181837"/>
                      <a:pt x="1966123" y="1181837"/>
                    </a:cubicBezTo>
                    <a:cubicBezTo>
                      <a:pt x="1965402" y="1181837"/>
                      <a:pt x="1963957" y="1182198"/>
                      <a:pt x="1961792" y="1182198"/>
                    </a:cubicBezTo>
                    <a:lnTo>
                      <a:pt x="1957100" y="1182559"/>
                    </a:lnTo>
                    <a:cubicBezTo>
                      <a:pt x="1952407" y="1182920"/>
                      <a:pt x="1946632" y="1183281"/>
                      <a:pt x="1940135" y="1183642"/>
                    </a:cubicBezTo>
                    <a:lnTo>
                      <a:pt x="1939774" y="1183642"/>
                    </a:lnTo>
                    <a:cubicBezTo>
                      <a:pt x="1938691" y="1183642"/>
                      <a:pt x="1937608" y="1183642"/>
                      <a:pt x="1936165" y="1184003"/>
                    </a:cubicBezTo>
                    <a:cubicBezTo>
                      <a:pt x="1932194" y="1184364"/>
                      <a:pt x="1927863" y="1184725"/>
                      <a:pt x="1923531" y="1184725"/>
                    </a:cubicBezTo>
                    <a:lnTo>
                      <a:pt x="1923170" y="1184725"/>
                    </a:lnTo>
                    <a:cubicBezTo>
                      <a:pt x="1921727" y="1184725"/>
                      <a:pt x="1920644" y="1184725"/>
                      <a:pt x="1919200" y="1185086"/>
                    </a:cubicBezTo>
                    <a:cubicBezTo>
                      <a:pt x="1917756" y="1185086"/>
                      <a:pt x="1916312" y="1185447"/>
                      <a:pt x="1914869" y="1185447"/>
                    </a:cubicBezTo>
                    <a:cubicBezTo>
                      <a:pt x="1913425" y="1185447"/>
                      <a:pt x="1911981" y="1185447"/>
                      <a:pt x="1910537" y="1185808"/>
                    </a:cubicBezTo>
                    <a:cubicBezTo>
                      <a:pt x="1909815" y="1185808"/>
                      <a:pt x="1909094" y="1185808"/>
                      <a:pt x="1908372" y="1185808"/>
                    </a:cubicBezTo>
                    <a:cubicBezTo>
                      <a:pt x="1907650" y="1185808"/>
                      <a:pt x="1906927" y="1185808"/>
                      <a:pt x="1906206" y="1185808"/>
                    </a:cubicBezTo>
                    <a:cubicBezTo>
                      <a:pt x="1904762" y="1185808"/>
                      <a:pt x="1902958" y="1186169"/>
                      <a:pt x="1901513" y="1186169"/>
                    </a:cubicBezTo>
                    <a:lnTo>
                      <a:pt x="1897543" y="1186530"/>
                    </a:lnTo>
                    <a:cubicBezTo>
                      <a:pt x="1893212" y="1186891"/>
                      <a:pt x="1889241" y="1186891"/>
                      <a:pt x="1885632" y="1187252"/>
                    </a:cubicBezTo>
                    <a:lnTo>
                      <a:pt x="1882022" y="1187613"/>
                    </a:lnTo>
                    <a:cubicBezTo>
                      <a:pt x="1879496" y="1187613"/>
                      <a:pt x="1877330" y="1187974"/>
                      <a:pt x="1875525" y="1187974"/>
                    </a:cubicBezTo>
                    <a:cubicBezTo>
                      <a:pt x="1874442" y="1187974"/>
                      <a:pt x="1873721" y="1187974"/>
                      <a:pt x="1872637" y="1187974"/>
                    </a:cubicBezTo>
                    <a:cubicBezTo>
                      <a:pt x="1871555" y="1187974"/>
                      <a:pt x="1870472" y="1187974"/>
                      <a:pt x="1869389" y="1188335"/>
                    </a:cubicBezTo>
                    <a:lnTo>
                      <a:pt x="1867946" y="1188335"/>
                    </a:lnTo>
                    <a:cubicBezTo>
                      <a:pt x="1865780" y="1188335"/>
                      <a:pt x="1864336" y="1188695"/>
                      <a:pt x="1863614" y="1188695"/>
                    </a:cubicBezTo>
                    <a:cubicBezTo>
                      <a:pt x="1856395" y="1189056"/>
                      <a:pt x="1849176" y="1189417"/>
                      <a:pt x="1841597" y="1190500"/>
                    </a:cubicBezTo>
                    <a:cubicBezTo>
                      <a:pt x="1837987" y="1190861"/>
                      <a:pt x="1834016" y="1191583"/>
                      <a:pt x="1829324" y="1192666"/>
                    </a:cubicBezTo>
                    <a:cubicBezTo>
                      <a:pt x="1823549" y="1193749"/>
                      <a:pt x="1818495" y="1194832"/>
                      <a:pt x="1813442" y="1196275"/>
                    </a:cubicBezTo>
                    <a:lnTo>
                      <a:pt x="1811638" y="1196636"/>
                    </a:lnTo>
                    <a:cubicBezTo>
                      <a:pt x="1810916" y="1196997"/>
                      <a:pt x="1810194" y="1196997"/>
                      <a:pt x="1809472" y="1197358"/>
                    </a:cubicBezTo>
                    <a:cubicBezTo>
                      <a:pt x="1804780" y="1198802"/>
                      <a:pt x="1800448" y="1199885"/>
                      <a:pt x="1796478" y="1201329"/>
                    </a:cubicBezTo>
                    <a:cubicBezTo>
                      <a:pt x="1792869" y="1202411"/>
                      <a:pt x="1789620" y="1203855"/>
                      <a:pt x="1786733" y="1204577"/>
                    </a:cubicBezTo>
                    <a:cubicBezTo>
                      <a:pt x="1767602" y="1211796"/>
                      <a:pt x="1763271" y="1215045"/>
                      <a:pt x="1762910" y="1215406"/>
                    </a:cubicBezTo>
                    <a:cubicBezTo>
                      <a:pt x="1762549" y="1215045"/>
                      <a:pt x="1762188" y="1215045"/>
                      <a:pt x="1762188" y="1215045"/>
                    </a:cubicBezTo>
                    <a:close/>
                    <a:moveTo>
                      <a:pt x="2450153" y="1323690"/>
                    </a:moveTo>
                    <a:cubicBezTo>
                      <a:pt x="2415142" y="1470234"/>
                      <a:pt x="2375799" y="1615696"/>
                      <a:pt x="2343313" y="1762602"/>
                    </a:cubicBezTo>
                    <a:cubicBezTo>
                      <a:pt x="2325626" y="1842732"/>
                      <a:pt x="2342952" y="1925028"/>
                      <a:pt x="2344035" y="2006241"/>
                    </a:cubicBezTo>
                    <a:cubicBezTo>
                      <a:pt x="2344396" y="2037644"/>
                      <a:pt x="2345118" y="2069407"/>
                      <a:pt x="2346562" y="2100810"/>
                    </a:cubicBezTo>
                    <a:cubicBezTo>
                      <a:pt x="2348006" y="2135100"/>
                      <a:pt x="2327431" y="2155674"/>
                      <a:pt x="2298195" y="2160366"/>
                    </a:cubicBezTo>
                    <a:cubicBezTo>
                      <a:pt x="2265710" y="2165419"/>
                      <a:pt x="2228171" y="2141597"/>
                      <a:pt x="2224561" y="2107307"/>
                    </a:cubicBezTo>
                    <a:cubicBezTo>
                      <a:pt x="2213011" y="1998300"/>
                      <a:pt x="2189189" y="1896152"/>
                      <a:pt x="2205070" y="1784619"/>
                    </a:cubicBezTo>
                    <a:cubicBezTo>
                      <a:pt x="2210846" y="1744554"/>
                      <a:pt x="2217704" y="1703406"/>
                      <a:pt x="2217342" y="1662619"/>
                    </a:cubicBezTo>
                    <a:cubicBezTo>
                      <a:pt x="2217342" y="1648903"/>
                      <a:pt x="2209041" y="1634465"/>
                      <a:pt x="2192076" y="1631217"/>
                    </a:cubicBezTo>
                    <a:cubicBezTo>
                      <a:pt x="2176195" y="1627968"/>
                      <a:pt x="2166449" y="1637714"/>
                      <a:pt x="2159591" y="1650347"/>
                    </a:cubicBezTo>
                    <a:cubicBezTo>
                      <a:pt x="2122053" y="1719288"/>
                      <a:pt x="2084153" y="1787868"/>
                      <a:pt x="2048420" y="1857170"/>
                    </a:cubicBezTo>
                    <a:cubicBezTo>
                      <a:pt x="2035786" y="1881714"/>
                      <a:pt x="2039756" y="1910590"/>
                      <a:pt x="2039396" y="1937300"/>
                    </a:cubicBezTo>
                    <a:cubicBezTo>
                      <a:pt x="2038673" y="1986750"/>
                      <a:pt x="2040118" y="2036561"/>
                      <a:pt x="2039396" y="2086011"/>
                    </a:cubicBezTo>
                    <a:cubicBezTo>
                      <a:pt x="2039035" y="2125715"/>
                      <a:pt x="2025680" y="2144123"/>
                      <a:pt x="1981283" y="2146289"/>
                    </a:cubicBezTo>
                    <a:cubicBezTo>
                      <a:pt x="1939774" y="2148094"/>
                      <a:pt x="1920644" y="2126076"/>
                      <a:pt x="1920283" y="2090342"/>
                    </a:cubicBezTo>
                    <a:cubicBezTo>
                      <a:pt x="1919561" y="1990721"/>
                      <a:pt x="1927141" y="1891821"/>
                      <a:pt x="1933638" y="1792560"/>
                    </a:cubicBezTo>
                    <a:cubicBezTo>
                      <a:pt x="1935803" y="1761519"/>
                      <a:pt x="1946632" y="1733365"/>
                      <a:pt x="1959265" y="1705572"/>
                    </a:cubicBezTo>
                    <a:cubicBezTo>
                      <a:pt x="1960709" y="1702324"/>
                      <a:pt x="1962153" y="1699075"/>
                      <a:pt x="1963957" y="1695827"/>
                    </a:cubicBezTo>
                    <a:cubicBezTo>
                      <a:pt x="1971538" y="1679584"/>
                      <a:pt x="1979840" y="1663702"/>
                      <a:pt x="1987059" y="1647459"/>
                    </a:cubicBezTo>
                    <a:cubicBezTo>
                      <a:pt x="1987780" y="1645655"/>
                      <a:pt x="1988502" y="1644211"/>
                      <a:pt x="1989224" y="1642406"/>
                    </a:cubicBezTo>
                    <a:cubicBezTo>
                      <a:pt x="1990668" y="1639158"/>
                      <a:pt x="1992111" y="1635909"/>
                      <a:pt x="1993194" y="1632661"/>
                    </a:cubicBezTo>
                    <a:cubicBezTo>
                      <a:pt x="2025318" y="1549643"/>
                      <a:pt x="2072963" y="1455075"/>
                      <a:pt x="2100757" y="1370974"/>
                    </a:cubicBezTo>
                    <a:cubicBezTo>
                      <a:pt x="2122414" y="1306364"/>
                      <a:pt x="2172224" y="1306725"/>
                      <a:pt x="2219870" y="1278571"/>
                    </a:cubicBezTo>
                    <a:cubicBezTo>
                      <a:pt x="2249828" y="1260885"/>
                      <a:pt x="2282674" y="1246808"/>
                      <a:pt x="2306497" y="1220820"/>
                    </a:cubicBezTo>
                    <a:cubicBezTo>
                      <a:pt x="2303970" y="1217932"/>
                      <a:pt x="2301804" y="1214684"/>
                      <a:pt x="2299278" y="1211796"/>
                    </a:cubicBezTo>
                    <a:cubicBezTo>
                      <a:pt x="2264988" y="1229482"/>
                      <a:pt x="2236473" y="1245364"/>
                      <a:pt x="2203627" y="1265938"/>
                    </a:cubicBezTo>
                    <a:cubicBezTo>
                      <a:pt x="2127828" y="1312500"/>
                      <a:pt x="2087041" y="1312500"/>
                      <a:pt x="2002218" y="1312861"/>
                    </a:cubicBezTo>
                    <a:cubicBezTo>
                      <a:pt x="1948076" y="1313222"/>
                      <a:pt x="1893934" y="1318276"/>
                      <a:pt x="1840152" y="1324773"/>
                    </a:cubicBezTo>
                    <a:cubicBezTo>
                      <a:pt x="1801171" y="1329465"/>
                      <a:pt x="1779514" y="1309252"/>
                      <a:pt x="1768685" y="1277849"/>
                    </a:cubicBezTo>
                    <a:cubicBezTo>
                      <a:pt x="1759300" y="1251139"/>
                      <a:pt x="1777709" y="1219376"/>
                      <a:pt x="1813442" y="1212879"/>
                    </a:cubicBezTo>
                    <a:cubicBezTo>
                      <a:pt x="1844484" y="1207465"/>
                      <a:pt x="1886354" y="1199524"/>
                      <a:pt x="1917395" y="1200607"/>
                    </a:cubicBezTo>
                    <a:cubicBezTo>
                      <a:pt x="2038673" y="1205299"/>
                      <a:pt x="2135047" y="1139968"/>
                      <a:pt x="2237194" y="1090879"/>
                    </a:cubicBezTo>
                    <a:cubicBezTo>
                      <a:pt x="2275094" y="1072470"/>
                      <a:pt x="2311911" y="1049009"/>
                      <a:pt x="2351976" y="1038180"/>
                    </a:cubicBezTo>
                    <a:cubicBezTo>
                      <a:pt x="2413337" y="1021938"/>
                      <a:pt x="2453402" y="1036376"/>
                      <a:pt x="2468201" y="1113257"/>
                    </a:cubicBezTo>
                    <a:cubicBezTo>
                      <a:pt x="2481556" y="1184725"/>
                      <a:pt x="2466757" y="1254749"/>
                      <a:pt x="2450153" y="1323690"/>
                    </a:cubicBezTo>
                    <a:close/>
                    <a:moveTo>
                      <a:pt x="2437881" y="1016885"/>
                    </a:moveTo>
                    <a:cubicBezTo>
                      <a:pt x="2330319" y="1007139"/>
                      <a:pt x="2271846" y="937115"/>
                      <a:pt x="2278703" y="836050"/>
                    </a:cubicBezTo>
                    <a:cubicBezTo>
                      <a:pt x="2284479" y="750505"/>
                      <a:pt x="2342952" y="698529"/>
                      <a:pt x="2428496" y="703221"/>
                    </a:cubicBezTo>
                    <a:cubicBezTo>
                      <a:pt x="2545083" y="706109"/>
                      <a:pt x="2594532" y="792014"/>
                      <a:pt x="2593450" y="879363"/>
                    </a:cubicBezTo>
                    <a:cubicBezTo>
                      <a:pt x="2592728" y="950470"/>
                      <a:pt x="2513319" y="1026991"/>
                      <a:pt x="2437881" y="1016885"/>
                    </a:cubicBezTo>
                    <a:close/>
                  </a:path>
                </a:pathLst>
              </a:custGeom>
              <a:solidFill>
                <a:srgbClr val="000000"/>
              </a:solidFill>
              <a:ln w="3607" cap="flat">
                <a:noFill/>
                <a:prstDash val="solid"/>
                <a:miter/>
              </a:ln>
            </p:spPr>
            <p:txBody>
              <a:bodyPr rtlCol="0" anchor="ctr"/>
              <a:lstStyle/>
              <a:p>
                <a:endParaRPr lang="en-US"/>
              </a:p>
            </p:txBody>
          </p:sp>
          <p:sp>
            <p:nvSpPr>
              <p:cNvPr id="136" name="Freeform 281">
                <a:extLst>
                  <a:ext uri="{FF2B5EF4-FFF2-40B4-BE49-F238E27FC236}">
                    <a16:creationId xmlns:a16="http://schemas.microsoft.com/office/drawing/2014/main" id="{7549F352-BDA7-6C97-0D92-1412386C2361}"/>
                  </a:ext>
                </a:extLst>
              </p:cNvPr>
              <p:cNvSpPr/>
              <p:nvPr/>
            </p:nvSpPr>
            <p:spPr>
              <a:xfrm>
                <a:off x="10175605" y="1656094"/>
                <a:ext cx="315657" cy="314918"/>
              </a:xfrm>
              <a:custGeom>
                <a:avLst/>
                <a:gdLst>
                  <a:gd name="connsiteX0" fmla="*/ 150335 w 315657"/>
                  <a:gd name="connsiteY0" fmla="*/ 293 h 314918"/>
                  <a:gd name="connsiteX1" fmla="*/ 542 w 315657"/>
                  <a:gd name="connsiteY1" fmla="*/ 133122 h 314918"/>
                  <a:gd name="connsiteX2" fmla="*/ 159720 w 315657"/>
                  <a:gd name="connsiteY2" fmla="*/ 313956 h 314918"/>
                  <a:gd name="connsiteX3" fmla="*/ 315649 w 315657"/>
                  <a:gd name="connsiteY3" fmla="*/ 176074 h 314918"/>
                  <a:gd name="connsiteX4" fmla="*/ 150335 w 315657"/>
                  <a:gd name="connsiteY4" fmla="*/ 293 h 314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657" h="314918">
                    <a:moveTo>
                      <a:pt x="150335" y="293"/>
                    </a:moveTo>
                    <a:cubicBezTo>
                      <a:pt x="64791" y="-4399"/>
                      <a:pt x="6318" y="47577"/>
                      <a:pt x="542" y="133122"/>
                    </a:cubicBezTo>
                    <a:cubicBezTo>
                      <a:pt x="-6315" y="234187"/>
                      <a:pt x="52158" y="304572"/>
                      <a:pt x="159720" y="313956"/>
                    </a:cubicBezTo>
                    <a:cubicBezTo>
                      <a:pt x="235519" y="324424"/>
                      <a:pt x="314928" y="247542"/>
                      <a:pt x="315649" y="176074"/>
                    </a:cubicBezTo>
                    <a:cubicBezTo>
                      <a:pt x="316371" y="89086"/>
                      <a:pt x="266922" y="3542"/>
                      <a:pt x="150335" y="293"/>
                    </a:cubicBezTo>
                    <a:close/>
                  </a:path>
                </a:pathLst>
              </a:custGeom>
              <a:solidFill>
                <a:srgbClr val="FFFFFF"/>
              </a:solidFill>
              <a:ln w="3607" cap="flat">
                <a:noFill/>
                <a:prstDash val="solid"/>
                <a:miter/>
              </a:ln>
            </p:spPr>
            <p:txBody>
              <a:bodyPr rtlCol="0" anchor="ctr"/>
              <a:lstStyle/>
              <a:p>
                <a:endParaRPr lang="en-US"/>
              </a:p>
            </p:txBody>
          </p:sp>
          <p:sp>
            <p:nvSpPr>
              <p:cNvPr id="137" name="Freeform 282">
                <a:extLst>
                  <a:ext uri="{FF2B5EF4-FFF2-40B4-BE49-F238E27FC236}">
                    <a16:creationId xmlns:a16="http://schemas.microsoft.com/office/drawing/2014/main" id="{7F8D15B7-F73A-1C9C-1944-A60E399CAE53}"/>
                  </a:ext>
                </a:extLst>
              </p:cNvPr>
              <p:cNvSpPr/>
              <p:nvPr/>
            </p:nvSpPr>
            <p:spPr>
              <a:xfrm>
                <a:off x="9663339" y="1986117"/>
                <a:ext cx="706986" cy="1128812"/>
              </a:xfrm>
              <a:custGeom>
                <a:avLst/>
                <a:gdLst>
                  <a:gd name="connsiteX0" fmla="*/ 585721 w 706986"/>
                  <a:gd name="connsiteY0" fmla="*/ 5951 h 1128812"/>
                  <a:gd name="connsiteX1" fmla="*/ 470940 w 706986"/>
                  <a:gd name="connsiteY1" fmla="*/ 58649 h 1128812"/>
                  <a:gd name="connsiteX2" fmla="*/ 151140 w 706986"/>
                  <a:gd name="connsiteY2" fmla="*/ 168378 h 1128812"/>
                  <a:gd name="connsiteX3" fmla="*/ 47187 w 706986"/>
                  <a:gd name="connsiteY3" fmla="*/ 180650 h 1128812"/>
                  <a:gd name="connsiteX4" fmla="*/ 2430 w 706986"/>
                  <a:gd name="connsiteY4" fmla="*/ 245620 h 1128812"/>
                  <a:gd name="connsiteX5" fmla="*/ 73897 w 706986"/>
                  <a:gd name="connsiteY5" fmla="*/ 292543 h 1128812"/>
                  <a:gd name="connsiteX6" fmla="*/ 235962 w 706986"/>
                  <a:gd name="connsiteY6" fmla="*/ 280632 h 1128812"/>
                  <a:gd name="connsiteX7" fmla="*/ 437371 w 706986"/>
                  <a:gd name="connsiteY7" fmla="*/ 233709 h 1128812"/>
                  <a:gd name="connsiteX8" fmla="*/ 533022 w 706986"/>
                  <a:gd name="connsiteY8" fmla="*/ 179567 h 1128812"/>
                  <a:gd name="connsiteX9" fmla="*/ 540241 w 706986"/>
                  <a:gd name="connsiteY9" fmla="*/ 188590 h 1128812"/>
                  <a:gd name="connsiteX10" fmla="*/ 453614 w 706986"/>
                  <a:gd name="connsiteY10" fmla="*/ 246342 h 1128812"/>
                  <a:gd name="connsiteX11" fmla="*/ 334501 w 706986"/>
                  <a:gd name="connsiteY11" fmla="*/ 338745 h 1128812"/>
                  <a:gd name="connsiteX12" fmla="*/ 226939 w 706986"/>
                  <a:gd name="connsiteY12" fmla="*/ 600431 h 1128812"/>
                  <a:gd name="connsiteX13" fmla="*/ 222969 w 706986"/>
                  <a:gd name="connsiteY13" fmla="*/ 610177 h 1128812"/>
                  <a:gd name="connsiteX14" fmla="*/ 220803 w 706986"/>
                  <a:gd name="connsiteY14" fmla="*/ 615230 h 1128812"/>
                  <a:gd name="connsiteX15" fmla="*/ 197703 w 706986"/>
                  <a:gd name="connsiteY15" fmla="*/ 663597 h 1128812"/>
                  <a:gd name="connsiteX16" fmla="*/ 193010 w 706986"/>
                  <a:gd name="connsiteY16" fmla="*/ 673343 h 1128812"/>
                  <a:gd name="connsiteX17" fmla="*/ 167382 w 706986"/>
                  <a:gd name="connsiteY17" fmla="*/ 760331 h 1128812"/>
                  <a:gd name="connsiteX18" fmla="*/ 154028 w 706986"/>
                  <a:gd name="connsiteY18" fmla="*/ 1058113 h 1128812"/>
                  <a:gd name="connsiteX19" fmla="*/ 215027 w 706986"/>
                  <a:gd name="connsiteY19" fmla="*/ 1114060 h 1128812"/>
                  <a:gd name="connsiteX20" fmla="*/ 273140 w 706986"/>
                  <a:gd name="connsiteY20" fmla="*/ 1053781 h 1128812"/>
                  <a:gd name="connsiteX21" fmla="*/ 273140 w 706986"/>
                  <a:gd name="connsiteY21" fmla="*/ 905071 h 1128812"/>
                  <a:gd name="connsiteX22" fmla="*/ 282164 w 706986"/>
                  <a:gd name="connsiteY22" fmla="*/ 824941 h 1128812"/>
                  <a:gd name="connsiteX23" fmla="*/ 393336 w 706986"/>
                  <a:gd name="connsiteY23" fmla="*/ 618118 h 1128812"/>
                  <a:gd name="connsiteX24" fmla="*/ 425821 w 706986"/>
                  <a:gd name="connsiteY24" fmla="*/ 598988 h 1128812"/>
                  <a:gd name="connsiteX25" fmla="*/ 451087 w 706986"/>
                  <a:gd name="connsiteY25" fmla="*/ 630390 h 1128812"/>
                  <a:gd name="connsiteX26" fmla="*/ 438815 w 706986"/>
                  <a:gd name="connsiteY26" fmla="*/ 752390 h 1128812"/>
                  <a:gd name="connsiteX27" fmla="*/ 458306 w 706986"/>
                  <a:gd name="connsiteY27" fmla="*/ 1075077 h 1128812"/>
                  <a:gd name="connsiteX28" fmla="*/ 531939 w 706986"/>
                  <a:gd name="connsiteY28" fmla="*/ 1128137 h 1128812"/>
                  <a:gd name="connsiteX29" fmla="*/ 580307 w 706986"/>
                  <a:gd name="connsiteY29" fmla="*/ 1068580 h 1128812"/>
                  <a:gd name="connsiteX30" fmla="*/ 577779 w 706986"/>
                  <a:gd name="connsiteY30" fmla="*/ 974012 h 1128812"/>
                  <a:gd name="connsiteX31" fmla="*/ 577058 w 706986"/>
                  <a:gd name="connsiteY31" fmla="*/ 730372 h 1128812"/>
                  <a:gd name="connsiteX32" fmla="*/ 683899 w 706986"/>
                  <a:gd name="connsiteY32" fmla="*/ 291460 h 1128812"/>
                  <a:gd name="connsiteX33" fmla="*/ 701585 w 706986"/>
                  <a:gd name="connsiteY33" fmla="*/ 81389 h 1128812"/>
                  <a:gd name="connsiteX34" fmla="*/ 585721 w 706986"/>
                  <a:gd name="connsiteY34" fmla="*/ 5951 h 1128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06986" h="1128812">
                    <a:moveTo>
                      <a:pt x="585721" y="5951"/>
                    </a:moveTo>
                    <a:cubicBezTo>
                      <a:pt x="545656" y="16419"/>
                      <a:pt x="509199" y="40241"/>
                      <a:pt x="470940" y="58649"/>
                    </a:cubicBezTo>
                    <a:cubicBezTo>
                      <a:pt x="368791" y="108099"/>
                      <a:pt x="272419" y="173070"/>
                      <a:pt x="151140" y="168378"/>
                    </a:cubicBezTo>
                    <a:cubicBezTo>
                      <a:pt x="120099" y="167295"/>
                      <a:pt x="78229" y="175235"/>
                      <a:pt x="47187" y="180650"/>
                    </a:cubicBezTo>
                    <a:cubicBezTo>
                      <a:pt x="11453" y="187147"/>
                      <a:pt x="-6955" y="218910"/>
                      <a:pt x="2430" y="245620"/>
                    </a:cubicBezTo>
                    <a:cubicBezTo>
                      <a:pt x="13619" y="277023"/>
                      <a:pt x="34915" y="297236"/>
                      <a:pt x="73897" y="292543"/>
                    </a:cubicBezTo>
                    <a:cubicBezTo>
                      <a:pt x="127678" y="286407"/>
                      <a:pt x="181820" y="280993"/>
                      <a:pt x="235962" y="280632"/>
                    </a:cubicBezTo>
                    <a:cubicBezTo>
                      <a:pt x="320785" y="280271"/>
                      <a:pt x="361572" y="280271"/>
                      <a:pt x="437371" y="233709"/>
                    </a:cubicBezTo>
                    <a:cubicBezTo>
                      <a:pt x="470218" y="213496"/>
                      <a:pt x="498732" y="197614"/>
                      <a:pt x="533022" y="179567"/>
                    </a:cubicBezTo>
                    <a:cubicBezTo>
                      <a:pt x="535549" y="182454"/>
                      <a:pt x="537715" y="185703"/>
                      <a:pt x="540241" y="188590"/>
                    </a:cubicBezTo>
                    <a:cubicBezTo>
                      <a:pt x="516418" y="214579"/>
                      <a:pt x="483573" y="228656"/>
                      <a:pt x="453614" y="246342"/>
                    </a:cubicBezTo>
                    <a:cubicBezTo>
                      <a:pt x="405969" y="274496"/>
                      <a:pt x="355797" y="273774"/>
                      <a:pt x="334501" y="338745"/>
                    </a:cubicBezTo>
                    <a:cubicBezTo>
                      <a:pt x="306709" y="422845"/>
                      <a:pt x="259064" y="517413"/>
                      <a:pt x="226939" y="600431"/>
                    </a:cubicBezTo>
                    <a:cubicBezTo>
                      <a:pt x="225495" y="603680"/>
                      <a:pt x="224412" y="606929"/>
                      <a:pt x="222969" y="610177"/>
                    </a:cubicBezTo>
                    <a:cubicBezTo>
                      <a:pt x="222246" y="611621"/>
                      <a:pt x="221525" y="613426"/>
                      <a:pt x="220803" y="615230"/>
                    </a:cubicBezTo>
                    <a:cubicBezTo>
                      <a:pt x="213584" y="631473"/>
                      <a:pt x="205643" y="647716"/>
                      <a:pt x="197703" y="663597"/>
                    </a:cubicBezTo>
                    <a:cubicBezTo>
                      <a:pt x="196258" y="666846"/>
                      <a:pt x="194454" y="670094"/>
                      <a:pt x="193010" y="673343"/>
                    </a:cubicBezTo>
                    <a:cubicBezTo>
                      <a:pt x="180016" y="700775"/>
                      <a:pt x="169187" y="729290"/>
                      <a:pt x="167382" y="760331"/>
                    </a:cubicBezTo>
                    <a:cubicBezTo>
                      <a:pt x="160885" y="859592"/>
                      <a:pt x="153306" y="958491"/>
                      <a:pt x="154028" y="1058113"/>
                    </a:cubicBezTo>
                    <a:cubicBezTo>
                      <a:pt x="154389" y="1093847"/>
                      <a:pt x="173518" y="1115864"/>
                      <a:pt x="215027" y="1114060"/>
                    </a:cubicBezTo>
                    <a:cubicBezTo>
                      <a:pt x="259785" y="1111894"/>
                      <a:pt x="272779" y="1093486"/>
                      <a:pt x="273140" y="1053781"/>
                    </a:cubicBezTo>
                    <a:cubicBezTo>
                      <a:pt x="273862" y="1004332"/>
                      <a:pt x="272419" y="954521"/>
                      <a:pt x="273140" y="905071"/>
                    </a:cubicBezTo>
                    <a:cubicBezTo>
                      <a:pt x="273502" y="878000"/>
                      <a:pt x="269531" y="849485"/>
                      <a:pt x="282164" y="824941"/>
                    </a:cubicBezTo>
                    <a:cubicBezTo>
                      <a:pt x="318259" y="755278"/>
                      <a:pt x="356158" y="686698"/>
                      <a:pt x="393336" y="618118"/>
                    </a:cubicBezTo>
                    <a:cubicBezTo>
                      <a:pt x="400194" y="605485"/>
                      <a:pt x="409939" y="595739"/>
                      <a:pt x="425821" y="598988"/>
                    </a:cubicBezTo>
                    <a:cubicBezTo>
                      <a:pt x="442785" y="602236"/>
                      <a:pt x="450726" y="616674"/>
                      <a:pt x="451087" y="630390"/>
                    </a:cubicBezTo>
                    <a:cubicBezTo>
                      <a:pt x="451448" y="671177"/>
                      <a:pt x="444590" y="712325"/>
                      <a:pt x="438815" y="752390"/>
                    </a:cubicBezTo>
                    <a:cubicBezTo>
                      <a:pt x="422933" y="863923"/>
                      <a:pt x="446756" y="966071"/>
                      <a:pt x="458306" y="1075077"/>
                    </a:cubicBezTo>
                    <a:cubicBezTo>
                      <a:pt x="461916" y="1109367"/>
                      <a:pt x="499454" y="1133190"/>
                      <a:pt x="531939" y="1128137"/>
                    </a:cubicBezTo>
                    <a:cubicBezTo>
                      <a:pt x="561176" y="1123444"/>
                      <a:pt x="581750" y="1102870"/>
                      <a:pt x="580307" y="1068580"/>
                    </a:cubicBezTo>
                    <a:cubicBezTo>
                      <a:pt x="578862" y="1037178"/>
                      <a:pt x="578141" y="1005414"/>
                      <a:pt x="577779" y="974012"/>
                    </a:cubicBezTo>
                    <a:cubicBezTo>
                      <a:pt x="576697" y="892799"/>
                      <a:pt x="559732" y="810503"/>
                      <a:pt x="577058" y="730372"/>
                    </a:cubicBezTo>
                    <a:cubicBezTo>
                      <a:pt x="609543" y="583467"/>
                      <a:pt x="648887" y="438005"/>
                      <a:pt x="683899" y="291460"/>
                    </a:cubicBezTo>
                    <a:cubicBezTo>
                      <a:pt x="700502" y="222520"/>
                      <a:pt x="715301" y="152135"/>
                      <a:pt x="701585" y="81389"/>
                    </a:cubicBezTo>
                    <a:cubicBezTo>
                      <a:pt x="687147" y="4146"/>
                      <a:pt x="647442" y="-10291"/>
                      <a:pt x="585721" y="5951"/>
                    </a:cubicBezTo>
                    <a:close/>
                  </a:path>
                </a:pathLst>
              </a:custGeom>
              <a:solidFill>
                <a:srgbClr val="05AAA3"/>
              </a:solidFill>
              <a:ln w="3607" cap="flat">
                <a:noFill/>
                <a:prstDash val="solid"/>
                <a:miter/>
              </a:ln>
            </p:spPr>
            <p:txBody>
              <a:bodyPr rtlCol="0" anchor="ctr"/>
              <a:lstStyle/>
              <a:p>
                <a:endParaRPr lang="en-US"/>
              </a:p>
            </p:txBody>
          </p:sp>
          <p:sp>
            <p:nvSpPr>
              <p:cNvPr id="138" name="Freeform 283">
                <a:extLst>
                  <a:ext uri="{FF2B5EF4-FFF2-40B4-BE49-F238E27FC236}">
                    <a16:creationId xmlns:a16="http://schemas.microsoft.com/office/drawing/2014/main" id="{F551F1DE-61C0-2577-EB34-9840E7306689}"/>
                  </a:ext>
                </a:extLst>
              </p:cNvPr>
              <p:cNvSpPr/>
              <p:nvPr/>
            </p:nvSpPr>
            <p:spPr>
              <a:xfrm>
                <a:off x="10285515" y="3114252"/>
                <a:ext cx="91681" cy="20444"/>
              </a:xfrm>
              <a:custGeom>
                <a:avLst/>
                <a:gdLst>
                  <a:gd name="connsiteX0" fmla="*/ 0 w 91681"/>
                  <a:gd name="connsiteY0" fmla="*/ 11191 h 20444"/>
                  <a:gd name="connsiteX1" fmla="*/ 91681 w 91681"/>
                  <a:gd name="connsiteY1" fmla="*/ 10469 h 20444"/>
                  <a:gd name="connsiteX2" fmla="*/ 0 w 91681"/>
                  <a:gd name="connsiteY2" fmla="*/ 11191 h 20444"/>
                </a:gdLst>
                <a:ahLst/>
                <a:cxnLst>
                  <a:cxn ang="0">
                    <a:pos x="connsiteX0" y="connsiteY0"/>
                  </a:cxn>
                  <a:cxn ang="0">
                    <a:pos x="connsiteX1" y="connsiteY1"/>
                  </a:cxn>
                  <a:cxn ang="0">
                    <a:pos x="connsiteX2" y="connsiteY2"/>
                  </a:cxn>
                </a:cxnLst>
                <a:rect l="l" t="t" r="r" b="b"/>
                <a:pathLst>
                  <a:path w="91681" h="20444">
                    <a:moveTo>
                      <a:pt x="0" y="11191"/>
                    </a:moveTo>
                    <a:cubicBezTo>
                      <a:pt x="29959" y="23824"/>
                      <a:pt x="55947" y="23463"/>
                      <a:pt x="91681" y="10469"/>
                    </a:cubicBezTo>
                    <a:cubicBezTo>
                      <a:pt x="57391" y="-3608"/>
                      <a:pt x="32847" y="-3608"/>
                      <a:pt x="0" y="11191"/>
                    </a:cubicBezTo>
                    <a:close/>
                  </a:path>
                </a:pathLst>
              </a:custGeom>
              <a:solidFill>
                <a:srgbClr val="000000"/>
              </a:solidFill>
              <a:ln w="3607" cap="flat">
                <a:noFill/>
                <a:prstDash val="solid"/>
                <a:miter/>
              </a:ln>
            </p:spPr>
            <p:txBody>
              <a:bodyPr rtlCol="0" anchor="ctr"/>
              <a:lstStyle/>
              <a:p>
                <a:endParaRPr lang="en-US"/>
              </a:p>
            </p:txBody>
          </p:sp>
          <p:sp>
            <p:nvSpPr>
              <p:cNvPr id="139" name="Freeform 284">
                <a:extLst>
                  <a:ext uri="{FF2B5EF4-FFF2-40B4-BE49-F238E27FC236}">
                    <a16:creationId xmlns:a16="http://schemas.microsoft.com/office/drawing/2014/main" id="{3C2F003C-44BC-74FA-A05C-95385353F681}"/>
                  </a:ext>
                </a:extLst>
              </p:cNvPr>
              <p:cNvSpPr/>
              <p:nvPr/>
            </p:nvSpPr>
            <p:spPr>
              <a:xfrm>
                <a:off x="9964452" y="1989972"/>
                <a:ext cx="168021" cy="103171"/>
              </a:xfrm>
              <a:custGeom>
                <a:avLst/>
                <a:gdLst>
                  <a:gd name="connsiteX0" fmla="*/ 47826 w 168021"/>
                  <a:gd name="connsiteY0" fmla="*/ 89807 h 103171"/>
                  <a:gd name="connsiteX1" fmla="*/ 154305 w 168021"/>
                  <a:gd name="connsiteY1" fmla="*/ 37469 h 103171"/>
                  <a:gd name="connsiteX2" fmla="*/ 168021 w 168021"/>
                  <a:gd name="connsiteY2" fmla="*/ 29889 h 103171"/>
                  <a:gd name="connsiteX3" fmla="*/ 40246 w 168021"/>
                  <a:gd name="connsiteY3" fmla="*/ 9676 h 103171"/>
                  <a:gd name="connsiteX4" fmla="*/ 181 w 168021"/>
                  <a:gd name="connsiteY4" fmla="*/ 4623 h 103171"/>
                  <a:gd name="connsiteX5" fmla="*/ 18589 w 168021"/>
                  <a:gd name="connsiteY5" fmla="*/ 103162 h 103171"/>
                  <a:gd name="connsiteX6" fmla="*/ 47826 w 168021"/>
                  <a:gd name="connsiteY6" fmla="*/ 89807 h 10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021" h="103171">
                    <a:moveTo>
                      <a:pt x="47826" y="89807"/>
                    </a:moveTo>
                    <a:cubicBezTo>
                      <a:pt x="83559" y="74647"/>
                      <a:pt x="120377" y="56960"/>
                      <a:pt x="154305" y="37469"/>
                    </a:cubicBezTo>
                    <a:cubicBezTo>
                      <a:pt x="158998" y="34943"/>
                      <a:pt x="163329" y="32416"/>
                      <a:pt x="168021" y="29889"/>
                    </a:cubicBezTo>
                    <a:cubicBezTo>
                      <a:pt x="127234" y="30972"/>
                      <a:pt x="59016" y="12203"/>
                      <a:pt x="40246" y="9676"/>
                    </a:cubicBezTo>
                    <a:cubicBezTo>
                      <a:pt x="29778" y="8232"/>
                      <a:pt x="-2707" y="-7649"/>
                      <a:pt x="181" y="4623"/>
                    </a:cubicBezTo>
                    <a:cubicBezTo>
                      <a:pt x="10288" y="49020"/>
                      <a:pt x="13174" y="76812"/>
                      <a:pt x="18589" y="103162"/>
                    </a:cubicBezTo>
                    <a:cubicBezTo>
                      <a:pt x="18589" y="103523"/>
                      <a:pt x="39163" y="93416"/>
                      <a:pt x="47826" y="89807"/>
                    </a:cubicBezTo>
                    <a:close/>
                  </a:path>
                </a:pathLst>
              </a:custGeom>
              <a:solidFill>
                <a:srgbClr val="FFFFFF"/>
              </a:solidFill>
              <a:ln w="3607" cap="flat">
                <a:noFill/>
                <a:prstDash val="solid"/>
                <a:miter/>
              </a:ln>
            </p:spPr>
            <p:txBody>
              <a:bodyPr rtlCol="0" anchor="ctr"/>
              <a:lstStyle/>
              <a:p>
                <a:endParaRPr lang="en-US"/>
              </a:p>
            </p:txBody>
          </p:sp>
          <p:sp>
            <p:nvSpPr>
              <p:cNvPr id="140" name="Freeform 285">
                <a:extLst>
                  <a:ext uri="{FF2B5EF4-FFF2-40B4-BE49-F238E27FC236}">
                    <a16:creationId xmlns:a16="http://schemas.microsoft.com/office/drawing/2014/main" id="{59AC3676-EF90-6644-B373-A1B9ABFB61B0}"/>
                  </a:ext>
                </a:extLst>
              </p:cNvPr>
              <p:cNvSpPr/>
              <p:nvPr/>
            </p:nvSpPr>
            <p:spPr>
              <a:xfrm>
                <a:off x="9663242" y="3120569"/>
                <a:ext cx="126900" cy="22459"/>
              </a:xfrm>
              <a:custGeom>
                <a:avLst/>
                <a:gdLst>
                  <a:gd name="connsiteX0" fmla="*/ 0 w 126900"/>
                  <a:gd name="connsiteY0" fmla="*/ 13175 h 22459"/>
                  <a:gd name="connsiteX1" fmla="*/ 122722 w 126900"/>
                  <a:gd name="connsiteY1" fmla="*/ 21477 h 22459"/>
                  <a:gd name="connsiteX2" fmla="*/ 0 w 126900"/>
                  <a:gd name="connsiteY2" fmla="*/ 13175 h 22459"/>
                </a:gdLst>
                <a:ahLst/>
                <a:cxnLst>
                  <a:cxn ang="0">
                    <a:pos x="connsiteX0" y="connsiteY0"/>
                  </a:cxn>
                  <a:cxn ang="0">
                    <a:pos x="connsiteX1" y="connsiteY1"/>
                  </a:cxn>
                  <a:cxn ang="0">
                    <a:pos x="connsiteX2" y="connsiteY2"/>
                  </a:cxn>
                </a:cxnLst>
                <a:rect l="l" t="t" r="r" b="b"/>
                <a:pathLst>
                  <a:path w="126900" h="22459">
                    <a:moveTo>
                      <a:pt x="0" y="13175"/>
                    </a:moveTo>
                    <a:cubicBezTo>
                      <a:pt x="63526" y="23643"/>
                      <a:pt x="85183" y="23282"/>
                      <a:pt x="122722" y="21477"/>
                    </a:cubicBezTo>
                    <a:cubicBezTo>
                      <a:pt x="149793" y="-13896"/>
                      <a:pt x="37899" y="2708"/>
                      <a:pt x="0" y="13175"/>
                    </a:cubicBezTo>
                    <a:close/>
                  </a:path>
                </a:pathLst>
              </a:custGeom>
              <a:solidFill>
                <a:srgbClr val="000000"/>
              </a:solidFill>
              <a:ln w="3607" cap="flat">
                <a:noFill/>
                <a:prstDash val="solid"/>
                <a:miter/>
              </a:ln>
            </p:spPr>
            <p:txBody>
              <a:bodyPr rtlCol="0" anchor="ctr"/>
              <a:lstStyle/>
              <a:p>
                <a:endParaRPr lang="en-US"/>
              </a:p>
            </p:txBody>
          </p:sp>
          <p:sp>
            <p:nvSpPr>
              <p:cNvPr id="141" name="Freeform 286">
                <a:extLst>
                  <a:ext uri="{FF2B5EF4-FFF2-40B4-BE49-F238E27FC236}">
                    <a16:creationId xmlns:a16="http://schemas.microsoft.com/office/drawing/2014/main" id="{757E46E0-E247-BB32-B948-7BF3144376B3}"/>
                  </a:ext>
                </a:extLst>
              </p:cNvPr>
              <p:cNvSpPr/>
              <p:nvPr/>
            </p:nvSpPr>
            <p:spPr>
              <a:xfrm>
                <a:off x="9539403" y="2252348"/>
                <a:ext cx="158489" cy="90610"/>
              </a:xfrm>
              <a:custGeom>
                <a:avLst/>
                <a:gdLst>
                  <a:gd name="connsiteX0" fmla="*/ 158490 w 158489"/>
                  <a:gd name="connsiteY0" fmla="*/ 89117 h 90610"/>
                  <a:gd name="connsiteX1" fmla="*/ 19886 w 158489"/>
                  <a:gd name="connsiteY1" fmla="*/ 5016 h 90610"/>
                  <a:gd name="connsiteX2" fmla="*/ 4365 w 158489"/>
                  <a:gd name="connsiteY2" fmla="*/ 3212 h 90610"/>
                  <a:gd name="connsiteX3" fmla="*/ 8336 w 158489"/>
                  <a:gd name="connsiteY3" fmla="*/ 16927 h 90610"/>
                  <a:gd name="connsiteX4" fmla="*/ 158490 w 158489"/>
                  <a:gd name="connsiteY4" fmla="*/ 89117 h 9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489" h="90610">
                    <a:moveTo>
                      <a:pt x="158490" y="89117"/>
                    </a:moveTo>
                    <a:cubicBezTo>
                      <a:pt x="103265" y="75401"/>
                      <a:pt x="54176" y="52661"/>
                      <a:pt x="19886" y="5016"/>
                    </a:cubicBezTo>
                    <a:cubicBezTo>
                      <a:pt x="16638" y="324"/>
                      <a:pt x="9058" y="-2564"/>
                      <a:pt x="4365" y="3212"/>
                    </a:cubicBezTo>
                    <a:cubicBezTo>
                      <a:pt x="-4297" y="13318"/>
                      <a:pt x="1478" y="7904"/>
                      <a:pt x="8336" y="16927"/>
                    </a:cubicBezTo>
                    <a:cubicBezTo>
                      <a:pt x="46957" y="65294"/>
                      <a:pt x="97129" y="98141"/>
                      <a:pt x="158490" y="89117"/>
                    </a:cubicBezTo>
                    <a:close/>
                  </a:path>
                </a:pathLst>
              </a:custGeom>
              <a:solidFill>
                <a:srgbClr val="000000"/>
              </a:solidFill>
              <a:ln w="3607" cap="flat">
                <a:noFill/>
                <a:prstDash val="solid"/>
                <a:miter/>
              </a:ln>
            </p:spPr>
            <p:txBody>
              <a:bodyPr rtlCol="0" anchor="ctr"/>
              <a:lstStyle/>
              <a:p>
                <a:endParaRPr lang="en-US"/>
              </a:p>
            </p:txBody>
          </p:sp>
          <p:sp>
            <p:nvSpPr>
              <p:cNvPr id="142" name="Freeform 287">
                <a:extLst>
                  <a:ext uri="{FF2B5EF4-FFF2-40B4-BE49-F238E27FC236}">
                    <a16:creationId xmlns:a16="http://schemas.microsoft.com/office/drawing/2014/main" id="{7F9A1481-2D38-222D-9FB0-B1E606362A29}"/>
                  </a:ext>
                </a:extLst>
              </p:cNvPr>
              <p:cNvSpPr/>
              <p:nvPr/>
            </p:nvSpPr>
            <p:spPr>
              <a:xfrm>
                <a:off x="8744631" y="3069556"/>
                <a:ext cx="139325" cy="20152"/>
              </a:xfrm>
              <a:custGeom>
                <a:avLst/>
                <a:gdLst>
                  <a:gd name="connsiteX0" fmla="*/ 0 w 139325"/>
                  <a:gd name="connsiteY0" fmla="*/ 20153 h 20152"/>
                  <a:gd name="connsiteX1" fmla="*/ 139325 w 139325"/>
                  <a:gd name="connsiteY1" fmla="*/ 8602 h 20152"/>
                  <a:gd name="connsiteX2" fmla="*/ 0 w 139325"/>
                  <a:gd name="connsiteY2" fmla="*/ 20153 h 20152"/>
                </a:gdLst>
                <a:ahLst/>
                <a:cxnLst>
                  <a:cxn ang="0">
                    <a:pos x="connsiteX0" y="connsiteY0"/>
                  </a:cxn>
                  <a:cxn ang="0">
                    <a:pos x="connsiteX1" y="connsiteY1"/>
                  </a:cxn>
                  <a:cxn ang="0">
                    <a:pos x="connsiteX2" y="connsiteY2"/>
                  </a:cxn>
                </a:cxnLst>
                <a:rect l="l" t="t" r="r" b="b"/>
                <a:pathLst>
                  <a:path w="139325" h="20152">
                    <a:moveTo>
                      <a:pt x="0" y="20153"/>
                    </a:moveTo>
                    <a:cubicBezTo>
                      <a:pt x="48728" y="15821"/>
                      <a:pt x="94207" y="23401"/>
                      <a:pt x="139325" y="8602"/>
                    </a:cubicBezTo>
                    <a:cubicBezTo>
                      <a:pt x="28876" y="-8001"/>
                      <a:pt x="38260" y="1383"/>
                      <a:pt x="0" y="20153"/>
                    </a:cubicBezTo>
                    <a:close/>
                  </a:path>
                </a:pathLst>
              </a:custGeom>
              <a:solidFill>
                <a:srgbClr val="000000"/>
              </a:solidFill>
              <a:ln w="3607" cap="flat">
                <a:noFill/>
                <a:prstDash val="solid"/>
                <a:miter/>
              </a:ln>
            </p:spPr>
            <p:txBody>
              <a:bodyPr rtlCol="0" anchor="ctr"/>
              <a:lstStyle/>
              <a:p>
                <a:endParaRPr lang="en-US"/>
              </a:p>
            </p:txBody>
          </p:sp>
          <p:sp>
            <p:nvSpPr>
              <p:cNvPr id="143" name="Freeform 288">
                <a:extLst>
                  <a:ext uri="{FF2B5EF4-FFF2-40B4-BE49-F238E27FC236}">
                    <a16:creationId xmlns:a16="http://schemas.microsoft.com/office/drawing/2014/main" id="{B7D705D8-04A6-C629-F3F0-572F97DAAAE4}"/>
                  </a:ext>
                </a:extLst>
              </p:cNvPr>
              <p:cNvSpPr/>
              <p:nvPr/>
            </p:nvSpPr>
            <p:spPr>
              <a:xfrm>
                <a:off x="8100024" y="2039580"/>
                <a:ext cx="632496" cy="1031076"/>
              </a:xfrm>
              <a:custGeom>
                <a:avLst/>
                <a:gdLst>
                  <a:gd name="connsiteX0" fmla="*/ 557618 w 632496"/>
                  <a:gd name="connsiteY0" fmla="*/ 132961 h 1031076"/>
                  <a:gd name="connsiteX1" fmla="*/ 467742 w 632496"/>
                  <a:gd name="connsiteY1" fmla="*/ 132600 h 1031076"/>
                  <a:gd name="connsiteX2" fmla="*/ 286907 w 632496"/>
                  <a:gd name="connsiteY2" fmla="*/ 92535 h 1031076"/>
                  <a:gd name="connsiteX3" fmla="*/ 143973 w 632496"/>
                  <a:gd name="connsiteY3" fmla="*/ 14931 h 1031076"/>
                  <a:gd name="connsiteX4" fmla="*/ 80807 w 632496"/>
                  <a:gd name="connsiteY4" fmla="*/ 3381 h 1031076"/>
                  <a:gd name="connsiteX5" fmla="*/ 15114 w 632496"/>
                  <a:gd name="connsiteY5" fmla="*/ 177719 h 1031076"/>
                  <a:gd name="connsiteX6" fmla="*/ 170321 w 632496"/>
                  <a:gd name="connsiteY6" fmla="*/ 514122 h 1031076"/>
                  <a:gd name="connsiteX7" fmla="*/ 211830 w 632496"/>
                  <a:gd name="connsiteY7" fmla="*/ 645146 h 1031076"/>
                  <a:gd name="connsiteX8" fmla="*/ 205334 w 632496"/>
                  <a:gd name="connsiteY8" fmla="*/ 967471 h 1031076"/>
                  <a:gd name="connsiteX9" fmla="*/ 268500 w 632496"/>
                  <a:gd name="connsiteY9" fmla="*/ 1030276 h 1031076"/>
                  <a:gd name="connsiteX10" fmla="*/ 332747 w 632496"/>
                  <a:gd name="connsiteY10" fmla="*/ 979022 h 1031076"/>
                  <a:gd name="connsiteX11" fmla="*/ 354044 w 632496"/>
                  <a:gd name="connsiteY11" fmla="*/ 767868 h 1031076"/>
                  <a:gd name="connsiteX12" fmla="*/ 330582 w 632496"/>
                  <a:gd name="connsiteY12" fmla="*/ 575483 h 1031076"/>
                  <a:gd name="connsiteX13" fmla="*/ 343215 w 632496"/>
                  <a:gd name="connsiteY13" fmla="*/ 535057 h 1031076"/>
                  <a:gd name="connsiteX14" fmla="*/ 386890 w 632496"/>
                  <a:gd name="connsiteY14" fmla="*/ 549856 h 1031076"/>
                  <a:gd name="connsiteX15" fmla="*/ 510695 w 632496"/>
                  <a:gd name="connsiteY15" fmla="*/ 800353 h 1031076"/>
                  <a:gd name="connsiteX16" fmla="*/ 515749 w 632496"/>
                  <a:gd name="connsiteY16" fmla="*/ 960253 h 1031076"/>
                  <a:gd name="connsiteX17" fmla="*/ 568446 w 632496"/>
                  <a:gd name="connsiteY17" fmla="*/ 1015478 h 1031076"/>
                  <a:gd name="connsiteX18" fmla="*/ 624754 w 632496"/>
                  <a:gd name="connsiteY18" fmla="*/ 955560 h 1031076"/>
                  <a:gd name="connsiteX19" fmla="*/ 631612 w 632496"/>
                  <a:gd name="connsiteY19" fmla="*/ 838974 h 1031076"/>
                  <a:gd name="connsiteX20" fmla="*/ 616452 w 632496"/>
                  <a:gd name="connsiteY20" fmla="*/ 680879 h 1031076"/>
                  <a:gd name="connsiteX21" fmla="*/ 391943 w 632496"/>
                  <a:gd name="connsiteY21" fmla="*/ 283115 h 1031076"/>
                  <a:gd name="connsiteX22" fmla="*/ 301345 w 632496"/>
                  <a:gd name="connsiteY22" fmla="*/ 278062 h 1031076"/>
                  <a:gd name="connsiteX23" fmla="*/ 99215 w 632496"/>
                  <a:gd name="connsiteY23" fmla="*/ 170139 h 1031076"/>
                  <a:gd name="connsiteX24" fmla="*/ 86582 w 632496"/>
                  <a:gd name="connsiteY24" fmla="*/ 148843 h 1031076"/>
                  <a:gd name="connsiteX25" fmla="*/ 225546 w 632496"/>
                  <a:gd name="connsiteY25" fmla="*/ 216701 h 1031076"/>
                  <a:gd name="connsiteX26" fmla="*/ 370647 w 632496"/>
                  <a:gd name="connsiteY26" fmla="*/ 268317 h 1031076"/>
                  <a:gd name="connsiteX27" fmla="*/ 535239 w 632496"/>
                  <a:gd name="connsiteY27" fmla="*/ 253518 h 1031076"/>
                  <a:gd name="connsiteX28" fmla="*/ 546068 w 632496"/>
                  <a:gd name="connsiteY28" fmla="*/ 251713 h 1031076"/>
                  <a:gd name="connsiteX29" fmla="*/ 562672 w 632496"/>
                  <a:gd name="connsiteY29" fmla="*/ 245938 h 1031076"/>
                  <a:gd name="connsiteX30" fmla="*/ 570973 w 632496"/>
                  <a:gd name="connsiteY30" fmla="*/ 240524 h 1031076"/>
                  <a:gd name="connsiteX31" fmla="*/ 592991 w 632496"/>
                  <a:gd name="connsiteY31" fmla="*/ 196488 h 1031076"/>
                  <a:gd name="connsiteX32" fmla="*/ 557618 w 632496"/>
                  <a:gd name="connsiteY32" fmla="*/ 132961 h 1031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2496" h="1031076">
                    <a:moveTo>
                      <a:pt x="557618" y="132961"/>
                    </a:moveTo>
                    <a:cubicBezTo>
                      <a:pt x="530547" y="125020"/>
                      <a:pt x="496979" y="130074"/>
                      <a:pt x="467742" y="132600"/>
                    </a:cubicBezTo>
                    <a:cubicBezTo>
                      <a:pt x="403494" y="138376"/>
                      <a:pt x="343215" y="131157"/>
                      <a:pt x="286907" y="92535"/>
                    </a:cubicBezTo>
                    <a:cubicBezTo>
                      <a:pt x="242511" y="62215"/>
                      <a:pt x="192339" y="39476"/>
                      <a:pt x="143973" y="14931"/>
                    </a:cubicBezTo>
                    <a:cubicBezTo>
                      <a:pt x="124842" y="5186"/>
                      <a:pt x="106434" y="-5643"/>
                      <a:pt x="80807" y="3381"/>
                    </a:cubicBezTo>
                    <a:cubicBezTo>
                      <a:pt x="12949" y="27204"/>
                      <a:pt x="-22063" y="105529"/>
                      <a:pt x="15114" y="177719"/>
                    </a:cubicBezTo>
                    <a:cubicBezTo>
                      <a:pt x="71783" y="287808"/>
                      <a:pt x="111848" y="405116"/>
                      <a:pt x="170321" y="514122"/>
                    </a:cubicBezTo>
                    <a:cubicBezTo>
                      <a:pt x="188369" y="548051"/>
                      <a:pt x="206416" y="605802"/>
                      <a:pt x="211830" y="645146"/>
                    </a:cubicBezTo>
                    <a:cubicBezTo>
                      <a:pt x="226991" y="759205"/>
                      <a:pt x="201363" y="853412"/>
                      <a:pt x="205334" y="967471"/>
                    </a:cubicBezTo>
                    <a:cubicBezTo>
                      <a:pt x="206777" y="1014395"/>
                      <a:pt x="232405" y="1024862"/>
                      <a:pt x="268500" y="1030276"/>
                    </a:cubicBezTo>
                    <a:cubicBezTo>
                      <a:pt x="307121" y="1036413"/>
                      <a:pt x="329499" y="1006093"/>
                      <a:pt x="332747" y="979022"/>
                    </a:cubicBezTo>
                    <a:cubicBezTo>
                      <a:pt x="341411" y="908998"/>
                      <a:pt x="346825" y="838252"/>
                      <a:pt x="354044" y="767868"/>
                    </a:cubicBezTo>
                    <a:cubicBezTo>
                      <a:pt x="360902" y="701814"/>
                      <a:pt x="338523" y="639731"/>
                      <a:pt x="330582" y="575483"/>
                    </a:cubicBezTo>
                    <a:cubicBezTo>
                      <a:pt x="328778" y="559962"/>
                      <a:pt x="328778" y="543719"/>
                      <a:pt x="343215" y="535057"/>
                    </a:cubicBezTo>
                    <a:cubicBezTo>
                      <a:pt x="360180" y="524950"/>
                      <a:pt x="377866" y="539027"/>
                      <a:pt x="386890" y="549856"/>
                    </a:cubicBezTo>
                    <a:cubicBezTo>
                      <a:pt x="445724" y="618436"/>
                      <a:pt x="509251" y="701453"/>
                      <a:pt x="510695" y="800353"/>
                    </a:cubicBezTo>
                    <a:cubicBezTo>
                      <a:pt x="511416" y="858826"/>
                      <a:pt x="510695" y="901779"/>
                      <a:pt x="515749" y="960253"/>
                    </a:cubicBezTo>
                    <a:cubicBezTo>
                      <a:pt x="519358" y="998874"/>
                      <a:pt x="530908" y="1016199"/>
                      <a:pt x="568446" y="1015478"/>
                    </a:cubicBezTo>
                    <a:cubicBezTo>
                      <a:pt x="608512" y="1014756"/>
                      <a:pt x="623310" y="985158"/>
                      <a:pt x="624754" y="955560"/>
                    </a:cubicBezTo>
                    <a:cubicBezTo>
                      <a:pt x="626559" y="913329"/>
                      <a:pt x="630169" y="881205"/>
                      <a:pt x="631612" y="838974"/>
                    </a:cubicBezTo>
                    <a:cubicBezTo>
                      <a:pt x="633417" y="789164"/>
                      <a:pt x="634139" y="727441"/>
                      <a:pt x="616452" y="680879"/>
                    </a:cubicBezTo>
                    <a:cubicBezTo>
                      <a:pt x="547511" y="498601"/>
                      <a:pt x="391943" y="283115"/>
                      <a:pt x="391943" y="283115"/>
                    </a:cubicBezTo>
                    <a:cubicBezTo>
                      <a:pt x="384724" y="284920"/>
                      <a:pt x="310009" y="280950"/>
                      <a:pt x="301345" y="278062"/>
                    </a:cubicBezTo>
                    <a:cubicBezTo>
                      <a:pt x="228434" y="252435"/>
                      <a:pt x="170682" y="198293"/>
                      <a:pt x="99215" y="170139"/>
                    </a:cubicBezTo>
                    <a:cubicBezTo>
                      <a:pt x="91635" y="167251"/>
                      <a:pt x="82612" y="170139"/>
                      <a:pt x="86582" y="148843"/>
                    </a:cubicBezTo>
                    <a:cubicBezTo>
                      <a:pt x="135309" y="169417"/>
                      <a:pt x="182594" y="186742"/>
                      <a:pt x="225546" y="216701"/>
                    </a:cubicBezTo>
                    <a:cubicBezTo>
                      <a:pt x="268860" y="246660"/>
                      <a:pt x="314700" y="274453"/>
                      <a:pt x="370647" y="268317"/>
                    </a:cubicBezTo>
                    <a:cubicBezTo>
                      <a:pt x="425512" y="262180"/>
                      <a:pt x="480736" y="262541"/>
                      <a:pt x="535239" y="253518"/>
                    </a:cubicBezTo>
                    <a:cubicBezTo>
                      <a:pt x="538849" y="252796"/>
                      <a:pt x="542458" y="252435"/>
                      <a:pt x="546068" y="251713"/>
                    </a:cubicBezTo>
                    <a:cubicBezTo>
                      <a:pt x="552204" y="250630"/>
                      <a:pt x="557618" y="248464"/>
                      <a:pt x="562672" y="245938"/>
                    </a:cubicBezTo>
                    <a:cubicBezTo>
                      <a:pt x="565559" y="244494"/>
                      <a:pt x="568446" y="242689"/>
                      <a:pt x="570973" y="240524"/>
                    </a:cubicBezTo>
                    <a:cubicBezTo>
                      <a:pt x="584329" y="230056"/>
                      <a:pt x="592630" y="214174"/>
                      <a:pt x="592991" y="196488"/>
                    </a:cubicBezTo>
                    <a:cubicBezTo>
                      <a:pt x="594434" y="167973"/>
                      <a:pt x="587577" y="141624"/>
                      <a:pt x="557618" y="132961"/>
                    </a:cubicBezTo>
                    <a:close/>
                  </a:path>
                </a:pathLst>
              </a:custGeom>
              <a:solidFill>
                <a:srgbClr val="CE362B"/>
              </a:solidFill>
              <a:ln w="3607" cap="flat">
                <a:noFill/>
                <a:prstDash val="solid"/>
                <a:miter/>
              </a:ln>
            </p:spPr>
            <p:txBody>
              <a:bodyPr rtlCol="0" anchor="ctr"/>
              <a:lstStyle/>
              <a:p>
                <a:endParaRPr lang="en-US"/>
              </a:p>
            </p:txBody>
          </p:sp>
          <p:sp>
            <p:nvSpPr>
              <p:cNvPr id="144" name="Freeform 289">
                <a:extLst>
                  <a:ext uri="{FF2B5EF4-FFF2-40B4-BE49-F238E27FC236}">
                    <a16:creationId xmlns:a16="http://schemas.microsoft.com/office/drawing/2014/main" id="{4426F66B-734F-A83F-53BF-8E6E4FBE62F0}"/>
                  </a:ext>
                </a:extLst>
              </p:cNvPr>
              <p:cNvSpPr/>
              <p:nvPr/>
            </p:nvSpPr>
            <p:spPr>
              <a:xfrm>
                <a:off x="8636344" y="2362400"/>
                <a:ext cx="142937" cy="32411"/>
              </a:xfrm>
              <a:custGeom>
                <a:avLst/>
                <a:gdLst>
                  <a:gd name="connsiteX0" fmla="*/ 18050 w 142937"/>
                  <a:gd name="connsiteY0" fmla="*/ 8302 h 32411"/>
                  <a:gd name="connsiteX1" fmla="*/ 363 w 142937"/>
                  <a:gd name="connsiteY1" fmla="*/ 14799 h 32411"/>
                  <a:gd name="connsiteX2" fmla="*/ 17689 w 142937"/>
                  <a:gd name="connsiteY2" fmla="*/ 29237 h 32411"/>
                  <a:gd name="connsiteX3" fmla="*/ 142937 w 142937"/>
                  <a:gd name="connsiteY3" fmla="*/ 0 h 32411"/>
                  <a:gd name="connsiteX4" fmla="*/ 18050 w 142937"/>
                  <a:gd name="connsiteY4" fmla="*/ 8302 h 32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937" h="32411">
                    <a:moveTo>
                      <a:pt x="18050" y="8302"/>
                    </a:moveTo>
                    <a:cubicBezTo>
                      <a:pt x="10831" y="6858"/>
                      <a:pt x="2168" y="4331"/>
                      <a:pt x="363" y="14799"/>
                    </a:cubicBezTo>
                    <a:cubicBezTo>
                      <a:pt x="-2164" y="28154"/>
                      <a:pt x="9026" y="27432"/>
                      <a:pt x="17689" y="29237"/>
                    </a:cubicBezTo>
                    <a:cubicBezTo>
                      <a:pt x="63890" y="38621"/>
                      <a:pt x="105399" y="26710"/>
                      <a:pt x="142937" y="0"/>
                    </a:cubicBezTo>
                    <a:cubicBezTo>
                      <a:pt x="100706" y="5414"/>
                      <a:pt x="60280" y="17325"/>
                      <a:pt x="18050" y="8302"/>
                    </a:cubicBezTo>
                    <a:close/>
                  </a:path>
                </a:pathLst>
              </a:custGeom>
              <a:solidFill>
                <a:srgbClr val="000000"/>
              </a:solidFill>
              <a:ln w="3607" cap="flat">
                <a:noFill/>
                <a:prstDash val="solid"/>
                <a:miter/>
              </a:ln>
            </p:spPr>
            <p:txBody>
              <a:bodyPr rtlCol="0" anchor="ctr"/>
              <a:lstStyle/>
              <a:p>
                <a:endParaRPr lang="en-US"/>
              </a:p>
            </p:txBody>
          </p:sp>
          <p:sp>
            <p:nvSpPr>
              <p:cNvPr id="145" name="Freeform 290">
                <a:extLst>
                  <a:ext uri="{FF2B5EF4-FFF2-40B4-BE49-F238E27FC236}">
                    <a16:creationId xmlns:a16="http://schemas.microsoft.com/office/drawing/2014/main" id="{61DA1276-FCC9-E57F-FBC5-625D24B686AD}"/>
                  </a:ext>
                </a:extLst>
              </p:cNvPr>
              <p:cNvSpPr/>
              <p:nvPr/>
            </p:nvSpPr>
            <p:spPr>
              <a:xfrm>
                <a:off x="8340370" y="2050541"/>
                <a:ext cx="154485" cy="105035"/>
              </a:xfrm>
              <a:custGeom>
                <a:avLst/>
                <a:gdLst>
                  <a:gd name="connsiteX0" fmla="*/ 143296 w 154485"/>
                  <a:gd name="connsiteY0" fmla="*/ 0 h 105035"/>
                  <a:gd name="connsiteX1" fmla="*/ 0 w 154485"/>
                  <a:gd name="connsiteY1" fmla="*/ 31764 h 105035"/>
                  <a:gd name="connsiteX2" fmla="*/ 154486 w 154485"/>
                  <a:gd name="connsiteY2" fmla="*/ 105036 h 105035"/>
                  <a:gd name="connsiteX3" fmla="*/ 143296 w 154485"/>
                  <a:gd name="connsiteY3" fmla="*/ 0 h 105035"/>
                </a:gdLst>
                <a:ahLst/>
                <a:cxnLst>
                  <a:cxn ang="0">
                    <a:pos x="connsiteX0" y="connsiteY0"/>
                  </a:cxn>
                  <a:cxn ang="0">
                    <a:pos x="connsiteX1" y="connsiteY1"/>
                  </a:cxn>
                  <a:cxn ang="0">
                    <a:pos x="connsiteX2" y="connsiteY2"/>
                  </a:cxn>
                  <a:cxn ang="0">
                    <a:pos x="connsiteX3" y="connsiteY3"/>
                  </a:cxn>
                </a:cxnLst>
                <a:rect l="l" t="t" r="r" b="b"/>
                <a:pathLst>
                  <a:path w="154485" h="105035">
                    <a:moveTo>
                      <a:pt x="143296" y="0"/>
                    </a:moveTo>
                    <a:cubicBezTo>
                      <a:pt x="116947" y="9385"/>
                      <a:pt x="33568" y="21657"/>
                      <a:pt x="0" y="31764"/>
                    </a:cubicBezTo>
                    <a:cubicBezTo>
                      <a:pt x="44397" y="61722"/>
                      <a:pt x="108645" y="94568"/>
                      <a:pt x="154486" y="105036"/>
                    </a:cubicBezTo>
                    <a:cubicBezTo>
                      <a:pt x="150876" y="76882"/>
                      <a:pt x="143296" y="0"/>
                      <a:pt x="143296" y="0"/>
                    </a:cubicBezTo>
                    <a:close/>
                  </a:path>
                </a:pathLst>
              </a:custGeom>
              <a:solidFill>
                <a:srgbClr val="FFFFFF"/>
              </a:solidFill>
              <a:ln w="3607" cap="flat">
                <a:noFill/>
                <a:prstDash val="solid"/>
                <a:miter/>
              </a:ln>
            </p:spPr>
            <p:txBody>
              <a:bodyPr rtlCol="0" anchor="ctr"/>
              <a:lstStyle/>
              <a:p>
                <a:endParaRPr lang="en-US"/>
              </a:p>
            </p:txBody>
          </p:sp>
          <p:sp>
            <p:nvSpPr>
              <p:cNvPr id="146" name="Freeform 291">
                <a:extLst>
                  <a:ext uri="{FF2B5EF4-FFF2-40B4-BE49-F238E27FC236}">
                    <a16:creationId xmlns:a16="http://schemas.microsoft.com/office/drawing/2014/main" id="{303687F8-12B0-E752-212C-B440020FAC97}"/>
                  </a:ext>
                </a:extLst>
              </p:cNvPr>
              <p:cNvSpPr/>
              <p:nvPr/>
            </p:nvSpPr>
            <p:spPr>
              <a:xfrm>
                <a:off x="8208481" y="3070146"/>
                <a:ext cx="87853" cy="15818"/>
              </a:xfrm>
              <a:custGeom>
                <a:avLst/>
                <a:gdLst>
                  <a:gd name="connsiteX0" fmla="*/ 143 w 87853"/>
                  <a:gd name="connsiteY0" fmla="*/ 8734 h 15818"/>
                  <a:gd name="connsiteX1" fmla="*/ 17829 w 87853"/>
                  <a:gd name="connsiteY1" fmla="*/ 13787 h 15818"/>
                  <a:gd name="connsiteX2" fmla="*/ 87853 w 87853"/>
                  <a:gd name="connsiteY2" fmla="*/ 2959 h 15818"/>
                  <a:gd name="connsiteX3" fmla="*/ 17829 w 87853"/>
                  <a:gd name="connsiteY3" fmla="*/ 71 h 15818"/>
                  <a:gd name="connsiteX4" fmla="*/ 143 w 87853"/>
                  <a:gd name="connsiteY4" fmla="*/ 8734 h 158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53" h="15818">
                    <a:moveTo>
                      <a:pt x="143" y="8734"/>
                    </a:moveTo>
                    <a:cubicBezTo>
                      <a:pt x="-1301" y="21367"/>
                      <a:pt x="8445" y="12704"/>
                      <a:pt x="17829" y="13787"/>
                    </a:cubicBezTo>
                    <a:cubicBezTo>
                      <a:pt x="42374" y="16675"/>
                      <a:pt x="64752" y="18841"/>
                      <a:pt x="87853" y="2959"/>
                    </a:cubicBezTo>
                    <a:cubicBezTo>
                      <a:pt x="64392" y="1876"/>
                      <a:pt x="41291" y="432"/>
                      <a:pt x="17829" y="71"/>
                    </a:cubicBezTo>
                    <a:cubicBezTo>
                      <a:pt x="10972" y="71"/>
                      <a:pt x="1226" y="-1372"/>
                      <a:pt x="143" y="8734"/>
                    </a:cubicBezTo>
                    <a:close/>
                  </a:path>
                </a:pathLst>
              </a:custGeom>
              <a:solidFill>
                <a:srgbClr val="000000"/>
              </a:solidFill>
              <a:ln w="3607" cap="flat">
                <a:noFill/>
                <a:prstDash val="solid"/>
                <a:miter/>
              </a:ln>
            </p:spPr>
            <p:txBody>
              <a:bodyPr rtlCol="0" anchor="ctr"/>
              <a:lstStyle/>
              <a:p>
                <a:endParaRPr lang="en-US"/>
              </a:p>
            </p:txBody>
          </p:sp>
          <p:sp>
            <p:nvSpPr>
              <p:cNvPr id="147" name="Freeform 292">
                <a:extLst>
                  <a:ext uri="{FF2B5EF4-FFF2-40B4-BE49-F238E27FC236}">
                    <a16:creationId xmlns:a16="http://schemas.microsoft.com/office/drawing/2014/main" id="{FCD057A8-920D-F9CE-1EC5-07A89C2CCC4D}"/>
                  </a:ext>
                </a:extLst>
              </p:cNvPr>
              <p:cNvSpPr/>
              <p:nvPr/>
            </p:nvSpPr>
            <p:spPr>
              <a:xfrm>
                <a:off x="7916975" y="1775820"/>
                <a:ext cx="283349" cy="292407"/>
              </a:xfrm>
              <a:custGeom>
                <a:avLst/>
                <a:gdLst>
                  <a:gd name="connsiteX0" fmla="*/ 283347 w 283349"/>
                  <a:gd name="connsiteY0" fmla="*/ 159940 h 292407"/>
                  <a:gd name="connsiteX1" fmla="*/ 155571 w 283349"/>
                  <a:gd name="connsiteY1" fmla="*/ 40 h 292407"/>
                  <a:gd name="connsiteX2" fmla="*/ 3 w 283349"/>
                  <a:gd name="connsiteY2" fmla="*/ 139366 h 292407"/>
                  <a:gd name="connsiteX3" fmla="*/ 168205 w 283349"/>
                  <a:gd name="connsiteY3" fmla="*/ 292408 h 292407"/>
                  <a:gd name="connsiteX4" fmla="*/ 283347 w 283349"/>
                  <a:gd name="connsiteY4" fmla="*/ 159940 h 292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349" h="292407">
                    <a:moveTo>
                      <a:pt x="283347" y="159940"/>
                    </a:moveTo>
                    <a:cubicBezTo>
                      <a:pt x="282986" y="75478"/>
                      <a:pt x="223791" y="1123"/>
                      <a:pt x="155571" y="40"/>
                    </a:cubicBezTo>
                    <a:cubicBezTo>
                      <a:pt x="65695" y="-1764"/>
                      <a:pt x="364" y="57070"/>
                      <a:pt x="3" y="139366"/>
                    </a:cubicBezTo>
                    <a:cubicBezTo>
                      <a:pt x="-358" y="210112"/>
                      <a:pt x="29601" y="292408"/>
                      <a:pt x="168205" y="292408"/>
                    </a:cubicBezTo>
                    <a:cubicBezTo>
                      <a:pt x="241116" y="292047"/>
                      <a:pt x="283708" y="221301"/>
                      <a:pt x="283347" y="159940"/>
                    </a:cubicBezTo>
                    <a:close/>
                  </a:path>
                </a:pathLst>
              </a:custGeom>
              <a:solidFill>
                <a:srgbClr val="FFFFFF"/>
              </a:solidFill>
              <a:ln w="3607" cap="flat">
                <a:noFill/>
                <a:prstDash val="solid"/>
                <a:miter/>
              </a:ln>
            </p:spPr>
            <p:txBody>
              <a:bodyPr rtlCol="0" anchor="ctr"/>
              <a:lstStyle/>
              <a:p>
                <a:endParaRPr lang="en-US"/>
              </a:p>
            </p:txBody>
          </p:sp>
        </p:grpSp>
        <p:grpSp>
          <p:nvGrpSpPr>
            <p:cNvPr id="104" name="Graphic 4">
              <a:extLst>
                <a:ext uri="{FF2B5EF4-FFF2-40B4-BE49-F238E27FC236}">
                  <a16:creationId xmlns:a16="http://schemas.microsoft.com/office/drawing/2014/main" id="{6C40F291-C58B-B04D-9449-B14B5EDE056E}"/>
                </a:ext>
              </a:extLst>
            </p:cNvPr>
            <p:cNvGrpSpPr/>
            <p:nvPr/>
          </p:nvGrpSpPr>
          <p:grpSpPr>
            <a:xfrm>
              <a:off x="8742293" y="1236178"/>
              <a:ext cx="729930" cy="861737"/>
              <a:chOff x="8742293" y="1236178"/>
              <a:chExt cx="729930" cy="861737"/>
            </a:xfrm>
          </p:grpSpPr>
          <p:sp>
            <p:nvSpPr>
              <p:cNvPr id="106" name="Freeform 294">
                <a:extLst>
                  <a:ext uri="{FF2B5EF4-FFF2-40B4-BE49-F238E27FC236}">
                    <a16:creationId xmlns:a16="http://schemas.microsoft.com/office/drawing/2014/main" id="{65C6EFD5-34B5-6E1C-4C7F-3A7E965242C4}"/>
                  </a:ext>
                </a:extLst>
              </p:cNvPr>
              <p:cNvSpPr/>
              <p:nvPr/>
            </p:nvSpPr>
            <p:spPr>
              <a:xfrm>
                <a:off x="8742293" y="1236178"/>
                <a:ext cx="729930" cy="749392"/>
              </a:xfrm>
              <a:custGeom>
                <a:avLst/>
                <a:gdLst>
                  <a:gd name="connsiteX0" fmla="*/ 600427 w 729930"/>
                  <a:gd name="connsiteY0" fmla="*/ 62510 h 749392"/>
                  <a:gd name="connsiteX1" fmla="*/ 418870 w 729930"/>
                  <a:gd name="connsiteY1" fmla="*/ 3676 h 749392"/>
                  <a:gd name="connsiteX2" fmla="*/ 370143 w 729930"/>
                  <a:gd name="connsiteY2" fmla="*/ 66 h 749392"/>
                  <a:gd name="connsiteX3" fmla="*/ 303729 w 729930"/>
                  <a:gd name="connsiteY3" fmla="*/ 4037 h 749392"/>
                  <a:gd name="connsiteX4" fmla="*/ 313113 w 729930"/>
                  <a:gd name="connsiteY4" fmla="*/ 32191 h 749392"/>
                  <a:gd name="connsiteX5" fmla="*/ 318166 w 729930"/>
                  <a:gd name="connsiteY5" fmla="*/ 57457 h 749392"/>
                  <a:gd name="connsiteX6" fmla="*/ 318527 w 729930"/>
                  <a:gd name="connsiteY6" fmla="*/ 59623 h 749392"/>
                  <a:gd name="connsiteX7" fmla="*/ 318527 w 729930"/>
                  <a:gd name="connsiteY7" fmla="*/ 68285 h 749392"/>
                  <a:gd name="connsiteX8" fmla="*/ 314557 w 729930"/>
                  <a:gd name="connsiteY8" fmla="*/ 70812 h 749392"/>
                  <a:gd name="connsiteX9" fmla="*/ 314196 w 729930"/>
                  <a:gd name="connsiteY9" fmla="*/ 70812 h 749392"/>
                  <a:gd name="connsiteX10" fmla="*/ 309143 w 729930"/>
                  <a:gd name="connsiteY10" fmla="*/ 69729 h 749392"/>
                  <a:gd name="connsiteX11" fmla="*/ 306977 w 729930"/>
                  <a:gd name="connsiteY11" fmla="*/ 62149 h 749392"/>
                  <a:gd name="connsiteX12" fmla="*/ 306977 w 729930"/>
                  <a:gd name="connsiteY12" fmla="*/ 59984 h 749392"/>
                  <a:gd name="connsiteX13" fmla="*/ 306977 w 729930"/>
                  <a:gd name="connsiteY13" fmla="*/ 59984 h 749392"/>
                  <a:gd name="connsiteX14" fmla="*/ 303367 w 729930"/>
                  <a:gd name="connsiteY14" fmla="*/ 44102 h 749392"/>
                  <a:gd name="connsiteX15" fmla="*/ 301924 w 729930"/>
                  <a:gd name="connsiteY15" fmla="*/ 37605 h 749392"/>
                  <a:gd name="connsiteX16" fmla="*/ 301924 w 729930"/>
                  <a:gd name="connsiteY16" fmla="*/ 37605 h 749392"/>
                  <a:gd name="connsiteX17" fmla="*/ 301202 w 729930"/>
                  <a:gd name="connsiteY17" fmla="*/ 33995 h 749392"/>
                  <a:gd name="connsiteX18" fmla="*/ 297231 w 729930"/>
                  <a:gd name="connsiteY18" fmla="*/ 10895 h 749392"/>
                  <a:gd name="connsiteX19" fmla="*/ 297231 w 729930"/>
                  <a:gd name="connsiteY19" fmla="*/ 10534 h 749392"/>
                  <a:gd name="connsiteX20" fmla="*/ 298675 w 729930"/>
                  <a:gd name="connsiteY20" fmla="*/ 4759 h 749392"/>
                  <a:gd name="connsiteX21" fmla="*/ 295788 w 729930"/>
                  <a:gd name="connsiteY21" fmla="*/ 5120 h 749392"/>
                  <a:gd name="connsiteX22" fmla="*/ 221794 w 729930"/>
                  <a:gd name="connsiteY22" fmla="*/ 27137 h 749392"/>
                  <a:gd name="connsiteX23" fmla="*/ 155379 w 729930"/>
                  <a:gd name="connsiteY23" fmla="*/ 62871 h 749392"/>
                  <a:gd name="connsiteX24" fmla="*/ 107373 w 729930"/>
                  <a:gd name="connsiteY24" fmla="*/ 98966 h 749392"/>
                  <a:gd name="connsiteX25" fmla="*/ 73805 w 729930"/>
                  <a:gd name="connsiteY25" fmla="*/ 132534 h 749392"/>
                  <a:gd name="connsiteX26" fmla="*/ 54675 w 729930"/>
                  <a:gd name="connsiteY26" fmla="*/ 155274 h 749392"/>
                  <a:gd name="connsiteX27" fmla="*/ 31213 w 729930"/>
                  <a:gd name="connsiteY27" fmla="*/ 195339 h 749392"/>
                  <a:gd name="connsiteX28" fmla="*/ 22190 w 729930"/>
                  <a:gd name="connsiteY28" fmla="*/ 219161 h 749392"/>
                  <a:gd name="connsiteX29" fmla="*/ 19302 w 729930"/>
                  <a:gd name="connsiteY29" fmla="*/ 229990 h 749392"/>
                  <a:gd name="connsiteX30" fmla="*/ 11722 w 729930"/>
                  <a:gd name="connsiteY30" fmla="*/ 252730 h 749392"/>
                  <a:gd name="connsiteX31" fmla="*/ 171 w 729930"/>
                  <a:gd name="connsiteY31" fmla="*/ 317700 h 749392"/>
                  <a:gd name="connsiteX32" fmla="*/ 6669 w 729930"/>
                  <a:gd name="connsiteY32" fmla="*/ 393860 h 749392"/>
                  <a:gd name="connsiteX33" fmla="*/ 32296 w 729930"/>
                  <a:gd name="connsiteY33" fmla="*/ 471103 h 749392"/>
                  <a:gd name="connsiteX34" fmla="*/ 105929 w 729930"/>
                  <a:gd name="connsiteY34" fmla="*/ 598156 h 749392"/>
                  <a:gd name="connsiteX35" fmla="*/ 142746 w 729930"/>
                  <a:gd name="connsiteY35" fmla="*/ 649772 h 749392"/>
                  <a:gd name="connsiteX36" fmla="*/ 175231 w 729930"/>
                  <a:gd name="connsiteY36" fmla="*/ 681896 h 749392"/>
                  <a:gd name="connsiteX37" fmla="*/ 196527 w 729930"/>
                  <a:gd name="connsiteY37" fmla="*/ 698860 h 749392"/>
                  <a:gd name="connsiteX38" fmla="*/ 257888 w 729930"/>
                  <a:gd name="connsiteY38" fmla="*/ 732068 h 749392"/>
                  <a:gd name="connsiteX39" fmla="*/ 315279 w 729930"/>
                  <a:gd name="connsiteY39" fmla="*/ 749393 h 749392"/>
                  <a:gd name="connsiteX40" fmla="*/ 312752 w 729930"/>
                  <a:gd name="connsiteY40" fmla="*/ 741452 h 749392"/>
                  <a:gd name="connsiteX41" fmla="*/ 311669 w 729930"/>
                  <a:gd name="connsiteY41" fmla="*/ 738204 h 749392"/>
                  <a:gd name="connsiteX42" fmla="*/ 300480 w 729930"/>
                  <a:gd name="connsiteY42" fmla="*/ 721600 h 749392"/>
                  <a:gd name="connsiteX43" fmla="*/ 299036 w 729930"/>
                  <a:gd name="connsiteY43" fmla="*/ 719796 h 749392"/>
                  <a:gd name="connsiteX44" fmla="*/ 287486 w 729930"/>
                  <a:gd name="connsiteY44" fmla="*/ 704997 h 749392"/>
                  <a:gd name="connsiteX45" fmla="*/ 222515 w 729930"/>
                  <a:gd name="connsiteY45" fmla="*/ 617647 h 749392"/>
                  <a:gd name="connsiteX46" fmla="*/ 209521 w 729930"/>
                  <a:gd name="connsiteY46" fmla="*/ 599600 h 749392"/>
                  <a:gd name="connsiteX47" fmla="*/ 200859 w 729930"/>
                  <a:gd name="connsiteY47" fmla="*/ 588050 h 749392"/>
                  <a:gd name="connsiteX48" fmla="*/ 176675 w 729930"/>
                  <a:gd name="connsiteY48" fmla="*/ 549067 h 749392"/>
                  <a:gd name="connsiteX49" fmla="*/ 168734 w 729930"/>
                  <a:gd name="connsiteY49" fmla="*/ 535351 h 749392"/>
                  <a:gd name="connsiteX50" fmla="*/ 134083 w 729930"/>
                  <a:gd name="connsiteY50" fmla="*/ 471464 h 749392"/>
                  <a:gd name="connsiteX51" fmla="*/ 109177 w 729930"/>
                  <a:gd name="connsiteY51" fmla="*/ 311564 h 749392"/>
                  <a:gd name="connsiteX52" fmla="*/ 191474 w 729930"/>
                  <a:gd name="connsiteY52" fmla="*/ 155996 h 749392"/>
                  <a:gd name="connsiteX53" fmla="*/ 323941 w 729930"/>
                  <a:gd name="connsiteY53" fmla="*/ 100410 h 749392"/>
                  <a:gd name="connsiteX54" fmla="*/ 422841 w 729930"/>
                  <a:gd name="connsiteY54" fmla="*/ 100771 h 749392"/>
                  <a:gd name="connsiteX55" fmla="*/ 566859 w 729930"/>
                  <a:gd name="connsiteY55" fmla="*/ 192451 h 749392"/>
                  <a:gd name="connsiteX56" fmla="*/ 568303 w 729930"/>
                  <a:gd name="connsiteY56" fmla="*/ 194617 h 749392"/>
                  <a:gd name="connsiteX57" fmla="*/ 607285 w 729930"/>
                  <a:gd name="connsiteY57" fmla="*/ 281244 h 749392"/>
                  <a:gd name="connsiteX58" fmla="*/ 616670 w 729930"/>
                  <a:gd name="connsiteY58" fmla="*/ 359209 h 749392"/>
                  <a:gd name="connsiteX59" fmla="*/ 614504 w 729930"/>
                  <a:gd name="connsiteY59" fmla="*/ 407937 h 749392"/>
                  <a:gd name="connsiteX60" fmla="*/ 606203 w 729930"/>
                  <a:gd name="connsiteY60" fmla="*/ 458830 h 749392"/>
                  <a:gd name="connsiteX61" fmla="*/ 601149 w 729930"/>
                  <a:gd name="connsiteY61" fmla="*/ 480848 h 749392"/>
                  <a:gd name="connsiteX62" fmla="*/ 592847 w 729930"/>
                  <a:gd name="connsiteY62" fmla="*/ 515860 h 749392"/>
                  <a:gd name="connsiteX63" fmla="*/ 587433 w 729930"/>
                  <a:gd name="connsiteY63" fmla="*/ 532825 h 749392"/>
                  <a:gd name="connsiteX64" fmla="*/ 580936 w 729930"/>
                  <a:gd name="connsiteY64" fmla="*/ 554843 h 749392"/>
                  <a:gd name="connsiteX65" fmla="*/ 565776 w 729930"/>
                  <a:gd name="connsiteY65" fmla="*/ 611511 h 749392"/>
                  <a:gd name="connsiteX66" fmla="*/ 550978 w 729930"/>
                  <a:gd name="connsiteY66" fmla="*/ 658073 h 749392"/>
                  <a:gd name="connsiteX67" fmla="*/ 540510 w 729930"/>
                  <a:gd name="connsiteY67" fmla="*/ 715464 h 749392"/>
                  <a:gd name="connsiteX68" fmla="*/ 540149 w 729930"/>
                  <a:gd name="connsiteY68" fmla="*/ 733872 h 749392"/>
                  <a:gd name="connsiteX69" fmla="*/ 573717 w 729930"/>
                  <a:gd name="connsiteY69" fmla="*/ 713659 h 749392"/>
                  <a:gd name="connsiteX70" fmla="*/ 595013 w 729930"/>
                  <a:gd name="connsiteY70" fmla="*/ 696695 h 749392"/>
                  <a:gd name="connsiteX71" fmla="*/ 640853 w 729930"/>
                  <a:gd name="connsiteY71" fmla="*/ 643635 h 749392"/>
                  <a:gd name="connsiteX72" fmla="*/ 674060 w 729930"/>
                  <a:gd name="connsiteY72" fmla="*/ 581553 h 749392"/>
                  <a:gd name="connsiteX73" fmla="*/ 692469 w 729930"/>
                  <a:gd name="connsiteY73" fmla="*/ 527050 h 749392"/>
                  <a:gd name="connsiteX74" fmla="*/ 600427 w 729930"/>
                  <a:gd name="connsiteY74" fmla="*/ 62510 h 749392"/>
                  <a:gd name="connsiteX75" fmla="*/ 17136 w 729930"/>
                  <a:gd name="connsiteY75" fmla="*/ 400357 h 749392"/>
                  <a:gd name="connsiteX76" fmla="*/ 16775 w 729930"/>
                  <a:gd name="connsiteY76" fmla="*/ 397469 h 749392"/>
                  <a:gd name="connsiteX77" fmla="*/ 19663 w 729930"/>
                  <a:gd name="connsiteY77" fmla="*/ 396747 h 749392"/>
                  <a:gd name="connsiteX78" fmla="*/ 22911 w 729930"/>
                  <a:gd name="connsiteY78" fmla="*/ 396026 h 749392"/>
                  <a:gd name="connsiteX79" fmla="*/ 82468 w 729930"/>
                  <a:gd name="connsiteY79" fmla="*/ 388085 h 749392"/>
                  <a:gd name="connsiteX80" fmla="*/ 92574 w 729930"/>
                  <a:gd name="connsiteY80" fmla="*/ 392055 h 749392"/>
                  <a:gd name="connsiteX81" fmla="*/ 87882 w 729930"/>
                  <a:gd name="connsiteY81" fmla="*/ 398913 h 749392"/>
                  <a:gd name="connsiteX82" fmla="*/ 87160 w 729930"/>
                  <a:gd name="connsiteY82" fmla="*/ 399274 h 749392"/>
                  <a:gd name="connsiteX83" fmla="*/ 72001 w 729930"/>
                  <a:gd name="connsiteY83" fmla="*/ 402162 h 749392"/>
                  <a:gd name="connsiteX84" fmla="*/ 23633 w 729930"/>
                  <a:gd name="connsiteY84" fmla="*/ 404327 h 749392"/>
                  <a:gd name="connsiteX85" fmla="*/ 17136 w 729930"/>
                  <a:gd name="connsiteY85" fmla="*/ 400357 h 749392"/>
                  <a:gd name="connsiteX86" fmla="*/ 155379 w 729930"/>
                  <a:gd name="connsiteY86" fmla="*/ 603931 h 749392"/>
                  <a:gd name="connsiteX87" fmla="*/ 160071 w 729930"/>
                  <a:gd name="connsiteY87" fmla="*/ 597795 h 749392"/>
                  <a:gd name="connsiteX88" fmla="*/ 160433 w 729930"/>
                  <a:gd name="connsiteY88" fmla="*/ 597434 h 749392"/>
                  <a:gd name="connsiteX89" fmla="*/ 175231 w 729930"/>
                  <a:gd name="connsiteY89" fmla="*/ 586606 h 749392"/>
                  <a:gd name="connsiteX90" fmla="*/ 175592 w 729930"/>
                  <a:gd name="connsiteY90" fmla="*/ 586245 h 749392"/>
                  <a:gd name="connsiteX91" fmla="*/ 178840 w 729930"/>
                  <a:gd name="connsiteY91" fmla="*/ 584079 h 749392"/>
                  <a:gd name="connsiteX92" fmla="*/ 179202 w 729930"/>
                  <a:gd name="connsiteY92" fmla="*/ 583718 h 749392"/>
                  <a:gd name="connsiteX93" fmla="*/ 184255 w 729930"/>
                  <a:gd name="connsiteY93" fmla="*/ 582996 h 749392"/>
                  <a:gd name="connsiteX94" fmla="*/ 186781 w 729930"/>
                  <a:gd name="connsiteY94" fmla="*/ 586606 h 749392"/>
                  <a:gd name="connsiteX95" fmla="*/ 168734 w 729930"/>
                  <a:gd name="connsiteY95" fmla="*/ 604292 h 749392"/>
                  <a:gd name="connsiteX96" fmla="*/ 164764 w 729930"/>
                  <a:gd name="connsiteY96" fmla="*/ 606458 h 749392"/>
                  <a:gd name="connsiteX97" fmla="*/ 160793 w 729930"/>
                  <a:gd name="connsiteY97" fmla="*/ 607902 h 749392"/>
                  <a:gd name="connsiteX98" fmla="*/ 156823 w 729930"/>
                  <a:gd name="connsiteY98" fmla="*/ 607180 h 749392"/>
                  <a:gd name="connsiteX99" fmla="*/ 154657 w 729930"/>
                  <a:gd name="connsiteY99" fmla="*/ 605736 h 749392"/>
                  <a:gd name="connsiteX100" fmla="*/ 155379 w 729930"/>
                  <a:gd name="connsiteY100" fmla="*/ 603931 h 749392"/>
                  <a:gd name="connsiteX101" fmla="*/ 124698 w 729930"/>
                  <a:gd name="connsiteY101" fmla="*/ 486623 h 749392"/>
                  <a:gd name="connsiteX102" fmla="*/ 125420 w 729930"/>
                  <a:gd name="connsiteY102" fmla="*/ 491316 h 749392"/>
                  <a:gd name="connsiteX103" fmla="*/ 121450 w 729930"/>
                  <a:gd name="connsiteY103" fmla="*/ 495647 h 749392"/>
                  <a:gd name="connsiteX104" fmla="*/ 118924 w 729930"/>
                  <a:gd name="connsiteY104" fmla="*/ 496730 h 749392"/>
                  <a:gd name="connsiteX105" fmla="*/ 105568 w 729930"/>
                  <a:gd name="connsiteY105" fmla="*/ 501783 h 749392"/>
                  <a:gd name="connsiteX106" fmla="*/ 103763 w 729930"/>
                  <a:gd name="connsiteY106" fmla="*/ 502144 h 749392"/>
                  <a:gd name="connsiteX107" fmla="*/ 101237 w 729930"/>
                  <a:gd name="connsiteY107" fmla="*/ 502144 h 749392"/>
                  <a:gd name="connsiteX108" fmla="*/ 97989 w 729930"/>
                  <a:gd name="connsiteY108" fmla="*/ 494925 h 749392"/>
                  <a:gd name="connsiteX109" fmla="*/ 104486 w 729930"/>
                  <a:gd name="connsiteY109" fmla="*/ 490955 h 749392"/>
                  <a:gd name="connsiteX110" fmla="*/ 114953 w 729930"/>
                  <a:gd name="connsiteY110" fmla="*/ 484819 h 749392"/>
                  <a:gd name="connsiteX111" fmla="*/ 124698 w 729930"/>
                  <a:gd name="connsiteY111" fmla="*/ 486623 h 749392"/>
                  <a:gd name="connsiteX112" fmla="*/ 103041 w 729930"/>
                  <a:gd name="connsiteY112" fmla="*/ 266806 h 749392"/>
                  <a:gd name="connsiteX113" fmla="*/ 97267 w 729930"/>
                  <a:gd name="connsiteY113" fmla="*/ 272221 h 749392"/>
                  <a:gd name="connsiteX114" fmla="*/ 95462 w 729930"/>
                  <a:gd name="connsiteY114" fmla="*/ 272221 h 749392"/>
                  <a:gd name="connsiteX115" fmla="*/ 69834 w 729930"/>
                  <a:gd name="connsiteY115" fmla="*/ 257783 h 749392"/>
                  <a:gd name="connsiteX116" fmla="*/ 65864 w 729930"/>
                  <a:gd name="connsiteY116" fmla="*/ 248037 h 749392"/>
                  <a:gd name="connsiteX117" fmla="*/ 74887 w 729930"/>
                  <a:gd name="connsiteY117" fmla="*/ 253812 h 749392"/>
                  <a:gd name="connsiteX118" fmla="*/ 86077 w 729930"/>
                  <a:gd name="connsiteY118" fmla="*/ 256700 h 749392"/>
                  <a:gd name="connsiteX119" fmla="*/ 97627 w 729930"/>
                  <a:gd name="connsiteY119" fmla="*/ 259227 h 749392"/>
                  <a:gd name="connsiteX120" fmla="*/ 101958 w 729930"/>
                  <a:gd name="connsiteY120" fmla="*/ 261392 h 749392"/>
                  <a:gd name="connsiteX121" fmla="*/ 103041 w 729930"/>
                  <a:gd name="connsiteY121" fmla="*/ 266806 h 749392"/>
                  <a:gd name="connsiteX122" fmla="*/ 144550 w 729930"/>
                  <a:gd name="connsiteY122" fmla="*/ 173321 h 749392"/>
                  <a:gd name="connsiteX123" fmla="*/ 140219 w 729930"/>
                  <a:gd name="connsiteY123" fmla="*/ 176209 h 749392"/>
                  <a:gd name="connsiteX124" fmla="*/ 136248 w 729930"/>
                  <a:gd name="connsiteY124" fmla="*/ 175487 h 749392"/>
                  <a:gd name="connsiteX125" fmla="*/ 136248 w 729930"/>
                  <a:gd name="connsiteY125" fmla="*/ 175487 h 749392"/>
                  <a:gd name="connsiteX126" fmla="*/ 130834 w 729930"/>
                  <a:gd name="connsiteY126" fmla="*/ 171877 h 749392"/>
                  <a:gd name="connsiteX127" fmla="*/ 100154 w 729930"/>
                  <a:gd name="connsiteY127" fmla="*/ 145528 h 749392"/>
                  <a:gd name="connsiteX128" fmla="*/ 95462 w 729930"/>
                  <a:gd name="connsiteY128" fmla="*/ 142280 h 749392"/>
                  <a:gd name="connsiteX129" fmla="*/ 99072 w 729930"/>
                  <a:gd name="connsiteY129" fmla="*/ 136504 h 749392"/>
                  <a:gd name="connsiteX130" fmla="*/ 104486 w 729930"/>
                  <a:gd name="connsiteY130" fmla="*/ 139392 h 749392"/>
                  <a:gd name="connsiteX131" fmla="*/ 130834 w 729930"/>
                  <a:gd name="connsiteY131" fmla="*/ 156717 h 749392"/>
                  <a:gd name="connsiteX132" fmla="*/ 142385 w 729930"/>
                  <a:gd name="connsiteY132" fmla="*/ 165019 h 749392"/>
                  <a:gd name="connsiteX133" fmla="*/ 144550 w 729930"/>
                  <a:gd name="connsiteY133" fmla="*/ 173321 h 749392"/>
                  <a:gd name="connsiteX134" fmla="*/ 224681 w 729930"/>
                  <a:gd name="connsiteY134" fmla="*/ 126759 h 749392"/>
                  <a:gd name="connsiteX135" fmla="*/ 221432 w 729930"/>
                  <a:gd name="connsiteY135" fmla="*/ 128564 h 749392"/>
                  <a:gd name="connsiteX136" fmla="*/ 218184 w 729930"/>
                  <a:gd name="connsiteY136" fmla="*/ 128203 h 749392"/>
                  <a:gd name="connsiteX137" fmla="*/ 204107 w 729930"/>
                  <a:gd name="connsiteY137" fmla="*/ 102214 h 749392"/>
                  <a:gd name="connsiteX138" fmla="*/ 200137 w 729930"/>
                  <a:gd name="connsiteY138" fmla="*/ 91386 h 749392"/>
                  <a:gd name="connsiteX139" fmla="*/ 209521 w 729930"/>
                  <a:gd name="connsiteY139" fmla="*/ 98244 h 749392"/>
                  <a:gd name="connsiteX140" fmla="*/ 221071 w 729930"/>
                  <a:gd name="connsiteY140" fmla="*/ 112682 h 749392"/>
                  <a:gd name="connsiteX141" fmla="*/ 225403 w 729930"/>
                  <a:gd name="connsiteY141" fmla="*/ 119540 h 749392"/>
                  <a:gd name="connsiteX142" fmla="*/ 224681 w 729930"/>
                  <a:gd name="connsiteY142" fmla="*/ 126759 h 749392"/>
                  <a:gd name="connsiteX143" fmla="*/ 709433 w 729930"/>
                  <a:gd name="connsiteY143" fmla="*/ 312286 h 749392"/>
                  <a:gd name="connsiteX144" fmla="*/ 693912 w 729930"/>
                  <a:gd name="connsiteY144" fmla="*/ 316617 h 749392"/>
                  <a:gd name="connsiteX145" fmla="*/ 646989 w 729930"/>
                  <a:gd name="connsiteY145" fmla="*/ 327085 h 749392"/>
                  <a:gd name="connsiteX146" fmla="*/ 645907 w 729930"/>
                  <a:gd name="connsiteY146" fmla="*/ 327446 h 749392"/>
                  <a:gd name="connsiteX147" fmla="*/ 644463 w 729930"/>
                  <a:gd name="connsiteY147" fmla="*/ 327807 h 749392"/>
                  <a:gd name="connsiteX148" fmla="*/ 643380 w 729930"/>
                  <a:gd name="connsiteY148" fmla="*/ 327807 h 749392"/>
                  <a:gd name="connsiteX149" fmla="*/ 635800 w 729930"/>
                  <a:gd name="connsiteY149" fmla="*/ 322392 h 749392"/>
                  <a:gd name="connsiteX150" fmla="*/ 641214 w 729930"/>
                  <a:gd name="connsiteY150" fmla="*/ 314452 h 749392"/>
                  <a:gd name="connsiteX151" fmla="*/ 644463 w 729930"/>
                  <a:gd name="connsiteY151" fmla="*/ 314091 h 749392"/>
                  <a:gd name="connsiteX152" fmla="*/ 645184 w 729930"/>
                  <a:gd name="connsiteY152" fmla="*/ 314091 h 749392"/>
                  <a:gd name="connsiteX153" fmla="*/ 689221 w 729930"/>
                  <a:gd name="connsiteY153" fmla="*/ 306872 h 749392"/>
                  <a:gd name="connsiteX154" fmla="*/ 700771 w 729930"/>
                  <a:gd name="connsiteY154" fmla="*/ 308315 h 749392"/>
                  <a:gd name="connsiteX155" fmla="*/ 709433 w 729930"/>
                  <a:gd name="connsiteY155" fmla="*/ 312286 h 749392"/>
                  <a:gd name="connsiteX156" fmla="*/ 411651 w 729930"/>
                  <a:gd name="connsiteY156" fmla="*/ 53847 h 749392"/>
                  <a:gd name="connsiteX157" fmla="*/ 408764 w 729930"/>
                  <a:gd name="connsiteY157" fmla="*/ 79836 h 749392"/>
                  <a:gd name="connsiteX158" fmla="*/ 405877 w 729930"/>
                  <a:gd name="connsiteY158" fmla="*/ 86333 h 749392"/>
                  <a:gd name="connsiteX159" fmla="*/ 402628 w 729930"/>
                  <a:gd name="connsiteY159" fmla="*/ 79836 h 749392"/>
                  <a:gd name="connsiteX160" fmla="*/ 402628 w 729930"/>
                  <a:gd name="connsiteY160" fmla="*/ 57457 h 749392"/>
                  <a:gd name="connsiteX161" fmla="*/ 404794 w 729930"/>
                  <a:gd name="connsiteY161" fmla="*/ 48433 h 749392"/>
                  <a:gd name="connsiteX162" fmla="*/ 411651 w 729930"/>
                  <a:gd name="connsiteY162" fmla="*/ 48794 h 749392"/>
                  <a:gd name="connsiteX163" fmla="*/ 411651 w 729930"/>
                  <a:gd name="connsiteY163" fmla="*/ 53847 h 749392"/>
                  <a:gd name="connsiteX164" fmla="*/ 516326 w 729930"/>
                  <a:gd name="connsiteY164" fmla="*/ 107629 h 749392"/>
                  <a:gd name="connsiteX165" fmla="*/ 511273 w 729930"/>
                  <a:gd name="connsiteY165" fmla="*/ 111960 h 749392"/>
                  <a:gd name="connsiteX166" fmla="*/ 508024 w 729930"/>
                  <a:gd name="connsiteY166" fmla="*/ 111238 h 749392"/>
                  <a:gd name="connsiteX167" fmla="*/ 505859 w 729930"/>
                  <a:gd name="connsiteY167" fmla="*/ 101854 h 749392"/>
                  <a:gd name="connsiteX168" fmla="*/ 509107 w 729930"/>
                  <a:gd name="connsiteY168" fmla="*/ 96800 h 749392"/>
                  <a:gd name="connsiteX169" fmla="*/ 533652 w 729930"/>
                  <a:gd name="connsiteY169" fmla="*/ 62149 h 749392"/>
                  <a:gd name="connsiteX170" fmla="*/ 539066 w 729930"/>
                  <a:gd name="connsiteY170" fmla="*/ 54569 h 749392"/>
                  <a:gd name="connsiteX171" fmla="*/ 546646 w 729930"/>
                  <a:gd name="connsiteY171" fmla="*/ 49877 h 749392"/>
                  <a:gd name="connsiteX172" fmla="*/ 553865 w 729930"/>
                  <a:gd name="connsiteY172" fmla="*/ 49155 h 749392"/>
                  <a:gd name="connsiteX173" fmla="*/ 542314 w 729930"/>
                  <a:gd name="connsiteY173" fmla="*/ 67203 h 749392"/>
                  <a:gd name="connsiteX174" fmla="*/ 516326 w 729930"/>
                  <a:gd name="connsiteY174" fmla="*/ 107629 h 749392"/>
                  <a:gd name="connsiteX175" fmla="*/ 593930 w 729930"/>
                  <a:gd name="connsiteY175" fmla="*/ 193534 h 749392"/>
                  <a:gd name="connsiteX176" fmla="*/ 590682 w 729930"/>
                  <a:gd name="connsiteY176" fmla="*/ 193173 h 749392"/>
                  <a:gd name="connsiteX177" fmla="*/ 586351 w 729930"/>
                  <a:gd name="connsiteY177" fmla="*/ 188481 h 749392"/>
                  <a:gd name="connsiteX178" fmla="*/ 590320 w 729930"/>
                  <a:gd name="connsiteY178" fmla="*/ 181262 h 749392"/>
                  <a:gd name="connsiteX179" fmla="*/ 610173 w 729930"/>
                  <a:gd name="connsiteY179" fmla="*/ 172599 h 749392"/>
                  <a:gd name="connsiteX180" fmla="*/ 630386 w 729930"/>
                  <a:gd name="connsiteY180" fmla="*/ 163936 h 749392"/>
                  <a:gd name="connsiteX181" fmla="*/ 621362 w 729930"/>
                  <a:gd name="connsiteY181" fmla="*/ 174765 h 749392"/>
                  <a:gd name="connsiteX182" fmla="*/ 598261 w 729930"/>
                  <a:gd name="connsiteY182" fmla="*/ 191729 h 749392"/>
                  <a:gd name="connsiteX183" fmla="*/ 596456 w 729930"/>
                  <a:gd name="connsiteY183" fmla="*/ 192812 h 749392"/>
                  <a:gd name="connsiteX184" fmla="*/ 593930 w 729930"/>
                  <a:gd name="connsiteY184" fmla="*/ 193534 h 749392"/>
                  <a:gd name="connsiteX185" fmla="*/ 623527 w 729930"/>
                  <a:gd name="connsiteY185" fmla="*/ 424901 h 749392"/>
                  <a:gd name="connsiteX186" fmla="*/ 623527 w 729930"/>
                  <a:gd name="connsiteY186" fmla="*/ 424901 h 749392"/>
                  <a:gd name="connsiteX187" fmla="*/ 626055 w 729930"/>
                  <a:gd name="connsiteY187" fmla="*/ 421292 h 749392"/>
                  <a:gd name="connsiteX188" fmla="*/ 632191 w 729930"/>
                  <a:gd name="connsiteY188" fmla="*/ 420570 h 749392"/>
                  <a:gd name="connsiteX189" fmla="*/ 643741 w 729930"/>
                  <a:gd name="connsiteY189" fmla="*/ 423458 h 749392"/>
                  <a:gd name="connsiteX190" fmla="*/ 658540 w 729930"/>
                  <a:gd name="connsiteY190" fmla="*/ 427067 h 749392"/>
                  <a:gd name="connsiteX191" fmla="*/ 650960 w 729930"/>
                  <a:gd name="connsiteY191" fmla="*/ 431398 h 749392"/>
                  <a:gd name="connsiteX192" fmla="*/ 642297 w 729930"/>
                  <a:gd name="connsiteY192" fmla="*/ 434647 h 749392"/>
                  <a:gd name="connsiteX193" fmla="*/ 633274 w 729930"/>
                  <a:gd name="connsiteY193" fmla="*/ 434286 h 749392"/>
                  <a:gd name="connsiteX194" fmla="*/ 630025 w 729930"/>
                  <a:gd name="connsiteY194" fmla="*/ 433925 h 749392"/>
                  <a:gd name="connsiteX195" fmla="*/ 624610 w 729930"/>
                  <a:gd name="connsiteY195" fmla="*/ 431037 h 749392"/>
                  <a:gd name="connsiteX196" fmla="*/ 623527 w 729930"/>
                  <a:gd name="connsiteY196" fmla="*/ 424901 h 749392"/>
                  <a:gd name="connsiteX197" fmla="*/ 600788 w 729930"/>
                  <a:gd name="connsiteY197" fmla="*/ 534629 h 749392"/>
                  <a:gd name="connsiteX198" fmla="*/ 603675 w 729930"/>
                  <a:gd name="connsiteY198" fmla="*/ 531742 h 749392"/>
                  <a:gd name="connsiteX199" fmla="*/ 608729 w 729930"/>
                  <a:gd name="connsiteY199" fmla="*/ 532464 h 749392"/>
                  <a:gd name="connsiteX200" fmla="*/ 609451 w 729930"/>
                  <a:gd name="connsiteY200" fmla="*/ 532825 h 749392"/>
                  <a:gd name="connsiteX201" fmla="*/ 623889 w 729930"/>
                  <a:gd name="connsiteY201" fmla="*/ 542570 h 749392"/>
                  <a:gd name="connsiteX202" fmla="*/ 632551 w 729930"/>
                  <a:gd name="connsiteY202" fmla="*/ 549067 h 749392"/>
                  <a:gd name="connsiteX203" fmla="*/ 642658 w 729930"/>
                  <a:gd name="connsiteY203" fmla="*/ 555203 h 749392"/>
                  <a:gd name="connsiteX204" fmla="*/ 630746 w 729930"/>
                  <a:gd name="connsiteY204" fmla="*/ 555203 h 749392"/>
                  <a:gd name="connsiteX205" fmla="*/ 611617 w 729930"/>
                  <a:gd name="connsiteY205" fmla="*/ 546180 h 749392"/>
                  <a:gd name="connsiteX206" fmla="*/ 604758 w 729930"/>
                  <a:gd name="connsiteY206" fmla="*/ 542209 h 749392"/>
                  <a:gd name="connsiteX207" fmla="*/ 600788 w 729930"/>
                  <a:gd name="connsiteY207" fmla="*/ 534629 h 74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729930" h="749392">
                    <a:moveTo>
                      <a:pt x="600427" y="62510"/>
                    </a:moveTo>
                    <a:cubicBezTo>
                      <a:pt x="530764" y="4037"/>
                      <a:pt x="433308" y="2593"/>
                      <a:pt x="418870" y="3676"/>
                    </a:cubicBezTo>
                    <a:cubicBezTo>
                      <a:pt x="402989" y="5120"/>
                      <a:pt x="386025" y="66"/>
                      <a:pt x="370143" y="66"/>
                    </a:cubicBezTo>
                    <a:cubicBezTo>
                      <a:pt x="347764" y="-295"/>
                      <a:pt x="325746" y="788"/>
                      <a:pt x="303729" y="4037"/>
                    </a:cubicBezTo>
                    <a:cubicBezTo>
                      <a:pt x="305172" y="4759"/>
                      <a:pt x="307338" y="6202"/>
                      <a:pt x="313113" y="32191"/>
                    </a:cubicBezTo>
                    <a:cubicBezTo>
                      <a:pt x="315279" y="41575"/>
                      <a:pt x="317083" y="51321"/>
                      <a:pt x="318166" y="57457"/>
                    </a:cubicBezTo>
                    <a:cubicBezTo>
                      <a:pt x="318166" y="58179"/>
                      <a:pt x="318527" y="58901"/>
                      <a:pt x="318527" y="59623"/>
                    </a:cubicBezTo>
                    <a:cubicBezTo>
                      <a:pt x="319249" y="62510"/>
                      <a:pt x="320332" y="65759"/>
                      <a:pt x="318527" y="68285"/>
                    </a:cubicBezTo>
                    <a:cubicBezTo>
                      <a:pt x="317805" y="69368"/>
                      <a:pt x="316722" y="70451"/>
                      <a:pt x="314557" y="70812"/>
                    </a:cubicBezTo>
                    <a:cubicBezTo>
                      <a:pt x="314196" y="70812"/>
                      <a:pt x="314196" y="70812"/>
                      <a:pt x="314196" y="70812"/>
                    </a:cubicBezTo>
                    <a:cubicBezTo>
                      <a:pt x="311669" y="71173"/>
                      <a:pt x="310226" y="70451"/>
                      <a:pt x="309143" y="69729"/>
                    </a:cubicBezTo>
                    <a:cubicBezTo>
                      <a:pt x="306977" y="67924"/>
                      <a:pt x="306977" y="64676"/>
                      <a:pt x="306977" y="62149"/>
                    </a:cubicBezTo>
                    <a:cubicBezTo>
                      <a:pt x="306977" y="61427"/>
                      <a:pt x="306977" y="60345"/>
                      <a:pt x="306977" y="59984"/>
                    </a:cubicBezTo>
                    <a:lnTo>
                      <a:pt x="306977" y="59984"/>
                    </a:lnTo>
                    <a:cubicBezTo>
                      <a:pt x="305533" y="54569"/>
                      <a:pt x="304450" y="49155"/>
                      <a:pt x="303367" y="44102"/>
                    </a:cubicBezTo>
                    <a:cubicBezTo>
                      <a:pt x="303007" y="41936"/>
                      <a:pt x="302646" y="39771"/>
                      <a:pt x="301924" y="37605"/>
                    </a:cubicBezTo>
                    <a:lnTo>
                      <a:pt x="301924" y="37605"/>
                    </a:lnTo>
                    <a:cubicBezTo>
                      <a:pt x="301563" y="36522"/>
                      <a:pt x="301563" y="35439"/>
                      <a:pt x="301202" y="33995"/>
                    </a:cubicBezTo>
                    <a:cubicBezTo>
                      <a:pt x="300119" y="27859"/>
                      <a:pt x="298314" y="17031"/>
                      <a:pt x="297231" y="10895"/>
                    </a:cubicBezTo>
                    <a:lnTo>
                      <a:pt x="297231" y="10534"/>
                    </a:lnTo>
                    <a:cubicBezTo>
                      <a:pt x="296870" y="8007"/>
                      <a:pt x="297231" y="5842"/>
                      <a:pt x="298675" y="4759"/>
                    </a:cubicBezTo>
                    <a:cubicBezTo>
                      <a:pt x="297593" y="4759"/>
                      <a:pt x="296870" y="5120"/>
                      <a:pt x="295788" y="5120"/>
                    </a:cubicBezTo>
                    <a:cubicBezTo>
                      <a:pt x="270522" y="9812"/>
                      <a:pt x="245616" y="17392"/>
                      <a:pt x="221794" y="27137"/>
                    </a:cubicBezTo>
                    <a:cubicBezTo>
                      <a:pt x="198332" y="36522"/>
                      <a:pt x="176675" y="49516"/>
                      <a:pt x="155379" y="62871"/>
                    </a:cubicBezTo>
                    <a:cubicBezTo>
                      <a:pt x="138415" y="73339"/>
                      <a:pt x="122533" y="85611"/>
                      <a:pt x="107373" y="98966"/>
                    </a:cubicBezTo>
                    <a:cubicBezTo>
                      <a:pt x="95462" y="109433"/>
                      <a:pt x="84634" y="120984"/>
                      <a:pt x="73805" y="132534"/>
                    </a:cubicBezTo>
                    <a:cubicBezTo>
                      <a:pt x="66947" y="139753"/>
                      <a:pt x="60450" y="147333"/>
                      <a:pt x="54675" y="155274"/>
                    </a:cubicBezTo>
                    <a:cubicBezTo>
                      <a:pt x="45651" y="167907"/>
                      <a:pt x="38071" y="181623"/>
                      <a:pt x="31213" y="195339"/>
                    </a:cubicBezTo>
                    <a:cubicBezTo>
                      <a:pt x="27604" y="202919"/>
                      <a:pt x="24355" y="211221"/>
                      <a:pt x="22190" y="219161"/>
                    </a:cubicBezTo>
                    <a:cubicBezTo>
                      <a:pt x="21107" y="222771"/>
                      <a:pt x="20385" y="226380"/>
                      <a:pt x="19302" y="229990"/>
                    </a:cubicBezTo>
                    <a:cubicBezTo>
                      <a:pt x="16414" y="237570"/>
                      <a:pt x="13888" y="245150"/>
                      <a:pt x="11722" y="252730"/>
                    </a:cubicBezTo>
                    <a:cubicBezTo>
                      <a:pt x="5947" y="274025"/>
                      <a:pt x="893" y="295682"/>
                      <a:pt x="171" y="317700"/>
                    </a:cubicBezTo>
                    <a:cubicBezTo>
                      <a:pt x="-550" y="343327"/>
                      <a:pt x="893" y="368955"/>
                      <a:pt x="6669" y="393860"/>
                    </a:cubicBezTo>
                    <a:cubicBezTo>
                      <a:pt x="12805" y="420209"/>
                      <a:pt x="21107" y="446558"/>
                      <a:pt x="32296" y="471103"/>
                    </a:cubicBezTo>
                    <a:cubicBezTo>
                      <a:pt x="52148" y="515860"/>
                      <a:pt x="79580" y="557369"/>
                      <a:pt x="105929" y="598156"/>
                    </a:cubicBezTo>
                    <a:cubicBezTo>
                      <a:pt x="117479" y="615842"/>
                      <a:pt x="129030" y="633890"/>
                      <a:pt x="142746" y="649772"/>
                    </a:cubicBezTo>
                    <a:cubicBezTo>
                      <a:pt x="152491" y="661322"/>
                      <a:pt x="163681" y="671789"/>
                      <a:pt x="175231" y="681896"/>
                    </a:cubicBezTo>
                    <a:cubicBezTo>
                      <a:pt x="182089" y="688032"/>
                      <a:pt x="189308" y="693807"/>
                      <a:pt x="196527" y="698860"/>
                    </a:cubicBezTo>
                    <a:cubicBezTo>
                      <a:pt x="215657" y="711855"/>
                      <a:pt x="236592" y="723405"/>
                      <a:pt x="257888" y="732068"/>
                    </a:cubicBezTo>
                    <a:cubicBezTo>
                      <a:pt x="276296" y="739648"/>
                      <a:pt x="295788" y="745062"/>
                      <a:pt x="315279" y="749393"/>
                    </a:cubicBezTo>
                    <a:cubicBezTo>
                      <a:pt x="314557" y="746867"/>
                      <a:pt x="313474" y="744340"/>
                      <a:pt x="312752" y="741452"/>
                    </a:cubicBezTo>
                    <a:cubicBezTo>
                      <a:pt x="312391" y="740369"/>
                      <a:pt x="312031" y="739287"/>
                      <a:pt x="311669" y="738204"/>
                    </a:cubicBezTo>
                    <a:cubicBezTo>
                      <a:pt x="309143" y="732429"/>
                      <a:pt x="304812" y="727014"/>
                      <a:pt x="300480" y="721600"/>
                    </a:cubicBezTo>
                    <a:lnTo>
                      <a:pt x="299036" y="719796"/>
                    </a:lnTo>
                    <a:cubicBezTo>
                      <a:pt x="295065" y="714742"/>
                      <a:pt x="291095" y="710050"/>
                      <a:pt x="287486" y="704997"/>
                    </a:cubicBezTo>
                    <a:cubicBezTo>
                      <a:pt x="265468" y="676843"/>
                      <a:pt x="242368" y="647967"/>
                      <a:pt x="222515" y="617647"/>
                    </a:cubicBezTo>
                    <a:cubicBezTo>
                      <a:pt x="218545" y="611511"/>
                      <a:pt x="213852" y="605375"/>
                      <a:pt x="209521" y="599600"/>
                    </a:cubicBezTo>
                    <a:cubicBezTo>
                      <a:pt x="206633" y="595990"/>
                      <a:pt x="203746" y="592020"/>
                      <a:pt x="200859" y="588050"/>
                    </a:cubicBezTo>
                    <a:cubicBezTo>
                      <a:pt x="191835" y="575416"/>
                      <a:pt x="184255" y="562061"/>
                      <a:pt x="176675" y="549067"/>
                    </a:cubicBezTo>
                    <a:cubicBezTo>
                      <a:pt x="174148" y="544375"/>
                      <a:pt x="171261" y="540044"/>
                      <a:pt x="168734" y="535351"/>
                    </a:cubicBezTo>
                    <a:cubicBezTo>
                      <a:pt x="156462" y="514416"/>
                      <a:pt x="144550" y="493120"/>
                      <a:pt x="134083" y="471464"/>
                    </a:cubicBezTo>
                    <a:cubicBezTo>
                      <a:pt x="122172" y="447641"/>
                      <a:pt x="103403" y="395304"/>
                      <a:pt x="109177" y="311564"/>
                    </a:cubicBezTo>
                    <a:cubicBezTo>
                      <a:pt x="114231" y="220244"/>
                      <a:pt x="178480" y="165741"/>
                      <a:pt x="191474" y="155996"/>
                    </a:cubicBezTo>
                    <a:cubicBezTo>
                      <a:pt x="222515" y="132173"/>
                      <a:pt x="253918" y="115209"/>
                      <a:pt x="323941" y="100410"/>
                    </a:cubicBezTo>
                    <a:cubicBezTo>
                      <a:pt x="356426" y="93913"/>
                      <a:pt x="389634" y="93913"/>
                      <a:pt x="422841" y="100771"/>
                    </a:cubicBezTo>
                    <a:cubicBezTo>
                      <a:pt x="465794" y="107268"/>
                      <a:pt x="526072" y="128564"/>
                      <a:pt x="566859" y="192451"/>
                    </a:cubicBezTo>
                    <a:cubicBezTo>
                      <a:pt x="567581" y="193173"/>
                      <a:pt x="567942" y="193895"/>
                      <a:pt x="568303" y="194617"/>
                    </a:cubicBezTo>
                    <a:cubicBezTo>
                      <a:pt x="588155" y="223493"/>
                      <a:pt x="600788" y="252008"/>
                      <a:pt x="607285" y="281244"/>
                    </a:cubicBezTo>
                    <a:cubicBezTo>
                      <a:pt x="612699" y="305789"/>
                      <a:pt x="617392" y="332138"/>
                      <a:pt x="616670" y="359209"/>
                    </a:cubicBezTo>
                    <a:cubicBezTo>
                      <a:pt x="615948" y="376895"/>
                      <a:pt x="615226" y="392777"/>
                      <a:pt x="614504" y="407937"/>
                    </a:cubicBezTo>
                    <a:cubicBezTo>
                      <a:pt x="613422" y="427067"/>
                      <a:pt x="609451" y="445114"/>
                      <a:pt x="606203" y="458830"/>
                    </a:cubicBezTo>
                    <a:cubicBezTo>
                      <a:pt x="604398" y="466049"/>
                      <a:pt x="602954" y="473629"/>
                      <a:pt x="601149" y="480848"/>
                    </a:cubicBezTo>
                    <a:cubicBezTo>
                      <a:pt x="598622" y="492399"/>
                      <a:pt x="596096" y="504310"/>
                      <a:pt x="592847" y="515860"/>
                    </a:cubicBezTo>
                    <a:cubicBezTo>
                      <a:pt x="591403" y="521635"/>
                      <a:pt x="589237" y="527410"/>
                      <a:pt x="587433" y="532825"/>
                    </a:cubicBezTo>
                    <a:cubicBezTo>
                      <a:pt x="584906" y="540044"/>
                      <a:pt x="582741" y="547263"/>
                      <a:pt x="580936" y="554843"/>
                    </a:cubicBezTo>
                    <a:cubicBezTo>
                      <a:pt x="576604" y="573612"/>
                      <a:pt x="571551" y="591298"/>
                      <a:pt x="565776" y="611511"/>
                    </a:cubicBezTo>
                    <a:cubicBezTo>
                      <a:pt x="560362" y="629920"/>
                      <a:pt x="555670" y="644718"/>
                      <a:pt x="550978" y="658073"/>
                    </a:cubicBezTo>
                    <a:cubicBezTo>
                      <a:pt x="544842" y="675038"/>
                      <a:pt x="541593" y="693807"/>
                      <a:pt x="540510" y="715464"/>
                    </a:cubicBezTo>
                    <a:cubicBezTo>
                      <a:pt x="540149" y="721239"/>
                      <a:pt x="540149" y="727375"/>
                      <a:pt x="540149" y="733872"/>
                    </a:cubicBezTo>
                    <a:cubicBezTo>
                      <a:pt x="551699" y="728097"/>
                      <a:pt x="562889" y="720878"/>
                      <a:pt x="573717" y="713659"/>
                    </a:cubicBezTo>
                    <a:cubicBezTo>
                      <a:pt x="581297" y="708606"/>
                      <a:pt x="588155" y="702831"/>
                      <a:pt x="595013" y="696695"/>
                    </a:cubicBezTo>
                    <a:cubicBezTo>
                      <a:pt x="611977" y="680813"/>
                      <a:pt x="628220" y="663127"/>
                      <a:pt x="640853" y="643635"/>
                    </a:cubicBezTo>
                    <a:cubicBezTo>
                      <a:pt x="653848" y="624144"/>
                      <a:pt x="665036" y="603209"/>
                      <a:pt x="674060" y="581553"/>
                    </a:cubicBezTo>
                    <a:cubicBezTo>
                      <a:pt x="681640" y="563866"/>
                      <a:pt x="687776" y="545819"/>
                      <a:pt x="692469" y="527050"/>
                    </a:cubicBezTo>
                    <a:cubicBezTo>
                      <a:pt x="699326" y="501783"/>
                      <a:pt x="815552" y="242623"/>
                      <a:pt x="600427" y="62510"/>
                    </a:cubicBezTo>
                    <a:close/>
                    <a:moveTo>
                      <a:pt x="17136" y="400357"/>
                    </a:moveTo>
                    <a:lnTo>
                      <a:pt x="16775" y="397469"/>
                    </a:lnTo>
                    <a:lnTo>
                      <a:pt x="19663" y="396747"/>
                    </a:lnTo>
                    <a:cubicBezTo>
                      <a:pt x="20385" y="396387"/>
                      <a:pt x="21828" y="396026"/>
                      <a:pt x="22911" y="396026"/>
                    </a:cubicBezTo>
                    <a:cubicBezTo>
                      <a:pt x="36266" y="393138"/>
                      <a:pt x="72722" y="388085"/>
                      <a:pt x="82468" y="388085"/>
                    </a:cubicBezTo>
                    <a:cubicBezTo>
                      <a:pt x="86799" y="388085"/>
                      <a:pt x="91491" y="388446"/>
                      <a:pt x="92574" y="392055"/>
                    </a:cubicBezTo>
                    <a:cubicBezTo>
                      <a:pt x="93296" y="394582"/>
                      <a:pt x="91491" y="397108"/>
                      <a:pt x="87882" y="398913"/>
                    </a:cubicBezTo>
                    <a:lnTo>
                      <a:pt x="87160" y="399274"/>
                    </a:lnTo>
                    <a:cubicBezTo>
                      <a:pt x="82468" y="400357"/>
                      <a:pt x="77415" y="401440"/>
                      <a:pt x="72001" y="402162"/>
                    </a:cubicBezTo>
                    <a:cubicBezTo>
                      <a:pt x="52148" y="405049"/>
                      <a:pt x="31213" y="404688"/>
                      <a:pt x="23633" y="404327"/>
                    </a:cubicBezTo>
                    <a:cubicBezTo>
                      <a:pt x="20024" y="403605"/>
                      <a:pt x="17497" y="403245"/>
                      <a:pt x="17136" y="400357"/>
                    </a:cubicBezTo>
                    <a:close/>
                    <a:moveTo>
                      <a:pt x="155379" y="603931"/>
                    </a:moveTo>
                    <a:cubicBezTo>
                      <a:pt x="156101" y="599961"/>
                      <a:pt x="158628" y="598517"/>
                      <a:pt x="160071" y="597795"/>
                    </a:cubicBezTo>
                    <a:lnTo>
                      <a:pt x="160433" y="597434"/>
                    </a:lnTo>
                    <a:cubicBezTo>
                      <a:pt x="165847" y="594547"/>
                      <a:pt x="170900" y="590215"/>
                      <a:pt x="175231" y="586606"/>
                    </a:cubicBezTo>
                    <a:lnTo>
                      <a:pt x="175592" y="586245"/>
                    </a:lnTo>
                    <a:cubicBezTo>
                      <a:pt x="176314" y="585523"/>
                      <a:pt x="177757" y="584440"/>
                      <a:pt x="178840" y="584079"/>
                    </a:cubicBezTo>
                    <a:cubicBezTo>
                      <a:pt x="178840" y="584079"/>
                      <a:pt x="179202" y="584079"/>
                      <a:pt x="179202" y="583718"/>
                    </a:cubicBezTo>
                    <a:cubicBezTo>
                      <a:pt x="180285" y="582996"/>
                      <a:pt x="182089" y="581914"/>
                      <a:pt x="184255" y="582996"/>
                    </a:cubicBezTo>
                    <a:cubicBezTo>
                      <a:pt x="185338" y="583357"/>
                      <a:pt x="186421" y="584440"/>
                      <a:pt x="186781" y="586606"/>
                    </a:cubicBezTo>
                    <a:cubicBezTo>
                      <a:pt x="188586" y="593825"/>
                      <a:pt x="177397" y="599600"/>
                      <a:pt x="168734" y="604292"/>
                    </a:cubicBezTo>
                    <a:cubicBezTo>
                      <a:pt x="167290" y="605014"/>
                      <a:pt x="165847" y="605736"/>
                      <a:pt x="164764" y="606458"/>
                    </a:cubicBezTo>
                    <a:cubicBezTo>
                      <a:pt x="164764" y="606458"/>
                      <a:pt x="162959" y="607541"/>
                      <a:pt x="160793" y="607902"/>
                    </a:cubicBezTo>
                    <a:cubicBezTo>
                      <a:pt x="159350" y="608263"/>
                      <a:pt x="158267" y="607902"/>
                      <a:pt x="156823" y="607180"/>
                    </a:cubicBezTo>
                    <a:lnTo>
                      <a:pt x="154657" y="605736"/>
                    </a:lnTo>
                    <a:lnTo>
                      <a:pt x="155379" y="603931"/>
                    </a:lnTo>
                    <a:close/>
                    <a:moveTo>
                      <a:pt x="124698" y="486623"/>
                    </a:moveTo>
                    <a:cubicBezTo>
                      <a:pt x="125781" y="488428"/>
                      <a:pt x="125781" y="490233"/>
                      <a:pt x="125420" y="491316"/>
                    </a:cubicBezTo>
                    <a:cubicBezTo>
                      <a:pt x="125060" y="492399"/>
                      <a:pt x="123977" y="494203"/>
                      <a:pt x="121450" y="495647"/>
                    </a:cubicBezTo>
                    <a:cubicBezTo>
                      <a:pt x="120728" y="496008"/>
                      <a:pt x="120006" y="496369"/>
                      <a:pt x="118924" y="496730"/>
                    </a:cubicBezTo>
                    <a:cubicBezTo>
                      <a:pt x="114592" y="498896"/>
                      <a:pt x="110622" y="501061"/>
                      <a:pt x="105568" y="501783"/>
                    </a:cubicBezTo>
                    <a:cubicBezTo>
                      <a:pt x="104846" y="501783"/>
                      <a:pt x="104486" y="501783"/>
                      <a:pt x="103763" y="502144"/>
                    </a:cubicBezTo>
                    <a:lnTo>
                      <a:pt x="101237" y="502144"/>
                    </a:lnTo>
                    <a:lnTo>
                      <a:pt x="97989" y="494925"/>
                    </a:lnTo>
                    <a:lnTo>
                      <a:pt x="104486" y="490955"/>
                    </a:lnTo>
                    <a:cubicBezTo>
                      <a:pt x="108095" y="488789"/>
                      <a:pt x="111343" y="486623"/>
                      <a:pt x="114953" y="484819"/>
                    </a:cubicBezTo>
                    <a:cubicBezTo>
                      <a:pt x="120006" y="482292"/>
                      <a:pt x="123255" y="484097"/>
                      <a:pt x="124698" y="486623"/>
                    </a:cubicBezTo>
                    <a:close/>
                    <a:moveTo>
                      <a:pt x="103041" y="266806"/>
                    </a:moveTo>
                    <a:cubicBezTo>
                      <a:pt x="102681" y="269333"/>
                      <a:pt x="100876" y="271860"/>
                      <a:pt x="97267" y="272221"/>
                    </a:cubicBezTo>
                    <a:cubicBezTo>
                      <a:pt x="96906" y="272221"/>
                      <a:pt x="96184" y="272221"/>
                      <a:pt x="95462" y="272221"/>
                    </a:cubicBezTo>
                    <a:cubicBezTo>
                      <a:pt x="90770" y="272221"/>
                      <a:pt x="72361" y="264280"/>
                      <a:pt x="69834" y="257783"/>
                    </a:cubicBezTo>
                    <a:lnTo>
                      <a:pt x="65864" y="248037"/>
                    </a:lnTo>
                    <a:lnTo>
                      <a:pt x="74887" y="253812"/>
                    </a:lnTo>
                    <a:cubicBezTo>
                      <a:pt x="77775" y="255617"/>
                      <a:pt x="81746" y="256339"/>
                      <a:pt x="86077" y="256700"/>
                    </a:cubicBezTo>
                    <a:cubicBezTo>
                      <a:pt x="89687" y="257422"/>
                      <a:pt x="93657" y="257783"/>
                      <a:pt x="97627" y="259227"/>
                    </a:cubicBezTo>
                    <a:cubicBezTo>
                      <a:pt x="99432" y="259587"/>
                      <a:pt x="100876" y="260309"/>
                      <a:pt x="101958" y="261392"/>
                    </a:cubicBezTo>
                    <a:cubicBezTo>
                      <a:pt x="102681" y="262836"/>
                      <a:pt x="103403" y="264641"/>
                      <a:pt x="103041" y="266806"/>
                    </a:cubicBezTo>
                    <a:close/>
                    <a:moveTo>
                      <a:pt x="144550" y="173321"/>
                    </a:moveTo>
                    <a:cubicBezTo>
                      <a:pt x="143467" y="174765"/>
                      <a:pt x="142024" y="175848"/>
                      <a:pt x="140219" y="176209"/>
                    </a:cubicBezTo>
                    <a:cubicBezTo>
                      <a:pt x="139136" y="176209"/>
                      <a:pt x="137693" y="176209"/>
                      <a:pt x="136248" y="175487"/>
                    </a:cubicBezTo>
                    <a:lnTo>
                      <a:pt x="136248" y="175487"/>
                    </a:lnTo>
                    <a:cubicBezTo>
                      <a:pt x="134444" y="174765"/>
                      <a:pt x="132639" y="173682"/>
                      <a:pt x="130834" y="171877"/>
                    </a:cubicBezTo>
                    <a:cubicBezTo>
                      <a:pt x="120006" y="161410"/>
                      <a:pt x="109900" y="152747"/>
                      <a:pt x="100154" y="145528"/>
                    </a:cubicBezTo>
                    <a:cubicBezTo>
                      <a:pt x="98710" y="144445"/>
                      <a:pt x="97267" y="143362"/>
                      <a:pt x="95462" y="142280"/>
                    </a:cubicBezTo>
                    <a:lnTo>
                      <a:pt x="99072" y="136504"/>
                    </a:lnTo>
                    <a:cubicBezTo>
                      <a:pt x="100876" y="137587"/>
                      <a:pt x="102681" y="138309"/>
                      <a:pt x="104486" y="139392"/>
                    </a:cubicBezTo>
                    <a:cubicBezTo>
                      <a:pt x="114231" y="144806"/>
                      <a:pt x="122533" y="150942"/>
                      <a:pt x="130834" y="156717"/>
                    </a:cubicBezTo>
                    <a:cubicBezTo>
                      <a:pt x="134805" y="159605"/>
                      <a:pt x="138776" y="162493"/>
                      <a:pt x="142385" y="165019"/>
                    </a:cubicBezTo>
                    <a:cubicBezTo>
                      <a:pt x="145995" y="167185"/>
                      <a:pt x="146716" y="170434"/>
                      <a:pt x="144550" y="173321"/>
                    </a:cubicBezTo>
                    <a:close/>
                    <a:moveTo>
                      <a:pt x="224681" y="126759"/>
                    </a:moveTo>
                    <a:cubicBezTo>
                      <a:pt x="223598" y="127842"/>
                      <a:pt x="222515" y="128564"/>
                      <a:pt x="221432" y="128564"/>
                    </a:cubicBezTo>
                    <a:cubicBezTo>
                      <a:pt x="220349" y="128564"/>
                      <a:pt x="219266" y="128564"/>
                      <a:pt x="218184" y="128203"/>
                    </a:cubicBezTo>
                    <a:cubicBezTo>
                      <a:pt x="212770" y="126037"/>
                      <a:pt x="204107" y="102575"/>
                      <a:pt x="204107" y="102214"/>
                    </a:cubicBezTo>
                    <a:lnTo>
                      <a:pt x="200137" y="91386"/>
                    </a:lnTo>
                    <a:lnTo>
                      <a:pt x="209521" y="98244"/>
                    </a:lnTo>
                    <a:cubicBezTo>
                      <a:pt x="214935" y="102214"/>
                      <a:pt x="218184" y="107629"/>
                      <a:pt x="221071" y="112682"/>
                    </a:cubicBezTo>
                    <a:cubicBezTo>
                      <a:pt x="222515" y="115209"/>
                      <a:pt x="223959" y="117735"/>
                      <a:pt x="225403" y="119540"/>
                    </a:cubicBezTo>
                    <a:cubicBezTo>
                      <a:pt x="226847" y="121706"/>
                      <a:pt x="226485" y="124593"/>
                      <a:pt x="224681" y="126759"/>
                    </a:cubicBezTo>
                    <a:close/>
                    <a:moveTo>
                      <a:pt x="709433" y="312286"/>
                    </a:moveTo>
                    <a:lnTo>
                      <a:pt x="693912" y="316617"/>
                    </a:lnTo>
                    <a:cubicBezTo>
                      <a:pt x="678031" y="321310"/>
                      <a:pt x="662871" y="325641"/>
                      <a:pt x="646989" y="327085"/>
                    </a:cubicBezTo>
                    <a:cubicBezTo>
                      <a:pt x="646629" y="327085"/>
                      <a:pt x="646267" y="327085"/>
                      <a:pt x="645907" y="327446"/>
                    </a:cubicBezTo>
                    <a:cubicBezTo>
                      <a:pt x="645546" y="327446"/>
                      <a:pt x="644824" y="327807"/>
                      <a:pt x="644463" y="327807"/>
                    </a:cubicBezTo>
                    <a:cubicBezTo>
                      <a:pt x="644102" y="327807"/>
                      <a:pt x="643741" y="327807"/>
                      <a:pt x="643380" y="327807"/>
                    </a:cubicBezTo>
                    <a:cubicBezTo>
                      <a:pt x="639410" y="327807"/>
                      <a:pt x="636883" y="326002"/>
                      <a:pt x="635800" y="322392"/>
                    </a:cubicBezTo>
                    <a:cubicBezTo>
                      <a:pt x="635439" y="320949"/>
                      <a:pt x="634717" y="316256"/>
                      <a:pt x="641214" y="314452"/>
                    </a:cubicBezTo>
                    <a:cubicBezTo>
                      <a:pt x="642297" y="314091"/>
                      <a:pt x="643380" y="314091"/>
                      <a:pt x="644463" y="314091"/>
                    </a:cubicBezTo>
                    <a:lnTo>
                      <a:pt x="645184" y="314091"/>
                    </a:lnTo>
                    <a:cubicBezTo>
                      <a:pt x="659622" y="313008"/>
                      <a:pt x="674783" y="311203"/>
                      <a:pt x="689221" y="306872"/>
                    </a:cubicBezTo>
                    <a:cubicBezTo>
                      <a:pt x="693190" y="305789"/>
                      <a:pt x="696440" y="306150"/>
                      <a:pt x="700771" y="308315"/>
                    </a:cubicBezTo>
                    <a:lnTo>
                      <a:pt x="709433" y="312286"/>
                    </a:lnTo>
                    <a:close/>
                    <a:moveTo>
                      <a:pt x="411651" y="53847"/>
                    </a:moveTo>
                    <a:cubicBezTo>
                      <a:pt x="412013" y="62149"/>
                      <a:pt x="412373" y="70812"/>
                      <a:pt x="408764" y="79836"/>
                    </a:cubicBezTo>
                    <a:lnTo>
                      <a:pt x="405877" y="86333"/>
                    </a:lnTo>
                    <a:lnTo>
                      <a:pt x="402628" y="79836"/>
                    </a:lnTo>
                    <a:cubicBezTo>
                      <a:pt x="398297" y="71534"/>
                      <a:pt x="400823" y="64315"/>
                      <a:pt x="402628" y="57457"/>
                    </a:cubicBezTo>
                    <a:cubicBezTo>
                      <a:pt x="403711" y="54208"/>
                      <a:pt x="404433" y="51321"/>
                      <a:pt x="404794" y="48433"/>
                    </a:cubicBezTo>
                    <a:lnTo>
                      <a:pt x="411651" y="48794"/>
                    </a:lnTo>
                    <a:cubicBezTo>
                      <a:pt x="411291" y="50599"/>
                      <a:pt x="411291" y="52404"/>
                      <a:pt x="411651" y="53847"/>
                    </a:cubicBezTo>
                    <a:close/>
                    <a:moveTo>
                      <a:pt x="516326" y="107629"/>
                    </a:moveTo>
                    <a:cubicBezTo>
                      <a:pt x="515605" y="108712"/>
                      <a:pt x="513800" y="111599"/>
                      <a:pt x="511273" y="111960"/>
                    </a:cubicBezTo>
                    <a:cubicBezTo>
                      <a:pt x="510190" y="111960"/>
                      <a:pt x="509107" y="111960"/>
                      <a:pt x="508024" y="111238"/>
                    </a:cubicBezTo>
                    <a:cubicBezTo>
                      <a:pt x="505498" y="109794"/>
                      <a:pt x="503333" y="106907"/>
                      <a:pt x="505859" y="101854"/>
                    </a:cubicBezTo>
                    <a:cubicBezTo>
                      <a:pt x="506942" y="100049"/>
                      <a:pt x="508024" y="98244"/>
                      <a:pt x="509107" y="96800"/>
                    </a:cubicBezTo>
                    <a:cubicBezTo>
                      <a:pt x="517409" y="85250"/>
                      <a:pt x="525350" y="73700"/>
                      <a:pt x="533652" y="62149"/>
                    </a:cubicBezTo>
                    <a:lnTo>
                      <a:pt x="539066" y="54569"/>
                    </a:lnTo>
                    <a:cubicBezTo>
                      <a:pt x="540149" y="52765"/>
                      <a:pt x="541954" y="50599"/>
                      <a:pt x="546646" y="49877"/>
                    </a:cubicBezTo>
                    <a:lnTo>
                      <a:pt x="553865" y="49155"/>
                    </a:lnTo>
                    <a:lnTo>
                      <a:pt x="542314" y="67203"/>
                    </a:lnTo>
                    <a:cubicBezTo>
                      <a:pt x="533291" y="81279"/>
                      <a:pt x="524990" y="94274"/>
                      <a:pt x="516326" y="107629"/>
                    </a:cubicBezTo>
                    <a:close/>
                    <a:moveTo>
                      <a:pt x="593930" y="193534"/>
                    </a:moveTo>
                    <a:cubicBezTo>
                      <a:pt x="592847" y="193534"/>
                      <a:pt x="591765" y="193534"/>
                      <a:pt x="590682" y="193173"/>
                    </a:cubicBezTo>
                    <a:cubicBezTo>
                      <a:pt x="588516" y="192451"/>
                      <a:pt x="587072" y="190647"/>
                      <a:pt x="586351" y="188481"/>
                    </a:cubicBezTo>
                    <a:cubicBezTo>
                      <a:pt x="585628" y="186315"/>
                      <a:pt x="586351" y="182706"/>
                      <a:pt x="590320" y="181262"/>
                    </a:cubicBezTo>
                    <a:cubicBezTo>
                      <a:pt x="596818" y="178374"/>
                      <a:pt x="603675" y="175487"/>
                      <a:pt x="610173" y="172599"/>
                    </a:cubicBezTo>
                    <a:lnTo>
                      <a:pt x="630386" y="163936"/>
                    </a:lnTo>
                    <a:lnTo>
                      <a:pt x="621362" y="174765"/>
                    </a:lnTo>
                    <a:cubicBezTo>
                      <a:pt x="614865" y="182706"/>
                      <a:pt x="606563" y="187398"/>
                      <a:pt x="598261" y="191729"/>
                    </a:cubicBezTo>
                    <a:lnTo>
                      <a:pt x="596456" y="192812"/>
                    </a:lnTo>
                    <a:cubicBezTo>
                      <a:pt x="595735" y="193173"/>
                      <a:pt x="594652" y="193173"/>
                      <a:pt x="593930" y="193534"/>
                    </a:cubicBezTo>
                    <a:close/>
                    <a:moveTo>
                      <a:pt x="623527" y="424901"/>
                    </a:moveTo>
                    <a:lnTo>
                      <a:pt x="623527" y="424901"/>
                    </a:lnTo>
                    <a:cubicBezTo>
                      <a:pt x="623889" y="423458"/>
                      <a:pt x="624610" y="422014"/>
                      <a:pt x="626055" y="421292"/>
                    </a:cubicBezTo>
                    <a:cubicBezTo>
                      <a:pt x="627498" y="420209"/>
                      <a:pt x="629664" y="419848"/>
                      <a:pt x="632191" y="420570"/>
                    </a:cubicBezTo>
                    <a:cubicBezTo>
                      <a:pt x="635800" y="421292"/>
                      <a:pt x="639410" y="422375"/>
                      <a:pt x="643741" y="423458"/>
                    </a:cubicBezTo>
                    <a:lnTo>
                      <a:pt x="658540" y="427067"/>
                    </a:lnTo>
                    <a:lnTo>
                      <a:pt x="650960" y="431398"/>
                    </a:lnTo>
                    <a:cubicBezTo>
                      <a:pt x="647712" y="433203"/>
                      <a:pt x="644824" y="434286"/>
                      <a:pt x="642297" y="434647"/>
                    </a:cubicBezTo>
                    <a:cubicBezTo>
                      <a:pt x="639048" y="435008"/>
                      <a:pt x="635800" y="434647"/>
                      <a:pt x="633274" y="434286"/>
                    </a:cubicBezTo>
                    <a:cubicBezTo>
                      <a:pt x="632191" y="434286"/>
                      <a:pt x="631108" y="433925"/>
                      <a:pt x="630025" y="433925"/>
                    </a:cubicBezTo>
                    <a:cubicBezTo>
                      <a:pt x="627860" y="433925"/>
                      <a:pt x="625693" y="432842"/>
                      <a:pt x="624610" y="431037"/>
                    </a:cubicBezTo>
                    <a:cubicBezTo>
                      <a:pt x="623527" y="429233"/>
                      <a:pt x="622806" y="427067"/>
                      <a:pt x="623527" y="424901"/>
                    </a:cubicBezTo>
                    <a:close/>
                    <a:moveTo>
                      <a:pt x="600788" y="534629"/>
                    </a:moveTo>
                    <a:cubicBezTo>
                      <a:pt x="601510" y="532825"/>
                      <a:pt x="602593" y="532103"/>
                      <a:pt x="603675" y="531742"/>
                    </a:cubicBezTo>
                    <a:cubicBezTo>
                      <a:pt x="605841" y="531020"/>
                      <a:pt x="607646" y="531742"/>
                      <a:pt x="608729" y="532464"/>
                    </a:cubicBezTo>
                    <a:cubicBezTo>
                      <a:pt x="609090" y="532464"/>
                      <a:pt x="609090" y="532825"/>
                      <a:pt x="609451" y="532825"/>
                    </a:cubicBezTo>
                    <a:cubicBezTo>
                      <a:pt x="611977" y="533547"/>
                      <a:pt x="616670" y="537156"/>
                      <a:pt x="623889" y="542570"/>
                    </a:cubicBezTo>
                    <a:cubicBezTo>
                      <a:pt x="627498" y="545458"/>
                      <a:pt x="631108" y="547984"/>
                      <a:pt x="632551" y="549067"/>
                    </a:cubicBezTo>
                    <a:lnTo>
                      <a:pt x="642658" y="555203"/>
                    </a:lnTo>
                    <a:lnTo>
                      <a:pt x="630746" y="555203"/>
                    </a:lnTo>
                    <a:cubicBezTo>
                      <a:pt x="627137" y="555203"/>
                      <a:pt x="621001" y="551594"/>
                      <a:pt x="611617" y="546180"/>
                    </a:cubicBezTo>
                    <a:cubicBezTo>
                      <a:pt x="608729" y="544375"/>
                      <a:pt x="606203" y="542931"/>
                      <a:pt x="604758" y="542209"/>
                    </a:cubicBezTo>
                    <a:cubicBezTo>
                      <a:pt x="599344" y="540044"/>
                      <a:pt x="599705" y="536434"/>
                      <a:pt x="600788" y="534629"/>
                    </a:cubicBezTo>
                    <a:close/>
                  </a:path>
                </a:pathLst>
              </a:custGeom>
              <a:solidFill>
                <a:srgbClr val="FFFFFF"/>
              </a:solidFill>
              <a:ln w="3607" cap="flat">
                <a:noFill/>
                <a:prstDash val="solid"/>
                <a:miter/>
              </a:ln>
            </p:spPr>
            <p:txBody>
              <a:bodyPr rtlCol="0" anchor="ctr"/>
              <a:lstStyle/>
              <a:p>
                <a:endParaRPr lang="en-US"/>
              </a:p>
            </p:txBody>
          </p:sp>
          <p:sp>
            <p:nvSpPr>
              <p:cNvPr id="107" name="Freeform 295">
                <a:extLst>
                  <a:ext uri="{FF2B5EF4-FFF2-40B4-BE49-F238E27FC236}">
                    <a16:creationId xmlns:a16="http://schemas.microsoft.com/office/drawing/2014/main" id="{706EE8D7-373C-04FE-D6B8-4C08A5CA9B19}"/>
                  </a:ext>
                </a:extLst>
              </p:cNvPr>
              <p:cNvSpPr/>
              <p:nvPr/>
            </p:nvSpPr>
            <p:spPr>
              <a:xfrm>
                <a:off x="8863311" y="1346333"/>
                <a:ext cx="438944" cy="549865"/>
              </a:xfrm>
              <a:custGeom>
                <a:avLst/>
                <a:gdLst>
                  <a:gd name="connsiteX0" fmla="*/ 378706 w 438944"/>
                  <a:gd name="connsiteY0" fmla="*/ 478255 h 549865"/>
                  <a:gd name="connsiteX1" fmla="*/ 421297 w 438944"/>
                  <a:gd name="connsiteY1" fmla="*/ 376468 h 549865"/>
                  <a:gd name="connsiteX2" fmla="*/ 435013 w 438944"/>
                  <a:gd name="connsiteY2" fmla="*/ 312941 h 549865"/>
                  <a:gd name="connsiteX3" fmla="*/ 420214 w 438944"/>
                  <a:gd name="connsiteY3" fmla="*/ 123444 h 549865"/>
                  <a:gd name="connsiteX4" fmla="*/ 403611 w 438944"/>
                  <a:gd name="connsiteY4" fmla="*/ 91320 h 549865"/>
                  <a:gd name="connsiteX5" fmla="*/ 380871 w 438944"/>
                  <a:gd name="connsiteY5" fmla="*/ 61000 h 549865"/>
                  <a:gd name="connsiteX6" fmla="*/ 350912 w 438944"/>
                  <a:gd name="connsiteY6" fmla="*/ 34651 h 549865"/>
                  <a:gd name="connsiteX7" fmla="*/ 316983 w 438944"/>
                  <a:gd name="connsiteY7" fmla="*/ 15882 h 549865"/>
                  <a:gd name="connsiteX8" fmla="*/ 293522 w 438944"/>
                  <a:gd name="connsiteY8" fmla="*/ 7941 h 549865"/>
                  <a:gd name="connsiteX9" fmla="*/ 255622 w 438944"/>
                  <a:gd name="connsiteY9" fmla="*/ 361 h 549865"/>
                  <a:gd name="connsiteX10" fmla="*/ 252013 w 438944"/>
                  <a:gd name="connsiteY10" fmla="*/ 0 h 549865"/>
                  <a:gd name="connsiteX11" fmla="*/ 251651 w 438944"/>
                  <a:gd name="connsiteY11" fmla="*/ 0 h 549865"/>
                  <a:gd name="connsiteX12" fmla="*/ 250930 w 438944"/>
                  <a:gd name="connsiteY12" fmla="*/ 0 h 549865"/>
                  <a:gd name="connsiteX13" fmla="*/ 242267 w 438944"/>
                  <a:gd name="connsiteY13" fmla="*/ 361 h 549865"/>
                  <a:gd name="connsiteX14" fmla="*/ 241546 w 438944"/>
                  <a:gd name="connsiteY14" fmla="*/ 361 h 549865"/>
                  <a:gd name="connsiteX15" fmla="*/ 232882 w 438944"/>
                  <a:gd name="connsiteY15" fmla="*/ 1083 h 549865"/>
                  <a:gd name="connsiteX16" fmla="*/ 232522 w 438944"/>
                  <a:gd name="connsiteY16" fmla="*/ 1083 h 549865"/>
                  <a:gd name="connsiteX17" fmla="*/ 223498 w 438944"/>
                  <a:gd name="connsiteY17" fmla="*/ 2166 h 549865"/>
                  <a:gd name="connsiteX18" fmla="*/ 223137 w 438944"/>
                  <a:gd name="connsiteY18" fmla="*/ 2166 h 549865"/>
                  <a:gd name="connsiteX19" fmla="*/ 214113 w 438944"/>
                  <a:gd name="connsiteY19" fmla="*/ 3249 h 549865"/>
                  <a:gd name="connsiteX20" fmla="*/ 185237 w 438944"/>
                  <a:gd name="connsiteY20" fmla="*/ 8663 h 549865"/>
                  <a:gd name="connsiteX21" fmla="*/ 69373 w 438944"/>
                  <a:gd name="connsiteY21" fmla="*/ 64249 h 549865"/>
                  <a:gd name="connsiteX22" fmla="*/ 20285 w 438944"/>
                  <a:gd name="connsiteY22" fmla="*/ 133551 h 549865"/>
                  <a:gd name="connsiteX23" fmla="*/ 17397 w 438944"/>
                  <a:gd name="connsiteY23" fmla="*/ 140409 h 549865"/>
                  <a:gd name="connsiteX24" fmla="*/ 1516 w 438944"/>
                  <a:gd name="connsiteY24" fmla="*/ 273959 h 549865"/>
                  <a:gd name="connsiteX25" fmla="*/ 20645 w 438944"/>
                  <a:gd name="connsiteY25" fmla="*/ 348675 h 549865"/>
                  <a:gd name="connsiteX26" fmla="*/ 56740 w 438944"/>
                  <a:gd name="connsiteY26" fmla="*/ 418338 h 549865"/>
                  <a:gd name="connsiteX27" fmla="*/ 66486 w 438944"/>
                  <a:gd name="connsiteY27" fmla="*/ 436024 h 549865"/>
                  <a:gd name="connsiteX28" fmla="*/ 84533 w 438944"/>
                  <a:gd name="connsiteY28" fmla="*/ 465622 h 549865"/>
                  <a:gd name="connsiteX29" fmla="*/ 99332 w 438944"/>
                  <a:gd name="connsiteY29" fmla="*/ 485835 h 549865"/>
                  <a:gd name="connsiteX30" fmla="*/ 102219 w 438944"/>
                  <a:gd name="connsiteY30" fmla="*/ 490166 h 549865"/>
                  <a:gd name="connsiteX31" fmla="*/ 107634 w 438944"/>
                  <a:gd name="connsiteY31" fmla="*/ 498107 h 549865"/>
                  <a:gd name="connsiteX32" fmla="*/ 108717 w 438944"/>
                  <a:gd name="connsiteY32" fmla="*/ 499912 h 549865"/>
                  <a:gd name="connsiteX33" fmla="*/ 117740 w 438944"/>
                  <a:gd name="connsiteY33" fmla="*/ 512545 h 549865"/>
                  <a:gd name="connsiteX34" fmla="*/ 122793 w 438944"/>
                  <a:gd name="connsiteY34" fmla="*/ 515794 h 549865"/>
                  <a:gd name="connsiteX35" fmla="*/ 378706 w 438944"/>
                  <a:gd name="connsiteY35" fmla="*/ 478255 h 549865"/>
                  <a:gd name="connsiteX36" fmla="*/ 25338 w 438944"/>
                  <a:gd name="connsiteY36" fmla="*/ 272876 h 549865"/>
                  <a:gd name="connsiteX37" fmla="*/ 97888 w 438944"/>
                  <a:gd name="connsiteY37" fmla="*/ 64971 h 549865"/>
                  <a:gd name="connsiteX38" fmla="*/ 72622 w 438944"/>
                  <a:gd name="connsiteY38" fmla="*/ 124166 h 549865"/>
                  <a:gd name="connsiteX39" fmla="*/ 25338 w 438944"/>
                  <a:gd name="connsiteY39" fmla="*/ 272876 h 54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38944" h="549865">
                    <a:moveTo>
                      <a:pt x="378706" y="478255"/>
                    </a:moveTo>
                    <a:cubicBezTo>
                      <a:pt x="400362" y="447936"/>
                      <a:pt x="411191" y="412202"/>
                      <a:pt x="421297" y="376468"/>
                    </a:cubicBezTo>
                    <a:cubicBezTo>
                      <a:pt x="427072" y="355533"/>
                      <a:pt x="432125" y="334237"/>
                      <a:pt x="435013" y="312941"/>
                    </a:cubicBezTo>
                    <a:cubicBezTo>
                      <a:pt x="437901" y="289841"/>
                      <a:pt x="447286" y="189497"/>
                      <a:pt x="420214" y="123444"/>
                    </a:cubicBezTo>
                    <a:cubicBezTo>
                      <a:pt x="415522" y="112255"/>
                      <a:pt x="410108" y="101787"/>
                      <a:pt x="403611" y="91320"/>
                    </a:cubicBezTo>
                    <a:cubicBezTo>
                      <a:pt x="396753" y="80491"/>
                      <a:pt x="389894" y="70024"/>
                      <a:pt x="380871" y="61000"/>
                    </a:cubicBezTo>
                    <a:cubicBezTo>
                      <a:pt x="371487" y="51615"/>
                      <a:pt x="361740" y="42231"/>
                      <a:pt x="350912" y="34651"/>
                    </a:cubicBezTo>
                    <a:cubicBezTo>
                      <a:pt x="340445" y="27432"/>
                      <a:pt x="328895" y="21296"/>
                      <a:pt x="316983" y="15882"/>
                    </a:cubicBezTo>
                    <a:cubicBezTo>
                      <a:pt x="309403" y="12633"/>
                      <a:pt x="301462" y="10106"/>
                      <a:pt x="293522" y="7941"/>
                    </a:cubicBezTo>
                    <a:cubicBezTo>
                      <a:pt x="280888" y="4692"/>
                      <a:pt x="268617" y="1805"/>
                      <a:pt x="255622" y="361"/>
                    </a:cubicBezTo>
                    <a:cubicBezTo>
                      <a:pt x="254539" y="361"/>
                      <a:pt x="253096" y="0"/>
                      <a:pt x="252013" y="0"/>
                    </a:cubicBezTo>
                    <a:cubicBezTo>
                      <a:pt x="252013" y="0"/>
                      <a:pt x="251651" y="0"/>
                      <a:pt x="251651" y="0"/>
                    </a:cubicBezTo>
                    <a:lnTo>
                      <a:pt x="250930" y="0"/>
                    </a:lnTo>
                    <a:cubicBezTo>
                      <a:pt x="248042" y="0"/>
                      <a:pt x="245155" y="0"/>
                      <a:pt x="242267" y="361"/>
                    </a:cubicBezTo>
                    <a:lnTo>
                      <a:pt x="241546" y="361"/>
                    </a:lnTo>
                    <a:cubicBezTo>
                      <a:pt x="238658" y="361"/>
                      <a:pt x="235770" y="722"/>
                      <a:pt x="232882" y="1083"/>
                    </a:cubicBezTo>
                    <a:lnTo>
                      <a:pt x="232522" y="1083"/>
                    </a:lnTo>
                    <a:cubicBezTo>
                      <a:pt x="229634" y="1444"/>
                      <a:pt x="226746" y="1805"/>
                      <a:pt x="223498" y="2166"/>
                    </a:cubicBezTo>
                    <a:lnTo>
                      <a:pt x="223137" y="2166"/>
                    </a:lnTo>
                    <a:cubicBezTo>
                      <a:pt x="220249" y="2527"/>
                      <a:pt x="217001" y="2888"/>
                      <a:pt x="214113" y="3249"/>
                    </a:cubicBezTo>
                    <a:cubicBezTo>
                      <a:pt x="205451" y="4692"/>
                      <a:pt x="196066" y="6497"/>
                      <a:pt x="185237" y="8663"/>
                    </a:cubicBezTo>
                    <a:cubicBezTo>
                      <a:pt x="112687" y="24544"/>
                      <a:pt x="73705" y="60278"/>
                      <a:pt x="69373" y="64249"/>
                    </a:cubicBezTo>
                    <a:cubicBezTo>
                      <a:pt x="46273" y="86266"/>
                      <a:pt x="29669" y="109367"/>
                      <a:pt x="20285" y="133551"/>
                    </a:cubicBezTo>
                    <a:cubicBezTo>
                      <a:pt x="19563" y="135716"/>
                      <a:pt x="18480" y="137882"/>
                      <a:pt x="17397" y="140409"/>
                    </a:cubicBezTo>
                    <a:cubicBezTo>
                      <a:pt x="7651" y="163870"/>
                      <a:pt x="-4260" y="193107"/>
                      <a:pt x="1516" y="273959"/>
                    </a:cubicBezTo>
                    <a:cubicBezTo>
                      <a:pt x="5125" y="303196"/>
                      <a:pt x="11621" y="329184"/>
                      <a:pt x="20645" y="348675"/>
                    </a:cubicBezTo>
                    <a:cubicBezTo>
                      <a:pt x="32556" y="375024"/>
                      <a:pt x="44468" y="397764"/>
                      <a:pt x="56740" y="418338"/>
                    </a:cubicBezTo>
                    <a:cubicBezTo>
                      <a:pt x="60349" y="424113"/>
                      <a:pt x="63598" y="430249"/>
                      <a:pt x="66486" y="436024"/>
                    </a:cubicBezTo>
                    <a:cubicBezTo>
                      <a:pt x="71900" y="446131"/>
                      <a:pt x="77675" y="456598"/>
                      <a:pt x="84533" y="465622"/>
                    </a:cubicBezTo>
                    <a:cubicBezTo>
                      <a:pt x="88865" y="471397"/>
                      <a:pt x="93557" y="477894"/>
                      <a:pt x="99332" y="485835"/>
                    </a:cubicBezTo>
                    <a:lnTo>
                      <a:pt x="102219" y="490166"/>
                    </a:lnTo>
                    <a:cubicBezTo>
                      <a:pt x="104024" y="492693"/>
                      <a:pt x="105829" y="495581"/>
                      <a:pt x="107634" y="498107"/>
                    </a:cubicBezTo>
                    <a:lnTo>
                      <a:pt x="108717" y="499912"/>
                    </a:lnTo>
                    <a:cubicBezTo>
                      <a:pt x="111604" y="504244"/>
                      <a:pt x="114491" y="508214"/>
                      <a:pt x="117740" y="512545"/>
                    </a:cubicBezTo>
                    <a:cubicBezTo>
                      <a:pt x="119545" y="513628"/>
                      <a:pt x="120989" y="514711"/>
                      <a:pt x="122793" y="515794"/>
                    </a:cubicBezTo>
                    <a:cubicBezTo>
                      <a:pt x="284498" y="602782"/>
                      <a:pt x="364989" y="498107"/>
                      <a:pt x="378706" y="478255"/>
                    </a:cubicBezTo>
                    <a:close/>
                    <a:moveTo>
                      <a:pt x="25338" y="272876"/>
                    </a:moveTo>
                    <a:cubicBezTo>
                      <a:pt x="2237" y="132829"/>
                      <a:pt x="94279" y="67497"/>
                      <a:pt x="97888" y="64971"/>
                    </a:cubicBezTo>
                    <a:cubicBezTo>
                      <a:pt x="139397" y="35012"/>
                      <a:pt x="87782" y="103592"/>
                      <a:pt x="72622" y="124166"/>
                    </a:cubicBezTo>
                    <a:cubicBezTo>
                      <a:pt x="24977" y="188415"/>
                      <a:pt x="25338" y="275042"/>
                      <a:pt x="25338" y="272876"/>
                    </a:cubicBezTo>
                    <a:close/>
                  </a:path>
                </a:pathLst>
              </a:custGeom>
              <a:solidFill>
                <a:srgbClr val="FFFFFF"/>
              </a:solidFill>
              <a:ln w="3607" cap="flat">
                <a:noFill/>
                <a:prstDash val="solid"/>
                <a:miter/>
              </a:ln>
            </p:spPr>
            <p:txBody>
              <a:bodyPr rtlCol="0" anchor="ctr"/>
              <a:lstStyle/>
              <a:p>
                <a:endParaRPr lang="en-US"/>
              </a:p>
            </p:txBody>
          </p:sp>
          <p:sp>
            <p:nvSpPr>
              <p:cNvPr id="108" name="Freeform 296">
                <a:extLst>
                  <a:ext uri="{FF2B5EF4-FFF2-40B4-BE49-F238E27FC236}">
                    <a16:creationId xmlns:a16="http://schemas.microsoft.com/office/drawing/2014/main" id="{948D3CB6-C288-F604-178C-A616776DF820}"/>
                  </a:ext>
                </a:extLst>
              </p:cNvPr>
              <p:cNvSpPr/>
              <p:nvPr/>
            </p:nvSpPr>
            <p:spPr>
              <a:xfrm>
                <a:off x="9069844" y="1965719"/>
                <a:ext cx="179124" cy="42191"/>
              </a:xfrm>
              <a:custGeom>
                <a:avLst/>
                <a:gdLst>
                  <a:gd name="connsiteX0" fmla="*/ 177587 w 179124"/>
                  <a:gd name="connsiteY0" fmla="*/ 0 h 42191"/>
                  <a:gd name="connsiteX1" fmla="*/ 168563 w 179124"/>
                  <a:gd name="connsiteY1" fmla="*/ 3249 h 42191"/>
                  <a:gd name="connsiteX2" fmla="*/ 166397 w 179124"/>
                  <a:gd name="connsiteY2" fmla="*/ 3971 h 42191"/>
                  <a:gd name="connsiteX3" fmla="*/ 97817 w 179124"/>
                  <a:gd name="connsiteY3" fmla="*/ 18769 h 42191"/>
                  <a:gd name="connsiteX4" fmla="*/ 87710 w 179124"/>
                  <a:gd name="connsiteY4" fmla="*/ 20213 h 42191"/>
                  <a:gd name="connsiteX5" fmla="*/ 28515 w 179124"/>
                  <a:gd name="connsiteY5" fmla="*/ 21657 h 42191"/>
                  <a:gd name="connsiteX6" fmla="*/ 26711 w 179124"/>
                  <a:gd name="connsiteY6" fmla="*/ 21296 h 42191"/>
                  <a:gd name="connsiteX7" fmla="*/ 0 w 179124"/>
                  <a:gd name="connsiteY7" fmla="*/ 14438 h 42191"/>
                  <a:gd name="connsiteX8" fmla="*/ 0 w 179124"/>
                  <a:gd name="connsiteY8" fmla="*/ 14799 h 42191"/>
                  <a:gd name="connsiteX9" fmla="*/ 1444 w 179124"/>
                  <a:gd name="connsiteY9" fmla="*/ 19130 h 42191"/>
                  <a:gd name="connsiteX10" fmla="*/ 2166 w 179124"/>
                  <a:gd name="connsiteY10" fmla="*/ 21657 h 42191"/>
                  <a:gd name="connsiteX11" fmla="*/ 2527 w 179124"/>
                  <a:gd name="connsiteY11" fmla="*/ 22740 h 42191"/>
                  <a:gd name="connsiteX12" fmla="*/ 2888 w 179124"/>
                  <a:gd name="connsiteY12" fmla="*/ 23462 h 42191"/>
                  <a:gd name="connsiteX13" fmla="*/ 2888 w 179124"/>
                  <a:gd name="connsiteY13" fmla="*/ 23823 h 42191"/>
                  <a:gd name="connsiteX14" fmla="*/ 3249 w 179124"/>
                  <a:gd name="connsiteY14" fmla="*/ 24905 h 42191"/>
                  <a:gd name="connsiteX15" fmla="*/ 3609 w 179124"/>
                  <a:gd name="connsiteY15" fmla="*/ 26710 h 42191"/>
                  <a:gd name="connsiteX16" fmla="*/ 3609 w 179124"/>
                  <a:gd name="connsiteY16" fmla="*/ 27071 h 42191"/>
                  <a:gd name="connsiteX17" fmla="*/ 3971 w 179124"/>
                  <a:gd name="connsiteY17" fmla="*/ 28515 h 42191"/>
                  <a:gd name="connsiteX18" fmla="*/ 3971 w 179124"/>
                  <a:gd name="connsiteY18" fmla="*/ 28876 h 42191"/>
                  <a:gd name="connsiteX19" fmla="*/ 4332 w 179124"/>
                  <a:gd name="connsiteY19" fmla="*/ 29959 h 42191"/>
                  <a:gd name="connsiteX20" fmla="*/ 4332 w 179124"/>
                  <a:gd name="connsiteY20" fmla="*/ 30320 h 42191"/>
                  <a:gd name="connsiteX21" fmla="*/ 4692 w 179124"/>
                  <a:gd name="connsiteY21" fmla="*/ 31402 h 42191"/>
                  <a:gd name="connsiteX22" fmla="*/ 4692 w 179124"/>
                  <a:gd name="connsiteY22" fmla="*/ 31764 h 42191"/>
                  <a:gd name="connsiteX23" fmla="*/ 5054 w 179124"/>
                  <a:gd name="connsiteY23" fmla="*/ 32485 h 42191"/>
                  <a:gd name="connsiteX24" fmla="*/ 5414 w 179124"/>
                  <a:gd name="connsiteY24" fmla="*/ 33207 h 42191"/>
                  <a:gd name="connsiteX25" fmla="*/ 5776 w 179124"/>
                  <a:gd name="connsiteY25" fmla="*/ 33929 h 42191"/>
                  <a:gd name="connsiteX26" fmla="*/ 6497 w 179124"/>
                  <a:gd name="connsiteY26" fmla="*/ 34651 h 42191"/>
                  <a:gd name="connsiteX27" fmla="*/ 6859 w 179124"/>
                  <a:gd name="connsiteY27" fmla="*/ 35012 h 42191"/>
                  <a:gd name="connsiteX28" fmla="*/ 8663 w 179124"/>
                  <a:gd name="connsiteY28" fmla="*/ 36817 h 42191"/>
                  <a:gd name="connsiteX29" fmla="*/ 9746 w 179124"/>
                  <a:gd name="connsiteY29" fmla="*/ 37539 h 42191"/>
                  <a:gd name="connsiteX30" fmla="*/ 10828 w 179124"/>
                  <a:gd name="connsiteY30" fmla="*/ 38261 h 42191"/>
                  <a:gd name="connsiteX31" fmla="*/ 10828 w 179124"/>
                  <a:gd name="connsiteY31" fmla="*/ 38261 h 42191"/>
                  <a:gd name="connsiteX32" fmla="*/ 19852 w 179124"/>
                  <a:gd name="connsiteY32" fmla="*/ 40426 h 42191"/>
                  <a:gd name="connsiteX33" fmla="*/ 24545 w 179124"/>
                  <a:gd name="connsiteY33" fmla="*/ 40787 h 42191"/>
                  <a:gd name="connsiteX34" fmla="*/ 81936 w 179124"/>
                  <a:gd name="connsiteY34" fmla="*/ 40787 h 42191"/>
                  <a:gd name="connsiteX35" fmla="*/ 82296 w 179124"/>
                  <a:gd name="connsiteY35" fmla="*/ 40787 h 42191"/>
                  <a:gd name="connsiteX36" fmla="*/ 177947 w 179124"/>
                  <a:gd name="connsiteY36" fmla="*/ 22740 h 42191"/>
                  <a:gd name="connsiteX37" fmla="*/ 179030 w 179124"/>
                  <a:gd name="connsiteY37" fmla="*/ 22379 h 42191"/>
                  <a:gd name="connsiteX38" fmla="*/ 177587 w 179124"/>
                  <a:gd name="connsiteY38" fmla="*/ 0 h 42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79124" h="42191">
                    <a:moveTo>
                      <a:pt x="177587" y="0"/>
                    </a:moveTo>
                    <a:cubicBezTo>
                      <a:pt x="174699" y="1083"/>
                      <a:pt x="171450" y="2166"/>
                      <a:pt x="168563" y="3249"/>
                    </a:cubicBezTo>
                    <a:lnTo>
                      <a:pt x="166397" y="3971"/>
                    </a:lnTo>
                    <a:cubicBezTo>
                      <a:pt x="144019" y="11911"/>
                      <a:pt x="120557" y="15521"/>
                      <a:pt x="97817" y="18769"/>
                    </a:cubicBezTo>
                    <a:cubicBezTo>
                      <a:pt x="94569" y="19130"/>
                      <a:pt x="90959" y="19852"/>
                      <a:pt x="87710" y="20213"/>
                    </a:cubicBezTo>
                    <a:cubicBezTo>
                      <a:pt x="70024" y="22740"/>
                      <a:pt x="49450" y="25266"/>
                      <a:pt x="28515" y="21657"/>
                    </a:cubicBezTo>
                    <a:lnTo>
                      <a:pt x="26711" y="21296"/>
                    </a:lnTo>
                    <a:cubicBezTo>
                      <a:pt x="18047" y="19491"/>
                      <a:pt x="9024" y="18047"/>
                      <a:pt x="0" y="14438"/>
                    </a:cubicBezTo>
                    <a:cubicBezTo>
                      <a:pt x="0" y="14438"/>
                      <a:pt x="0" y="14799"/>
                      <a:pt x="0" y="14799"/>
                    </a:cubicBezTo>
                    <a:cubicBezTo>
                      <a:pt x="361" y="16243"/>
                      <a:pt x="723" y="17687"/>
                      <a:pt x="1444" y="19130"/>
                    </a:cubicBezTo>
                    <a:cubicBezTo>
                      <a:pt x="1805" y="19852"/>
                      <a:pt x="2166" y="20935"/>
                      <a:pt x="2166" y="21657"/>
                    </a:cubicBezTo>
                    <a:lnTo>
                      <a:pt x="2527" y="22740"/>
                    </a:lnTo>
                    <a:cubicBezTo>
                      <a:pt x="2527" y="23101"/>
                      <a:pt x="2527" y="23101"/>
                      <a:pt x="2888" y="23462"/>
                    </a:cubicBezTo>
                    <a:lnTo>
                      <a:pt x="2888" y="23823"/>
                    </a:lnTo>
                    <a:cubicBezTo>
                      <a:pt x="2888" y="24184"/>
                      <a:pt x="2888" y="24545"/>
                      <a:pt x="3249" y="24905"/>
                    </a:cubicBezTo>
                    <a:cubicBezTo>
                      <a:pt x="3249" y="25627"/>
                      <a:pt x="3609" y="25988"/>
                      <a:pt x="3609" y="26710"/>
                    </a:cubicBezTo>
                    <a:lnTo>
                      <a:pt x="3609" y="27071"/>
                    </a:lnTo>
                    <a:cubicBezTo>
                      <a:pt x="3609" y="27432"/>
                      <a:pt x="3971" y="28154"/>
                      <a:pt x="3971" y="28515"/>
                    </a:cubicBezTo>
                    <a:lnTo>
                      <a:pt x="3971" y="28876"/>
                    </a:lnTo>
                    <a:cubicBezTo>
                      <a:pt x="3971" y="29237"/>
                      <a:pt x="4332" y="29598"/>
                      <a:pt x="4332" y="29959"/>
                    </a:cubicBezTo>
                    <a:lnTo>
                      <a:pt x="4332" y="30320"/>
                    </a:lnTo>
                    <a:cubicBezTo>
                      <a:pt x="4332" y="30681"/>
                      <a:pt x="4692" y="31042"/>
                      <a:pt x="4692" y="31402"/>
                    </a:cubicBezTo>
                    <a:lnTo>
                      <a:pt x="4692" y="31764"/>
                    </a:lnTo>
                    <a:cubicBezTo>
                      <a:pt x="5054" y="32124"/>
                      <a:pt x="5054" y="32485"/>
                      <a:pt x="5054" y="32485"/>
                    </a:cubicBezTo>
                    <a:cubicBezTo>
                      <a:pt x="5054" y="32846"/>
                      <a:pt x="5414" y="32846"/>
                      <a:pt x="5414" y="33207"/>
                    </a:cubicBezTo>
                    <a:cubicBezTo>
                      <a:pt x="5414" y="33568"/>
                      <a:pt x="5776" y="33568"/>
                      <a:pt x="5776" y="33929"/>
                    </a:cubicBezTo>
                    <a:cubicBezTo>
                      <a:pt x="6137" y="34290"/>
                      <a:pt x="6137" y="34290"/>
                      <a:pt x="6497" y="34651"/>
                    </a:cubicBezTo>
                    <a:lnTo>
                      <a:pt x="6859" y="35012"/>
                    </a:lnTo>
                    <a:cubicBezTo>
                      <a:pt x="7219" y="35734"/>
                      <a:pt x="7942" y="36095"/>
                      <a:pt x="8663" y="36817"/>
                    </a:cubicBezTo>
                    <a:cubicBezTo>
                      <a:pt x="9024" y="37178"/>
                      <a:pt x="9385" y="37539"/>
                      <a:pt x="9746" y="37539"/>
                    </a:cubicBezTo>
                    <a:cubicBezTo>
                      <a:pt x="10107" y="37899"/>
                      <a:pt x="10468" y="37899"/>
                      <a:pt x="10828" y="38261"/>
                    </a:cubicBezTo>
                    <a:lnTo>
                      <a:pt x="10828" y="38261"/>
                    </a:lnTo>
                    <a:cubicBezTo>
                      <a:pt x="13356" y="39704"/>
                      <a:pt x="16243" y="40426"/>
                      <a:pt x="19852" y="40426"/>
                    </a:cubicBezTo>
                    <a:lnTo>
                      <a:pt x="24545" y="40787"/>
                    </a:lnTo>
                    <a:cubicBezTo>
                      <a:pt x="43314" y="41870"/>
                      <a:pt x="62805" y="43314"/>
                      <a:pt x="81936" y="40787"/>
                    </a:cubicBezTo>
                    <a:lnTo>
                      <a:pt x="82296" y="40787"/>
                    </a:lnTo>
                    <a:cubicBezTo>
                      <a:pt x="120917" y="40426"/>
                      <a:pt x="162066" y="27793"/>
                      <a:pt x="177947" y="22740"/>
                    </a:cubicBezTo>
                    <a:lnTo>
                      <a:pt x="179030" y="22379"/>
                    </a:lnTo>
                    <a:cubicBezTo>
                      <a:pt x="179392" y="15160"/>
                      <a:pt x="178669" y="7580"/>
                      <a:pt x="177587" y="0"/>
                    </a:cubicBezTo>
                    <a:close/>
                  </a:path>
                </a:pathLst>
              </a:custGeom>
              <a:solidFill>
                <a:srgbClr val="FFFFFF"/>
              </a:solidFill>
              <a:ln w="3607" cap="flat">
                <a:noFill/>
                <a:prstDash val="solid"/>
                <a:miter/>
              </a:ln>
            </p:spPr>
            <p:txBody>
              <a:bodyPr rtlCol="0" anchor="ctr"/>
              <a:lstStyle/>
              <a:p>
                <a:endParaRPr lang="en-US"/>
              </a:p>
            </p:txBody>
          </p:sp>
          <p:sp>
            <p:nvSpPr>
              <p:cNvPr id="109" name="Freeform 297">
                <a:extLst>
                  <a:ext uri="{FF2B5EF4-FFF2-40B4-BE49-F238E27FC236}">
                    <a16:creationId xmlns:a16="http://schemas.microsoft.com/office/drawing/2014/main" id="{3DE3822C-A9CC-EA9B-A004-AD90B1AA42FA}"/>
                  </a:ext>
                </a:extLst>
              </p:cNvPr>
              <p:cNvSpPr/>
              <p:nvPr/>
            </p:nvSpPr>
            <p:spPr>
              <a:xfrm>
                <a:off x="9125430" y="2048015"/>
                <a:ext cx="106118" cy="25531"/>
              </a:xfrm>
              <a:custGeom>
                <a:avLst/>
                <a:gdLst>
                  <a:gd name="connsiteX0" fmla="*/ 97816 w 106118"/>
                  <a:gd name="connsiteY0" fmla="*/ 8663 h 25531"/>
                  <a:gd name="connsiteX1" fmla="*/ 106118 w 106118"/>
                  <a:gd name="connsiteY1" fmla="*/ 0 h 25531"/>
                  <a:gd name="connsiteX2" fmla="*/ 65692 w 106118"/>
                  <a:gd name="connsiteY2" fmla="*/ 8663 h 25531"/>
                  <a:gd name="connsiteX3" fmla="*/ 59917 w 106118"/>
                  <a:gd name="connsiteY3" fmla="*/ 9385 h 25531"/>
                  <a:gd name="connsiteX4" fmla="*/ 0 w 106118"/>
                  <a:gd name="connsiteY4" fmla="*/ 12633 h 25531"/>
                  <a:gd name="connsiteX5" fmla="*/ 33207 w 106118"/>
                  <a:gd name="connsiteY5" fmla="*/ 24183 h 25531"/>
                  <a:gd name="connsiteX6" fmla="*/ 97816 w 106118"/>
                  <a:gd name="connsiteY6" fmla="*/ 8663 h 2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118" h="25531">
                    <a:moveTo>
                      <a:pt x="97816" y="8663"/>
                    </a:moveTo>
                    <a:cubicBezTo>
                      <a:pt x="100704" y="5775"/>
                      <a:pt x="103592" y="2888"/>
                      <a:pt x="106118" y="0"/>
                    </a:cubicBezTo>
                    <a:cubicBezTo>
                      <a:pt x="91680" y="4692"/>
                      <a:pt x="78325" y="7580"/>
                      <a:pt x="65692" y="8663"/>
                    </a:cubicBezTo>
                    <a:cubicBezTo>
                      <a:pt x="64249" y="8663"/>
                      <a:pt x="62444" y="9024"/>
                      <a:pt x="59917" y="9385"/>
                    </a:cubicBezTo>
                    <a:cubicBezTo>
                      <a:pt x="48006" y="10828"/>
                      <a:pt x="24183" y="14077"/>
                      <a:pt x="0" y="12633"/>
                    </a:cubicBezTo>
                    <a:cubicBezTo>
                      <a:pt x="10107" y="18408"/>
                      <a:pt x="21657" y="22379"/>
                      <a:pt x="33207" y="24183"/>
                    </a:cubicBezTo>
                    <a:cubicBezTo>
                      <a:pt x="54864" y="28154"/>
                      <a:pt x="80852" y="23462"/>
                      <a:pt x="97816" y="8663"/>
                    </a:cubicBezTo>
                    <a:close/>
                  </a:path>
                </a:pathLst>
              </a:custGeom>
              <a:solidFill>
                <a:srgbClr val="FFFFFF"/>
              </a:solidFill>
              <a:ln w="3607" cap="flat">
                <a:noFill/>
                <a:prstDash val="solid"/>
                <a:miter/>
              </a:ln>
            </p:spPr>
            <p:txBody>
              <a:bodyPr rtlCol="0" anchor="ctr"/>
              <a:lstStyle/>
              <a:p>
                <a:endParaRPr lang="en-US"/>
              </a:p>
            </p:txBody>
          </p:sp>
          <p:sp>
            <p:nvSpPr>
              <p:cNvPr id="110" name="Freeform 298">
                <a:extLst>
                  <a:ext uri="{FF2B5EF4-FFF2-40B4-BE49-F238E27FC236}">
                    <a16:creationId xmlns:a16="http://schemas.microsoft.com/office/drawing/2014/main" id="{6D8FDD18-3605-61AE-B71C-FCB283E0B036}"/>
                  </a:ext>
                </a:extLst>
              </p:cNvPr>
              <p:cNvSpPr/>
              <p:nvPr/>
            </p:nvSpPr>
            <p:spPr>
              <a:xfrm>
                <a:off x="9088614" y="2003979"/>
                <a:ext cx="160621" cy="43860"/>
              </a:xfrm>
              <a:custGeom>
                <a:avLst/>
                <a:gdLst>
                  <a:gd name="connsiteX0" fmla="*/ 0 w 160621"/>
                  <a:gd name="connsiteY0" fmla="*/ 16243 h 43860"/>
                  <a:gd name="connsiteX1" fmla="*/ 12994 w 160621"/>
                  <a:gd name="connsiteY1" fmla="*/ 36456 h 43860"/>
                  <a:gd name="connsiteX2" fmla="*/ 16603 w 160621"/>
                  <a:gd name="connsiteY2" fmla="*/ 40787 h 43860"/>
                  <a:gd name="connsiteX3" fmla="*/ 17686 w 160621"/>
                  <a:gd name="connsiteY3" fmla="*/ 41148 h 43860"/>
                  <a:gd name="connsiteX4" fmla="*/ 21296 w 160621"/>
                  <a:gd name="connsiteY4" fmla="*/ 41870 h 43860"/>
                  <a:gd name="connsiteX5" fmla="*/ 140769 w 160621"/>
                  <a:gd name="connsiteY5" fmla="*/ 30681 h 43860"/>
                  <a:gd name="connsiteX6" fmla="*/ 150515 w 160621"/>
                  <a:gd name="connsiteY6" fmla="*/ 27793 h 43860"/>
                  <a:gd name="connsiteX7" fmla="*/ 153403 w 160621"/>
                  <a:gd name="connsiteY7" fmla="*/ 27071 h 43860"/>
                  <a:gd name="connsiteX8" fmla="*/ 153763 w 160621"/>
                  <a:gd name="connsiteY8" fmla="*/ 27071 h 43860"/>
                  <a:gd name="connsiteX9" fmla="*/ 160622 w 160621"/>
                  <a:gd name="connsiteY9" fmla="*/ 0 h 43860"/>
                  <a:gd name="connsiteX10" fmla="*/ 0 w 160621"/>
                  <a:gd name="connsiteY10" fmla="*/ 16243 h 4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0621" h="43860">
                    <a:moveTo>
                      <a:pt x="0" y="16243"/>
                    </a:moveTo>
                    <a:cubicBezTo>
                      <a:pt x="4331" y="23101"/>
                      <a:pt x="8301" y="29959"/>
                      <a:pt x="12994" y="36456"/>
                    </a:cubicBezTo>
                    <a:cubicBezTo>
                      <a:pt x="14077" y="37899"/>
                      <a:pt x="15520" y="39343"/>
                      <a:pt x="16603" y="40787"/>
                    </a:cubicBezTo>
                    <a:cubicBezTo>
                      <a:pt x="16964" y="40787"/>
                      <a:pt x="17325" y="40787"/>
                      <a:pt x="17686" y="41148"/>
                    </a:cubicBezTo>
                    <a:cubicBezTo>
                      <a:pt x="19130" y="41509"/>
                      <a:pt x="20213" y="41509"/>
                      <a:pt x="21296" y="41870"/>
                    </a:cubicBezTo>
                    <a:cubicBezTo>
                      <a:pt x="62804" y="48728"/>
                      <a:pt x="121639" y="36095"/>
                      <a:pt x="140769" y="30681"/>
                    </a:cubicBezTo>
                    <a:cubicBezTo>
                      <a:pt x="144379" y="29598"/>
                      <a:pt x="147266" y="28876"/>
                      <a:pt x="150515" y="27793"/>
                    </a:cubicBezTo>
                    <a:lnTo>
                      <a:pt x="153403" y="27071"/>
                    </a:lnTo>
                    <a:cubicBezTo>
                      <a:pt x="153403" y="27071"/>
                      <a:pt x="153763" y="27071"/>
                      <a:pt x="153763" y="27071"/>
                    </a:cubicBezTo>
                    <a:cubicBezTo>
                      <a:pt x="157373" y="18408"/>
                      <a:pt x="159899" y="9385"/>
                      <a:pt x="160622" y="0"/>
                    </a:cubicBezTo>
                    <a:cubicBezTo>
                      <a:pt x="109366" y="15521"/>
                      <a:pt x="56669" y="20935"/>
                      <a:pt x="0" y="16243"/>
                    </a:cubicBezTo>
                    <a:close/>
                  </a:path>
                </a:pathLst>
              </a:custGeom>
              <a:solidFill>
                <a:srgbClr val="FFFFFF"/>
              </a:solidFill>
              <a:ln w="3607" cap="flat">
                <a:noFill/>
                <a:prstDash val="solid"/>
                <a:miter/>
              </a:ln>
            </p:spPr>
            <p:txBody>
              <a:bodyPr rtlCol="0" anchor="ctr"/>
              <a:lstStyle/>
              <a:p>
                <a:endParaRPr lang="en-US"/>
              </a:p>
            </p:txBody>
          </p:sp>
          <p:sp>
            <p:nvSpPr>
              <p:cNvPr id="111" name="Freeform 299">
                <a:extLst>
                  <a:ext uri="{FF2B5EF4-FFF2-40B4-BE49-F238E27FC236}">
                    <a16:creationId xmlns:a16="http://schemas.microsoft.com/office/drawing/2014/main" id="{84A9A2F1-728D-751F-3DB1-759AB5A761D6}"/>
                  </a:ext>
                </a:extLst>
              </p:cNvPr>
              <p:cNvSpPr/>
              <p:nvPr/>
            </p:nvSpPr>
            <p:spPr>
              <a:xfrm>
                <a:off x="9069122" y="1989541"/>
                <a:ext cx="3609" cy="3609"/>
              </a:xfrm>
              <a:custGeom>
                <a:avLst/>
                <a:gdLst>
                  <a:gd name="connsiteX0" fmla="*/ 0 w 3609"/>
                  <a:gd name="connsiteY0" fmla="*/ 0 h 3609"/>
                  <a:gd name="connsiteX1" fmla="*/ 0 w 3609"/>
                  <a:gd name="connsiteY1" fmla="*/ 0 h 3609"/>
                  <a:gd name="connsiteX2" fmla="*/ 0 w 3609"/>
                  <a:gd name="connsiteY2" fmla="*/ 0 h 3609"/>
                </a:gdLst>
                <a:ahLst/>
                <a:cxnLst>
                  <a:cxn ang="0">
                    <a:pos x="connsiteX0" y="connsiteY0"/>
                  </a:cxn>
                  <a:cxn ang="0">
                    <a:pos x="connsiteX1" y="connsiteY1"/>
                  </a:cxn>
                  <a:cxn ang="0">
                    <a:pos x="connsiteX2" y="connsiteY2"/>
                  </a:cxn>
                </a:cxnLst>
                <a:rect l="l" t="t" r="r" b="b"/>
                <a:pathLst>
                  <a:path w="3609" h="3609">
                    <a:moveTo>
                      <a:pt x="0" y="0"/>
                    </a:moveTo>
                    <a:lnTo>
                      <a:pt x="0" y="0"/>
                    </a:lnTo>
                    <a:lnTo>
                      <a:pt x="0" y="0"/>
                    </a:lnTo>
                    <a:close/>
                  </a:path>
                </a:pathLst>
              </a:custGeom>
              <a:solidFill>
                <a:srgbClr val="FFFFFF"/>
              </a:solidFill>
              <a:ln w="3607" cap="flat">
                <a:noFill/>
                <a:prstDash val="solid"/>
                <a:miter/>
              </a:ln>
            </p:spPr>
            <p:txBody>
              <a:bodyPr rtlCol="0" anchor="ctr"/>
              <a:lstStyle/>
              <a:p>
                <a:endParaRPr lang="en-US"/>
              </a:p>
            </p:txBody>
          </p:sp>
          <p:sp>
            <p:nvSpPr>
              <p:cNvPr id="112" name="Freeform 300">
                <a:extLst>
                  <a:ext uri="{FF2B5EF4-FFF2-40B4-BE49-F238E27FC236}">
                    <a16:creationId xmlns:a16="http://schemas.microsoft.com/office/drawing/2014/main" id="{9F21BB4C-F385-A466-8888-E142D10AA589}"/>
                  </a:ext>
                </a:extLst>
              </p:cNvPr>
              <p:cNvSpPr/>
              <p:nvPr/>
            </p:nvSpPr>
            <p:spPr>
              <a:xfrm>
                <a:off x="9247431" y="1954530"/>
                <a:ext cx="22738" cy="33929"/>
              </a:xfrm>
              <a:custGeom>
                <a:avLst/>
                <a:gdLst>
                  <a:gd name="connsiteX0" fmla="*/ 22379 w 22738"/>
                  <a:gd name="connsiteY0" fmla="*/ 0 h 33929"/>
                  <a:gd name="connsiteX1" fmla="*/ 20934 w 22738"/>
                  <a:gd name="connsiteY1" fmla="*/ 1083 h 33929"/>
                  <a:gd name="connsiteX2" fmla="*/ 20213 w 22738"/>
                  <a:gd name="connsiteY2" fmla="*/ 1444 h 33929"/>
                  <a:gd name="connsiteX3" fmla="*/ 18047 w 22738"/>
                  <a:gd name="connsiteY3" fmla="*/ 2527 h 33929"/>
                  <a:gd name="connsiteX4" fmla="*/ 17325 w 22738"/>
                  <a:gd name="connsiteY4" fmla="*/ 2888 h 33929"/>
                  <a:gd name="connsiteX5" fmla="*/ 12272 w 22738"/>
                  <a:gd name="connsiteY5" fmla="*/ 5775 h 33929"/>
                  <a:gd name="connsiteX6" fmla="*/ 11911 w 22738"/>
                  <a:gd name="connsiteY6" fmla="*/ 6136 h 33929"/>
                  <a:gd name="connsiteX7" fmla="*/ 9384 w 22738"/>
                  <a:gd name="connsiteY7" fmla="*/ 7219 h 33929"/>
                  <a:gd name="connsiteX8" fmla="*/ 9024 w 22738"/>
                  <a:gd name="connsiteY8" fmla="*/ 7580 h 33929"/>
                  <a:gd name="connsiteX9" fmla="*/ 3609 w 22738"/>
                  <a:gd name="connsiteY9" fmla="*/ 10106 h 33929"/>
                  <a:gd name="connsiteX10" fmla="*/ 722 w 22738"/>
                  <a:gd name="connsiteY10" fmla="*/ 11189 h 33929"/>
                  <a:gd name="connsiteX11" fmla="*/ 0 w 22738"/>
                  <a:gd name="connsiteY11" fmla="*/ 11550 h 33929"/>
                  <a:gd name="connsiteX12" fmla="*/ 2165 w 22738"/>
                  <a:gd name="connsiteY12" fmla="*/ 33929 h 33929"/>
                  <a:gd name="connsiteX13" fmla="*/ 15881 w 22738"/>
                  <a:gd name="connsiteY13" fmla="*/ 29237 h 33929"/>
                  <a:gd name="connsiteX14" fmla="*/ 18047 w 22738"/>
                  <a:gd name="connsiteY14" fmla="*/ 28154 h 33929"/>
                  <a:gd name="connsiteX15" fmla="*/ 20574 w 22738"/>
                  <a:gd name="connsiteY15" fmla="*/ 25988 h 33929"/>
                  <a:gd name="connsiteX16" fmla="*/ 20934 w 22738"/>
                  <a:gd name="connsiteY16" fmla="*/ 25627 h 33929"/>
                  <a:gd name="connsiteX17" fmla="*/ 22379 w 22738"/>
                  <a:gd name="connsiteY17" fmla="*/ 22018 h 33929"/>
                  <a:gd name="connsiteX18" fmla="*/ 22379 w 22738"/>
                  <a:gd name="connsiteY18" fmla="*/ 21296 h 33929"/>
                  <a:gd name="connsiteX19" fmla="*/ 22379 w 22738"/>
                  <a:gd name="connsiteY19" fmla="*/ 21296 h 33929"/>
                  <a:gd name="connsiteX20" fmla="*/ 22739 w 22738"/>
                  <a:gd name="connsiteY20" fmla="*/ 2888 h 33929"/>
                  <a:gd name="connsiteX21" fmla="*/ 22379 w 22738"/>
                  <a:gd name="connsiteY21" fmla="*/ 0 h 33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38" h="33929">
                    <a:moveTo>
                      <a:pt x="22379" y="0"/>
                    </a:moveTo>
                    <a:cubicBezTo>
                      <a:pt x="22017" y="361"/>
                      <a:pt x="21296" y="722"/>
                      <a:pt x="20934" y="1083"/>
                    </a:cubicBezTo>
                    <a:lnTo>
                      <a:pt x="20213" y="1444"/>
                    </a:lnTo>
                    <a:cubicBezTo>
                      <a:pt x="19491" y="1805"/>
                      <a:pt x="18769" y="2166"/>
                      <a:pt x="18047" y="2527"/>
                    </a:cubicBezTo>
                    <a:lnTo>
                      <a:pt x="17325" y="2888"/>
                    </a:lnTo>
                    <a:cubicBezTo>
                      <a:pt x="15520" y="3970"/>
                      <a:pt x="14077" y="4692"/>
                      <a:pt x="12272" y="5775"/>
                    </a:cubicBezTo>
                    <a:lnTo>
                      <a:pt x="11911" y="6136"/>
                    </a:lnTo>
                    <a:cubicBezTo>
                      <a:pt x="11189" y="6497"/>
                      <a:pt x="10106" y="6858"/>
                      <a:pt x="9384" y="7219"/>
                    </a:cubicBezTo>
                    <a:lnTo>
                      <a:pt x="9024" y="7580"/>
                    </a:lnTo>
                    <a:cubicBezTo>
                      <a:pt x="7219" y="8302"/>
                      <a:pt x="5414" y="9385"/>
                      <a:pt x="3609" y="10106"/>
                    </a:cubicBezTo>
                    <a:cubicBezTo>
                      <a:pt x="2526" y="10468"/>
                      <a:pt x="1805" y="10828"/>
                      <a:pt x="722" y="11189"/>
                    </a:cubicBezTo>
                    <a:cubicBezTo>
                      <a:pt x="360" y="11189"/>
                      <a:pt x="360" y="11189"/>
                      <a:pt x="0" y="11550"/>
                    </a:cubicBezTo>
                    <a:cubicBezTo>
                      <a:pt x="1082" y="19130"/>
                      <a:pt x="1805" y="26349"/>
                      <a:pt x="2165" y="33929"/>
                    </a:cubicBezTo>
                    <a:lnTo>
                      <a:pt x="15881" y="29237"/>
                    </a:lnTo>
                    <a:cubicBezTo>
                      <a:pt x="16603" y="28876"/>
                      <a:pt x="17686" y="28515"/>
                      <a:pt x="18047" y="28154"/>
                    </a:cubicBezTo>
                    <a:cubicBezTo>
                      <a:pt x="19130" y="27432"/>
                      <a:pt x="19852" y="26710"/>
                      <a:pt x="20574" y="25988"/>
                    </a:cubicBezTo>
                    <a:cubicBezTo>
                      <a:pt x="20574" y="25988"/>
                      <a:pt x="20934" y="25627"/>
                      <a:pt x="20934" y="25627"/>
                    </a:cubicBezTo>
                    <a:cubicBezTo>
                      <a:pt x="21657" y="24544"/>
                      <a:pt x="22017" y="23462"/>
                      <a:pt x="22379" y="22018"/>
                    </a:cubicBezTo>
                    <a:cubicBezTo>
                      <a:pt x="22379" y="21657"/>
                      <a:pt x="22379" y="21657"/>
                      <a:pt x="22379" y="21296"/>
                    </a:cubicBezTo>
                    <a:lnTo>
                      <a:pt x="22379" y="21296"/>
                    </a:lnTo>
                    <a:cubicBezTo>
                      <a:pt x="22379" y="15160"/>
                      <a:pt x="22379" y="8663"/>
                      <a:pt x="22739" y="2888"/>
                    </a:cubicBezTo>
                    <a:cubicBezTo>
                      <a:pt x="22379" y="1805"/>
                      <a:pt x="22379" y="722"/>
                      <a:pt x="22379" y="0"/>
                    </a:cubicBezTo>
                    <a:close/>
                  </a:path>
                </a:pathLst>
              </a:custGeom>
              <a:solidFill>
                <a:srgbClr val="FFFFFF"/>
              </a:solidFill>
              <a:ln w="3607" cap="flat">
                <a:noFill/>
                <a:prstDash val="solid"/>
                <a:miter/>
              </a:ln>
            </p:spPr>
            <p:txBody>
              <a:bodyPr rtlCol="0" anchor="ctr"/>
              <a:lstStyle/>
              <a:p>
                <a:endParaRPr lang="en-US"/>
              </a:p>
            </p:txBody>
          </p:sp>
          <p:sp>
            <p:nvSpPr>
              <p:cNvPr id="113" name="Freeform 301">
                <a:extLst>
                  <a:ext uri="{FF2B5EF4-FFF2-40B4-BE49-F238E27FC236}">
                    <a16:creationId xmlns:a16="http://schemas.microsoft.com/office/drawing/2014/main" id="{197C0421-3688-B50D-8CD0-B704634A0C31}"/>
                  </a:ext>
                </a:extLst>
              </p:cNvPr>
              <p:cNvSpPr/>
              <p:nvPr/>
            </p:nvSpPr>
            <p:spPr>
              <a:xfrm>
                <a:off x="8981773" y="1347416"/>
                <a:ext cx="364360" cy="628138"/>
              </a:xfrm>
              <a:custGeom>
                <a:avLst/>
                <a:gdLst>
                  <a:gd name="connsiteX0" fmla="*/ 80491 w 364360"/>
                  <a:gd name="connsiteY0" fmla="*/ 614332 h 628138"/>
                  <a:gd name="connsiteX1" fmla="*/ 83018 w 364360"/>
                  <a:gd name="connsiteY1" fmla="*/ 616137 h 628138"/>
                  <a:gd name="connsiteX2" fmla="*/ 147267 w 364360"/>
                  <a:gd name="connsiteY2" fmla="*/ 628048 h 628138"/>
                  <a:gd name="connsiteX3" fmla="*/ 206462 w 364360"/>
                  <a:gd name="connsiteY3" fmla="*/ 621191 h 628138"/>
                  <a:gd name="connsiteX4" fmla="*/ 211876 w 364360"/>
                  <a:gd name="connsiteY4" fmla="*/ 620108 h 628138"/>
                  <a:gd name="connsiteX5" fmla="*/ 262770 w 364360"/>
                  <a:gd name="connsiteY5" fmla="*/ 606392 h 628138"/>
                  <a:gd name="connsiteX6" fmla="*/ 286953 w 364360"/>
                  <a:gd name="connsiteY6" fmla="*/ 591232 h 628138"/>
                  <a:gd name="connsiteX7" fmla="*/ 287675 w 364360"/>
                  <a:gd name="connsiteY7" fmla="*/ 589427 h 628138"/>
                  <a:gd name="connsiteX8" fmla="*/ 288397 w 364360"/>
                  <a:gd name="connsiteY8" fmla="*/ 587622 h 628138"/>
                  <a:gd name="connsiteX9" fmla="*/ 290563 w 364360"/>
                  <a:gd name="connsiteY9" fmla="*/ 575711 h 628138"/>
                  <a:gd name="connsiteX10" fmla="*/ 292367 w 364360"/>
                  <a:gd name="connsiteY10" fmla="*/ 567409 h 628138"/>
                  <a:gd name="connsiteX11" fmla="*/ 294533 w 364360"/>
                  <a:gd name="connsiteY11" fmla="*/ 560551 h 628138"/>
                  <a:gd name="connsiteX12" fmla="*/ 295255 w 364360"/>
                  <a:gd name="connsiteY12" fmla="*/ 558747 h 628138"/>
                  <a:gd name="connsiteX13" fmla="*/ 312941 w 364360"/>
                  <a:gd name="connsiteY13" fmla="*/ 502800 h 628138"/>
                  <a:gd name="connsiteX14" fmla="*/ 326296 w 364360"/>
                  <a:gd name="connsiteY14" fmla="*/ 455155 h 628138"/>
                  <a:gd name="connsiteX15" fmla="*/ 339291 w 364360"/>
                  <a:gd name="connsiteY15" fmla="*/ 408953 h 628138"/>
                  <a:gd name="connsiteX16" fmla="*/ 341095 w 364360"/>
                  <a:gd name="connsiteY16" fmla="*/ 403178 h 628138"/>
                  <a:gd name="connsiteX17" fmla="*/ 346871 w 364360"/>
                  <a:gd name="connsiteY17" fmla="*/ 382604 h 628138"/>
                  <a:gd name="connsiteX18" fmla="*/ 351562 w 364360"/>
                  <a:gd name="connsiteY18" fmla="*/ 360226 h 628138"/>
                  <a:gd name="connsiteX19" fmla="*/ 360947 w 364360"/>
                  <a:gd name="connsiteY19" fmla="*/ 309693 h 628138"/>
                  <a:gd name="connsiteX20" fmla="*/ 359864 w 364360"/>
                  <a:gd name="connsiteY20" fmla="*/ 196355 h 628138"/>
                  <a:gd name="connsiteX21" fmla="*/ 324131 w 364360"/>
                  <a:gd name="connsiteY21" fmla="*/ 101426 h 628138"/>
                  <a:gd name="connsiteX22" fmla="*/ 301391 w 364360"/>
                  <a:gd name="connsiteY22" fmla="*/ 71107 h 628138"/>
                  <a:gd name="connsiteX23" fmla="*/ 297060 w 364360"/>
                  <a:gd name="connsiteY23" fmla="*/ 66414 h 628138"/>
                  <a:gd name="connsiteX24" fmla="*/ 295616 w 364360"/>
                  <a:gd name="connsiteY24" fmla="*/ 64971 h 628138"/>
                  <a:gd name="connsiteX25" fmla="*/ 292367 w 364360"/>
                  <a:gd name="connsiteY25" fmla="*/ 61722 h 628138"/>
                  <a:gd name="connsiteX26" fmla="*/ 285870 w 364360"/>
                  <a:gd name="connsiteY26" fmla="*/ 55225 h 628138"/>
                  <a:gd name="connsiteX27" fmla="*/ 282261 w 364360"/>
                  <a:gd name="connsiteY27" fmla="*/ 51977 h 628138"/>
                  <a:gd name="connsiteX28" fmla="*/ 278651 w 364360"/>
                  <a:gd name="connsiteY28" fmla="*/ 48728 h 628138"/>
                  <a:gd name="connsiteX29" fmla="*/ 272877 w 364360"/>
                  <a:gd name="connsiteY29" fmla="*/ 44036 h 628138"/>
                  <a:gd name="connsiteX30" fmla="*/ 268906 w 364360"/>
                  <a:gd name="connsiteY30" fmla="*/ 40787 h 628138"/>
                  <a:gd name="connsiteX31" fmla="*/ 266740 w 364360"/>
                  <a:gd name="connsiteY31" fmla="*/ 39343 h 628138"/>
                  <a:gd name="connsiteX32" fmla="*/ 211154 w 364360"/>
                  <a:gd name="connsiteY32" fmla="*/ 12633 h 628138"/>
                  <a:gd name="connsiteX33" fmla="*/ 198521 w 364360"/>
                  <a:gd name="connsiteY33" fmla="*/ 9385 h 628138"/>
                  <a:gd name="connsiteX34" fmla="*/ 193468 w 364360"/>
                  <a:gd name="connsiteY34" fmla="*/ 7941 h 628138"/>
                  <a:gd name="connsiteX35" fmla="*/ 175781 w 364360"/>
                  <a:gd name="connsiteY35" fmla="*/ 3249 h 628138"/>
                  <a:gd name="connsiteX36" fmla="*/ 170728 w 364360"/>
                  <a:gd name="connsiteY36" fmla="*/ 2166 h 628138"/>
                  <a:gd name="connsiteX37" fmla="*/ 166397 w 364360"/>
                  <a:gd name="connsiteY37" fmla="*/ 1444 h 628138"/>
                  <a:gd name="connsiteX38" fmla="*/ 165314 w 364360"/>
                  <a:gd name="connsiteY38" fmla="*/ 1444 h 628138"/>
                  <a:gd name="connsiteX39" fmla="*/ 161343 w 364360"/>
                  <a:gd name="connsiteY39" fmla="*/ 1083 h 628138"/>
                  <a:gd name="connsiteX40" fmla="*/ 160983 w 364360"/>
                  <a:gd name="connsiteY40" fmla="*/ 1083 h 628138"/>
                  <a:gd name="connsiteX41" fmla="*/ 156651 w 364360"/>
                  <a:gd name="connsiteY41" fmla="*/ 722 h 628138"/>
                  <a:gd name="connsiteX42" fmla="*/ 155569 w 364360"/>
                  <a:gd name="connsiteY42" fmla="*/ 722 h 628138"/>
                  <a:gd name="connsiteX43" fmla="*/ 151959 w 364360"/>
                  <a:gd name="connsiteY43" fmla="*/ 361 h 628138"/>
                  <a:gd name="connsiteX44" fmla="*/ 151237 w 364360"/>
                  <a:gd name="connsiteY44" fmla="*/ 361 h 628138"/>
                  <a:gd name="connsiteX45" fmla="*/ 146905 w 364360"/>
                  <a:gd name="connsiteY45" fmla="*/ 0 h 628138"/>
                  <a:gd name="connsiteX46" fmla="*/ 146184 w 364360"/>
                  <a:gd name="connsiteY46" fmla="*/ 0 h 628138"/>
                  <a:gd name="connsiteX47" fmla="*/ 142574 w 364360"/>
                  <a:gd name="connsiteY47" fmla="*/ 0 h 628138"/>
                  <a:gd name="connsiteX48" fmla="*/ 141852 w 364360"/>
                  <a:gd name="connsiteY48" fmla="*/ 0 h 628138"/>
                  <a:gd name="connsiteX49" fmla="*/ 137521 w 364360"/>
                  <a:gd name="connsiteY49" fmla="*/ 0 h 628138"/>
                  <a:gd name="connsiteX50" fmla="*/ 137160 w 364360"/>
                  <a:gd name="connsiteY50" fmla="*/ 0 h 628138"/>
                  <a:gd name="connsiteX51" fmla="*/ 133551 w 364360"/>
                  <a:gd name="connsiteY51" fmla="*/ 0 h 628138"/>
                  <a:gd name="connsiteX52" fmla="*/ 137160 w 364360"/>
                  <a:gd name="connsiteY52" fmla="*/ 361 h 628138"/>
                  <a:gd name="connsiteX53" fmla="*/ 175059 w 364360"/>
                  <a:gd name="connsiteY53" fmla="*/ 7941 h 628138"/>
                  <a:gd name="connsiteX54" fmla="*/ 198521 w 364360"/>
                  <a:gd name="connsiteY54" fmla="*/ 15882 h 628138"/>
                  <a:gd name="connsiteX55" fmla="*/ 232450 w 364360"/>
                  <a:gd name="connsiteY55" fmla="*/ 34651 h 628138"/>
                  <a:gd name="connsiteX56" fmla="*/ 262409 w 364360"/>
                  <a:gd name="connsiteY56" fmla="*/ 61000 h 628138"/>
                  <a:gd name="connsiteX57" fmla="*/ 285148 w 364360"/>
                  <a:gd name="connsiteY57" fmla="*/ 91320 h 628138"/>
                  <a:gd name="connsiteX58" fmla="*/ 301752 w 364360"/>
                  <a:gd name="connsiteY58" fmla="*/ 123444 h 628138"/>
                  <a:gd name="connsiteX59" fmla="*/ 316551 w 364360"/>
                  <a:gd name="connsiteY59" fmla="*/ 312941 h 628138"/>
                  <a:gd name="connsiteX60" fmla="*/ 302835 w 364360"/>
                  <a:gd name="connsiteY60" fmla="*/ 376468 h 628138"/>
                  <a:gd name="connsiteX61" fmla="*/ 260243 w 364360"/>
                  <a:gd name="connsiteY61" fmla="*/ 478255 h 628138"/>
                  <a:gd name="connsiteX62" fmla="*/ 5053 w 364360"/>
                  <a:gd name="connsiteY62" fmla="*/ 514711 h 628138"/>
                  <a:gd name="connsiteX63" fmla="*/ 0 w 364360"/>
                  <a:gd name="connsiteY63" fmla="*/ 511462 h 628138"/>
                  <a:gd name="connsiteX64" fmla="*/ 4331 w 364360"/>
                  <a:gd name="connsiteY64" fmla="*/ 517599 h 628138"/>
                  <a:gd name="connsiteX65" fmla="*/ 4331 w 364360"/>
                  <a:gd name="connsiteY65" fmla="*/ 517599 h 628138"/>
                  <a:gd name="connsiteX66" fmla="*/ 7580 w 364360"/>
                  <a:gd name="connsiteY66" fmla="*/ 522291 h 628138"/>
                  <a:gd name="connsiteX67" fmla="*/ 8302 w 364360"/>
                  <a:gd name="connsiteY67" fmla="*/ 523374 h 628138"/>
                  <a:gd name="connsiteX68" fmla="*/ 11190 w 364360"/>
                  <a:gd name="connsiteY68" fmla="*/ 527344 h 628138"/>
                  <a:gd name="connsiteX69" fmla="*/ 11911 w 364360"/>
                  <a:gd name="connsiteY69" fmla="*/ 528427 h 628138"/>
                  <a:gd name="connsiteX70" fmla="*/ 15521 w 364360"/>
                  <a:gd name="connsiteY70" fmla="*/ 533119 h 628138"/>
                  <a:gd name="connsiteX71" fmla="*/ 15881 w 364360"/>
                  <a:gd name="connsiteY71" fmla="*/ 533480 h 628138"/>
                  <a:gd name="connsiteX72" fmla="*/ 19130 w 364360"/>
                  <a:gd name="connsiteY72" fmla="*/ 537812 h 628138"/>
                  <a:gd name="connsiteX73" fmla="*/ 20213 w 364360"/>
                  <a:gd name="connsiteY73" fmla="*/ 539255 h 628138"/>
                  <a:gd name="connsiteX74" fmla="*/ 22740 w 364360"/>
                  <a:gd name="connsiteY74" fmla="*/ 542504 h 628138"/>
                  <a:gd name="connsiteX75" fmla="*/ 23823 w 364360"/>
                  <a:gd name="connsiteY75" fmla="*/ 543948 h 628138"/>
                  <a:gd name="connsiteX76" fmla="*/ 27432 w 364360"/>
                  <a:gd name="connsiteY76" fmla="*/ 548640 h 628138"/>
                  <a:gd name="connsiteX77" fmla="*/ 39343 w 364360"/>
                  <a:gd name="connsiteY77" fmla="*/ 564522 h 628138"/>
                  <a:gd name="connsiteX78" fmla="*/ 80491 w 364360"/>
                  <a:gd name="connsiteY78" fmla="*/ 614332 h 62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364360" h="628138">
                    <a:moveTo>
                      <a:pt x="80491" y="614332"/>
                    </a:moveTo>
                    <a:cubicBezTo>
                      <a:pt x="80852" y="615054"/>
                      <a:pt x="81935" y="615415"/>
                      <a:pt x="83018" y="616137"/>
                    </a:cubicBezTo>
                    <a:cubicBezTo>
                      <a:pt x="99982" y="625161"/>
                      <a:pt x="119834" y="628770"/>
                      <a:pt x="147267" y="628048"/>
                    </a:cubicBezTo>
                    <a:cubicBezTo>
                      <a:pt x="165314" y="627327"/>
                      <a:pt x="186249" y="625883"/>
                      <a:pt x="206462" y="621191"/>
                    </a:cubicBezTo>
                    <a:cubicBezTo>
                      <a:pt x="207545" y="620830"/>
                      <a:pt x="209349" y="620469"/>
                      <a:pt x="211876" y="620108"/>
                    </a:cubicBezTo>
                    <a:cubicBezTo>
                      <a:pt x="223426" y="617942"/>
                      <a:pt x="246888" y="613250"/>
                      <a:pt x="262770" y="606392"/>
                    </a:cubicBezTo>
                    <a:cubicBezTo>
                      <a:pt x="277929" y="600255"/>
                      <a:pt x="284065" y="596646"/>
                      <a:pt x="286953" y="591232"/>
                    </a:cubicBezTo>
                    <a:cubicBezTo>
                      <a:pt x="287314" y="590871"/>
                      <a:pt x="287675" y="590149"/>
                      <a:pt x="287675" y="589427"/>
                    </a:cubicBezTo>
                    <a:cubicBezTo>
                      <a:pt x="288036" y="588705"/>
                      <a:pt x="288036" y="588344"/>
                      <a:pt x="288397" y="587622"/>
                    </a:cubicBezTo>
                    <a:cubicBezTo>
                      <a:pt x="289480" y="584735"/>
                      <a:pt x="289841" y="580764"/>
                      <a:pt x="290563" y="575711"/>
                    </a:cubicBezTo>
                    <a:cubicBezTo>
                      <a:pt x="290924" y="573184"/>
                      <a:pt x="291646" y="570658"/>
                      <a:pt x="292367" y="567409"/>
                    </a:cubicBezTo>
                    <a:cubicBezTo>
                      <a:pt x="293089" y="565244"/>
                      <a:pt x="293811" y="562717"/>
                      <a:pt x="294533" y="560551"/>
                    </a:cubicBezTo>
                    <a:lnTo>
                      <a:pt x="295255" y="558747"/>
                    </a:lnTo>
                    <a:cubicBezTo>
                      <a:pt x="301030" y="540338"/>
                      <a:pt x="306805" y="521208"/>
                      <a:pt x="312941" y="502800"/>
                    </a:cubicBezTo>
                    <a:cubicBezTo>
                      <a:pt x="317995" y="487279"/>
                      <a:pt x="322326" y="471036"/>
                      <a:pt x="326296" y="455155"/>
                    </a:cubicBezTo>
                    <a:cubicBezTo>
                      <a:pt x="330267" y="439995"/>
                      <a:pt x="334238" y="424474"/>
                      <a:pt x="339291" y="408953"/>
                    </a:cubicBezTo>
                    <a:cubicBezTo>
                      <a:pt x="340012" y="407149"/>
                      <a:pt x="340734" y="404983"/>
                      <a:pt x="341095" y="403178"/>
                    </a:cubicBezTo>
                    <a:cubicBezTo>
                      <a:pt x="343261" y="396320"/>
                      <a:pt x="345788" y="389462"/>
                      <a:pt x="346871" y="382604"/>
                    </a:cubicBezTo>
                    <a:cubicBezTo>
                      <a:pt x="348314" y="375024"/>
                      <a:pt x="350119" y="367445"/>
                      <a:pt x="351562" y="360226"/>
                    </a:cubicBezTo>
                    <a:cubicBezTo>
                      <a:pt x="355172" y="343622"/>
                      <a:pt x="358781" y="326657"/>
                      <a:pt x="360947" y="309693"/>
                    </a:cubicBezTo>
                    <a:cubicBezTo>
                      <a:pt x="366000" y="270711"/>
                      <a:pt x="365279" y="232811"/>
                      <a:pt x="359864" y="196355"/>
                    </a:cubicBezTo>
                    <a:cubicBezTo>
                      <a:pt x="354090" y="159539"/>
                      <a:pt x="342178" y="128497"/>
                      <a:pt x="324131" y="101426"/>
                    </a:cubicBezTo>
                    <a:cubicBezTo>
                      <a:pt x="318355" y="92764"/>
                      <a:pt x="311136" y="82296"/>
                      <a:pt x="301391" y="71107"/>
                    </a:cubicBezTo>
                    <a:cubicBezTo>
                      <a:pt x="299948" y="69663"/>
                      <a:pt x="298503" y="67858"/>
                      <a:pt x="297060" y="66414"/>
                    </a:cubicBezTo>
                    <a:lnTo>
                      <a:pt x="295616" y="64971"/>
                    </a:lnTo>
                    <a:cubicBezTo>
                      <a:pt x="294533" y="63888"/>
                      <a:pt x="293450" y="62805"/>
                      <a:pt x="292367" y="61722"/>
                    </a:cubicBezTo>
                    <a:cubicBezTo>
                      <a:pt x="290201" y="59556"/>
                      <a:pt x="288036" y="57391"/>
                      <a:pt x="285870" y="55225"/>
                    </a:cubicBezTo>
                    <a:cubicBezTo>
                      <a:pt x="284787" y="54142"/>
                      <a:pt x="283705" y="53059"/>
                      <a:pt x="282261" y="51977"/>
                    </a:cubicBezTo>
                    <a:cubicBezTo>
                      <a:pt x="281178" y="50894"/>
                      <a:pt x="279734" y="49811"/>
                      <a:pt x="278651" y="48728"/>
                    </a:cubicBezTo>
                    <a:cubicBezTo>
                      <a:pt x="276846" y="47284"/>
                      <a:pt x="275042" y="45479"/>
                      <a:pt x="272877" y="44036"/>
                    </a:cubicBezTo>
                    <a:cubicBezTo>
                      <a:pt x="271432" y="42953"/>
                      <a:pt x="270349" y="41870"/>
                      <a:pt x="268906" y="40787"/>
                    </a:cubicBezTo>
                    <a:cubicBezTo>
                      <a:pt x="268184" y="40426"/>
                      <a:pt x="267462" y="39704"/>
                      <a:pt x="266740" y="39343"/>
                    </a:cubicBezTo>
                    <a:cubicBezTo>
                      <a:pt x="249775" y="27071"/>
                      <a:pt x="231006" y="18047"/>
                      <a:pt x="211154" y="12633"/>
                    </a:cubicBezTo>
                    <a:cubicBezTo>
                      <a:pt x="206462" y="11550"/>
                      <a:pt x="201769" y="10468"/>
                      <a:pt x="198521" y="9385"/>
                    </a:cubicBezTo>
                    <a:cubicBezTo>
                      <a:pt x="196716" y="9024"/>
                      <a:pt x="195273" y="8302"/>
                      <a:pt x="193468" y="7941"/>
                    </a:cubicBezTo>
                    <a:cubicBezTo>
                      <a:pt x="187693" y="6136"/>
                      <a:pt x="181917" y="4331"/>
                      <a:pt x="175781" y="3249"/>
                    </a:cubicBezTo>
                    <a:cubicBezTo>
                      <a:pt x="173976" y="2888"/>
                      <a:pt x="172533" y="2527"/>
                      <a:pt x="170728" y="2166"/>
                    </a:cubicBezTo>
                    <a:cubicBezTo>
                      <a:pt x="169284" y="1805"/>
                      <a:pt x="167841" y="1805"/>
                      <a:pt x="166397" y="1444"/>
                    </a:cubicBezTo>
                    <a:lnTo>
                      <a:pt x="165314" y="1444"/>
                    </a:lnTo>
                    <a:cubicBezTo>
                      <a:pt x="163870" y="1083"/>
                      <a:pt x="162788" y="1083"/>
                      <a:pt x="161343" y="1083"/>
                    </a:cubicBezTo>
                    <a:lnTo>
                      <a:pt x="160983" y="1083"/>
                    </a:lnTo>
                    <a:cubicBezTo>
                      <a:pt x="159539" y="1083"/>
                      <a:pt x="158095" y="722"/>
                      <a:pt x="156651" y="722"/>
                    </a:cubicBezTo>
                    <a:lnTo>
                      <a:pt x="155569" y="722"/>
                    </a:lnTo>
                    <a:cubicBezTo>
                      <a:pt x="154486" y="722"/>
                      <a:pt x="153041" y="361"/>
                      <a:pt x="151959" y="361"/>
                    </a:cubicBezTo>
                    <a:lnTo>
                      <a:pt x="151237" y="361"/>
                    </a:lnTo>
                    <a:cubicBezTo>
                      <a:pt x="149793" y="361"/>
                      <a:pt x="148350" y="0"/>
                      <a:pt x="146905" y="0"/>
                    </a:cubicBezTo>
                    <a:lnTo>
                      <a:pt x="146184" y="0"/>
                    </a:lnTo>
                    <a:cubicBezTo>
                      <a:pt x="145101" y="0"/>
                      <a:pt x="143657" y="0"/>
                      <a:pt x="142574" y="0"/>
                    </a:cubicBezTo>
                    <a:lnTo>
                      <a:pt x="141852" y="0"/>
                    </a:lnTo>
                    <a:cubicBezTo>
                      <a:pt x="140408" y="0"/>
                      <a:pt x="138965" y="0"/>
                      <a:pt x="137521" y="0"/>
                    </a:cubicBezTo>
                    <a:lnTo>
                      <a:pt x="137160" y="0"/>
                    </a:lnTo>
                    <a:cubicBezTo>
                      <a:pt x="135717" y="0"/>
                      <a:pt x="134634" y="0"/>
                      <a:pt x="133551" y="0"/>
                    </a:cubicBezTo>
                    <a:cubicBezTo>
                      <a:pt x="134634" y="0"/>
                      <a:pt x="136077" y="361"/>
                      <a:pt x="137160" y="361"/>
                    </a:cubicBezTo>
                    <a:cubicBezTo>
                      <a:pt x="150154" y="1805"/>
                      <a:pt x="162426" y="4692"/>
                      <a:pt x="175059" y="7941"/>
                    </a:cubicBezTo>
                    <a:cubicBezTo>
                      <a:pt x="183000" y="10107"/>
                      <a:pt x="190941" y="12633"/>
                      <a:pt x="198521" y="15882"/>
                    </a:cubicBezTo>
                    <a:cubicBezTo>
                      <a:pt x="210071" y="20935"/>
                      <a:pt x="221621" y="27432"/>
                      <a:pt x="232450" y="34651"/>
                    </a:cubicBezTo>
                    <a:cubicBezTo>
                      <a:pt x="243278" y="42231"/>
                      <a:pt x="253385" y="51616"/>
                      <a:pt x="262409" y="61000"/>
                    </a:cubicBezTo>
                    <a:cubicBezTo>
                      <a:pt x="271432" y="70024"/>
                      <a:pt x="278651" y="80491"/>
                      <a:pt x="285148" y="91320"/>
                    </a:cubicBezTo>
                    <a:cubicBezTo>
                      <a:pt x="291646" y="101787"/>
                      <a:pt x="297060" y="112255"/>
                      <a:pt x="301752" y="123444"/>
                    </a:cubicBezTo>
                    <a:cubicBezTo>
                      <a:pt x="328823" y="189497"/>
                      <a:pt x="319800" y="290202"/>
                      <a:pt x="316551" y="312941"/>
                    </a:cubicBezTo>
                    <a:cubicBezTo>
                      <a:pt x="313663" y="334598"/>
                      <a:pt x="308610" y="355533"/>
                      <a:pt x="302835" y="376468"/>
                    </a:cubicBezTo>
                    <a:cubicBezTo>
                      <a:pt x="293089" y="412202"/>
                      <a:pt x="281900" y="447936"/>
                      <a:pt x="260243" y="478255"/>
                    </a:cubicBezTo>
                    <a:cubicBezTo>
                      <a:pt x="246166" y="498107"/>
                      <a:pt x="165674" y="602421"/>
                      <a:pt x="5053" y="514711"/>
                    </a:cubicBezTo>
                    <a:cubicBezTo>
                      <a:pt x="3248" y="513628"/>
                      <a:pt x="1443" y="512545"/>
                      <a:pt x="0" y="511462"/>
                    </a:cubicBezTo>
                    <a:cubicBezTo>
                      <a:pt x="1443" y="513628"/>
                      <a:pt x="2888" y="515433"/>
                      <a:pt x="4331" y="517599"/>
                    </a:cubicBezTo>
                    <a:lnTo>
                      <a:pt x="4331" y="517599"/>
                    </a:lnTo>
                    <a:cubicBezTo>
                      <a:pt x="5414" y="519042"/>
                      <a:pt x="6497" y="520847"/>
                      <a:pt x="7580" y="522291"/>
                    </a:cubicBezTo>
                    <a:lnTo>
                      <a:pt x="8302" y="523374"/>
                    </a:lnTo>
                    <a:cubicBezTo>
                      <a:pt x="9385" y="524818"/>
                      <a:pt x="10107" y="525900"/>
                      <a:pt x="11190" y="527344"/>
                    </a:cubicBezTo>
                    <a:lnTo>
                      <a:pt x="11911" y="528427"/>
                    </a:lnTo>
                    <a:cubicBezTo>
                      <a:pt x="12994" y="529871"/>
                      <a:pt x="14438" y="531675"/>
                      <a:pt x="15521" y="533119"/>
                    </a:cubicBezTo>
                    <a:lnTo>
                      <a:pt x="15881" y="533480"/>
                    </a:lnTo>
                    <a:cubicBezTo>
                      <a:pt x="16964" y="534924"/>
                      <a:pt x="18047" y="536368"/>
                      <a:pt x="19130" y="537812"/>
                    </a:cubicBezTo>
                    <a:lnTo>
                      <a:pt x="20213" y="539255"/>
                    </a:lnTo>
                    <a:cubicBezTo>
                      <a:pt x="20935" y="540338"/>
                      <a:pt x="22018" y="541421"/>
                      <a:pt x="22740" y="542504"/>
                    </a:cubicBezTo>
                    <a:lnTo>
                      <a:pt x="23823" y="543948"/>
                    </a:lnTo>
                    <a:cubicBezTo>
                      <a:pt x="24905" y="545392"/>
                      <a:pt x="26349" y="546835"/>
                      <a:pt x="27432" y="548640"/>
                    </a:cubicBezTo>
                    <a:cubicBezTo>
                      <a:pt x="31402" y="553332"/>
                      <a:pt x="35733" y="558747"/>
                      <a:pt x="39343" y="564522"/>
                    </a:cubicBezTo>
                    <a:cubicBezTo>
                      <a:pt x="50171" y="578960"/>
                      <a:pt x="62804" y="594480"/>
                      <a:pt x="80491" y="614332"/>
                    </a:cubicBezTo>
                    <a:close/>
                  </a:path>
                </a:pathLst>
              </a:custGeom>
              <a:solidFill>
                <a:srgbClr val="FFFFFF"/>
              </a:solidFill>
              <a:ln w="3607" cap="flat">
                <a:noFill/>
                <a:prstDash val="solid"/>
                <a:miter/>
              </a:ln>
            </p:spPr>
            <p:txBody>
              <a:bodyPr rtlCol="0" anchor="ctr"/>
              <a:lstStyle/>
              <a:p>
                <a:endParaRPr lang="en-US"/>
              </a:p>
            </p:txBody>
          </p:sp>
          <p:sp>
            <p:nvSpPr>
              <p:cNvPr id="114" name="Freeform 302">
                <a:extLst>
                  <a:ext uri="{FF2B5EF4-FFF2-40B4-BE49-F238E27FC236}">
                    <a16:creationId xmlns:a16="http://schemas.microsoft.com/office/drawing/2014/main" id="{2FF95A02-CE0A-FA96-60C8-FCF9D073BD77}"/>
                  </a:ext>
                </a:extLst>
              </p:cNvPr>
              <p:cNvSpPr/>
              <p:nvPr/>
            </p:nvSpPr>
            <p:spPr>
              <a:xfrm>
                <a:off x="9095472" y="2032855"/>
                <a:ext cx="175420" cy="52319"/>
              </a:xfrm>
              <a:custGeom>
                <a:avLst/>
                <a:gdLst>
                  <a:gd name="connsiteX0" fmla="*/ 163148 w 175420"/>
                  <a:gd name="connsiteY0" fmla="*/ 28515 h 52319"/>
                  <a:gd name="connsiteX1" fmla="*/ 163509 w 175420"/>
                  <a:gd name="connsiteY1" fmla="*/ 28154 h 52319"/>
                  <a:gd name="connsiteX2" fmla="*/ 170007 w 175420"/>
                  <a:gd name="connsiteY2" fmla="*/ 22018 h 52319"/>
                  <a:gd name="connsiteX3" fmla="*/ 171811 w 175420"/>
                  <a:gd name="connsiteY3" fmla="*/ 14799 h 52319"/>
                  <a:gd name="connsiteX4" fmla="*/ 172893 w 175420"/>
                  <a:gd name="connsiteY4" fmla="*/ 10828 h 52319"/>
                  <a:gd name="connsiteX5" fmla="*/ 175421 w 175420"/>
                  <a:gd name="connsiteY5" fmla="*/ 0 h 52319"/>
                  <a:gd name="connsiteX6" fmla="*/ 175421 w 175420"/>
                  <a:gd name="connsiteY6" fmla="*/ 0 h 52319"/>
                  <a:gd name="connsiteX7" fmla="*/ 175059 w 175420"/>
                  <a:gd name="connsiteY7" fmla="*/ 0 h 52319"/>
                  <a:gd name="connsiteX8" fmla="*/ 174338 w 175420"/>
                  <a:gd name="connsiteY8" fmla="*/ 361 h 52319"/>
                  <a:gd name="connsiteX9" fmla="*/ 173255 w 175420"/>
                  <a:gd name="connsiteY9" fmla="*/ 722 h 52319"/>
                  <a:gd name="connsiteX10" fmla="*/ 171089 w 175420"/>
                  <a:gd name="connsiteY10" fmla="*/ 1805 h 52319"/>
                  <a:gd name="connsiteX11" fmla="*/ 167119 w 175420"/>
                  <a:gd name="connsiteY11" fmla="*/ 3609 h 52319"/>
                  <a:gd name="connsiteX12" fmla="*/ 159178 w 175420"/>
                  <a:gd name="connsiteY12" fmla="*/ 6858 h 52319"/>
                  <a:gd name="connsiteX13" fmla="*/ 156290 w 175420"/>
                  <a:gd name="connsiteY13" fmla="*/ 7941 h 52319"/>
                  <a:gd name="connsiteX14" fmla="*/ 155929 w 175420"/>
                  <a:gd name="connsiteY14" fmla="*/ 8302 h 52319"/>
                  <a:gd name="connsiteX15" fmla="*/ 141131 w 175420"/>
                  <a:gd name="connsiteY15" fmla="*/ 13716 h 52319"/>
                  <a:gd name="connsiteX16" fmla="*/ 136438 w 175420"/>
                  <a:gd name="connsiteY16" fmla="*/ 15160 h 52319"/>
                  <a:gd name="connsiteX17" fmla="*/ 128136 w 175420"/>
                  <a:gd name="connsiteY17" fmla="*/ 23822 h 52319"/>
                  <a:gd name="connsiteX18" fmla="*/ 63527 w 175420"/>
                  <a:gd name="connsiteY18" fmla="*/ 39704 h 52319"/>
                  <a:gd name="connsiteX19" fmla="*/ 30319 w 175420"/>
                  <a:gd name="connsiteY19" fmla="*/ 28154 h 52319"/>
                  <a:gd name="connsiteX20" fmla="*/ 23823 w 175420"/>
                  <a:gd name="connsiteY20" fmla="*/ 27793 h 52319"/>
                  <a:gd name="connsiteX21" fmla="*/ 19491 w 175420"/>
                  <a:gd name="connsiteY21" fmla="*/ 27432 h 52319"/>
                  <a:gd name="connsiteX22" fmla="*/ 14799 w 175420"/>
                  <a:gd name="connsiteY22" fmla="*/ 26710 h 52319"/>
                  <a:gd name="connsiteX23" fmla="*/ 10467 w 175420"/>
                  <a:gd name="connsiteY23" fmla="*/ 25988 h 52319"/>
                  <a:gd name="connsiteX24" fmla="*/ 10107 w 175420"/>
                  <a:gd name="connsiteY24" fmla="*/ 25988 h 52319"/>
                  <a:gd name="connsiteX25" fmla="*/ 5776 w 175420"/>
                  <a:gd name="connsiteY25" fmla="*/ 24905 h 52319"/>
                  <a:gd name="connsiteX26" fmla="*/ 2526 w 175420"/>
                  <a:gd name="connsiteY26" fmla="*/ 23822 h 52319"/>
                  <a:gd name="connsiteX27" fmla="*/ 0 w 175420"/>
                  <a:gd name="connsiteY27" fmla="*/ 23101 h 52319"/>
                  <a:gd name="connsiteX28" fmla="*/ 15521 w 175420"/>
                  <a:gd name="connsiteY28" fmla="*/ 41870 h 52319"/>
                  <a:gd name="connsiteX29" fmla="*/ 53781 w 175420"/>
                  <a:gd name="connsiteY29" fmla="*/ 51976 h 52319"/>
                  <a:gd name="connsiteX30" fmla="*/ 163148 w 175420"/>
                  <a:gd name="connsiteY30" fmla="*/ 28515 h 52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5420" h="52319">
                    <a:moveTo>
                      <a:pt x="163148" y="28515"/>
                    </a:moveTo>
                    <a:lnTo>
                      <a:pt x="163509" y="28154"/>
                    </a:lnTo>
                    <a:cubicBezTo>
                      <a:pt x="167119" y="26349"/>
                      <a:pt x="169284" y="24905"/>
                      <a:pt x="170007" y="22018"/>
                    </a:cubicBezTo>
                    <a:cubicBezTo>
                      <a:pt x="170367" y="19491"/>
                      <a:pt x="171089" y="17325"/>
                      <a:pt x="171811" y="14799"/>
                    </a:cubicBezTo>
                    <a:lnTo>
                      <a:pt x="172893" y="10828"/>
                    </a:lnTo>
                    <a:cubicBezTo>
                      <a:pt x="173616" y="7580"/>
                      <a:pt x="174338" y="3609"/>
                      <a:pt x="175421" y="0"/>
                    </a:cubicBezTo>
                    <a:cubicBezTo>
                      <a:pt x="175421" y="0"/>
                      <a:pt x="175421" y="0"/>
                      <a:pt x="175421" y="0"/>
                    </a:cubicBezTo>
                    <a:cubicBezTo>
                      <a:pt x="175421" y="0"/>
                      <a:pt x="175059" y="0"/>
                      <a:pt x="175059" y="0"/>
                    </a:cubicBezTo>
                    <a:cubicBezTo>
                      <a:pt x="174698" y="0"/>
                      <a:pt x="174698" y="361"/>
                      <a:pt x="174338" y="361"/>
                    </a:cubicBezTo>
                    <a:cubicBezTo>
                      <a:pt x="173976" y="361"/>
                      <a:pt x="173616" y="722"/>
                      <a:pt x="173255" y="722"/>
                    </a:cubicBezTo>
                    <a:cubicBezTo>
                      <a:pt x="172533" y="1083"/>
                      <a:pt x="171811" y="1444"/>
                      <a:pt x="171089" y="1805"/>
                    </a:cubicBezTo>
                    <a:cubicBezTo>
                      <a:pt x="169645" y="2527"/>
                      <a:pt x="168562" y="2888"/>
                      <a:pt x="167119" y="3609"/>
                    </a:cubicBezTo>
                    <a:lnTo>
                      <a:pt x="159178" y="6858"/>
                    </a:lnTo>
                    <a:cubicBezTo>
                      <a:pt x="158095" y="7219"/>
                      <a:pt x="157373" y="7580"/>
                      <a:pt x="156290" y="7941"/>
                    </a:cubicBezTo>
                    <a:lnTo>
                      <a:pt x="155929" y="8302"/>
                    </a:lnTo>
                    <a:cubicBezTo>
                      <a:pt x="150876" y="10467"/>
                      <a:pt x="145822" y="11911"/>
                      <a:pt x="141131" y="13716"/>
                    </a:cubicBezTo>
                    <a:cubicBezTo>
                      <a:pt x="139686" y="14077"/>
                      <a:pt x="137882" y="14799"/>
                      <a:pt x="136438" y="15160"/>
                    </a:cubicBezTo>
                    <a:cubicBezTo>
                      <a:pt x="133912" y="18408"/>
                      <a:pt x="131024" y="21296"/>
                      <a:pt x="128136" y="23822"/>
                    </a:cubicBezTo>
                    <a:cubicBezTo>
                      <a:pt x="111172" y="38621"/>
                      <a:pt x="85184" y="43314"/>
                      <a:pt x="63527" y="39704"/>
                    </a:cubicBezTo>
                    <a:cubicBezTo>
                      <a:pt x="51616" y="37538"/>
                      <a:pt x="40426" y="33929"/>
                      <a:pt x="30319" y="28154"/>
                    </a:cubicBezTo>
                    <a:cubicBezTo>
                      <a:pt x="28154" y="28154"/>
                      <a:pt x="25988" y="27793"/>
                      <a:pt x="23823" y="27793"/>
                    </a:cubicBezTo>
                    <a:cubicBezTo>
                      <a:pt x="22379" y="27793"/>
                      <a:pt x="20935" y="27432"/>
                      <a:pt x="19491" y="27432"/>
                    </a:cubicBezTo>
                    <a:cubicBezTo>
                      <a:pt x="17686" y="27071"/>
                      <a:pt x="16243" y="27071"/>
                      <a:pt x="14799" y="26710"/>
                    </a:cubicBezTo>
                    <a:cubicBezTo>
                      <a:pt x="13355" y="26349"/>
                      <a:pt x="11911" y="26349"/>
                      <a:pt x="10467" y="25988"/>
                    </a:cubicBezTo>
                    <a:lnTo>
                      <a:pt x="10107" y="25988"/>
                    </a:lnTo>
                    <a:cubicBezTo>
                      <a:pt x="8662" y="25627"/>
                      <a:pt x="7219" y="25266"/>
                      <a:pt x="5776" y="24905"/>
                    </a:cubicBezTo>
                    <a:cubicBezTo>
                      <a:pt x="4692" y="24544"/>
                      <a:pt x="3609" y="24184"/>
                      <a:pt x="2526" y="23822"/>
                    </a:cubicBezTo>
                    <a:cubicBezTo>
                      <a:pt x="1805" y="23462"/>
                      <a:pt x="722" y="23101"/>
                      <a:pt x="0" y="23101"/>
                    </a:cubicBezTo>
                    <a:cubicBezTo>
                      <a:pt x="2526" y="32124"/>
                      <a:pt x="7580" y="38260"/>
                      <a:pt x="15521" y="41870"/>
                    </a:cubicBezTo>
                    <a:cubicBezTo>
                      <a:pt x="25988" y="46923"/>
                      <a:pt x="37899" y="50172"/>
                      <a:pt x="53781" y="51976"/>
                    </a:cubicBezTo>
                    <a:cubicBezTo>
                      <a:pt x="63527" y="53059"/>
                      <a:pt x="115142" y="53059"/>
                      <a:pt x="163148" y="28515"/>
                    </a:cubicBezTo>
                    <a:close/>
                  </a:path>
                </a:pathLst>
              </a:custGeom>
              <a:solidFill>
                <a:srgbClr val="FFFFFF"/>
              </a:solidFill>
              <a:ln w="3607" cap="flat">
                <a:noFill/>
                <a:prstDash val="solid"/>
                <a:miter/>
              </a:ln>
            </p:spPr>
            <p:txBody>
              <a:bodyPr rtlCol="0" anchor="ctr"/>
              <a:lstStyle/>
              <a:p>
                <a:endParaRPr lang="en-US"/>
              </a:p>
            </p:txBody>
          </p:sp>
          <p:sp>
            <p:nvSpPr>
              <p:cNvPr id="115" name="Freeform 303">
                <a:extLst>
                  <a:ext uri="{FF2B5EF4-FFF2-40B4-BE49-F238E27FC236}">
                    <a16:creationId xmlns:a16="http://schemas.microsoft.com/office/drawing/2014/main" id="{36C2D0B2-7816-7221-D779-D2675F651482}"/>
                  </a:ext>
                </a:extLst>
              </p:cNvPr>
              <p:cNvSpPr/>
              <p:nvPr/>
            </p:nvSpPr>
            <p:spPr>
              <a:xfrm>
                <a:off x="9082838" y="2019500"/>
                <a:ext cx="22739" cy="24905"/>
              </a:xfrm>
              <a:custGeom>
                <a:avLst/>
                <a:gdLst>
                  <a:gd name="connsiteX0" fmla="*/ 5776 w 22739"/>
                  <a:gd name="connsiteY0" fmla="*/ 722 h 24905"/>
                  <a:gd name="connsiteX1" fmla="*/ 2888 w 22739"/>
                  <a:gd name="connsiteY1" fmla="*/ 361 h 24905"/>
                  <a:gd name="connsiteX2" fmla="*/ 0 w 22739"/>
                  <a:gd name="connsiteY2" fmla="*/ 0 h 24905"/>
                  <a:gd name="connsiteX3" fmla="*/ 1443 w 22739"/>
                  <a:gd name="connsiteY3" fmla="*/ 4331 h 24905"/>
                  <a:gd name="connsiteX4" fmla="*/ 2166 w 22739"/>
                  <a:gd name="connsiteY4" fmla="*/ 5775 h 24905"/>
                  <a:gd name="connsiteX5" fmla="*/ 2888 w 22739"/>
                  <a:gd name="connsiteY5" fmla="*/ 7580 h 24905"/>
                  <a:gd name="connsiteX6" fmla="*/ 4331 w 22739"/>
                  <a:gd name="connsiteY6" fmla="*/ 11550 h 24905"/>
                  <a:gd name="connsiteX7" fmla="*/ 5414 w 22739"/>
                  <a:gd name="connsiteY7" fmla="*/ 14077 h 24905"/>
                  <a:gd name="connsiteX8" fmla="*/ 6136 w 22739"/>
                  <a:gd name="connsiteY8" fmla="*/ 15521 h 24905"/>
                  <a:gd name="connsiteX9" fmla="*/ 7941 w 22739"/>
                  <a:gd name="connsiteY9" fmla="*/ 18769 h 24905"/>
                  <a:gd name="connsiteX10" fmla="*/ 9745 w 22739"/>
                  <a:gd name="connsiteY10" fmla="*/ 20935 h 24905"/>
                  <a:gd name="connsiteX11" fmla="*/ 10107 w 22739"/>
                  <a:gd name="connsiteY11" fmla="*/ 21296 h 24905"/>
                  <a:gd name="connsiteX12" fmla="*/ 19491 w 22739"/>
                  <a:gd name="connsiteY12" fmla="*/ 24544 h 24905"/>
                  <a:gd name="connsiteX13" fmla="*/ 20213 w 22739"/>
                  <a:gd name="connsiteY13" fmla="*/ 24544 h 24905"/>
                  <a:gd name="connsiteX14" fmla="*/ 22740 w 22739"/>
                  <a:gd name="connsiteY14" fmla="*/ 24905 h 24905"/>
                  <a:gd name="connsiteX15" fmla="*/ 19130 w 22739"/>
                  <a:gd name="connsiteY15" fmla="*/ 20574 h 24905"/>
                  <a:gd name="connsiteX16" fmla="*/ 5776 w 22739"/>
                  <a:gd name="connsiteY16" fmla="*/ 722 h 24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739" h="24905">
                    <a:moveTo>
                      <a:pt x="5776" y="722"/>
                    </a:moveTo>
                    <a:cubicBezTo>
                      <a:pt x="4692" y="722"/>
                      <a:pt x="3971" y="722"/>
                      <a:pt x="2888" y="361"/>
                    </a:cubicBezTo>
                    <a:cubicBezTo>
                      <a:pt x="1805" y="361"/>
                      <a:pt x="1083" y="361"/>
                      <a:pt x="0" y="0"/>
                    </a:cubicBezTo>
                    <a:cubicBezTo>
                      <a:pt x="361" y="1444"/>
                      <a:pt x="722" y="2888"/>
                      <a:pt x="1443" y="4331"/>
                    </a:cubicBezTo>
                    <a:lnTo>
                      <a:pt x="2166" y="5775"/>
                    </a:lnTo>
                    <a:cubicBezTo>
                      <a:pt x="2526" y="6497"/>
                      <a:pt x="2526" y="6858"/>
                      <a:pt x="2888" y="7580"/>
                    </a:cubicBezTo>
                    <a:cubicBezTo>
                      <a:pt x="3248" y="9024"/>
                      <a:pt x="3609" y="10468"/>
                      <a:pt x="4331" y="11550"/>
                    </a:cubicBezTo>
                    <a:cubicBezTo>
                      <a:pt x="4692" y="12633"/>
                      <a:pt x="5053" y="13355"/>
                      <a:pt x="5414" y="14077"/>
                    </a:cubicBezTo>
                    <a:cubicBezTo>
                      <a:pt x="5776" y="14799"/>
                      <a:pt x="5776" y="15160"/>
                      <a:pt x="6136" y="15521"/>
                    </a:cubicBezTo>
                    <a:cubicBezTo>
                      <a:pt x="6858" y="16965"/>
                      <a:pt x="7580" y="17687"/>
                      <a:pt x="7941" y="18769"/>
                    </a:cubicBezTo>
                    <a:cubicBezTo>
                      <a:pt x="8662" y="19491"/>
                      <a:pt x="9024" y="20213"/>
                      <a:pt x="9745" y="20935"/>
                    </a:cubicBezTo>
                    <a:cubicBezTo>
                      <a:pt x="9745" y="20935"/>
                      <a:pt x="10107" y="21296"/>
                      <a:pt x="10107" y="21296"/>
                    </a:cubicBezTo>
                    <a:cubicBezTo>
                      <a:pt x="12272" y="23101"/>
                      <a:pt x="15521" y="24184"/>
                      <a:pt x="19491" y="24544"/>
                    </a:cubicBezTo>
                    <a:lnTo>
                      <a:pt x="20213" y="24544"/>
                    </a:lnTo>
                    <a:cubicBezTo>
                      <a:pt x="20935" y="24905"/>
                      <a:pt x="22018" y="24905"/>
                      <a:pt x="22740" y="24905"/>
                    </a:cubicBezTo>
                    <a:cubicBezTo>
                      <a:pt x="21657" y="23462"/>
                      <a:pt x="20213" y="22018"/>
                      <a:pt x="19130" y="20574"/>
                    </a:cubicBezTo>
                    <a:cubicBezTo>
                      <a:pt x="14077" y="14438"/>
                      <a:pt x="10107" y="7219"/>
                      <a:pt x="5776" y="722"/>
                    </a:cubicBezTo>
                    <a:close/>
                  </a:path>
                </a:pathLst>
              </a:custGeom>
              <a:solidFill>
                <a:srgbClr val="FFFFFF"/>
              </a:solidFill>
              <a:ln w="3607" cap="flat">
                <a:noFill/>
                <a:prstDash val="solid"/>
                <a:miter/>
              </a:ln>
            </p:spPr>
            <p:txBody>
              <a:bodyPr rtlCol="0" anchor="ctr"/>
              <a:lstStyle/>
              <a:p>
                <a:endParaRPr lang="en-US"/>
              </a:p>
            </p:txBody>
          </p:sp>
          <p:sp>
            <p:nvSpPr>
              <p:cNvPr id="116" name="Freeform 304">
                <a:extLst>
                  <a:ext uri="{FF2B5EF4-FFF2-40B4-BE49-F238E27FC236}">
                    <a16:creationId xmlns:a16="http://schemas.microsoft.com/office/drawing/2014/main" id="{29CC07E7-74B5-163E-04F6-70A201FE3410}"/>
                  </a:ext>
                </a:extLst>
              </p:cNvPr>
              <p:cNvSpPr/>
              <p:nvPr/>
            </p:nvSpPr>
            <p:spPr>
              <a:xfrm>
                <a:off x="9242017" y="1996038"/>
                <a:ext cx="28115" cy="35372"/>
              </a:xfrm>
              <a:custGeom>
                <a:avLst/>
                <a:gdLst>
                  <a:gd name="connsiteX0" fmla="*/ 24905 w 28115"/>
                  <a:gd name="connsiteY0" fmla="*/ 1083 h 35372"/>
                  <a:gd name="connsiteX1" fmla="*/ 20213 w 28115"/>
                  <a:gd name="connsiteY1" fmla="*/ 2888 h 35372"/>
                  <a:gd name="connsiteX2" fmla="*/ 19491 w 28115"/>
                  <a:gd name="connsiteY2" fmla="*/ 3249 h 35372"/>
                  <a:gd name="connsiteX3" fmla="*/ 8301 w 28115"/>
                  <a:gd name="connsiteY3" fmla="*/ 6858 h 35372"/>
                  <a:gd name="connsiteX4" fmla="*/ 6858 w 28115"/>
                  <a:gd name="connsiteY4" fmla="*/ 7219 h 35372"/>
                  <a:gd name="connsiteX5" fmla="*/ 0 w 28115"/>
                  <a:gd name="connsiteY5" fmla="*/ 34290 h 35372"/>
                  <a:gd name="connsiteX6" fmla="*/ 3248 w 28115"/>
                  <a:gd name="connsiteY6" fmla="*/ 33207 h 35372"/>
                  <a:gd name="connsiteX7" fmla="*/ 6136 w 28115"/>
                  <a:gd name="connsiteY7" fmla="*/ 32124 h 35372"/>
                  <a:gd name="connsiteX8" fmla="*/ 7579 w 28115"/>
                  <a:gd name="connsiteY8" fmla="*/ 35373 h 35372"/>
                  <a:gd name="connsiteX9" fmla="*/ 7579 w 28115"/>
                  <a:gd name="connsiteY9" fmla="*/ 35373 h 35372"/>
                  <a:gd name="connsiteX10" fmla="*/ 6496 w 28115"/>
                  <a:gd name="connsiteY10" fmla="*/ 32124 h 35372"/>
                  <a:gd name="connsiteX11" fmla="*/ 9384 w 28115"/>
                  <a:gd name="connsiteY11" fmla="*/ 31041 h 35372"/>
                  <a:gd name="connsiteX12" fmla="*/ 10828 w 28115"/>
                  <a:gd name="connsiteY12" fmla="*/ 33929 h 35372"/>
                  <a:gd name="connsiteX13" fmla="*/ 9384 w 28115"/>
                  <a:gd name="connsiteY13" fmla="*/ 30681 h 35372"/>
                  <a:gd name="connsiteX14" fmla="*/ 11911 w 28115"/>
                  <a:gd name="connsiteY14" fmla="*/ 29598 h 35372"/>
                  <a:gd name="connsiteX15" fmla="*/ 12633 w 28115"/>
                  <a:gd name="connsiteY15" fmla="*/ 29237 h 35372"/>
                  <a:gd name="connsiteX16" fmla="*/ 15520 w 28115"/>
                  <a:gd name="connsiteY16" fmla="*/ 28154 h 35372"/>
                  <a:gd name="connsiteX17" fmla="*/ 17325 w 28115"/>
                  <a:gd name="connsiteY17" fmla="*/ 31041 h 35372"/>
                  <a:gd name="connsiteX18" fmla="*/ 17325 w 28115"/>
                  <a:gd name="connsiteY18" fmla="*/ 31041 h 35372"/>
                  <a:gd name="connsiteX19" fmla="*/ 15881 w 28115"/>
                  <a:gd name="connsiteY19" fmla="*/ 27793 h 35372"/>
                  <a:gd name="connsiteX20" fmla="*/ 18408 w 28115"/>
                  <a:gd name="connsiteY20" fmla="*/ 26710 h 35372"/>
                  <a:gd name="connsiteX21" fmla="*/ 19130 w 28115"/>
                  <a:gd name="connsiteY21" fmla="*/ 26349 h 35372"/>
                  <a:gd name="connsiteX22" fmla="*/ 21657 w 28115"/>
                  <a:gd name="connsiteY22" fmla="*/ 24905 h 35372"/>
                  <a:gd name="connsiteX23" fmla="*/ 22739 w 28115"/>
                  <a:gd name="connsiteY23" fmla="*/ 24184 h 35372"/>
                  <a:gd name="connsiteX24" fmla="*/ 25266 w 28115"/>
                  <a:gd name="connsiteY24" fmla="*/ 22740 h 35372"/>
                  <a:gd name="connsiteX25" fmla="*/ 27793 w 28115"/>
                  <a:gd name="connsiteY25" fmla="*/ 19491 h 35372"/>
                  <a:gd name="connsiteX26" fmla="*/ 27793 w 28115"/>
                  <a:gd name="connsiteY26" fmla="*/ 17687 h 35372"/>
                  <a:gd name="connsiteX27" fmla="*/ 27071 w 28115"/>
                  <a:gd name="connsiteY27" fmla="*/ 0 h 35372"/>
                  <a:gd name="connsiteX28" fmla="*/ 24905 w 28115"/>
                  <a:gd name="connsiteY28" fmla="*/ 1083 h 35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8115" h="35372">
                    <a:moveTo>
                      <a:pt x="24905" y="1083"/>
                    </a:moveTo>
                    <a:cubicBezTo>
                      <a:pt x="23462" y="1805"/>
                      <a:pt x="21657" y="2166"/>
                      <a:pt x="20213" y="2888"/>
                    </a:cubicBezTo>
                    <a:lnTo>
                      <a:pt x="19491" y="3249"/>
                    </a:lnTo>
                    <a:cubicBezTo>
                      <a:pt x="15881" y="4331"/>
                      <a:pt x="12272" y="5775"/>
                      <a:pt x="8301" y="6858"/>
                    </a:cubicBezTo>
                    <a:cubicBezTo>
                      <a:pt x="7941" y="6858"/>
                      <a:pt x="7579" y="7219"/>
                      <a:pt x="6858" y="7219"/>
                    </a:cubicBezTo>
                    <a:cubicBezTo>
                      <a:pt x="6136" y="16603"/>
                      <a:pt x="3609" y="25988"/>
                      <a:pt x="0" y="34290"/>
                    </a:cubicBezTo>
                    <a:cubicBezTo>
                      <a:pt x="1082" y="33929"/>
                      <a:pt x="2165" y="33568"/>
                      <a:pt x="3248" y="33207"/>
                    </a:cubicBezTo>
                    <a:cubicBezTo>
                      <a:pt x="4331" y="32846"/>
                      <a:pt x="5414" y="32485"/>
                      <a:pt x="6136" y="32124"/>
                    </a:cubicBezTo>
                    <a:lnTo>
                      <a:pt x="7579" y="35373"/>
                    </a:lnTo>
                    <a:lnTo>
                      <a:pt x="7579" y="35373"/>
                    </a:lnTo>
                    <a:lnTo>
                      <a:pt x="6496" y="32124"/>
                    </a:lnTo>
                    <a:cubicBezTo>
                      <a:pt x="7579" y="31763"/>
                      <a:pt x="8301" y="31402"/>
                      <a:pt x="9384" y="31041"/>
                    </a:cubicBezTo>
                    <a:lnTo>
                      <a:pt x="10828" y="33929"/>
                    </a:lnTo>
                    <a:lnTo>
                      <a:pt x="9384" y="30681"/>
                    </a:lnTo>
                    <a:cubicBezTo>
                      <a:pt x="10106" y="30320"/>
                      <a:pt x="11189" y="29959"/>
                      <a:pt x="11911" y="29598"/>
                    </a:cubicBezTo>
                    <a:lnTo>
                      <a:pt x="12633" y="29237"/>
                    </a:lnTo>
                    <a:cubicBezTo>
                      <a:pt x="13715" y="28876"/>
                      <a:pt x="14438" y="28515"/>
                      <a:pt x="15520" y="28154"/>
                    </a:cubicBezTo>
                    <a:lnTo>
                      <a:pt x="17325" y="31041"/>
                    </a:lnTo>
                    <a:lnTo>
                      <a:pt x="17325" y="31041"/>
                    </a:lnTo>
                    <a:lnTo>
                      <a:pt x="15881" y="27793"/>
                    </a:lnTo>
                    <a:cubicBezTo>
                      <a:pt x="16603" y="27432"/>
                      <a:pt x="17325" y="27071"/>
                      <a:pt x="18408" y="26710"/>
                    </a:cubicBezTo>
                    <a:lnTo>
                      <a:pt x="19130" y="26349"/>
                    </a:lnTo>
                    <a:cubicBezTo>
                      <a:pt x="19852" y="25988"/>
                      <a:pt x="20934" y="25266"/>
                      <a:pt x="21657" y="24905"/>
                    </a:cubicBezTo>
                    <a:lnTo>
                      <a:pt x="22739" y="24184"/>
                    </a:lnTo>
                    <a:cubicBezTo>
                      <a:pt x="23462" y="23822"/>
                      <a:pt x="24544" y="23101"/>
                      <a:pt x="25266" y="22740"/>
                    </a:cubicBezTo>
                    <a:cubicBezTo>
                      <a:pt x="27071" y="21296"/>
                      <a:pt x="27793" y="20574"/>
                      <a:pt x="27793" y="19491"/>
                    </a:cubicBezTo>
                    <a:lnTo>
                      <a:pt x="27793" y="17687"/>
                    </a:lnTo>
                    <a:cubicBezTo>
                      <a:pt x="28153" y="11911"/>
                      <a:pt x="28514" y="5775"/>
                      <a:pt x="27071" y="0"/>
                    </a:cubicBezTo>
                    <a:cubicBezTo>
                      <a:pt x="26710" y="361"/>
                      <a:pt x="25988" y="722"/>
                      <a:pt x="24905" y="1083"/>
                    </a:cubicBezTo>
                    <a:close/>
                  </a:path>
                </a:pathLst>
              </a:custGeom>
              <a:solidFill>
                <a:srgbClr val="FFFFFF"/>
              </a:solidFill>
              <a:ln w="3607" cap="flat">
                <a:noFill/>
                <a:prstDash val="solid"/>
                <a:miter/>
              </a:ln>
            </p:spPr>
            <p:txBody>
              <a:bodyPr rtlCol="0" anchor="ctr"/>
              <a:lstStyle/>
              <a:p>
                <a:endParaRPr lang="en-US"/>
              </a:p>
            </p:txBody>
          </p:sp>
          <p:sp>
            <p:nvSpPr>
              <p:cNvPr id="117" name="Freeform 305">
                <a:extLst>
                  <a:ext uri="{FF2B5EF4-FFF2-40B4-BE49-F238E27FC236}">
                    <a16:creationId xmlns:a16="http://schemas.microsoft.com/office/drawing/2014/main" id="{0A11E1EE-E008-0182-1C9D-03545FEC0A4B}"/>
                  </a:ext>
                </a:extLst>
              </p:cNvPr>
              <p:cNvSpPr/>
              <p:nvPr/>
            </p:nvSpPr>
            <p:spPr>
              <a:xfrm>
                <a:off x="8850755" y="1332120"/>
                <a:ext cx="508643" cy="765795"/>
              </a:xfrm>
              <a:custGeom>
                <a:avLst/>
                <a:gdLst>
                  <a:gd name="connsiteX0" fmla="*/ 442876 w 508643"/>
                  <a:gd name="connsiteY0" fmla="*/ 562492 h 765795"/>
                  <a:gd name="connsiteX1" fmla="*/ 457676 w 508643"/>
                  <a:gd name="connsiteY1" fmla="*/ 515930 h 765795"/>
                  <a:gd name="connsiteX2" fmla="*/ 472835 w 508643"/>
                  <a:gd name="connsiteY2" fmla="*/ 459261 h 765795"/>
                  <a:gd name="connsiteX3" fmla="*/ 479332 w 508643"/>
                  <a:gd name="connsiteY3" fmla="*/ 437244 h 765795"/>
                  <a:gd name="connsiteX4" fmla="*/ 484747 w 508643"/>
                  <a:gd name="connsiteY4" fmla="*/ 420279 h 765795"/>
                  <a:gd name="connsiteX5" fmla="*/ 493049 w 508643"/>
                  <a:gd name="connsiteY5" fmla="*/ 385267 h 765795"/>
                  <a:gd name="connsiteX6" fmla="*/ 498102 w 508643"/>
                  <a:gd name="connsiteY6" fmla="*/ 363249 h 765795"/>
                  <a:gd name="connsiteX7" fmla="*/ 506404 w 508643"/>
                  <a:gd name="connsiteY7" fmla="*/ 312356 h 765795"/>
                  <a:gd name="connsiteX8" fmla="*/ 508570 w 508643"/>
                  <a:gd name="connsiteY8" fmla="*/ 263628 h 765795"/>
                  <a:gd name="connsiteX9" fmla="*/ 499185 w 508643"/>
                  <a:gd name="connsiteY9" fmla="*/ 185663 h 765795"/>
                  <a:gd name="connsiteX10" fmla="*/ 460202 w 508643"/>
                  <a:gd name="connsiteY10" fmla="*/ 99036 h 765795"/>
                  <a:gd name="connsiteX11" fmla="*/ 458759 w 508643"/>
                  <a:gd name="connsiteY11" fmla="*/ 96870 h 765795"/>
                  <a:gd name="connsiteX12" fmla="*/ 314740 w 508643"/>
                  <a:gd name="connsiteY12" fmla="*/ 5190 h 765795"/>
                  <a:gd name="connsiteX13" fmla="*/ 215841 w 508643"/>
                  <a:gd name="connsiteY13" fmla="*/ 4829 h 765795"/>
                  <a:gd name="connsiteX14" fmla="*/ 83373 w 508643"/>
                  <a:gd name="connsiteY14" fmla="*/ 60414 h 765795"/>
                  <a:gd name="connsiteX15" fmla="*/ 1077 w 508643"/>
                  <a:gd name="connsiteY15" fmla="*/ 215983 h 765795"/>
                  <a:gd name="connsiteX16" fmla="*/ 25982 w 508643"/>
                  <a:gd name="connsiteY16" fmla="*/ 375883 h 765795"/>
                  <a:gd name="connsiteX17" fmla="*/ 60634 w 508643"/>
                  <a:gd name="connsiteY17" fmla="*/ 439770 h 765795"/>
                  <a:gd name="connsiteX18" fmla="*/ 68574 w 508643"/>
                  <a:gd name="connsiteY18" fmla="*/ 453486 h 765795"/>
                  <a:gd name="connsiteX19" fmla="*/ 92757 w 508643"/>
                  <a:gd name="connsiteY19" fmla="*/ 492468 h 765795"/>
                  <a:gd name="connsiteX20" fmla="*/ 101421 w 508643"/>
                  <a:gd name="connsiteY20" fmla="*/ 504019 h 765795"/>
                  <a:gd name="connsiteX21" fmla="*/ 114414 w 508643"/>
                  <a:gd name="connsiteY21" fmla="*/ 522066 h 765795"/>
                  <a:gd name="connsiteX22" fmla="*/ 179385 w 508643"/>
                  <a:gd name="connsiteY22" fmla="*/ 609416 h 765795"/>
                  <a:gd name="connsiteX23" fmla="*/ 190936 w 508643"/>
                  <a:gd name="connsiteY23" fmla="*/ 624214 h 765795"/>
                  <a:gd name="connsiteX24" fmla="*/ 192379 w 508643"/>
                  <a:gd name="connsiteY24" fmla="*/ 626019 h 765795"/>
                  <a:gd name="connsiteX25" fmla="*/ 203569 w 508643"/>
                  <a:gd name="connsiteY25" fmla="*/ 642623 h 765795"/>
                  <a:gd name="connsiteX26" fmla="*/ 204651 w 508643"/>
                  <a:gd name="connsiteY26" fmla="*/ 645871 h 765795"/>
                  <a:gd name="connsiteX27" fmla="*/ 207179 w 508643"/>
                  <a:gd name="connsiteY27" fmla="*/ 653812 h 765795"/>
                  <a:gd name="connsiteX28" fmla="*/ 218007 w 508643"/>
                  <a:gd name="connsiteY28" fmla="*/ 685575 h 765795"/>
                  <a:gd name="connsiteX29" fmla="*/ 221616 w 508643"/>
                  <a:gd name="connsiteY29" fmla="*/ 696043 h 765795"/>
                  <a:gd name="connsiteX30" fmla="*/ 226669 w 508643"/>
                  <a:gd name="connsiteY30" fmla="*/ 712286 h 765795"/>
                  <a:gd name="connsiteX31" fmla="*/ 234250 w 508643"/>
                  <a:gd name="connsiteY31" fmla="*/ 735386 h 765795"/>
                  <a:gd name="connsiteX32" fmla="*/ 247243 w 508643"/>
                  <a:gd name="connsiteY32" fmla="*/ 750907 h 765795"/>
                  <a:gd name="connsiteX33" fmla="*/ 302468 w 508643"/>
                  <a:gd name="connsiteY33" fmla="*/ 765706 h 765795"/>
                  <a:gd name="connsiteX34" fmla="*/ 344699 w 508643"/>
                  <a:gd name="connsiteY34" fmla="*/ 763540 h 765795"/>
                  <a:gd name="connsiteX35" fmla="*/ 393066 w 508643"/>
                  <a:gd name="connsiteY35" fmla="*/ 750546 h 765795"/>
                  <a:gd name="connsiteX36" fmla="*/ 397398 w 508643"/>
                  <a:gd name="connsiteY36" fmla="*/ 749102 h 765795"/>
                  <a:gd name="connsiteX37" fmla="*/ 415445 w 508643"/>
                  <a:gd name="connsiteY37" fmla="*/ 740439 h 765795"/>
                  <a:gd name="connsiteX38" fmla="*/ 431326 w 508643"/>
                  <a:gd name="connsiteY38" fmla="*/ 715173 h 765795"/>
                  <a:gd name="connsiteX39" fmla="*/ 432409 w 508643"/>
                  <a:gd name="connsiteY39" fmla="*/ 667528 h 765795"/>
                  <a:gd name="connsiteX40" fmla="*/ 431688 w 508643"/>
                  <a:gd name="connsiteY40" fmla="*/ 649841 h 765795"/>
                  <a:gd name="connsiteX41" fmla="*/ 431688 w 508643"/>
                  <a:gd name="connsiteY41" fmla="*/ 638291 h 765795"/>
                  <a:gd name="connsiteX42" fmla="*/ 432048 w 508643"/>
                  <a:gd name="connsiteY42" fmla="*/ 619883 h 765795"/>
                  <a:gd name="connsiteX43" fmla="*/ 442876 w 508643"/>
                  <a:gd name="connsiteY43" fmla="*/ 562492 h 765795"/>
                  <a:gd name="connsiteX44" fmla="*/ 155202 w 508643"/>
                  <a:gd name="connsiteY44" fmla="*/ 558161 h 765795"/>
                  <a:gd name="connsiteX45" fmla="*/ 154119 w 508643"/>
                  <a:gd name="connsiteY45" fmla="*/ 556717 h 765795"/>
                  <a:gd name="connsiteX46" fmla="*/ 151592 w 508643"/>
                  <a:gd name="connsiteY46" fmla="*/ 553469 h 765795"/>
                  <a:gd name="connsiteX47" fmla="*/ 150509 w 508643"/>
                  <a:gd name="connsiteY47" fmla="*/ 552025 h 765795"/>
                  <a:gd name="connsiteX48" fmla="*/ 147261 w 508643"/>
                  <a:gd name="connsiteY48" fmla="*/ 547693 h 765795"/>
                  <a:gd name="connsiteX49" fmla="*/ 146900 w 508643"/>
                  <a:gd name="connsiteY49" fmla="*/ 547333 h 765795"/>
                  <a:gd name="connsiteX50" fmla="*/ 143290 w 508643"/>
                  <a:gd name="connsiteY50" fmla="*/ 542640 h 765795"/>
                  <a:gd name="connsiteX51" fmla="*/ 142568 w 508643"/>
                  <a:gd name="connsiteY51" fmla="*/ 541557 h 765795"/>
                  <a:gd name="connsiteX52" fmla="*/ 139681 w 508643"/>
                  <a:gd name="connsiteY52" fmla="*/ 537587 h 765795"/>
                  <a:gd name="connsiteX53" fmla="*/ 138959 w 508643"/>
                  <a:gd name="connsiteY53" fmla="*/ 536504 h 765795"/>
                  <a:gd name="connsiteX54" fmla="*/ 135711 w 508643"/>
                  <a:gd name="connsiteY54" fmla="*/ 531812 h 765795"/>
                  <a:gd name="connsiteX55" fmla="*/ 135711 w 508643"/>
                  <a:gd name="connsiteY55" fmla="*/ 531812 h 765795"/>
                  <a:gd name="connsiteX56" fmla="*/ 131380 w 508643"/>
                  <a:gd name="connsiteY56" fmla="*/ 525676 h 765795"/>
                  <a:gd name="connsiteX57" fmla="*/ 122356 w 508643"/>
                  <a:gd name="connsiteY57" fmla="*/ 513043 h 765795"/>
                  <a:gd name="connsiteX58" fmla="*/ 121273 w 508643"/>
                  <a:gd name="connsiteY58" fmla="*/ 511238 h 765795"/>
                  <a:gd name="connsiteX59" fmla="*/ 115859 w 508643"/>
                  <a:gd name="connsiteY59" fmla="*/ 503297 h 765795"/>
                  <a:gd name="connsiteX60" fmla="*/ 112971 w 508643"/>
                  <a:gd name="connsiteY60" fmla="*/ 498965 h 765795"/>
                  <a:gd name="connsiteX61" fmla="*/ 98172 w 508643"/>
                  <a:gd name="connsiteY61" fmla="*/ 478753 h 765795"/>
                  <a:gd name="connsiteX62" fmla="*/ 80124 w 508643"/>
                  <a:gd name="connsiteY62" fmla="*/ 449155 h 765795"/>
                  <a:gd name="connsiteX63" fmla="*/ 70379 w 508643"/>
                  <a:gd name="connsiteY63" fmla="*/ 431468 h 765795"/>
                  <a:gd name="connsiteX64" fmla="*/ 34284 w 508643"/>
                  <a:gd name="connsiteY64" fmla="*/ 361805 h 765795"/>
                  <a:gd name="connsiteX65" fmla="*/ 15154 w 508643"/>
                  <a:gd name="connsiteY65" fmla="*/ 287089 h 765795"/>
                  <a:gd name="connsiteX66" fmla="*/ 31036 w 508643"/>
                  <a:gd name="connsiteY66" fmla="*/ 153539 h 765795"/>
                  <a:gd name="connsiteX67" fmla="*/ 33924 w 508643"/>
                  <a:gd name="connsiteY67" fmla="*/ 146681 h 765795"/>
                  <a:gd name="connsiteX68" fmla="*/ 83012 w 508643"/>
                  <a:gd name="connsiteY68" fmla="*/ 77379 h 765795"/>
                  <a:gd name="connsiteX69" fmla="*/ 198877 w 508643"/>
                  <a:gd name="connsiteY69" fmla="*/ 21793 h 765795"/>
                  <a:gd name="connsiteX70" fmla="*/ 227752 w 508643"/>
                  <a:gd name="connsiteY70" fmla="*/ 16379 h 765795"/>
                  <a:gd name="connsiteX71" fmla="*/ 236776 w 508643"/>
                  <a:gd name="connsiteY71" fmla="*/ 15296 h 765795"/>
                  <a:gd name="connsiteX72" fmla="*/ 237136 w 508643"/>
                  <a:gd name="connsiteY72" fmla="*/ 15296 h 765795"/>
                  <a:gd name="connsiteX73" fmla="*/ 246160 w 508643"/>
                  <a:gd name="connsiteY73" fmla="*/ 14213 h 765795"/>
                  <a:gd name="connsiteX74" fmla="*/ 246521 w 508643"/>
                  <a:gd name="connsiteY74" fmla="*/ 14213 h 765795"/>
                  <a:gd name="connsiteX75" fmla="*/ 255184 w 508643"/>
                  <a:gd name="connsiteY75" fmla="*/ 13491 h 765795"/>
                  <a:gd name="connsiteX76" fmla="*/ 255906 w 508643"/>
                  <a:gd name="connsiteY76" fmla="*/ 13491 h 765795"/>
                  <a:gd name="connsiteX77" fmla="*/ 264569 w 508643"/>
                  <a:gd name="connsiteY77" fmla="*/ 13130 h 765795"/>
                  <a:gd name="connsiteX78" fmla="*/ 265291 w 508643"/>
                  <a:gd name="connsiteY78" fmla="*/ 13130 h 765795"/>
                  <a:gd name="connsiteX79" fmla="*/ 265652 w 508643"/>
                  <a:gd name="connsiteY79" fmla="*/ 13130 h 765795"/>
                  <a:gd name="connsiteX80" fmla="*/ 269261 w 508643"/>
                  <a:gd name="connsiteY80" fmla="*/ 13130 h 765795"/>
                  <a:gd name="connsiteX81" fmla="*/ 269622 w 508643"/>
                  <a:gd name="connsiteY81" fmla="*/ 13130 h 765795"/>
                  <a:gd name="connsiteX82" fmla="*/ 273954 w 508643"/>
                  <a:gd name="connsiteY82" fmla="*/ 13130 h 765795"/>
                  <a:gd name="connsiteX83" fmla="*/ 274675 w 508643"/>
                  <a:gd name="connsiteY83" fmla="*/ 13130 h 765795"/>
                  <a:gd name="connsiteX84" fmla="*/ 278285 w 508643"/>
                  <a:gd name="connsiteY84" fmla="*/ 13130 h 765795"/>
                  <a:gd name="connsiteX85" fmla="*/ 279007 w 508643"/>
                  <a:gd name="connsiteY85" fmla="*/ 13130 h 765795"/>
                  <a:gd name="connsiteX86" fmla="*/ 283338 w 508643"/>
                  <a:gd name="connsiteY86" fmla="*/ 13491 h 765795"/>
                  <a:gd name="connsiteX87" fmla="*/ 284060 w 508643"/>
                  <a:gd name="connsiteY87" fmla="*/ 13491 h 765795"/>
                  <a:gd name="connsiteX88" fmla="*/ 287669 w 508643"/>
                  <a:gd name="connsiteY88" fmla="*/ 13852 h 765795"/>
                  <a:gd name="connsiteX89" fmla="*/ 288752 w 508643"/>
                  <a:gd name="connsiteY89" fmla="*/ 13852 h 765795"/>
                  <a:gd name="connsiteX90" fmla="*/ 293083 w 508643"/>
                  <a:gd name="connsiteY90" fmla="*/ 14213 h 765795"/>
                  <a:gd name="connsiteX91" fmla="*/ 293445 w 508643"/>
                  <a:gd name="connsiteY91" fmla="*/ 14213 h 765795"/>
                  <a:gd name="connsiteX92" fmla="*/ 297415 w 508643"/>
                  <a:gd name="connsiteY92" fmla="*/ 14574 h 765795"/>
                  <a:gd name="connsiteX93" fmla="*/ 298497 w 508643"/>
                  <a:gd name="connsiteY93" fmla="*/ 14574 h 765795"/>
                  <a:gd name="connsiteX94" fmla="*/ 302830 w 508643"/>
                  <a:gd name="connsiteY94" fmla="*/ 15296 h 765795"/>
                  <a:gd name="connsiteX95" fmla="*/ 307882 w 508643"/>
                  <a:gd name="connsiteY95" fmla="*/ 16379 h 765795"/>
                  <a:gd name="connsiteX96" fmla="*/ 325569 w 508643"/>
                  <a:gd name="connsiteY96" fmla="*/ 21071 h 765795"/>
                  <a:gd name="connsiteX97" fmla="*/ 330622 w 508643"/>
                  <a:gd name="connsiteY97" fmla="*/ 22515 h 765795"/>
                  <a:gd name="connsiteX98" fmla="*/ 343255 w 508643"/>
                  <a:gd name="connsiteY98" fmla="*/ 25764 h 765795"/>
                  <a:gd name="connsiteX99" fmla="*/ 398841 w 508643"/>
                  <a:gd name="connsiteY99" fmla="*/ 52474 h 765795"/>
                  <a:gd name="connsiteX100" fmla="*/ 401007 w 508643"/>
                  <a:gd name="connsiteY100" fmla="*/ 53917 h 765795"/>
                  <a:gd name="connsiteX101" fmla="*/ 404977 w 508643"/>
                  <a:gd name="connsiteY101" fmla="*/ 57166 h 765795"/>
                  <a:gd name="connsiteX102" fmla="*/ 410752 w 508643"/>
                  <a:gd name="connsiteY102" fmla="*/ 61858 h 765795"/>
                  <a:gd name="connsiteX103" fmla="*/ 414362 w 508643"/>
                  <a:gd name="connsiteY103" fmla="*/ 65107 h 765795"/>
                  <a:gd name="connsiteX104" fmla="*/ 417971 w 508643"/>
                  <a:gd name="connsiteY104" fmla="*/ 68355 h 765795"/>
                  <a:gd name="connsiteX105" fmla="*/ 424469 w 508643"/>
                  <a:gd name="connsiteY105" fmla="*/ 74852 h 765795"/>
                  <a:gd name="connsiteX106" fmla="*/ 427717 w 508643"/>
                  <a:gd name="connsiteY106" fmla="*/ 78101 h 765795"/>
                  <a:gd name="connsiteX107" fmla="*/ 429161 w 508643"/>
                  <a:gd name="connsiteY107" fmla="*/ 79545 h 765795"/>
                  <a:gd name="connsiteX108" fmla="*/ 433492 w 508643"/>
                  <a:gd name="connsiteY108" fmla="*/ 84237 h 765795"/>
                  <a:gd name="connsiteX109" fmla="*/ 456232 w 508643"/>
                  <a:gd name="connsiteY109" fmla="*/ 114557 h 765795"/>
                  <a:gd name="connsiteX110" fmla="*/ 491966 w 508643"/>
                  <a:gd name="connsiteY110" fmla="*/ 209486 h 765795"/>
                  <a:gd name="connsiteX111" fmla="*/ 493049 w 508643"/>
                  <a:gd name="connsiteY111" fmla="*/ 322823 h 765795"/>
                  <a:gd name="connsiteX112" fmla="*/ 483664 w 508643"/>
                  <a:gd name="connsiteY112" fmla="*/ 373356 h 765795"/>
                  <a:gd name="connsiteX113" fmla="*/ 478971 w 508643"/>
                  <a:gd name="connsiteY113" fmla="*/ 395735 h 765795"/>
                  <a:gd name="connsiteX114" fmla="*/ 473197 w 508643"/>
                  <a:gd name="connsiteY114" fmla="*/ 416309 h 765795"/>
                  <a:gd name="connsiteX115" fmla="*/ 471392 w 508643"/>
                  <a:gd name="connsiteY115" fmla="*/ 422084 h 765795"/>
                  <a:gd name="connsiteX116" fmla="*/ 458397 w 508643"/>
                  <a:gd name="connsiteY116" fmla="*/ 468285 h 765795"/>
                  <a:gd name="connsiteX117" fmla="*/ 445042 w 508643"/>
                  <a:gd name="connsiteY117" fmla="*/ 515930 h 765795"/>
                  <a:gd name="connsiteX118" fmla="*/ 427356 w 508643"/>
                  <a:gd name="connsiteY118" fmla="*/ 571877 h 765795"/>
                  <a:gd name="connsiteX119" fmla="*/ 426634 w 508643"/>
                  <a:gd name="connsiteY119" fmla="*/ 573682 h 765795"/>
                  <a:gd name="connsiteX120" fmla="*/ 424469 w 508643"/>
                  <a:gd name="connsiteY120" fmla="*/ 580540 h 765795"/>
                  <a:gd name="connsiteX121" fmla="*/ 422664 w 508643"/>
                  <a:gd name="connsiteY121" fmla="*/ 588841 h 765795"/>
                  <a:gd name="connsiteX122" fmla="*/ 420498 w 508643"/>
                  <a:gd name="connsiteY122" fmla="*/ 600753 h 765795"/>
                  <a:gd name="connsiteX123" fmla="*/ 419776 w 508643"/>
                  <a:gd name="connsiteY123" fmla="*/ 602557 h 765795"/>
                  <a:gd name="connsiteX124" fmla="*/ 419054 w 508643"/>
                  <a:gd name="connsiteY124" fmla="*/ 604362 h 765795"/>
                  <a:gd name="connsiteX125" fmla="*/ 394871 w 508643"/>
                  <a:gd name="connsiteY125" fmla="*/ 619522 h 765795"/>
                  <a:gd name="connsiteX126" fmla="*/ 343977 w 508643"/>
                  <a:gd name="connsiteY126" fmla="*/ 633238 h 765795"/>
                  <a:gd name="connsiteX127" fmla="*/ 338563 w 508643"/>
                  <a:gd name="connsiteY127" fmla="*/ 634321 h 765795"/>
                  <a:gd name="connsiteX128" fmla="*/ 279368 w 508643"/>
                  <a:gd name="connsiteY128" fmla="*/ 641179 h 765795"/>
                  <a:gd name="connsiteX129" fmla="*/ 215119 w 508643"/>
                  <a:gd name="connsiteY129" fmla="*/ 629268 h 765795"/>
                  <a:gd name="connsiteX130" fmla="*/ 212593 w 508643"/>
                  <a:gd name="connsiteY130" fmla="*/ 627463 h 765795"/>
                  <a:gd name="connsiteX131" fmla="*/ 171805 w 508643"/>
                  <a:gd name="connsiteY131" fmla="*/ 576208 h 765795"/>
                  <a:gd name="connsiteX132" fmla="*/ 159894 w 508643"/>
                  <a:gd name="connsiteY132" fmla="*/ 560327 h 765795"/>
                  <a:gd name="connsiteX133" fmla="*/ 155202 w 508643"/>
                  <a:gd name="connsiteY133" fmla="*/ 558161 h 765795"/>
                  <a:gd name="connsiteX134" fmla="*/ 419415 w 508643"/>
                  <a:gd name="connsiteY134" fmla="*/ 681605 h 765795"/>
                  <a:gd name="connsiteX135" fmla="*/ 419415 w 508643"/>
                  <a:gd name="connsiteY135" fmla="*/ 683410 h 765795"/>
                  <a:gd name="connsiteX136" fmla="*/ 416888 w 508643"/>
                  <a:gd name="connsiteY136" fmla="*/ 686658 h 765795"/>
                  <a:gd name="connsiteX137" fmla="*/ 414362 w 508643"/>
                  <a:gd name="connsiteY137" fmla="*/ 688102 h 765795"/>
                  <a:gd name="connsiteX138" fmla="*/ 413279 w 508643"/>
                  <a:gd name="connsiteY138" fmla="*/ 688824 h 765795"/>
                  <a:gd name="connsiteX139" fmla="*/ 410752 w 508643"/>
                  <a:gd name="connsiteY139" fmla="*/ 690268 h 765795"/>
                  <a:gd name="connsiteX140" fmla="*/ 410031 w 508643"/>
                  <a:gd name="connsiteY140" fmla="*/ 690629 h 765795"/>
                  <a:gd name="connsiteX141" fmla="*/ 407504 w 508643"/>
                  <a:gd name="connsiteY141" fmla="*/ 691711 h 765795"/>
                  <a:gd name="connsiteX142" fmla="*/ 408948 w 508643"/>
                  <a:gd name="connsiteY142" fmla="*/ 694960 h 765795"/>
                  <a:gd name="connsiteX143" fmla="*/ 408948 w 508643"/>
                  <a:gd name="connsiteY143" fmla="*/ 694960 h 765795"/>
                  <a:gd name="connsiteX144" fmla="*/ 407143 w 508643"/>
                  <a:gd name="connsiteY144" fmla="*/ 692072 h 765795"/>
                  <a:gd name="connsiteX145" fmla="*/ 404255 w 508643"/>
                  <a:gd name="connsiteY145" fmla="*/ 693155 h 765795"/>
                  <a:gd name="connsiteX146" fmla="*/ 403534 w 508643"/>
                  <a:gd name="connsiteY146" fmla="*/ 693516 h 765795"/>
                  <a:gd name="connsiteX147" fmla="*/ 401007 w 508643"/>
                  <a:gd name="connsiteY147" fmla="*/ 694599 h 765795"/>
                  <a:gd name="connsiteX148" fmla="*/ 402451 w 508643"/>
                  <a:gd name="connsiteY148" fmla="*/ 697848 h 765795"/>
                  <a:gd name="connsiteX149" fmla="*/ 401007 w 508643"/>
                  <a:gd name="connsiteY149" fmla="*/ 694960 h 765795"/>
                  <a:gd name="connsiteX150" fmla="*/ 398119 w 508643"/>
                  <a:gd name="connsiteY150" fmla="*/ 696043 h 765795"/>
                  <a:gd name="connsiteX151" fmla="*/ 399202 w 508643"/>
                  <a:gd name="connsiteY151" fmla="*/ 699291 h 765795"/>
                  <a:gd name="connsiteX152" fmla="*/ 399202 w 508643"/>
                  <a:gd name="connsiteY152" fmla="*/ 699291 h 765795"/>
                  <a:gd name="connsiteX153" fmla="*/ 397758 w 508643"/>
                  <a:gd name="connsiteY153" fmla="*/ 696043 h 765795"/>
                  <a:gd name="connsiteX154" fmla="*/ 394871 w 508643"/>
                  <a:gd name="connsiteY154" fmla="*/ 697126 h 765795"/>
                  <a:gd name="connsiteX155" fmla="*/ 391622 w 508643"/>
                  <a:gd name="connsiteY155" fmla="*/ 698208 h 765795"/>
                  <a:gd name="connsiteX156" fmla="*/ 391262 w 508643"/>
                  <a:gd name="connsiteY156" fmla="*/ 698208 h 765795"/>
                  <a:gd name="connsiteX157" fmla="*/ 388374 w 508643"/>
                  <a:gd name="connsiteY157" fmla="*/ 698930 h 765795"/>
                  <a:gd name="connsiteX158" fmla="*/ 378629 w 508643"/>
                  <a:gd name="connsiteY158" fmla="*/ 701818 h 765795"/>
                  <a:gd name="connsiteX159" fmla="*/ 259155 w 508643"/>
                  <a:gd name="connsiteY159" fmla="*/ 713007 h 765795"/>
                  <a:gd name="connsiteX160" fmla="*/ 255545 w 508643"/>
                  <a:gd name="connsiteY160" fmla="*/ 712286 h 765795"/>
                  <a:gd name="connsiteX161" fmla="*/ 254462 w 508643"/>
                  <a:gd name="connsiteY161" fmla="*/ 711924 h 765795"/>
                  <a:gd name="connsiteX162" fmla="*/ 251936 w 508643"/>
                  <a:gd name="connsiteY162" fmla="*/ 711564 h 765795"/>
                  <a:gd name="connsiteX163" fmla="*/ 251214 w 508643"/>
                  <a:gd name="connsiteY163" fmla="*/ 711564 h 765795"/>
                  <a:gd name="connsiteX164" fmla="*/ 241829 w 508643"/>
                  <a:gd name="connsiteY164" fmla="*/ 708315 h 765795"/>
                  <a:gd name="connsiteX165" fmla="*/ 241469 w 508643"/>
                  <a:gd name="connsiteY165" fmla="*/ 707954 h 765795"/>
                  <a:gd name="connsiteX166" fmla="*/ 239664 w 508643"/>
                  <a:gd name="connsiteY166" fmla="*/ 705788 h 765795"/>
                  <a:gd name="connsiteX167" fmla="*/ 237859 w 508643"/>
                  <a:gd name="connsiteY167" fmla="*/ 702540 h 765795"/>
                  <a:gd name="connsiteX168" fmla="*/ 237136 w 508643"/>
                  <a:gd name="connsiteY168" fmla="*/ 701096 h 765795"/>
                  <a:gd name="connsiteX169" fmla="*/ 236054 w 508643"/>
                  <a:gd name="connsiteY169" fmla="*/ 698569 h 765795"/>
                  <a:gd name="connsiteX170" fmla="*/ 234610 w 508643"/>
                  <a:gd name="connsiteY170" fmla="*/ 694599 h 765795"/>
                  <a:gd name="connsiteX171" fmla="*/ 233888 w 508643"/>
                  <a:gd name="connsiteY171" fmla="*/ 692794 h 765795"/>
                  <a:gd name="connsiteX172" fmla="*/ 233167 w 508643"/>
                  <a:gd name="connsiteY172" fmla="*/ 691350 h 765795"/>
                  <a:gd name="connsiteX173" fmla="*/ 231722 w 508643"/>
                  <a:gd name="connsiteY173" fmla="*/ 687019 h 765795"/>
                  <a:gd name="connsiteX174" fmla="*/ 234610 w 508643"/>
                  <a:gd name="connsiteY174" fmla="*/ 687380 h 765795"/>
                  <a:gd name="connsiteX175" fmla="*/ 237498 w 508643"/>
                  <a:gd name="connsiteY175" fmla="*/ 687741 h 765795"/>
                  <a:gd name="connsiteX176" fmla="*/ 398119 w 508643"/>
                  <a:gd name="connsiteY176" fmla="*/ 670777 h 765795"/>
                  <a:gd name="connsiteX177" fmla="*/ 399563 w 508643"/>
                  <a:gd name="connsiteY177" fmla="*/ 670416 h 765795"/>
                  <a:gd name="connsiteX178" fmla="*/ 410752 w 508643"/>
                  <a:gd name="connsiteY178" fmla="*/ 666806 h 765795"/>
                  <a:gd name="connsiteX179" fmla="*/ 411474 w 508643"/>
                  <a:gd name="connsiteY179" fmla="*/ 666445 h 765795"/>
                  <a:gd name="connsiteX180" fmla="*/ 416167 w 508643"/>
                  <a:gd name="connsiteY180" fmla="*/ 664640 h 765795"/>
                  <a:gd name="connsiteX181" fmla="*/ 418333 w 508643"/>
                  <a:gd name="connsiteY181" fmla="*/ 663918 h 765795"/>
                  <a:gd name="connsiteX182" fmla="*/ 419415 w 508643"/>
                  <a:gd name="connsiteY182" fmla="*/ 681605 h 765795"/>
                  <a:gd name="connsiteX183" fmla="*/ 218367 w 508643"/>
                  <a:gd name="connsiteY183" fmla="*/ 657421 h 765795"/>
                  <a:gd name="connsiteX184" fmla="*/ 218367 w 508643"/>
                  <a:gd name="connsiteY184" fmla="*/ 657421 h 765795"/>
                  <a:gd name="connsiteX185" fmla="*/ 218367 w 508643"/>
                  <a:gd name="connsiteY185" fmla="*/ 657421 h 765795"/>
                  <a:gd name="connsiteX186" fmla="*/ 218367 w 508643"/>
                  <a:gd name="connsiteY186" fmla="*/ 657421 h 765795"/>
                  <a:gd name="connsiteX187" fmla="*/ 244355 w 508643"/>
                  <a:gd name="connsiteY187" fmla="*/ 723475 h 765795"/>
                  <a:gd name="connsiteX188" fmla="*/ 246883 w 508643"/>
                  <a:gd name="connsiteY188" fmla="*/ 724197 h 765795"/>
                  <a:gd name="connsiteX189" fmla="*/ 250131 w 508643"/>
                  <a:gd name="connsiteY189" fmla="*/ 725280 h 765795"/>
                  <a:gd name="connsiteX190" fmla="*/ 254462 w 508643"/>
                  <a:gd name="connsiteY190" fmla="*/ 726362 h 765795"/>
                  <a:gd name="connsiteX191" fmla="*/ 254823 w 508643"/>
                  <a:gd name="connsiteY191" fmla="*/ 726362 h 765795"/>
                  <a:gd name="connsiteX192" fmla="*/ 259155 w 508643"/>
                  <a:gd name="connsiteY192" fmla="*/ 727084 h 765795"/>
                  <a:gd name="connsiteX193" fmla="*/ 263847 w 508643"/>
                  <a:gd name="connsiteY193" fmla="*/ 727806 h 765795"/>
                  <a:gd name="connsiteX194" fmla="*/ 268178 w 508643"/>
                  <a:gd name="connsiteY194" fmla="*/ 728167 h 765795"/>
                  <a:gd name="connsiteX195" fmla="*/ 274675 w 508643"/>
                  <a:gd name="connsiteY195" fmla="*/ 728528 h 765795"/>
                  <a:gd name="connsiteX196" fmla="*/ 334592 w 508643"/>
                  <a:gd name="connsiteY196" fmla="*/ 725280 h 765795"/>
                  <a:gd name="connsiteX197" fmla="*/ 340368 w 508643"/>
                  <a:gd name="connsiteY197" fmla="*/ 724558 h 765795"/>
                  <a:gd name="connsiteX198" fmla="*/ 380794 w 508643"/>
                  <a:gd name="connsiteY198" fmla="*/ 715895 h 765795"/>
                  <a:gd name="connsiteX199" fmla="*/ 385486 w 508643"/>
                  <a:gd name="connsiteY199" fmla="*/ 714451 h 765795"/>
                  <a:gd name="connsiteX200" fmla="*/ 400285 w 508643"/>
                  <a:gd name="connsiteY200" fmla="*/ 709037 h 765795"/>
                  <a:gd name="connsiteX201" fmla="*/ 400646 w 508643"/>
                  <a:gd name="connsiteY201" fmla="*/ 708676 h 765795"/>
                  <a:gd name="connsiteX202" fmla="*/ 403534 w 508643"/>
                  <a:gd name="connsiteY202" fmla="*/ 707593 h 765795"/>
                  <a:gd name="connsiteX203" fmla="*/ 411474 w 508643"/>
                  <a:gd name="connsiteY203" fmla="*/ 704345 h 765795"/>
                  <a:gd name="connsiteX204" fmla="*/ 415445 w 508643"/>
                  <a:gd name="connsiteY204" fmla="*/ 702540 h 765795"/>
                  <a:gd name="connsiteX205" fmla="*/ 417610 w 508643"/>
                  <a:gd name="connsiteY205" fmla="*/ 701457 h 765795"/>
                  <a:gd name="connsiteX206" fmla="*/ 418693 w 508643"/>
                  <a:gd name="connsiteY206" fmla="*/ 701096 h 765795"/>
                  <a:gd name="connsiteX207" fmla="*/ 419415 w 508643"/>
                  <a:gd name="connsiteY207" fmla="*/ 700735 h 765795"/>
                  <a:gd name="connsiteX208" fmla="*/ 419776 w 508643"/>
                  <a:gd name="connsiteY208" fmla="*/ 700735 h 765795"/>
                  <a:gd name="connsiteX209" fmla="*/ 419776 w 508643"/>
                  <a:gd name="connsiteY209" fmla="*/ 700735 h 765795"/>
                  <a:gd name="connsiteX210" fmla="*/ 417250 w 508643"/>
                  <a:gd name="connsiteY210" fmla="*/ 711564 h 765795"/>
                  <a:gd name="connsiteX211" fmla="*/ 416167 w 508643"/>
                  <a:gd name="connsiteY211" fmla="*/ 715534 h 765795"/>
                  <a:gd name="connsiteX212" fmla="*/ 414362 w 508643"/>
                  <a:gd name="connsiteY212" fmla="*/ 722753 h 765795"/>
                  <a:gd name="connsiteX213" fmla="*/ 407865 w 508643"/>
                  <a:gd name="connsiteY213" fmla="*/ 728889 h 765795"/>
                  <a:gd name="connsiteX214" fmla="*/ 407504 w 508643"/>
                  <a:gd name="connsiteY214" fmla="*/ 729250 h 765795"/>
                  <a:gd name="connsiteX215" fmla="*/ 297776 w 508643"/>
                  <a:gd name="connsiteY215" fmla="*/ 752351 h 765795"/>
                  <a:gd name="connsiteX216" fmla="*/ 259516 w 508643"/>
                  <a:gd name="connsiteY216" fmla="*/ 742244 h 765795"/>
                  <a:gd name="connsiteX217" fmla="*/ 244355 w 508643"/>
                  <a:gd name="connsiteY217" fmla="*/ 723475 h 765795"/>
                  <a:gd name="connsiteX218" fmla="*/ 418693 w 508643"/>
                  <a:gd name="connsiteY218" fmla="*/ 643344 h 765795"/>
                  <a:gd name="connsiteX219" fmla="*/ 418693 w 508643"/>
                  <a:gd name="connsiteY219" fmla="*/ 643344 h 765795"/>
                  <a:gd name="connsiteX220" fmla="*/ 418693 w 508643"/>
                  <a:gd name="connsiteY220" fmla="*/ 644066 h 765795"/>
                  <a:gd name="connsiteX221" fmla="*/ 417250 w 508643"/>
                  <a:gd name="connsiteY221" fmla="*/ 647676 h 765795"/>
                  <a:gd name="connsiteX222" fmla="*/ 416888 w 508643"/>
                  <a:gd name="connsiteY222" fmla="*/ 648037 h 765795"/>
                  <a:gd name="connsiteX223" fmla="*/ 414362 w 508643"/>
                  <a:gd name="connsiteY223" fmla="*/ 650203 h 765795"/>
                  <a:gd name="connsiteX224" fmla="*/ 412196 w 508643"/>
                  <a:gd name="connsiteY224" fmla="*/ 651285 h 765795"/>
                  <a:gd name="connsiteX225" fmla="*/ 398481 w 508643"/>
                  <a:gd name="connsiteY225" fmla="*/ 655978 h 765795"/>
                  <a:gd name="connsiteX226" fmla="*/ 397398 w 508643"/>
                  <a:gd name="connsiteY226" fmla="*/ 656339 h 765795"/>
                  <a:gd name="connsiteX227" fmla="*/ 301747 w 508643"/>
                  <a:gd name="connsiteY227" fmla="*/ 674386 h 765795"/>
                  <a:gd name="connsiteX228" fmla="*/ 301385 w 508643"/>
                  <a:gd name="connsiteY228" fmla="*/ 674386 h 765795"/>
                  <a:gd name="connsiteX229" fmla="*/ 243995 w 508643"/>
                  <a:gd name="connsiteY229" fmla="*/ 674386 h 765795"/>
                  <a:gd name="connsiteX230" fmla="*/ 239302 w 508643"/>
                  <a:gd name="connsiteY230" fmla="*/ 674025 h 765795"/>
                  <a:gd name="connsiteX231" fmla="*/ 230279 w 508643"/>
                  <a:gd name="connsiteY231" fmla="*/ 671859 h 765795"/>
                  <a:gd name="connsiteX232" fmla="*/ 230279 w 508643"/>
                  <a:gd name="connsiteY232" fmla="*/ 671859 h 765795"/>
                  <a:gd name="connsiteX233" fmla="*/ 229196 w 508643"/>
                  <a:gd name="connsiteY233" fmla="*/ 671137 h 765795"/>
                  <a:gd name="connsiteX234" fmla="*/ 228113 w 508643"/>
                  <a:gd name="connsiteY234" fmla="*/ 670416 h 765795"/>
                  <a:gd name="connsiteX235" fmla="*/ 226308 w 508643"/>
                  <a:gd name="connsiteY235" fmla="*/ 668611 h 765795"/>
                  <a:gd name="connsiteX236" fmla="*/ 225948 w 508643"/>
                  <a:gd name="connsiteY236" fmla="*/ 668250 h 765795"/>
                  <a:gd name="connsiteX237" fmla="*/ 225226 w 508643"/>
                  <a:gd name="connsiteY237" fmla="*/ 667528 h 765795"/>
                  <a:gd name="connsiteX238" fmla="*/ 224865 w 508643"/>
                  <a:gd name="connsiteY238" fmla="*/ 666806 h 765795"/>
                  <a:gd name="connsiteX239" fmla="*/ 224503 w 508643"/>
                  <a:gd name="connsiteY239" fmla="*/ 666084 h 765795"/>
                  <a:gd name="connsiteX240" fmla="*/ 224143 w 508643"/>
                  <a:gd name="connsiteY240" fmla="*/ 665362 h 765795"/>
                  <a:gd name="connsiteX241" fmla="*/ 224143 w 508643"/>
                  <a:gd name="connsiteY241" fmla="*/ 665001 h 765795"/>
                  <a:gd name="connsiteX242" fmla="*/ 223782 w 508643"/>
                  <a:gd name="connsiteY242" fmla="*/ 663918 h 765795"/>
                  <a:gd name="connsiteX243" fmla="*/ 223782 w 508643"/>
                  <a:gd name="connsiteY243" fmla="*/ 663558 h 765795"/>
                  <a:gd name="connsiteX244" fmla="*/ 223421 w 508643"/>
                  <a:gd name="connsiteY244" fmla="*/ 662475 h 765795"/>
                  <a:gd name="connsiteX245" fmla="*/ 223421 w 508643"/>
                  <a:gd name="connsiteY245" fmla="*/ 662114 h 765795"/>
                  <a:gd name="connsiteX246" fmla="*/ 223060 w 508643"/>
                  <a:gd name="connsiteY246" fmla="*/ 660670 h 765795"/>
                  <a:gd name="connsiteX247" fmla="*/ 223060 w 508643"/>
                  <a:gd name="connsiteY247" fmla="*/ 660309 h 765795"/>
                  <a:gd name="connsiteX248" fmla="*/ 222699 w 508643"/>
                  <a:gd name="connsiteY248" fmla="*/ 658504 h 765795"/>
                  <a:gd name="connsiteX249" fmla="*/ 222338 w 508643"/>
                  <a:gd name="connsiteY249" fmla="*/ 657421 h 765795"/>
                  <a:gd name="connsiteX250" fmla="*/ 222338 w 508643"/>
                  <a:gd name="connsiteY250" fmla="*/ 657060 h 765795"/>
                  <a:gd name="connsiteX251" fmla="*/ 221977 w 508643"/>
                  <a:gd name="connsiteY251" fmla="*/ 656339 h 765795"/>
                  <a:gd name="connsiteX252" fmla="*/ 221616 w 508643"/>
                  <a:gd name="connsiteY252" fmla="*/ 655256 h 765795"/>
                  <a:gd name="connsiteX253" fmla="*/ 220894 w 508643"/>
                  <a:gd name="connsiteY253" fmla="*/ 652729 h 765795"/>
                  <a:gd name="connsiteX254" fmla="*/ 219450 w 508643"/>
                  <a:gd name="connsiteY254" fmla="*/ 648398 h 765795"/>
                  <a:gd name="connsiteX255" fmla="*/ 219450 w 508643"/>
                  <a:gd name="connsiteY255" fmla="*/ 648037 h 765795"/>
                  <a:gd name="connsiteX256" fmla="*/ 246160 w 508643"/>
                  <a:gd name="connsiteY256" fmla="*/ 654895 h 765795"/>
                  <a:gd name="connsiteX257" fmla="*/ 247965 w 508643"/>
                  <a:gd name="connsiteY257" fmla="*/ 655256 h 765795"/>
                  <a:gd name="connsiteX258" fmla="*/ 307161 w 508643"/>
                  <a:gd name="connsiteY258" fmla="*/ 653812 h 765795"/>
                  <a:gd name="connsiteX259" fmla="*/ 317267 w 508643"/>
                  <a:gd name="connsiteY259" fmla="*/ 652368 h 765795"/>
                  <a:gd name="connsiteX260" fmla="*/ 385847 w 508643"/>
                  <a:gd name="connsiteY260" fmla="*/ 637569 h 765795"/>
                  <a:gd name="connsiteX261" fmla="*/ 388013 w 508643"/>
                  <a:gd name="connsiteY261" fmla="*/ 636847 h 765795"/>
                  <a:gd name="connsiteX262" fmla="*/ 397036 w 508643"/>
                  <a:gd name="connsiteY262" fmla="*/ 633599 h 765795"/>
                  <a:gd name="connsiteX263" fmla="*/ 397758 w 508643"/>
                  <a:gd name="connsiteY263" fmla="*/ 633238 h 765795"/>
                  <a:gd name="connsiteX264" fmla="*/ 400646 w 508643"/>
                  <a:gd name="connsiteY264" fmla="*/ 632155 h 765795"/>
                  <a:gd name="connsiteX265" fmla="*/ 406060 w 508643"/>
                  <a:gd name="connsiteY265" fmla="*/ 629628 h 765795"/>
                  <a:gd name="connsiteX266" fmla="*/ 406421 w 508643"/>
                  <a:gd name="connsiteY266" fmla="*/ 629268 h 765795"/>
                  <a:gd name="connsiteX267" fmla="*/ 408948 w 508643"/>
                  <a:gd name="connsiteY267" fmla="*/ 628185 h 765795"/>
                  <a:gd name="connsiteX268" fmla="*/ 409309 w 508643"/>
                  <a:gd name="connsiteY268" fmla="*/ 627824 h 765795"/>
                  <a:gd name="connsiteX269" fmla="*/ 414362 w 508643"/>
                  <a:gd name="connsiteY269" fmla="*/ 624936 h 765795"/>
                  <a:gd name="connsiteX270" fmla="*/ 415084 w 508643"/>
                  <a:gd name="connsiteY270" fmla="*/ 624575 h 765795"/>
                  <a:gd name="connsiteX271" fmla="*/ 417250 w 508643"/>
                  <a:gd name="connsiteY271" fmla="*/ 623492 h 765795"/>
                  <a:gd name="connsiteX272" fmla="*/ 417971 w 508643"/>
                  <a:gd name="connsiteY272" fmla="*/ 623131 h 765795"/>
                  <a:gd name="connsiteX273" fmla="*/ 419415 w 508643"/>
                  <a:gd name="connsiteY273" fmla="*/ 622049 h 765795"/>
                  <a:gd name="connsiteX274" fmla="*/ 419415 w 508643"/>
                  <a:gd name="connsiteY274" fmla="*/ 624575 h 765795"/>
                  <a:gd name="connsiteX275" fmla="*/ 418693 w 508643"/>
                  <a:gd name="connsiteY275" fmla="*/ 643344 h 76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508643" h="765795">
                    <a:moveTo>
                      <a:pt x="442876" y="562492"/>
                    </a:moveTo>
                    <a:cubicBezTo>
                      <a:pt x="447569" y="549137"/>
                      <a:pt x="452261" y="534338"/>
                      <a:pt x="457676" y="515930"/>
                    </a:cubicBezTo>
                    <a:cubicBezTo>
                      <a:pt x="463451" y="496078"/>
                      <a:pt x="468504" y="478031"/>
                      <a:pt x="472835" y="459261"/>
                    </a:cubicBezTo>
                    <a:cubicBezTo>
                      <a:pt x="474640" y="451681"/>
                      <a:pt x="477166" y="444463"/>
                      <a:pt x="479332" y="437244"/>
                    </a:cubicBezTo>
                    <a:cubicBezTo>
                      <a:pt x="481137" y="431829"/>
                      <a:pt x="482942" y="426054"/>
                      <a:pt x="484747" y="420279"/>
                    </a:cubicBezTo>
                    <a:cubicBezTo>
                      <a:pt x="487995" y="408729"/>
                      <a:pt x="490522" y="396817"/>
                      <a:pt x="493049" y="385267"/>
                    </a:cubicBezTo>
                    <a:cubicBezTo>
                      <a:pt x="494492" y="378048"/>
                      <a:pt x="496297" y="370468"/>
                      <a:pt x="498102" y="363249"/>
                    </a:cubicBezTo>
                    <a:cubicBezTo>
                      <a:pt x="501351" y="349533"/>
                      <a:pt x="505321" y="331486"/>
                      <a:pt x="506404" y="312356"/>
                    </a:cubicBezTo>
                    <a:cubicBezTo>
                      <a:pt x="507125" y="297196"/>
                      <a:pt x="507847" y="281314"/>
                      <a:pt x="508570" y="263628"/>
                    </a:cubicBezTo>
                    <a:cubicBezTo>
                      <a:pt x="509291" y="236557"/>
                      <a:pt x="504599" y="210208"/>
                      <a:pt x="499185" y="185663"/>
                    </a:cubicBezTo>
                    <a:cubicBezTo>
                      <a:pt x="492687" y="156426"/>
                      <a:pt x="480054" y="128273"/>
                      <a:pt x="460202" y="99036"/>
                    </a:cubicBezTo>
                    <a:cubicBezTo>
                      <a:pt x="459842" y="98675"/>
                      <a:pt x="459480" y="97953"/>
                      <a:pt x="458759" y="96870"/>
                    </a:cubicBezTo>
                    <a:cubicBezTo>
                      <a:pt x="417971" y="32983"/>
                      <a:pt x="357693" y="11687"/>
                      <a:pt x="314740" y="5190"/>
                    </a:cubicBezTo>
                    <a:cubicBezTo>
                      <a:pt x="281533" y="-1668"/>
                      <a:pt x="248326" y="-1668"/>
                      <a:pt x="215841" y="4829"/>
                    </a:cubicBezTo>
                    <a:cubicBezTo>
                      <a:pt x="145817" y="19627"/>
                      <a:pt x="114054" y="36592"/>
                      <a:pt x="83373" y="60414"/>
                    </a:cubicBezTo>
                    <a:cubicBezTo>
                      <a:pt x="70379" y="70521"/>
                      <a:pt x="6130" y="124663"/>
                      <a:pt x="1077" y="215983"/>
                    </a:cubicBezTo>
                    <a:cubicBezTo>
                      <a:pt x="-4698" y="299723"/>
                      <a:pt x="14072" y="352060"/>
                      <a:pt x="25982" y="375883"/>
                    </a:cubicBezTo>
                    <a:cubicBezTo>
                      <a:pt x="36811" y="397539"/>
                      <a:pt x="48362" y="418835"/>
                      <a:pt x="60634" y="439770"/>
                    </a:cubicBezTo>
                    <a:cubicBezTo>
                      <a:pt x="63521" y="444463"/>
                      <a:pt x="66048" y="448794"/>
                      <a:pt x="68574" y="453486"/>
                    </a:cubicBezTo>
                    <a:cubicBezTo>
                      <a:pt x="76154" y="466480"/>
                      <a:pt x="83734" y="479835"/>
                      <a:pt x="92757" y="492468"/>
                    </a:cubicBezTo>
                    <a:cubicBezTo>
                      <a:pt x="95645" y="496439"/>
                      <a:pt x="98533" y="500409"/>
                      <a:pt x="101421" y="504019"/>
                    </a:cubicBezTo>
                    <a:cubicBezTo>
                      <a:pt x="105752" y="509794"/>
                      <a:pt x="110444" y="515930"/>
                      <a:pt x="114414" y="522066"/>
                    </a:cubicBezTo>
                    <a:cubicBezTo>
                      <a:pt x="134266" y="552747"/>
                      <a:pt x="157368" y="581623"/>
                      <a:pt x="179385" y="609416"/>
                    </a:cubicBezTo>
                    <a:cubicBezTo>
                      <a:pt x="183356" y="614469"/>
                      <a:pt x="187326" y="619161"/>
                      <a:pt x="190936" y="624214"/>
                    </a:cubicBezTo>
                    <a:lnTo>
                      <a:pt x="192379" y="626019"/>
                    </a:lnTo>
                    <a:cubicBezTo>
                      <a:pt x="196711" y="631433"/>
                      <a:pt x="201042" y="636847"/>
                      <a:pt x="203569" y="642623"/>
                    </a:cubicBezTo>
                    <a:cubicBezTo>
                      <a:pt x="203929" y="643706"/>
                      <a:pt x="204651" y="644788"/>
                      <a:pt x="204651" y="645871"/>
                    </a:cubicBezTo>
                    <a:cubicBezTo>
                      <a:pt x="205374" y="648398"/>
                      <a:pt x="206456" y="650924"/>
                      <a:pt x="207179" y="653812"/>
                    </a:cubicBezTo>
                    <a:cubicBezTo>
                      <a:pt x="210788" y="664640"/>
                      <a:pt x="214397" y="675108"/>
                      <a:pt x="218007" y="685575"/>
                    </a:cubicBezTo>
                    <a:cubicBezTo>
                      <a:pt x="219089" y="689185"/>
                      <a:pt x="220533" y="692794"/>
                      <a:pt x="221616" y="696043"/>
                    </a:cubicBezTo>
                    <a:cubicBezTo>
                      <a:pt x="223421" y="701457"/>
                      <a:pt x="225226" y="706871"/>
                      <a:pt x="226669" y="712286"/>
                    </a:cubicBezTo>
                    <a:cubicBezTo>
                      <a:pt x="228835" y="719865"/>
                      <a:pt x="231362" y="727806"/>
                      <a:pt x="234250" y="735386"/>
                    </a:cubicBezTo>
                    <a:cubicBezTo>
                      <a:pt x="237136" y="742966"/>
                      <a:pt x="241107" y="747297"/>
                      <a:pt x="247243" y="750907"/>
                    </a:cubicBezTo>
                    <a:cubicBezTo>
                      <a:pt x="266012" y="761013"/>
                      <a:pt x="284060" y="766067"/>
                      <a:pt x="302468" y="765706"/>
                    </a:cubicBezTo>
                    <a:cubicBezTo>
                      <a:pt x="318711" y="766067"/>
                      <a:pt x="332787" y="765345"/>
                      <a:pt x="344699" y="763540"/>
                    </a:cubicBezTo>
                    <a:cubicBezTo>
                      <a:pt x="367800" y="760291"/>
                      <a:pt x="383320" y="754155"/>
                      <a:pt x="393066" y="750546"/>
                    </a:cubicBezTo>
                    <a:cubicBezTo>
                      <a:pt x="394510" y="749824"/>
                      <a:pt x="395953" y="749463"/>
                      <a:pt x="397398" y="749102"/>
                    </a:cubicBezTo>
                    <a:cubicBezTo>
                      <a:pt x="404617" y="746576"/>
                      <a:pt x="410391" y="743688"/>
                      <a:pt x="415445" y="740439"/>
                    </a:cubicBezTo>
                    <a:cubicBezTo>
                      <a:pt x="424107" y="735025"/>
                      <a:pt x="429161" y="727084"/>
                      <a:pt x="431326" y="715173"/>
                    </a:cubicBezTo>
                    <a:cubicBezTo>
                      <a:pt x="434214" y="698930"/>
                      <a:pt x="433492" y="683049"/>
                      <a:pt x="432409" y="667528"/>
                    </a:cubicBezTo>
                    <a:cubicBezTo>
                      <a:pt x="432048" y="661753"/>
                      <a:pt x="431688" y="655617"/>
                      <a:pt x="431688" y="649841"/>
                    </a:cubicBezTo>
                    <a:cubicBezTo>
                      <a:pt x="431688" y="645871"/>
                      <a:pt x="431688" y="641901"/>
                      <a:pt x="431688" y="638291"/>
                    </a:cubicBezTo>
                    <a:cubicBezTo>
                      <a:pt x="431688" y="631794"/>
                      <a:pt x="431688" y="625658"/>
                      <a:pt x="432048" y="619883"/>
                    </a:cubicBezTo>
                    <a:cubicBezTo>
                      <a:pt x="433131" y="597865"/>
                      <a:pt x="436741" y="579096"/>
                      <a:pt x="442876" y="562492"/>
                    </a:cubicBezTo>
                    <a:close/>
                    <a:moveTo>
                      <a:pt x="155202" y="558161"/>
                    </a:moveTo>
                    <a:lnTo>
                      <a:pt x="154119" y="556717"/>
                    </a:lnTo>
                    <a:cubicBezTo>
                      <a:pt x="153397" y="555634"/>
                      <a:pt x="152314" y="554551"/>
                      <a:pt x="151592" y="553469"/>
                    </a:cubicBezTo>
                    <a:lnTo>
                      <a:pt x="150509" y="552025"/>
                    </a:lnTo>
                    <a:cubicBezTo>
                      <a:pt x="149427" y="550581"/>
                      <a:pt x="148344" y="549137"/>
                      <a:pt x="147261" y="547693"/>
                    </a:cubicBezTo>
                    <a:lnTo>
                      <a:pt x="146900" y="547333"/>
                    </a:lnTo>
                    <a:cubicBezTo>
                      <a:pt x="145817" y="545889"/>
                      <a:pt x="144373" y="544084"/>
                      <a:pt x="143290" y="542640"/>
                    </a:cubicBezTo>
                    <a:lnTo>
                      <a:pt x="142568" y="541557"/>
                    </a:lnTo>
                    <a:cubicBezTo>
                      <a:pt x="141485" y="540114"/>
                      <a:pt x="140764" y="539031"/>
                      <a:pt x="139681" y="537587"/>
                    </a:cubicBezTo>
                    <a:lnTo>
                      <a:pt x="138959" y="536504"/>
                    </a:lnTo>
                    <a:cubicBezTo>
                      <a:pt x="137876" y="535060"/>
                      <a:pt x="136794" y="533617"/>
                      <a:pt x="135711" y="531812"/>
                    </a:cubicBezTo>
                    <a:lnTo>
                      <a:pt x="135711" y="531812"/>
                    </a:lnTo>
                    <a:cubicBezTo>
                      <a:pt x="134266" y="529646"/>
                      <a:pt x="132823" y="527841"/>
                      <a:pt x="131380" y="525676"/>
                    </a:cubicBezTo>
                    <a:cubicBezTo>
                      <a:pt x="128492" y="521344"/>
                      <a:pt x="125604" y="517374"/>
                      <a:pt x="122356" y="513043"/>
                    </a:cubicBezTo>
                    <a:lnTo>
                      <a:pt x="121273" y="511238"/>
                    </a:lnTo>
                    <a:cubicBezTo>
                      <a:pt x="119468" y="508711"/>
                      <a:pt x="117663" y="505824"/>
                      <a:pt x="115859" y="503297"/>
                    </a:cubicBezTo>
                    <a:lnTo>
                      <a:pt x="112971" y="498965"/>
                    </a:lnTo>
                    <a:cubicBezTo>
                      <a:pt x="107195" y="491025"/>
                      <a:pt x="102504" y="484528"/>
                      <a:pt x="98172" y="478753"/>
                    </a:cubicBezTo>
                    <a:cubicBezTo>
                      <a:pt x="91314" y="469729"/>
                      <a:pt x="85539" y="459261"/>
                      <a:pt x="80124" y="449155"/>
                    </a:cubicBezTo>
                    <a:cubicBezTo>
                      <a:pt x="76876" y="443380"/>
                      <a:pt x="73628" y="437244"/>
                      <a:pt x="70379" y="431468"/>
                    </a:cubicBezTo>
                    <a:cubicBezTo>
                      <a:pt x="58107" y="410894"/>
                      <a:pt x="46196" y="388155"/>
                      <a:pt x="34284" y="361805"/>
                    </a:cubicBezTo>
                    <a:cubicBezTo>
                      <a:pt x="25260" y="342314"/>
                      <a:pt x="18763" y="316326"/>
                      <a:pt x="15154" y="287089"/>
                    </a:cubicBezTo>
                    <a:cubicBezTo>
                      <a:pt x="9379" y="206598"/>
                      <a:pt x="21291" y="177361"/>
                      <a:pt x="31036" y="153539"/>
                    </a:cubicBezTo>
                    <a:cubicBezTo>
                      <a:pt x="32119" y="151373"/>
                      <a:pt x="32841" y="148847"/>
                      <a:pt x="33924" y="146681"/>
                    </a:cubicBezTo>
                    <a:cubicBezTo>
                      <a:pt x="43308" y="122497"/>
                      <a:pt x="59912" y="99397"/>
                      <a:pt x="83012" y="77379"/>
                    </a:cubicBezTo>
                    <a:cubicBezTo>
                      <a:pt x="87343" y="73409"/>
                      <a:pt x="126326" y="37675"/>
                      <a:pt x="198877" y="21793"/>
                    </a:cubicBezTo>
                    <a:cubicBezTo>
                      <a:pt x="209344" y="19627"/>
                      <a:pt x="218729" y="17823"/>
                      <a:pt x="227752" y="16379"/>
                    </a:cubicBezTo>
                    <a:cubicBezTo>
                      <a:pt x="230640" y="16018"/>
                      <a:pt x="233888" y="15657"/>
                      <a:pt x="236776" y="15296"/>
                    </a:cubicBezTo>
                    <a:lnTo>
                      <a:pt x="237136" y="15296"/>
                    </a:lnTo>
                    <a:cubicBezTo>
                      <a:pt x="240024" y="14935"/>
                      <a:pt x="242912" y="14574"/>
                      <a:pt x="246160" y="14213"/>
                    </a:cubicBezTo>
                    <a:lnTo>
                      <a:pt x="246521" y="14213"/>
                    </a:lnTo>
                    <a:cubicBezTo>
                      <a:pt x="249409" y="13852"/>
                      <a:pt x="252297" y="13852"/>
                      <a:pt x="255184" y="13491"/>
                    </a:cubicBezTo>
                    <a:lnTo>
                      <a:pt x="255906" y="13491"/>
                    </a:lnTo>
                    <a:cubicBezTo>
                      <a:pt x="258793" y="13491"/>
                      <a:pt x="261681" y="13130"/>
                      <a:pt x="264569" y="13130"/>
                    </a:cubicBezTo>
                    <a:lnTo>
                      <a:pt x="265291" y="13130"/>
                    </a:lnTo>
                    <a:cubicBezTo>
                      <a:pt x="265291" y="13130"/>
                      <a:pt x="265652" y="13130"/>
                      <a:pt x="265652" y="13130"/>
                    </a:cubicBezTo>
                    <a:cubicBezTo>
                      <a:pt x="266735" y="13130"/>
                      <a:pt x="267817" y="13130"/>
                      <a:pt x="269261" y="13130"/>
                    </a:cubicBezTo>
                    <a:lnTo>
                      <a:pt x="269622" y="13130"/>
                    </a:lnTo>
                    <a:cubicBezTo>
                      <a:pt x="271066" y="13130"/>
                      <a:pt x="272509" y="13130"/>
                      <a:pt x="273954" y="13130"/>
                    </a:cubicBezTo>
                    <a:lnTo>
                      <a:pt x="274675" y="13130"/>
                    </a:lnTo>
                    <a:cubicBezTo>
                      <a:pt x="275759" y="13130"/>
                      <a:pt x="277202" y="13130"/>
                      <a:pt x="278285" y="13130"/>
                    </a:cubicBezTo>
                    <a:lnTo>
                      <a:pt x="279007" y="13130"/>
                    </a:lnTo>
                    <a:cubicBezTo>
                      <a:pt x="280450" y="13130"/>
                      <a:pt x="281894" y="13130"/>
                      <a:pt x="283338" y="13491"/>
                    </a:cubicBezTo>
                    <a:lnTo>
                      <a:pt x="284060" y="13491"/>
                    </a:lnTo>
                    <a:cubicBezTo>
                      <a:pt x="285143" y="13491"/>
                      <a:pt x="286587" y="13852"/>
                      <a:pt x="287669" y="13852"/>
                    </a:cubicBezTo>
                    <a:lnTo>
                      <a:pt x="288752" y="13852"/>
                    </a:lnTo>
                    <a:cubicBezTo>
                      <a:pt x="290196" y="13852"/>
                      <a:pt x="291640" y="14213"/>
                      <a:pt x="293083" y="14213"/>
                    </a:cubicBezTo>
                    <a:lnTo>
                      <a:pt x="293445" y="14213"/>
                    </a:lnTo>
                    <a:cubicBezTo>
                      <a:pt x="294888" y="14213"/>
                      <a:pt x="295971" y="14574"/>
                      <a:pt x="297415" y="14574"/>
                    </a:cubicBezTo>
                    <a:lnTo>
                      <a:pt x="298497" y="14574"/>
                    </a:lnTo>
                    <a:cubicBezTo>
                      <a:pt x="299942" y="14935"/>
                      <a:pt x="301385" y="14935"/>
                      <a:pt x="302830" y="15296"/>
                    </a:cubicBezTo>
                    <a:cubicBezTo>
                      <a:pt x="304634" y="15657"/>
                      <a:pt x="306078" y="16018"/>
                      <a:pt x="307882" y="16379"/>
                    </a:cubicBezTo>
                    <a:cubicBezTo>
                      <a:pt x="313658" y="17823"/>
                      <a:pt x="319794" y="19266"/>
                      <a:pt x="325569" y="21071"/>
                    </a:cubicBezTo>
                    <a:cubicBezTo>
                      <a:pt x="327373" y="21432"/>
                      <a:pt x="328818" y="22154"/>
                      <a:pt x="330622" y="22515"/>
                    </a:cubicBezTo>
                    <a:cubicBezTo>
                      <a:pt x="334232" y="23598"/>
                      <a:pt x="338924" y="25042"/>
                      <a:pt x="343255" y="25764"/>
                    </a:cubicBezTo>
                    <a:cubicBezTo>
                      <a:pt x="363108" y="31178"/>
                      <a:pt x="381877" y="40201"/>
                      <a:pt x="398841" y="52474"/>
                    </a:cubicBezTo>
                    <a:cubicBezTo>
                      <a:pt x="399563" y="52835"/>
                      <a:pt x="400285" y="53556"/>
                      <a:pt x="401007" y="53917"/>
                    </a:cubicBezTo>
                    <a:cubicBezTo>
                      <a:pt x="402451" y="55000"/>
                      <a:pt x="403895" y="56083"/>
                      <a:pt x="404977" y="57166"/>
                    </a:cubicBezTo>
                    <a:cubicBezTo>
                      <a:pt x="406782" y="58610"/>
                      <a:pt x="408948" y="60414"/>
                      <a:pt x="410752" y="61858"/>
                    </a:cubicBezTo>
                    <a:cubicBezTo>
                      <a:pt x="411835" y="62941"/>
                      <a:pt x="413279" y="64024"/>
                      <a:pt x="414362" y="65107"/>
                    </a:cubicBezTo>
                    <a:cubicBezTo>
                      <a:pt x="415445" y="66190"/>
                      <a:pt x="416888" y="67273"/>
                      <a:pt x="417971" y="68355"/>
                    </a:cubicBezTo>
                    <a:cubicBezTo>
                      <a:pt x="420137" y="70521"/>
                      <a:pt x="422303" y="72687"/>
                      <a:pt x="424469" y="74852"/>
                    </a:cubicBezTo>
                    <a:cubicBezTo>
                      <a:pt x="425552" y="75935"/>
                      <a:pt x="426634" y="77018"/>
                      <a:pt x="427717" y="78101"/>
                    </a:cubicBezTo>
                    <a:lnTo>
                      <a:pt x="429161" y="79545"/>
                    </a:lnTo>
                    <a:cubicBezTo>
                      <a:pt x="430605" y="80988"/>
                      <a:pt x="432048" y="82793"/>
                      <a:pt x="433492" y="84237"/>
                    </a:cubicBezTo>
                    <a:cubicBezTo>
                      <a:pt x="443238" y="95426"/>
                      <a:pt x="450457" y="105894"/>
                      <a:pt x="456232" y="114557"/>
                    </a:cubicBezTo>
                    <a:cubicBezTo>
                      <a:pt x="474640" y="141628"/>
                      <a:pt x="486190" y="172669"/>
                      <a:pt x="491966" y="209486"/>
                    </a:cubicBezTo>
                    <a:cubicBezTo>
                      <a:pt x="497741" y="245580"/>
                      <a:pt x="498102" y="283841"/>
                      <a:pt x="493049" y="322823"/>
                    </a:cubicBezTo>
                    <a:cubicBezTo>
                      <a:pt x="490883" y="339788"/>
                      <a:pt x="487273" y="356752"/>
                      <a:pt x="483664" y="373356"/>
                    </a:cubicBezTo>
                    <a:cubicBezTo>
                      <a:pt x="482220" y="380575"/>
                      <a:pt x="480415" y="388155"/>
                      <a:pt x="478971" y="395735"/>
                    </a:cubicBezTo>
                    <a:cubicBezTo>
                      <a:pt x="477528" y="402593"/>
                      <a:pt x="475362" y="409451"/>
                      <a:pt x="473197" y="416309"/>
                    </a:cubicBezTo>
                    <a:cubicBezTo>
                      <a:pt x="472475" y="418113"/>
                      <a:pt x="471752" y="420279"/>
                      <a:pt x="471392" y="422084"/>
                    </a:cubicBezTo>
                    <a:cubicBezTo>
                      <a:pt x="466338" y="437244"/>
                      <a:pt x="462368" y="453125"/>
                      <a:pt x="458397" y="468285"/>
                    </a:cubicBezTo>
                    <a:cubicBezTo>
                      <a:pt x="454427" y="484167"/>
                      <a:pt x="450095" y="500048"/>
                      <a:pt x="445042" y="515930"/>
                    </a:cubicBezTo>
                    <a:cubicBezTo>
                      <a:pt x="438907" y="534699"/>
                      <a:pt x="433131" y="553469"/>
                      <a:pt x="427356" y="571877"/>
                    </a:cubicBezTo>
                    <a:lnTo>
                      <a:pt x="426634" y="573682"/>
                    </a:lnTo>
                    <a:cubicBezTo>
                      <a:pt x="425912" y="575847"/>
                      <a:pt x="425190" y="578374"/>
                      <a:pt x="424469" y="580540"/>
                    </a:cubicBezTo>
                    <a:cubicBezTo>
                      <a:pt x="423747" y="583788"/>
                      <a:pt x="423024" y="586315"/>
                      <a:pt x="422664" y="588841"/>
                    </a:cubicBezTo>
                    <a:cubicBezTo>
                      <a:pt x="421942" y="593895"/>
                      <a:pt x="421220" y="597504"/>
                      <a:pt x="420498" y="600753"/>
                    </a:cubicBezTo>
                    <a:cubicBezTo>
                      <a:pt x="420137" y="601475"/>
                      <a:pt x="420137" y="601836"/>
                      <a:pt x="419776" y="602557"/>
                    </a:cubicBezTo>
                    <a:cubicBezTo>
                      <a:pt x="419415" y="603279"/>
                      <a:pt x="419415" y="603640"/>
                      <a:pt x="419054" y="604362"/>
                    </a:cubicBezTo>
                    <a:cubicBezTo>
                      <a:pt x="416167" y="609416"/>
                      <a:pt x="410031" y="613386"/>
                      <a:pt x="394871" y="619522"/>
                    </a:cubicBezTo>
                    <a:cubicBezTo>
                      <a:pt x="378989" y="626380"/>
                      <a:pt x="355167" y="631072"/>
                      <a:pt x="343977" y="633238"/>
                    </a:cubicBezTo>
                    <a:cubicBezTo>
                      <a:pt x="341451" y="633599"/>
                      <a:pt x="339646" y="633960"/>
                      <a:pt x="338563" y="634321"/>
                    </a:cubicBezTo>
                    <a:cubicBezTo>
                      <a:pt x="318350" y="639374"/>
                      <a:pt x="297054" y="640457"/>
                      <a:pt x="279368" y="641179"/>
                    </a:cubicBezTo>
                    <a:cubicBezTo>
                      <a:pt x="251936" y="642262"/>
                      <a:pt x="232084" y="638652"/>
                      <a:pt x="215119" y="629268"/>
                    </a:cubicBezTo>
                    <a:cubicBezTo>
                      <a:pt x="214036" y="628546"/>
                      <a:pt x="213314" y="628185"/>
                      <a:pt x="212593" y="627463"/>
                    </a:cubicBezTo>
                    <a:cubicBezTo>
                      <a:pt x="194906" y="607972"/>
                      <a:pt x="182273" y="592090"/>
                      <a:pt x="171805" y="576208"/>
                    </a:cubicBezTo>
                    <a:cubicBezTo>
                      <a:pt x="167835" y="570433"/>
                      <a:pt x="163504" y="565019"/>
                      <a:pt x="159894" y="560327"/>
                    </a:cubicBezTo>
                    <a:cubicBezTo>
                      <a:pt x="157728" y="561048"/>
                      <a:pt x="156285" y="559605"/>
                      <a:pt x="155202" y="558161"/>
                    </a:cubicBezTo>
                    <a:close/>
                    <a:moveTo>
                      <a:pt x="419415" y="681605"/>
                    </a:moveTo>
                    <a:lnTo>
                      <a:pt x="419415" y="683410"/>
                    </a:lnTo>
                    <a:cubicBezTo>
                      <a:pt x="419415" y="684493"/>
                      <a:pt x="419054" y="685214"/>
                      <a:pt x="416888" y="686658"/>
                    </a:cubicBezTo>
                    <a:cubicBezTo>
                      <a:pt x="416167" y="687380"/>
                      <a:pt x="415084" y="687741"/>
                      <a:pt x="414362" y="688102"/>
                    </a:cubicBezTo>
                    <a:lnTo>
                      <a:pt x="413279" y="688824"/>
                    </a:lnTo>
                    <a:cubicBezTo>
                      <a:pt x="412557" y="689185"/>
                      <a:pt x="411474" y="689907"/>
                      <a:pt x="410752" y="690268"/>
                    </a:cubicBezTo>
                    <a:lnTo>
                      <a:pt x="410031" y="690629"/>
                    </a:lnTo>
                    <a:cubicBezTo>
                      <a:pt x="409309" y="690990"/>
                      <a:pt x="408586" y="691350"/>
                      <a:pt x="407504" y="691711"/>
                    </a:cubicBezTo>
                    <a:lnTo>
                      <a:pt x="408948" y="694960"/>
                    </a:lnTo>
                    <a:lnTo>
                      <a:pt x="408948" y="694960"/>
                    </a:lnTo>
                    <a:lnTo>
                      <a:pt x="407143" y="692072"/>
                    </a:lnTo>
                    <a:cubicBezTo>
                      <a:pt x="406060" y="692433"/>
                      <a:pt x="405338" y="692794"/>
                      <a:pt x="404255" y="693155"/>
                    </a:cubicBezTo>
                    <a:lnTo>
                      <a:pt x="403534" y="693516"/>
                    </a:lnTo>
                    <a:cubicBezTo>
                      <a:pt x="402812" y="693877"/>
                      <a:pt x="401729" y="694238"/>
                      <a:pt x="401007" y="694599"/>
                    </a:cubicBezTo>
                    <a:lnTo>
                      <a:pt x="402451" y="697848"/>
                    </a:lnTo>
                    <a:lnTo>
                      <a:pt x="401007" y="694960"/>
                    </a:lnTo>
                    <a:cubicBezTo>
                      <a:pt x="399924" y="695321"/>
                      <a:pt x="399202" y="695682"/>
                      <a:pt x="398119" y="696043"/>
                    </a:cubicBezTo>
                    <a:lnTo>
                      <a:pt x="399202" y="699291"/>
                    </a:lnTo>
                    <a:lnTo>
                      <a:pt x="399202" y="699291"/>
                    </a:lnTo>
                    <a:lnTo>
                      <a:pt x="397758" y="696043"/>
                    </a:lnTo>
                    <a:cubicBezTo>
                      <a:pt x="396676" y="696404"/>
                      <a:pt x="395953" y="696765"/>
                      <a:pt x="394871" y="697126"/>
                    </a:cubicBezTo>
                    <a:cubicBezTo>
                      <a:pt x="393788" y="697487"/>
                      <a:pt x="392705" y="697848"/>
                      <a:pt x="391622" y="698208"/>
                    </a:cubicBezTo>
                    <a:cubicBezTo>
                      <a:pt x="391622" y="698208"/>
                      <a:pt x="391262" y="698208"/>
                      <a:pt x="391262" y="698208"/>
                    </a:cubicBezTo>
                    <a:lnTo>
                      <a:pt x="388374" y="698930"/>
                    </a:lnTo>
                    <a:cubicBezTo>
                      <a:pt x="385125" y="700013"/>
                      <a:pt x="382238" y="700735"/>
                      <a:pt x="378629" y="701818"/>
                    </a:cubicBezTo>
                    <a:cubicBezTo>
                      <a:pt x="359498" y="707232"/>
                      <a:pt x="300664" y="719865"/>
                      <a:pt x="259155" y="713007"/>
                    </a:cubicBezTo>
                    <a:cubicBezTo>
                      <a:pt x="258072" y="712646"/>
                      <a:pt x="256989" y="712646"/>
                      <a:pt x="255545" y="712286"/>
                    </a:cubicBezTo>
                    <a:cubicBezTo>
                      <a:pt x="255184" y="712286"/>
                      <a:pt x="254823" y="712286"/>
                      <a:pt x="254462" y="711924"/>
                    </a:cubicBezTo>
                    <a:cubicBezTo>
                      <a:pt x="253740" y="711924"/>
                      <a:pt x="252657" y="711564"/>
                      <a:pt x="251936" y="711564"/>
                    </a:cubicBezTo>
                    <a:lnTo>
                      <a:pt x="251214" y="711564"/>
                    </a:lnTo>
                    <a:cubicBezTo>
                      <a:pt x="247243" y="711203"/>
                      <a:pt x="243995" y="710481"/>
                      <a:pt x="241829" y="708315"/>
                    </a:cubicBezTo>
                    <a:cubicBezTo>
                      <a:pt x="241829" y="708315"/>
                      <a:pt x="241469" y="707954"/>
                      <a:pt x="241469" y="707954"/>
                    </a:cubicBezTo>
                    <a:cubicBezTo>
                      <a:pt x="240746" y="707232"/>
                      <a:pt x="240385" y="706871"/>
                      <a:pt x="239664" y="705788"/>
                    </a:cubicBezTo>
                    <a:cubicBezTo>
                      <a:pt x="238941" y="704706"/>
                      <a:pt x="238219" y="703623"/>
                      <a:pt x="237859" y="702540"/>
                    </a:cubicBezTo>
                    <a:cubicBezTo>
                      <a:pt x="237498" y="702179"/>
                      <a:pt x="237498" y="701457"/>
                      <a:pt x="237136" y="701096"/>
                    </a:cubicBezTo>
                    <a:cubicBezTo>
                      <a:pt x="236776" y="700374"/>
                      <a:pt x="236415" y="699291"/>
                      <a:pt x="236054" y="698569"/>
                    </a:cubicBezTo>
                    <a:cubicBezTo>
                      <a:pt x="235693" y="697487"/>
                      <a:pt x="235332" y="696043"/>
                      <a:pt x="234610" y="694599"/>
                    </a:cubicBezTo>
                    <a:cubicBezTo>
                      <a:pt x="234610" y="693877"/>
                      <a:pt x="234250" y="693516"/>
                      <a:pt x="233888" y="692794"/>
                    </a:cubicBezTo>
                    <a:lnTo>
                      <a:pt x="233167" y="691350"/>
                    </a:lnTo>
                    <a:cubicBezTo>
                      <a:pt x="232805" y="689907"/>
                      <a:pt x="232084" y="688463"/>
                      <a:pt x="231722" y="687019"/>
                    </a:cubicBezTo>
                    <a:cubicBezTo>
                      <a:pt x="232805" y="687019"/>
                      <a:pt x="233527" y="687380"/>
                      <a:pt x="234610" y="687380"/>
                    </a:cubicBezTo>
                    <a:cubicBezTo>
                      <a:pt x="235693" y="687380"/>
                      <a:pt x="236415" y="687380"/>
                      <a:pt x="237498" y="687741"/>
                    </a:cubicBezTo>
                    <a:cubicBezTo>
                      <a:pt x="294166" y="692794"/>
                      <a:pt x="346865" y="687019"/>
                      <a:pt x="398119" y="670777"/>
                    </a:cubicBezTo>
                    <a:cubicBezTo>
                      <a:pt x="398481" y="670777"/>
                      <a:pt x="398841" y="670416"/>
                      <a:pt x="399563" y="670416"/>
                    </a:cubicBezTo>
                    <a:cubicBezTo>
                      <a:pt x="403534" y="669333"/>
                      <a:pt x="407143" y="667889"/>
                      <a:pt x="410752" y="666806"/>
                    </a:cubicBezTo>
                    <a:lnTo>
                      <a:pt x="411474" y="666445"/>
                    </a:lnTo>
                    <a:cubicBezTo>
                      <a:pt x="412919" y="665723"/>
                      <a:pt x="414723" y="665362"/>
                      <a:pt x="416167" y="664640"/>
                    </a:cubicBezTo>
                    <a:cubicBezTo>
                      <a:pt x="416888" y="664279"/>
                      <a:pt x="417610" y="663918"/>
                      <a:pt x="418333" y="663918"/>
                    </a:cubicBezTo>
                    <a:cubicBezTo>
                      <a:pt x="419776" y="670055"/>
                      <a:pt x="419776" y="675830"/>
                      <a:pt x="419415" y="681605"/>
                    </a:cubicBezTo>
                    <a:close/>
                    <a:moveTo>
                      <a:pt x="218367" y="657421"/>
                    </a:moveTo>
                    <a:lnTo>
                      <a:pt x="218367" y="657421"/>
                    </a:lnTo>
                    <a:lnTo>
                      <a:pt x="218367" y="657421"/>
                    </a:lnTo>
                    <a:lnTo>
                      <a:pt x="218367" y="657421"/>
                    </a:lnTo>
                    <a:close/>
                    <a:moveTo>
                      <a:pt x="244355" y="723475"/>
                    </a:moveTo>
                    <a:cubicBezTo>
                      <a:pt x="245078" y="723836"/>
                      <a:pt x="246160" y="724197"/>
                      <a:pt x="246883" y="724197"/>
                    </a:cubicBezTo>
                    <a:cubicBezTo>
                      <a:pt x="247965" y="724558"/>
                      <a:pt x="249048" y="724919"/>
                      <a:pt x="250131" y="725280"/>
                    </a:cubicBezTo>
                    <a:cubicBezTo>
                      <a:pt x="251574" y="725640"/>
                      <a:pt x="253019" y="726001"/>
                      <a:pt x="254462" y="726362"/>
                    </a:cubicBezTo>
                    <a:lnTo>
                      <a:pt x="254823" y="726362"/>
                    </a:lnTo>
                    <a:cubicBezTo>
                      <a:pt x="256267" y="726723"/>
                      <a:pt x="257711" y="726723"/>
                      <a:pt x="259155" y="727084"/>
                    </a:cubicBezTo>
                    <a:cubicBezTo>
                      <a:pt x="260598" y="727445"/>
                      <a:pt x="262042" y="727445"/>
                      <a:pt x="263847" y="727806"/>
                    </a:cubicBezTo>
                    <a:cubicBezTo>
                      <a:pt x="265291" y="728167"/>
                      <a:pt x="266735" y="728167"/>
                      <a:pt x="268178" y="728167"/>
                    </a:cubicBezTo>
                    <a:cubicBezTo>
                      <a:pt x="270344" y="728528"/>
                      <a:pt x="272509" y="728528"/>
                      <a:pt x="274675" y="728528"/>
                    </a:cubicBezTo>
                    <a:cubicBezTo>
                      <a:pt x="298859" y="729972"/>
                      <a:pt x="322682" y="726723"/>
                      <a:pt x="334592" y="725280"/>
                    </a:cubicBezTo>
                    <a:cubicBezTo>
                      <a:pt x="337120" y="724919"/>
                      <a:pt x="339285" y="724558"/>
                      <a:pt x="340368" y="724558"/>
                    </a:cubicBezTo>
                    <a:cubicBezTo>
                      <a:pt x="353001" y="723114"/>
                      <a:pt x="366356" y="720226"/>
                      <a:pt x="380794" y="715895"/>
                    </a:cubicBezTo>
                    <a:cubicBezTo>
                      <a:pt x="382238" y="715534"/>
                      <a:pt x="384043" y="714812"/>
                      <a:pt x="385486" y="714451"/>
                    </a:cubicBezTo>
                    <a:cubicBezTo>
                      <a:pt x="390179" y="713007"/>
                      <a:pt x="395232" y="711203"/>
                      <a:pt x="400285" y="709037"/>
                    </a:cubicBezTo>
                    <a:lnTo>
                      <a:pt x="400646" y="708676"/>
                    </a:lnTo>
                    <a:cubicBezTo>
                      <a:pt x="401729" y="708315"/>
                      <a:pt x="402451" y="707954"/>
                      <a:pt x="403534" y="707593"/>
                    </a:cubicBezTo>
                    <a:lnTo>
                      <a:pt x="411474" y="704345"/>
                    </a:lnTo>
                    <a:cubicBezTo>
                      <a:pt x="412919" y="703623"/>
                      <a:pt x="414362" y="703262"/>
                      <a:pt x="415445" y="702540"/>
                    </a:cubicBezTo>
                    <a:cubicBezTo>
                      <a:pt x="416167" y="702179"/>
                      <a:pt x="416888" y="701818"/>
                      <a:pt x="417610" y="701457"/>
                    </a:cubicBezTo>
                    <a:cubicBezTo>
                      <a:pt x="417971" y="701457"/>
                      <a:pt x="418333" y="701096"/>
                      <a:pt x="418693" y="701096"/>
                    </a:cubicBezTo>
                    <a:cubicBezTo>
                      <a:pt x="419054" y="701096"/>
                      <a:pt x="419054" y="700735"/>
                      <a:pt x="419415" y="700735"/>
                    </a:cubicBezTo>
                    <a:cubicBezTo>
                      <a:pt x="419415" y="700735"/>
                      <a:pt x="419776" y="700735"/>
                      <a:pt x="419776" y="700735"/>
                    </a:cubicBezTo>
                    <a:cubicBezTo>
                      <a:pt x="419776" y="700735"/>
                      <a:pt x="419776" y="700735"/>
                      <a:pt x="419776" y="700735"/>
                    </a:cubicBezTo>
                    <a:cubicBezTo>
                      <a:pt x="419054" y="704706"/>
                      <a:pt x="418333" y="708315"/>
                      <a:pt x="417250" y="711564"/>
                    </a:cubicBezTo>
                    <a:lnTo>
                      <a:pt x="416167" y="715534"/>
                    </a:lnTo>
                    <a:cubicBezTo>
                      <a:pt x="415445" y="718061"/>
                      <a:pt x="415084" y="720226"/>
                      <a:pt x="414362" y="722753"/>
                    </a:cubicBezTo>
                    <a:cubicBezTo>
                      <a:pt x="413640" y="725640"/>
                      <a:pt x="411474" y="727084"/>
                      <a:pt x="407865" y="728889"/>
                    </a:cubicBezTo>
                    <a:lnTo>
                      <a:pt x="407504" y="729250"/>
                    </a:lnTo>
                    <a:cubicBezTo>
                      <a:pt x="359859" y="753433"/>
                      <a:pt x="307882" y="753794"/>
                      <a:pt x="297776" y="752351"/>
                    </a:cubicBezTo>
                    <a:cubicBezTo>
                      <a:pt x="281894" y="750185"/>
                      <a:pt x="269983" y="747297"/>
                      <a:pt x="259516" y="742244"/>
                    </a:cubicBezTo>
                    <a:cubicBezTo>
                      <a:pt x="251936" y="738635"/>
                      <a:pt x="246883" y="732498"/>
                      <a:pt x="244355" y="723475"/>
                    </a:cubicBezTo>
                    <a:close/>
                    <a:moveTo>
                      <a:pt x="418693" y="643344"/>
                    </a:moveTo>
                    <a:lnTo>
                      <a:pt x="418693" y="643344"/>
                    </a:lnTo>
                    <a:cubicBezTo>
                      <a:pt x="418693" y="643706"/>
                      <a:pt x="418693" y="643706"/>
                      <a:pt x="418693" y="644066"/>
                    </a:cubicBezTo>
                    <a:cubicBezTo>
                      <a:pt x="418693" y="645510"/>
                      <a:pt x="417971" y="646593"/>
                      <a:pt x="417250" y="647676"/>
                    </a:cubicBezTo>
                    <a:cubicBezTo>
                      <a:pt x="417250" y="647676"/>
                      <a:pt x="416888" y="648037"/>
                      <a:pt x="416888" y="648037"/>
                    </a:cubicBezTo>
                    <a:cubicBezTo>
                      <a:pt x="416167" y="648759"/>
                      <a:pt x="415445" y="649481"/>
                      <a:pt x="414362" y="650203"/>
                    </a:cubicBezTo>
                    <a:cubicBezTo>
                      <a:pt x="413640" y="650563"/>
                      <a:pt x="412919" y="650924"/>
                      <a:pt x="412196" y="651285"/>
                    </a:cubicBezTo>
                    <a:lnTo>
                      <a:pt x="398481" y="655978"/>
                    </a:lnTo>
                    <a:lnTo>
                      <a:pt x="397398" y="656339"/>
                    </a:lnTo>
                    <a:cubicBezTo>
                      <a:pt x="381515" y="661753"/>
                      <a:pt x="340006" y="674025"/>
                      <a:pt x="301747" y="674386"/>
                    </a:cubicBezTo>
                    <a:lnTo>
                      <a:pt x="301385" y="674386"/>
                    </a:lnTo>
                    <a:cubicBezTo>
                      <a:pt x="282255" y="676913"/>
                      <a:pt x="262764" y="675469"/>
                      <a:pt x="243995" y="674386"/>
                    </a:cubicBezTo>
                    <a:lnTo>
                      <a:pt x="239302" y="674025"/>
                    </a:lnTo>
                    <a:cubicBezTo>
                      <a:pt x="235693" y="673664"/>
                      <a:pt x="232805" y="672942"/>
                      <a:pt x="230279" y="671859"/>
                    </a:cubicBezTo>
                    <a:lnTo>
                      <a:pt x="230279" y="671859"/>
                    </a:lnTo>
                    <a:cubicBezTo>
                      <a:pt x="229917" y="671498"/>
                      <a:pt x="229557" y="671498"/>
                      <a:pt x="229196" y="671137"/>
                    </a:cubicBezTo>
                    <a:cubicBezTo>
                      <a:pt x="228835" y="670777"/>
                      <a:pt x="228474" y="670777"/>
                      <a:pt x="228113" y="670416"/>
                    </a:cubicBezTo>
                    <a:cubicBezTo>
                      <a:pt x="227391" y="670055"/>
                      <a:pt x="227031" y="669333"/>
                      <a:pt x="226308" y="668611"/>
                    </a:cubicBezTo>
                    <a:lnTo>
                      <a:pt x="225948" y="668250"/>
                    </a:lnTo>
                    <a:cubicBezTo>
                      <a:pt x="225586" y="667889"/>
                      <a:pt x="225586" y="667889"/>
                      <a:pt x="225226" y="667528"/>
                    </a:cubicBezTo>
                    <a:cubicBezTo>
                      <a:pt x="225226" y="667167"/>
                      <a:pt x="224865" y="667167"/>
                      <a:pt x="224865" y="666806"/>
                    </a:cubicBezTo>
                    <a:cubicBezTo>
                      <a:pt x="224865" y="666806"/>
                      <a:pt x="224503" y="666445"/>
                      <a:pt x="224503" y="666084"/>
                    </a:cubicBezTo>
                    <a:cubicBezTo>
                      <a:pt x="224503" y="665723"/>
                      <a:pt x="224143" y="665723"/>
                      <a:pt x="224143" y="665362"/>
                    </a:cubicBezTo>
                    <a:lnTo>
                      <a:pt x="224143" y="665001"/>
                    </a:lnTo>
                    <a:cubicBezTo>
                      <a:pt x="224143" y="664640"/>
                      <a:pt x="223782" y="664279"/>
                      <a:pt x="223782" y="663918"/>
                    </a:cubicBezTo>
                    <a:lnTo>
                      <a:pt x="223782" y="663558"/>
                    </a:lnTo>
                    <a:cubicBezTo>
                      <a:pt x="223782" y="663197"/>
                      <a:pt x="223421" y="662836"/>
                      <a:pt x="223421" y="662475"/>
                    </a:cubicBezTo>
                    <a:lnTo>
                      <a:pt x="223421" y="662114"/>
                    </a:lnTo>
                    <a:cubicBezTo>
                      <a:pt x="223421" y="661753"/>
                      <a:pt x="223060" y="661031"/>
                      <a:pt x="223060" y="660670"/>
                    </a:cubicBezTo>
                    <a:lnTo>
                      <a:pt x="223060" y="660309"/>
                    </a:lnTo>
                    <a:cubicBezTo>
                      <a:pt x="223060" y="659587"/>
                      <a:pt x="222699" y="659226"/>
                      <a:pt x="222699" y="658504"/>
                    </a:cubicBezTo>
                    <a:cubicBezTo>
                      <a:pt x="222699" y="658143"/>
                      <a:pt x="222699" y="657782"/>
                      <a:pt x="222338" y="657421"/>
                    </a:cubicBezTo>
                    <a:lnTo>
                      <a:pt x="222338" y="657060"/>
                    </a:lnTo>
                    <a:cubicBezTo>
                      <a:pt x="222338" y="656700"/>
                      <a:pt x="222338" y="656700"/>
                      <a:pt x="221977" y="656339"/>
                    </a:cubicBezTo>
                    <a:lnTo>
                      <a:pt x="221616" y="655256"/>
                    </a:lnTo>
                    <a:cubicBezTo>
                      <a:pt x="221255" y="654534"/>
                      <a:pt x="221255" y="653812"/>
                      <a:pt x="220894" y="652729"/>
                    </a:cubicBezTo>
                    <a:cubicBezTo>
                      <a:pt x="220533" y="651285"/>
                      <a:pt x="219812" y="649841"/>
                      <a:pt x="219450" y="648398"/>
                    </a:cubicBezTo>
                    <a:cubicBezTo>
                      <a:pt x="219450" y="648398"/>
                      <a:pt x="219450" y="648037"/>
                      <a:pt x="219450" y="648037"/>
                    </a:cubicBezTo>
                    <a:cubicBezTo>
                      <a:pt x="228474" y="651285"/>
                      <a:pt x="237498" y="653090"/>
                      <a:pt x="246160" y="654895"/>
                    </a:cubicBezTo>
                    <a:lnTo>
                      <a:pt x="247965" y="655256"/>
                    </a:lnTo>
                    <a:cubicBezTo>
                      <a:pt x="268900" y="659226"/>
                      <a:pt x="289474" y="656700"/>
                      <a:pt x="307161" y="653812"/>
                    </a:cubicBezTo>
                    <a:cubicBezTo>
                      <a:pt x="310409" y="653451"/>
                      <a:pt x="314018" y="652729"/>
                      <a:pt x="317267" y="652368"/>
                    </a:cubicBezTo>
                    <a:cubicBezTo>
                      <a:pt x="340006" y="649120"/>
                      <a:pt x="363468" y="645510"/>
                      <a:pt x="385847" y="637569"/>
                    </a:cubicBezTo>
                    <a:lnTo>
                      <a:pt x="388013" y="636847"/>
                    </a:lnTo>
                    <a:cubicBezTo>
                      <a:pt x="390900" y="635765"/>
                      <a:pt x="394149" y="634682"/>
                      <a:pt x="397036" y="633599"/>
                    </a:cubicBezTo>
                    <a:cubicBezTo>
                      <a:pt x="397398" y="633599"/>
                      <a:pt x="397398" y="633599"/>
                      <a:pt x="397758" y="633238"/>
                    </a:cubicBezTo>
                    <a:cubicBezTo>
                      <a:pt x="398841" y="632877"/>
                      <a:pt x="399563" y="632516"/>
                      <a:pt x="400646" y="632155"/>
                    </a:cubicBezTo>
                    <a:cubicBezTo>
                      <a:pt x="402451" y="631433"/>
                      <a:pt x="404255" y="630711"/>
                      <a:pt x="406060" y="629628"/>
                    </a:cubicBezTo>
                    <a:lnTo>
                      <a:pt x="406421" y="629268"/>
                    </a:lnTo>
                    <a:cubicBezTo>
                      <a:pt x="407143" y="628907"/>
                      <a:pt x="407865" y="628546"/>
                      <a:pt x="408948" y="628185"/>
                    </a:cubicBezTo>
                    <a:lnTo>
                      <a:pt x="409309" y="627824"/>
                    </a:lnTo>
                    <a:cubicBezTo>
                      <a:pt x="411114" y="627102"/>
                      <a:pt x="412919" y="626019"/>
                      <a:pt x="414362" y="624936"/>
                    </a:cubicBezTo>
                    <a:lnTo>
                      <a:pt x="415084" y="624575"/>
                    </a:lnTo>
                    <a:cubicBezTo>
                      <a:pt x="415805" y="624214"/>
                      <a:pt x="416167" y="623853"/>
                      <a:pt x="417250" y="623492"/>
                    </a:cubicBezTo>
                    <a:lnTo>
                      <a:pt x="417971" y="623131"/>
                    </a:lnTo>
                    <a:cubicBezTo>
                      <a:pt x="418333" y="622770"/>
                      <a:pt x="419054" y="622410"/>
                      <a:pt x="419415" y="622049"/>
                    </a:cubicBezTo>
                    <a:cubicBezTo>
                      <a:pt x="419415" y="622770"/>
                      <a:pt x="419415" y="623492"/>
                      <a:pt x="419415" y="624575"/>
                    </a:cubicBezTo>
                    <a:cubicBezTo>
                      <a:pt x="419054" y="631072"/>
                      <a:pt x="419054" y="637208"/>
                      <a:pt x="418693" y="643344"/>
                    </a:cubicBezTo>
                    <a:close/>
                  </a:path>
                </a:pathLst>
              </a:custGeom>
              <a:solidFill>
                <a:srgbClr val="000000"/>
              </a:solidFill>
              <a:ln w="3607" cap="flat">
                <a:noFill/>
                <a:prstDash val="solid"/>
                <a:miter/>
              </a:ln>
            </p:spPr>
            <p:txBody>
              <a:bodyPr rtlCol="0" anchor="ctr"/>
              <a:lstStyle/>
              <a:p>
                <a:endParaRPr lang="en-US"/>
              </a:p>
            </p:txBody>
          </p:sp>
          <p:sp>
            <p:nvSpPr>
              <p:cNvPr id="118" name="Freeform 306">
                <a:extLst>
                  <a:ext uri="{FF2B5EF4-FFF2-40B4-BE49-F238E27FC236}">
                    <a16:creationId xmlns:a16="http://schemas.microsoft.com/office/drawing/2014/main" id="{FA316068-290E-DEB2-FA48-F7EA7416B112}"/>
                  </a:ext>
                </a:extLst>
              </p:cNvPr>
              <p:cNvSpPr/>
              <p:nvPr/>
            </p:nvSpPr>
            <p:spPr>
              <a:xfrm>
                <a:off x="8759069" y="1623902"/>
                <a:ext cx="75852" cy="16390"/>
              </a:xfrm>
              <a:custGeom>
                <a:avLst/>
                <a:gdLst>
                  <a:gd name="connsiteX0" fmla="*/ 55225 w 75852"/>
                  <a:gd name="connsiteY0" fmla="*/ 14077 h 16390"/>
                  <a:gd name="connsiteX1" fmla="*/ 70385 w 75852"/>
                  <a:gd name="connsiteY1" fmla="*/ 11189 h 16390"/>
                  <a:gd name="connsiteX2" fmla="*/ 71106 w 75852"/>
                  <a:gd name="connsiteY2" fmla="*/ 10828 h 16390"/>
                  <a:gd name="connsiteX3" fmla="*/ 75799 w 75852"/>
                  <a:gd name="connsiteY3" fmla="*/ 3970 h 16390"/>
                  <a:gd name="connsiteX4" fmla="*/ 65692 w 75852"/>
                  <a:gd name="connsiteY4" fmla="*/ 0 h 16390"/>
                  <a:gd name="connsiteX5" fmla="*/ 6136 w 75852"/>
                  <a:gd name="connsiteY5" fmla="*/ 7941 h 16390"/>
                  <a:gd name="connsiteX6" fmla="*/ 2888 w 75852"/>
                  <a:gd name="connsiteY6" fmla="*/ 8663 h 16390"/>
                  <a:gd name="connsiteX7" fmla="*/ 0 w 75852"/>
                  <a:gd name="connsiteY7" fmla="*/ 9385 h 16390"/>
                  <a:gd name="connsiteX8" fmla="*/ 360 w 75852"/>
                  <a:gd name="connsiteY8" fmla="*/ 12272 h 16390"/>
                  <a:gd name="connsiteX9" fmla="*/ 6858 w 75852"/>
                  <a:gd name="connsiteY9" fmla="*/ 15882 h 16390"/>
                  <a:gd name="connsiteX10" fmla="*/ 55225 w 75852"/>
                  <a:gd name="connsiteY10" fmla="*/ 14077 h 16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852" h="16390">
                    <a:moveTo>
                      <a:pt x="55225" y="14077"/>
                    </a:moveTo>
                    <a:cubicBezTo>
                      <a:pt x="60278" y="13355"/>
                      <a:pt x="65692" y="12272"/>
                      <a:pt x="70385" y="11189"/>
                    </a:cubicBezTo>
                    <a:lnTo>
                      <a:pt x="71106" y="10828"/>
                    </a:lnTo>
                    <a:cubicBezTo>
                      <a:pt x="74716" y="9024"/>
                      <a:pt x="76159" y="6497"/>
                      <a:pt x="75799" y="3970"/>
                    </a:cubicBezTo>
                    <a:cubicBezTo>
                      <a:pt x="74716" y="361"/>
                      <a:pt x="70023" y="0"/>
                      <a:pt x="65692" y="0"/>
                    </a:cubicBezTo>
                    <a:cubicBezTo>
                      <a:pt x="55947" y="0"/>
                      <a:pt x="19130" y="5053"/>
                      <a:pt x="6136" y="7941"/>
                    </a:cubicBezTo>
                    <a:cubicBezTo>
                      <a:pt x="4692" y="8302"/>
                      <a:pt x="3609" y="8663"/>
                      <a:pt x="2888" y="8663"/>
                    </a:cubicBezTo>
                    <a:lnTo>
                      <a:pt x="0" y="9385"/>
                    </a:lnTo>
                    <a:lnTo>
                      <a:pt x="360" y="12272"/>
                    </a:lnTo>
                    <a:cubicBezTo>
                      <a:pt x="722" y="15160"/>
                      <a:pt x="3248" y="15521"/>
                      <a:pt x="6858" y="15882"/>
                    </a:cubicBezTo>
                    <a:cubicBezTo>
                      <a:pt x="14798" y="16604"/>
                      <a:pt x="35733" y="16965"/>
                      <a:pt x="55225" y="14077"/>
                    </a:cubicBezTo>
                    <a:close/>
                  </a:path>
                </a:pathLst>
              </a:custGeom>
              <a:solidFill>
                <a:srgbClr val="000000"/>
              </a:solidFill>
              <a:ln w="3607" cap="flat">
                <a:noFill/>
                <a:prstDash val="solid"/>
                <a:miter/>
              </a:ln>
            </p:spPr>
            <p:txBody>
              <a:bodyPr rtlCol="0" anchor="ctr"/>
              <a:lstStyle/>
              <a:p>
                <a:endParaRPr lang="en-US"/>
              </a:p>
            </p:txBody>
          </p:sp>
          <p:sp>
            <p:nvSpPr>
              <p:cNvPr id="119" name="Freeform 307">
                <a:extLst>
                  <a:ext uri="{FF2B5EF4-FFF2-40B4-BE49-F238E27FC236}">
                    <a16:creationId xmlns:a16="http://schemas.microsoft.com/office/drawing/2014/main" id="{254B0947-27FD-4574-1194-F4541D0CD339}"/>
                  </a:ext>
                </a:extLst>
              </p:cNvPr>
              <p:cNvSpPr/>
              <p:nvPr/>
            </p:nvSpPr>
            <p:spPr>
              <a:xfrm>
                <a:off x="9039399" y="1239854"/>
                <a:ext cx="22409" cy="67593"/>
              </a:xfrm>
              <a:custGeom>
                <a:avLst/>
                <a:gdLst>
                  <a:gd name="connsiteX0" fmla="*/ 126 w 22409"/>
                  <a:gd name="connsiteY0" fmla="*/ 7219 h 67593"/>
                  <a:gd name="connsiteX1" fmla="*/ 126 w 22409"/>
                  <a:gd name="connsiteY1" fmla="*/ 7580 h 67593"/>
                  <a:gd name="connsiteX2" fmla="*/ 4097 w 22409"/>
                  <a:gd name="connsiteY2" fmla="*/ 30681 h 67593"/>
                  <a:gd name="connsiteX3" fmla="*/ 4818 w 22409"/>
                  <a:gd name="connsiteY3" fmla="*/ 34290 h 67593"/>
                  <a:gd name="connsiteX4" fmla="*/ 4818 w 22409"/>
                  <a:gd name="connsiteY4" fmla="*/ 34290 h 67593"/>
                  <a:gd name="connsiteX5" fmla="*/ 6262 w 22409"/>
                  <a:gd name="connsiteY5" fmla="*/ 40787 h 67593"/>
                  <a:gd name="connsiteX6" fmla="*/ 9871 w 22409"/>
                  <a:gd name="connsiteY6" fmla="*/ 56669 h 67593"/>
                  <a:gd name="connsiteX7" fmla="*/ 9871 w 22409"/>
                  <a:gd name="connsiteY7" fmla="*/ 56669 h 67593"/>
                  <a:gd name="connsiteX8" fmla="*/ 9871 w 22409"/>
                  <a:gd name="connsiteY8" fmla="*/ 58834 h 67593"/>
                  <a:gd name="connsiteX9" fmla="*/ 12037 w 22409"/>
                  <a:gd name="connsiteY9" fmla="*/ 66414 h 67593"/>
                  <a:gd name="connsiteX10" fmla="*/ 17090 w 22409"/>
                  <a:gd name="connsiteY10" fmla="*/ 67497 h 67593"/>
                  <a:gd name="connsiteX11" fmla="*/ 17452 w 22409"/>
                  <a:gd name="connsiteY11" fmla="*/ 67497 h 67593"/>
                  <a:gd name="connsiteX12" fmla="*/ 21421 w 22409"/>
                  <a:gd name="connsiteY12" fmla="*/ 64971 h 67593"/>
                  <a:gd name="connsiteX13" fmla="*/ 21421 w 22409"/>
                  <a:gd name="connsiteY13" fmla="*/ 56308 h 67593"/>
                  <a:gd name="connsiteX14" fmla="*/ 21061 w 22409"/>
                  <a:gd name="connsiteY14" fmla="*/ 54142 h 67593"/>
                  <a:gd name="connsiteX15" fmla="*/ 16007 w 22409"/>
                  <a:gd name="connsiteY15" fmla="*/ 28876 h 67593"/>
                  <a:gd name="connsiteX16" fmla="*/ 6623 w 22409"/>
                  <a:gd name="connsiteY16" fmla="*/ 722 h 67593"/>
                  <a:gd name="connsiteX17" fmla="*/ 6623 w 22409"/>
                  <a:gd name="connsiteY17" fmla="*/ 722 h 67593"/>
                  <a:gd name="connsiteX18" fmla="*/ 5179 w 22409"/>
                  <a:gd name="connsiteY18" fmla="*/ 0 h 67593"/>
                  <a:gd name="connsiteX19" fmla="*/ 3735 w 22409"/>
                  <a:gd name="connsiteY19" fmla="*/ 722 h 67593"/>
                  <a:gd name="connsiteX20" fmla="*/ 1931 w 22409"/>
                  <a:gd name="connsiteY20" fmla="*/ 1805 h 67593"/>
                  <a:gd name="connsiteX21" fmla="*/ 126 w 22409"/>
                  <a:gd name="connsiteY21" fmla="*/ 7219 h 67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409" h="67593">
                    <a:moveTo>
                      <a:pt x="126" y="7219"/>
                    </a:moveTo>
                    <a:lnTo>
                      <a:pt x="126" y="7580"/>
                    </a:lnTo>
                    <a:cubicBezTo>
                      <a:pt x="1209" y="13716"/>
                      <a:pt x="3014" y="24905"/>
                      <a:pt x="4097" y="30681"/>
                    </a:cubicBezTo>
                    <a:cubicBezTo>
                      <a:pt x="4457" y="32124"/>
                      <a:pt x="4457" y="33207"/>
                      <a:pt x="4818" y="34290"/>
                    </a:cubicBezTo>
                    <a:lnTo>
                      <a:pt x="4818" y="34290"/>
                    </a:lnTo>
                    <a:cubicBezTo>
                      <a:pt x="5179" y="36456"/>
                      <a:pt x="5540" y="38621"/>
                      <a:pt x="6262" y="40787"/>
                    </a:cubicBezTo>
                    <a:cubicBezTo>
                      <a:pt x="7345" y="45840"/>
                      <a:pt x="8428" y="51255"/>
                      <a:pt x="9871" y="56669"/>
                    </a:cubicBezTo>
                    <a:lnTo>
                      <a:pt x="9871" y="56669"/>
                    </a:lnTo>
                    <a:cubicBezTo>
                      <a:pt x="9871" y="57030"/>
                      <a:pt x="9871" y="58113"/>
                      <a:pt x="9871" y="58834"/>
                    </a:cubicBezTo>
                    <a:cubicBezTo>
                      <a:pt x="9871" y="61361"/>
                      <a:pt x="9871" y="64249"/>
                      <a:pt x="12037" y="66414"/>
                    </a:cubicBezTo>
                    <a:cubicBezTo>
                      <a:pt x="13120" y="67136"/>
                      <a:pt x="14564" y="67858"/>
                      <a:pt x="17090" y="67497"/>
                    </a:cubicBezTo>
                    <a:cubicBezTo>
                      <a:pt x="17090" y="67497"/>
                      <a:pt x="17452" y="67497"/>
                      <a:pt x="17452" y="67497"/>
                    </a:cubicBezTo>
                    <a:cubicBezTo>
                      <a:pt x="19617" y="67136"/>
                      <a:pt x="20700" y="65692"/>
                      <a:pt x="21421" y="64971"/>
                    </a:cubicBezTo>
                    <a:cubicBezTo>
                      <a:pt x="23226" y="62444"/>
                      <a:pt x="22144" y="59195"/>
                      <a:pt x="21421" y="56308"/>
                    </a:cubicBezTo>
                    <a:cubicBezTo>
                      <a:pt x="21061" y="55586"/>
                      <a:pt x="21061" y="54864"/>
                      <a:pt x="21061" y="54142"/>
                    </a:cubicBezTo>
                    <a:cubicBezTo>
                      <a:pt x="19978" y="48006"/>
                      <a:pt x="18173" y="38260"/>
                      <a:pt x="16007" y="28876"/>
                    </a:cubicBezTo>
                    <a:cubicBezTo>
                      <a:pt x="10233" y="2888"/>
                      <a:pt x="8067" y="1444"/>
                      <a:pt x="6623" y="722"/>
                    </a:cubicBezTo>
                    <a:cubicBezTo>
                      <a:pt x="6623" y="722"/>
                      <a:pt x="6623" y="722"/>
                      <a:pt x="6623" y="722"/>
                    </a:cubicBezTo>
                    <a:lnTo>
                      <a:pt x="5179" y="0"/>
                    </a:lnTo>
                    <a:lnTo>
                      <a:pt x="3735" y="722"/>
                    </a:lnTo>
                    <a:cubicBezTo>
                      <a:pt x="3014" y="1083"/>
                      <a:pt x="2292" y="1444"/>
                      <a:pt x="1931" y="1805"/>
                    </a:cubicBezTo>
                    <a:cubicBezTo>
                      <a:pt x="126" y="2527"/>
                      <a:pt x="-235" y="4331"/>
                      <a:pt x="126" y="7219"/>
                    </a:cubicBezTo>
                    <a:close/>
                  </a:path>
                </a:pathLst>
              </a:custGeom>
              <a:solidFill>
                <a:srgbClr val="000000"/>
              </a:solidFill>
              <a:ln w="3607" cap="flat">
                <a:noFill/>
                <a:prstDash val="solid"/>
                <a:miter/>
              </a:ln>
            </p:spPr>
            <p:txBody>
              <a:bodyPr rtlCol="0" anchor="ctr"/>
              <a:lstStyle/>
              <a:p>
                <a:endParaRPr lang="en-US"/>
              </a:p>
            </p:txBody>
          </p:sp>
          <p:sp>
            <p:nvSpPr>
              <p:cNvPr id="120" name="Freeform 308">
                <a:extLst>
                  <a:ext uri="{FF2B5EF4-FFF2-40B4-BE49-F238E27FC236}">
                    <a16:creationId xmlns:a16="http://schemas.microsoft.com/office/drawing/2014/main" id="{3FCB37C2-002F-50A8-EF12-500018CB3F19}"/>
                  </a:ext>
                </a:extLst>
              </p:cNvPr>
              <p:cNvSpPr/>
              <p:nvPr/>
            </p:nvSpPr>
            <p:spPr>
              <a:xfrm>
                <a:off x="9377923" y="1542458"/>
                <a:ext cx="73803" cy="21526"/>
              </a:xfrm>
              <a:custGeom>
                <a:avLst/>
                <a:gdLst>
                  <a:gd name="connsiteX0" fmla="*/ 53591 w 73803"/>
                  <a:gd name="connsiteY0" fmla="*/ 591 h 21526"/>
                  <a:gd name="connsiteX1" fmla="*/ 9554 w 73803"/>
                  <a:gd name="connsiteY1" fmla="*/ 7810 h 21526"/>
                  <a:gd name="connsiteX2" fmla="*/ 8833 w 73803"/>
                  <a:gd name="connsiteY2" fmla="*/ 7810 h 21526"/>
                  <a:gd name="connsiteX3" fmla="*/ 5584 w 73803"/>
                  <a:gd name="connsiteY3" fmla="*/ 8171 h 21526"/>
                  <a:gd name="connsiteX4" fmla="*/ 170 w 73803"/>
                  <a:gd name="connsiteY4" fmla="*/ 16112 h 21526"/>
                  <a:gd name="connsiteX5" fmla="*/ 7750 w 73803"/>
                  <a:gd name="connsiteY5" fmla="*/ 21526 h 21526"/>
                  <a:gd name="connsiteX6" fmla="*/ 8833 w 73803"/>
                  <a:gd name="connsiteY6" fmla="*/ 21526 h 21526"/>
                  <a:gd name="connsiteX7" fmla="*/ 10277 w 73803"/>
                  <a:gd name="connsiteY7" fmla="*/ 21165 h 21526"/>
                  <a:gd name="connsiteX8" fmla="*/ 11359 w 73803"/>
                  <a:gd name="connsiteY8" fmla="*/ 20804 h 21526"/>
                  <a:gd name="connsiteX9" fmla="*/ 58282 w 73803"/>
                  <a:gd name="connsiteY9" fmla="*/ 10337 h 21526"/>
                  <a:gd name="connsiteX10" fmla="*/ 73803 w 73803"/>
                  <a:gd name="connsiteY10" fmla="*/ 6005 h 21526"/>
                  <a:gd name="connsiteX11" fmla="*/ 65501 w 73803"/>
                  <a:gd name="connsiteY11" fmla="*/ 2035 h 21526"/>
                  <a:gd name="connsiteX12" fmla="*/ 53591 w 73803"/>
                  <a:gd name="connsiteY12" fmla="*/ 591 h 2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3" h="21526">
                    <a:moveTo>
                      <a:pt x="53591" y="591"/>
                    </a:moveTo>
                    <a:cubicBezTo>
                      <a:pt x="39153" y="4923"/>
                      <a:pt x="23992" y="6366"/>
                      <a:pt x="9554" y="7810"/>
                    </a:cubicBezTo>
                    <a:lnTo>
                      <a:pt x="8833" y="7810"/>
                    </a:lnTo>
                    <a:cubicBezTo>
                      <a:pt x="7750" y="7810"/>
                      <a:pt x="6668" y="7810"/>
                      <a:pt x="5584" y="8171"/>
                    </a:cubicBezTo>
                    <a:cubicBezTo>
                      <a:pt x="-551" y="9615"/>
                      <a:pt x="-191" y="14668"/>
                      <a:pt x="170" y="16112"/>
                    </a:cubicBezTo>
                    <a:cubicBezTo>
                      <a:pt x="892" y="19721"/>
                      <a:pt x="3780" y="21526"/>
                      <a:pt x="7750" y="21526"/>
                    </a:cubicBezTo>
                    <a:cubicBezTo>
                      <a:pt x="8111" y="21526"/>
                      <a:pt x="8472" y="21526"/>
                      <a:pt x="8833" y="21526"/>
                    </a:cubicBezTo>
                    <a:cubicBezTo>
                      <a:pt x="9554" y="21526"/>
                      <a:pt x="9916" y="21165"/>
                      <a:pt x="10277" y="21165"/>
                    </a:cubicBezTo>
                    <a:cubicBezTo>
                      <a:pt x="10637" y="21165"/>
                      <a:pt x="10999" y="21165"/>
                      <a:pt x="11359" y="20804"/>
                    </a:cubicBezTo>
                    <a:cubicBezTo>
                      <a:pt x="27241" y="19361"/>
                      <a:pt x="42040" y="15029"/>
                      <a:pt x="58282" y="10337"/>
                    </a:cubicBezTo>
                    <a:lnTo>
                      <a:pt x="73803" y="6005"/>
                    </a:lnTo>
                    <a:lnTo>
                      <a:pt x="65501" y="2035"/>
                    </a:lnTo>
                    <a:cubicBezTo>
                      <a:pt x="60810" y="-131"/>
                      <a:pt x="57561" y="-492"/>
                      <a:pt x="53591" y="591"/>
                    </a:cubicBezTo>
                    <a:close/>
                  </a:path>
                </a:pathLst>
              </a:custGeom>
              <a:solidFill>
                <a:srgbClr val="000000"/>
              </a:solidFill>
              <a:ln w="3607" cap="flat">
                <a:noFill/>
                <a:prstDash val="solid"/>
                <a:miter/>
              </a:ln>
            </p:spPr>
            <p:txBody>
              <a:bodyPr rtlCol="0" anchor="ctr"/>
              <a:lstStyle/>
              <a:p>
                <a:endParaRPr lang="en-US"/>
              </a:p>
            </p:txBody>
          </p:sp>
          <p:sp>
            <p:nvSpPr>
              <p:cNvPr id="121" name="Freeform 309">
                <a:extLst>
                  <a:ext uri="{FF2B5EF4-FFF2-40B4-BE49-F238E27FC236}">
                    <a16:creationId xmlns:a16="http://schemas.microsoft.com/office/drawing/2014/main" id="{A408F6AF-1FD0-D7FA-767C-81EDC73891BB}"/>
                  </a:ext>
                </a:extLst>
              </p:cNvPr>
              <p:cNvSpPr/>
              <p:nvPr/>
            </p:nvSpPr>
            <p:spPr>
              <a:xfrm>
                <a:off x="9246464" y="1285694"/>
                <a:ext cx="48971" cy="62804"/>
              </a:xfrm>
              <a:custGeom>
                <a:avLst/>
                <a:gdLst>
                  <a:gd name="connsiteX0" fmla="*/ 48972 w 48971"/>
                  <a:gd name="connsiteY0" fmla="*/ 0 h 62804"/>
                  <a:gd name="connsiteX1" fmla="*/ 41753 w 48971"/>
                  <a:gd name="connsiteY1" fmla="*/ 722 h 62804"/>
                  <a:gd name="connsiteX2" fmla="*/ 34173 w 48971"/>
                  <a:gd name="connsiteY2" fmla="*/ 5414 h 62804"/>
                  <a:gd name="connsiteX3" fmla="*/ 28759 w 48971"/>
                  <a:gd name="connsiteY3" fmla="*/ 12994 h 62804"/>
                  <a:gd name="connsiteX4" fmla="*/ 4215 w 48971"/>
                  <a:gd name="connsiteY4" fmla="*/ 47645 h 62804"/>
                  <a:gd name="connsiteX5" fmla="*/ 967 w 48971"/>
                  <a:gd name="connsiteY5" fmla="*/ 52698 h 62804"/>
                  <a:gd name="connsiteX6" fmla="*/ 3132 w 48971"/>
                  <a:gd name="connsiteY6" fmla="*/ 62083 h 62804"/>
                  <a:gd name="connsiteX7" fmla="*/ 6381 w 48971"/>
                  <a:gd name="connsiteY7" fmla="*/ 62805 h 62804"/>
                  <a:gd name="connsiteX8" fmla="*/ 11434 w 48971"/>
                  <a:gd name="connsiteY8" fmla="*/ 58473 h 62804"/>
                  <a:gd name="connsiteX9" fmla="*/ 36700 w 48971"/>
                  <a:gd name="connsiteY9" fmla="*/ 18047 h 62804"/>
                  <a:gd name="connsiteX10" fmla="*/ 48972 w 48971"/>
                  <a:gd name="connsiteY10" fmla="*/ 0 h 6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971" h="62804">
                    <a:moveTo>
                      <a:pt x="48972" y="0"/>
                    </a:moveTo>
                    <a:lnTo>
                      <a:pt x="41753" y="722"/>
                    </a:lnTo>
                    <a:cubicBezTo>
                      <a:pt x="37061" y="1444"/>
                      <a:pt x="35617" y="3609"/>
                      <a:pt x="34173" y="5414"/>
                    </a:cubicBezTo>
                    <a:lnTo>
                      <a:pt x="28759" y="12994"/>
                    </a:lnTo>
                    <a:cubicBezTo>
                      <a:pt x="20457" y="24544"/>
                      <a:pt x="12155" y="36095"/>
                      <a:pt x="4215" y="47645"/>
                    </a:cubicBezTo>
                    <a:cubicBezTo>
                      <a:pt x="3132" y="49089"/>
                      <a:pt x="2049" y="50893"/>
                      <a:pt x="967" y="52698"/>
                    </a:cubicBezTo>
                    <a:cubicBezTo>
                      <a:pt x="-1200" y="57752"/>
                      <a:pt x="605" y="60639"/>
                      <a:pt x="3132" y="62083"/>
                    </a:cubicBezTo>
                    <a:cubicBezTo>
                      <a:pt x="4215" y="62805"/>
                      <a:pt x="5298" y="62805"/>
                      <a:pt x="6381" y="62805"/>
                    </a:cubicBezTo>
                    <a:cubicBezTo>
                      <a:pt x="9268" y="62444"/>
                      <a:pt x="10712" y="59556"/>
                      <a:pt x="11434" y="58473"/>
                    </a:cubicBezTo>
                    <a:cubicBezTo>
                      <a:pt x="19736" y="45118"/>
                      <a:pt x="28038" y="31763"/>
                      <a:pt x="36700" y="18047"/>
                    </a:cubicBezTo>
                    <a:lnTo>
                      <a:pt x="48972" y="0"/>
                    </a:lnTo>
                    <a:close/>
                  </a:path>
                </a:pathLst>
              </a:custGeom>
              <a:solidFill>
                <a:srgbClr val="000000"/>
              </a:solidFill>
              <a:ln w="3607" cap="flat">
                <a:noFill/>
                <a:prstDash val="solid"/>
                <a:miter/>
              </a:ln>
            </p:spPr>
            <p:txBody>
              <a:bodyPr rtlCol="0" anchor="ctr"/>
              <a:lstStyle/>
              <a:p>
                <a:endParaRPr lang="en-US"/>
              </a:p>
            </p:txBody>
          </p:sp>
          <p:sp>
            <p:nvSpPr>
              <p:cNvPr id="122" name="Freeform 310">
                <a:extLst>
                  <a:ext uri="{FF2B5EF4-FFF2-40B4-BE49-F238E27FC236}">
                    <a16:creationId xmlns:a16="http://schemas.microsoft.com/office/drawing/2014/main" id="{12E83FC4-63F8-6713-3616-2D4C36644506}"/>
                  </a:ext>
                </a:extLst>
              </p:cNvPr>
              <p:cNvSpPr/>
              <p:nvPr/>
            </p:nvSpPr>
            <p:spPr>
              <a:xfrm>
                <a:off x="8896951" y="1819236"/>
                <a:ext cx="32317" cy="25204"/>
              </a:xfrm>
              <a:custGeom>
                <a:avLst/>
                <a:gdLst>
                  <a:gd name="connsiteX0" fmla="*/ 6136 w 32317"/>
                  <a:gd name="connsiteY0" fmla="*/ 25204 h 25204"/>
                  <a:gd name="connsiteX1" fmla="*/ 10107 w 32317"/>
                  <a:gd name="connsiteY1" fmla="*/ 23761 h 25204"/>
                  <a:gd name="connsiteX2" fmla="*/ 14077 w 32317"/>
                  <a:gd name="connsiteY2" fmla="*/ 21595 h 25204"/>
                  <a:gd name="connsiteX3" fmla="*/ 32124 w 32317"/>
                  <a:gd name="connsiteY3" fmla="*/ 3909 h 25204"/>
                  <a:gd name="connsiteX4" fmla="*/ 29598 w 32317"/>
                  <a:gd name="connsiteY4" fmla="*/ 299 h 25204"/>
                  <a:gd name="connsiteX5" fmla="*/ 24545 w 32317"/>
                  <a:gd name="connsiteY5" fmla="*/ 1021 h 25204"/>
                  <a:gd name="connsiteX6" fmla="*/ 24183 w 32317"/>
                  <a:gd name="connsiteY6" fmla="*/ 1382 h 25204"/>
                  <a:gd name="connsiteX7" fmla="*/ 20935 w 32317"/>
                  <a:gd name="connsiteY7" fmla="*/ 3548 h 25204"/>
                  <a:gd name="connsiteX8" fmla="*/ 20574 w 32317"/>
                  <a:gd name="connsiteY8" fmla="*/ 3909 h 25204"/>
                  <a:gd name="connsiteX9" fmla="*/ 5776 w 32317"/>
                  <a:gd name="connsiteY9" fmla="*/ 14737 h 25204"/>
                  <a:gd name="connsiteX10" fmla="*/ 5414 w 32317"/>
                  <a:gd name="connsiteY10" fmla="*/ 15098 h 25204"/>
                  <a:gd name="connsiteX11" fmla="*/ 722 w 32317"/>
                  <a:gd name="connsiteY11" fmla="*/ 21234 h 25204"/>
                  <a:gd name="connsiteX12" fmla="*/ 0 w 32317"/>
                  <a:gd name="connsiteY12" fmla="*/ 23761 h 25204"/>
                  <a:gd name="connsiteX13" fmla="*/ 2166 w 32317"/>
                  <a:gd name="connsiteY13" fmla="*/ 25204 h 25204"/>
                  <a:gd name="connsiteX14" fmla="*/ 6136 w 32317"/>
                  <a:gd name="connsiteY14" fmla="*/ 25204 h 2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17" h="25204">
                    <a:moveTo>
                      <a:pt x="6136" y="25204"/>
                    </a:moveTo>
                    <a:cubicBezTo>
                      <a:pt x="8302" y="24843"/>
                      <a:pt x="10107" y="23761"/>
                      <a:pt x="10107" y="23761"/>
                    </a:cubicBezTo>
                    <a:cubicBezTo>
                      <a:pt x="11190" y="23039"/>
                      <a:pt x="12633" y="22317"/>
                      <a:pt x="14077" y="21595"/>
                    </a:cubicBezTo>
                    <a:cubicBezTo>
                      <a:pt x="22740" y="16903"/>
                      <a:pt x="33929" y="11127"/>
                      <a:pt x="32124" y="3909"/>
                    </a:cubicBezTo>
                    <a:cubicBezTo>
                      <a:pt x="31764" y="1743"/>
                      <a:pt x="30319" y="1021"/>
                      <a:pt x="29598" y="299"/>
                    </a:cubicBezTo>
                    <a:cubicBezTo>
                      <a:pt x="27432" y="-423"/>
                      <a:pt x="25628" y="299"/>
                      <a:pt x="24545" y="1021"/>
                    </a:cubicBezTo>
                    <a:cubicBezTo>
                      <a:pt x="24545" y="1021"/>
                      <a:pt x="24183" y="1021"/>
                      <a:pt x="24183" y="1382"/>
                    </a:cubicBezTo>
                    <a:cubicBezTo>
                      <a:pt x="22740" y="1743"/>
                      <a:pt x="21657" y="2826"/>
                      <a:pt x="20935" y="3548"/>
                    </a:cubicBezTo>
                    <a:lnTo>
                      <a:pt x="20574" y="3909"/>
                    </a:lnTo>
                    <a:cubicBezTo>
                      <a:pt x="16243" y="7518"/>
                      <a:pt x="10828" y="11849"/>
                      <a:pt x="5776" y="14737"/>
                    </a:cubicBezTo>
                    <a:lnTo>
                      <a:pt x="5414" y="15098"/>
                    </a:lnTo>
                    <a:cubicBezTo>
                      <a:pt x="3971" y="15820"/>
                      <a:pt x="1805" y="17264"/>
                      <a:pt x="722" y="21234"/>
                    </a:cubicBezTo>
                    <a:lnTo>
                      <a:pt x="0" y="23761"/>
                    </a:lnTo>
                    <a:lnTo>
                      <a:pt x="2166" y="25204"/>
                    </a:lnTo>
                    <a:cubicBezTo>
                      <a:pt x="3609" y="25204"/>
                      <a:pt x="4692" y="25204"/>
                      <a:pt x="6136" y="25204"/>
                    </a:cubicBezTo>
                    <a:close/>
                  </a:path>
                </a:pathLst>
              </a:custGeom>
              <a:solidFill>
                <a:srgbClr val="000000"/>
              </a:solidFill>
              <a:ln w="3607" cap="flat">
                <a:noFill/>
                <a:prstDash val="solid"/>
                <a:miter/>
              </a:ln>
            </p:spPr>
            <p:txBody>
              <a:bodyPr rtlCol="0" anchor="ctr"/>
              <a:lstStyle/>
              <a:p>
                <a:endParaRPr lang="en-US"/>
              </a:p>
            </p:txBody>
          </p:sp>
          <p:sp>
            <p:nvSpPr>
              <p:cNvPr id="123" name="Freeform 311">
                <a:extLst>
                  <a:ext uri="{FF2B5EF4-FFF2-40B4-BE49-F238E27FC236}">
                    <a16:creationId xmlns:a16="http://schemas.microsoft.com/office/drawing/2014/main" id="{367FC31C-E883-E129-1E3F-38ACDE70477A}"/>
                  </a:ext>
                </a:extLst>
              </p:cNvPr>
              <p:cNvSpPr/>
              <p:nvPr/>
            </p:nvSpPr>
            <p:spPr>
              <a:xfrm>
                <a:off x="9342426" y="1768038"/>
                <a:ext cx="42525" cy="23704"/>
              </a:xfrm>
              <a:custGeom>
                <a:avLst/>
                <a:gdLst>
                  <a:gd name="connsiteX0" fmla="*/ 4626 w 42525"/>
                  <a:gd name="connsiteY0" fmla="*/ 10710 h 23704"/>
                  <a:gd name="connsiteX1" fmla="*/ 11484 w 42525"/>
                  <a:gd name="connsiteY1" fmla="*/ 14681 h 23704"/>
                  <a:gd name="connsiteX2" fmla="*/ 30614 w 42525"/>
                  <a:gd name="connsiteY2" fmla="*/ 23704 h 23704"/>
                  <a:gd name="connsiteX3" fmla="*/ 42525 w 42525"/>
                  <a:gd name="connsiteY3" fmla="*/ 23704 h 23704"/>
                  <a:gd name="connsiteX4" fmla="*/ 32418 w 42525"/>
                  <a:gd name="connsiteY4" fmla="*/ 17568 h 23704"/>
                  <a:gd name="connsiteX5" fmla="*/ 23756 w 42525"/>
                  <a:gd name="connsiteY5" fmla="*/ 11071 h 23704"/>
                  <a:gd name="connsiteX6" fmla="*/ 9318 w 42525"/>
                  <a:gd name="connsiteY6" fmla="*/ 1326 h 23704"/>
                  <a:gd name="connsiteX7" fmla="*/ 8596 w 42525"/>
                  <a:gd name="connsiteY7" fmla="*/ 965 h 23704"/>
                  <a:gd name="connsiteX8" fmla="*/ 3543 w 42525"/>
                  <a:gd name="connsiteY8" fmla="*/ 243 h 23704"/>
                  <a:gd name="connsiteX9" fmla="*/ 656 w 42525"/>
                  <a:gd name="connsiteY9" fmla="*/ 3130 h 23704"/>
                  <a:gd name="connsiteX10" fmla="*/ 4626 w 42525"/>
                  <a:gd name="connsiteY10" fmla="*/ 10710 h 2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525" h="23704">
                    <a:moveTo>
                      <a:pt x="4626" y="10710"/>
                    </a:moveTo>
                    <a:cubicBezTo>
                      <a:pt x="6070" y="11432"/>
                      <a:pt x="8596" y="12876"/>
                      <a:pt x="11484" y="14681"/>
                    </a:cubicBezTo>
                    <a:cubicBezTo>
                      <a:pt x="20508" y="20095"/>
                      <a:pt x="27004" y="23704"/>
                      <a:pt x="30614" y="23704"/>
                    </a:cubicBezTo>
                    <a:lnTo>
                      <a:pt x="42525" y="23704"/>
                    </a:lnTo>
                    <a:lnTo>
                      <a:pt x="32418" y="17568"/>
                    </a:lnTo>
                    <a:cubicBezTo>
                      <a:pt x="30614" y="16485"/>
                      <a:pt x="27366" y="13959"/>
                      <a:pt x="23756" y="11071"/>
                    </a:cubicBezTo>
                    <a:cubicBezTo>
                      <a:pt x="16176" y="5657"/>
                      <a:pt x="11484" y="2048"/>
                      <a:pt x="9318" y="1326"/>
                    </a:cubicBezTo>
                    <a:cubicBezTo>
                      <a:pt x="8957" y="1326"/>
                      <a:pt x="8957" y="1326"/>
                      <a:pt x="8596" y="965"/>
                    </a:cubicBezTo>
                    <a:cubicBezTo>
                      <a:pt x="7513" y="604"/>
                      <a:pt x="5709" y="-479"/>
                      <a:pt x="3543" y="243"/>
                    </a:cubicBezTo>
                    <a:cubicBezTo>
                      <a:pt x="2821" y="604"/>
                      <a:pt x="1377" y="1326"/>
                      <a:pt x="656" y="3130"/>
                    </a:cubicBezTo>
                    <a:cubicBezTo>
                      <a:pt x="-427" y="4574"/>
                      <a:pt x="-789" y="8184"/>
                      <a:pt x="4626" y="10710"/>
                    </a:cubicBezTo>
                    <a:close/>
                  </a:path>
                </a:pathLst>
              </a:custGeom>
              <a:solidFill>
                <a:srgbClr val="000000"/>
              </a:solidFill>
              <a:ln w="3607" cap="flat">
                <a:noFill/>
                <a:prstDash val="solid"/>
                <a:miter/>
              </a:ln>
            </p:spPr>
            <p:txBody>
              <a:bodyPr rtlCol="0" anchor="ctr"/>
              <a:lstStyle/>
              <a:p>
                <a:endParaRPr lang="en-US"/>
              </a:p>
            </p:txBody>
          </p:sp>
          <p:sp>
            <p:nvSpPr>
              <p:cNvPr id="124" name="Freeform 312">
                <a:extLst>
                  <a:ext uri="{FF2B5EF4-FFF2-40B4-BE49-F238E27FC236}">
                    <a16:creationId xmlns:a16="http://schemas.microsoft.com/office/drawing/2014/main" id="{B4374438-7392-FE1F-7FA3-A91623F56D7F}"/>
                  </a:ext>
                </a:extLst>
              </p:cNvPr>
              <p:cNvSpPr/>
              <p:nvPr/>
            </p:nvSpPr>
            <p:spPr>
              <a:xfrm>
                <a:off x="8838116" y="1372682"/>
                <a:ext cx="50073" cy="39704"/>
              </a:xfrm>
              <a:custGeom>
                <a:avLst/>
                <a:gdLst>
                  <a:gd name="connsiteX0" fmla="*/ 35373 w 50073"/>
                  <a:gd name="connsiteY0" fmla="*/ 20213 h 39704"/>
                  <a:gd name="connsiteX1" fmla="*/ 9024 w 50073"/>
                  <a:gd name="connsiteY1" fmla="*/ 2888 h 39704"/>
                  <a:gd name="connsiteX2" fmla="*/ 3609 w 50073"/>
                  <a:gd name="connsiteY2" fmla="*/ 0 h 39704"/>
                  <a:gd name="connsiteX3" fmla="*/ 0 w 50073"/>
                  <a:gd name="connsiteY3" fmla="*/ 5775 h 39704"/>
                  <a:gd name="connsiteX4" fmla="*/ 4692 w 50073"/>
                  <a:gd name="connsiteY4" fmla="*/ 9024 h 39704"/>
                  <a:gd name="connsiteX5" fmla="*/ 35373 w 50073"/>
                  <a:gd name="connsiteY5" fmla="*/ 35373 h 39704"/>
                  <a:gd name="connsiteX6" fmla="*/ 40787 w 50073"/>
                  <a:gd name="connsiteY6" fmla="*/ 38982 h 39704"/>
                  <a:gd name="connsiteX7" fmla="*/ 40787 w 50073"/>
                  <a:gd name="connsiteY7" fmla="*/ 38982 h 39704"/>
                  <a:gd name="connsiteX8" fmla="*/ 44758 w 50073"/>
                  <a:gd name="connsiteY8" fmla="*/ 39704 h 39704"/>
                  <a:gd name="connsiteX9" fmla="*/ 49089 w 50073"/>
                  <a:gd name="connsiteY9" fmla="*/ 36817 h 39704"/>
                  <a:gd name="connsiteX10" fmla="*/ 47284 w 50073"/>
                  <a:gd name="connsiteY10" fmla="*/ 28515 h 39704"/>
                  <a:gd name="connsiteX11" fmla="*/ 35373 w 50073"/>
                  <a:gd name="connsiteY11" fmla="*/ 20213 h 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073" h="39704">
                    <a:moveTo>
                      <a:pt x="35373" y="20213"/>
                    </a:moveTo>
                    <a:cubicBezTo>
                      <a:pt x="27071" y="14438"/>
                      <a:pt x="18769" y="8302"/>
                      <a:pt x="9024" y="2888"/>
                    </a:cubicBezTo>
                    <a:cubicBezTo>
                      <a:pt x="7219" y="1805"/>
                      <a:pt x="5414" y="1083"/>
                      <a:pt x="3609" y="0"/>
                    </a:cubicBezTo>
                    <a:lnTo>
                      <a:pt x="0" y="5775"/>
                    </a:lnTo>
                    <a:cubicBezTo>
                      <a:pt x="1444" y="6858"/>
                      <a:pt x="2888" y="7941"/>
                      <a:pt x="4692" y="9024"/>
                    </a:cubicBezTo>
                    <a:cubicBezTo>
                      <a:pt x="14077" y="16243"/>
                      <a:pt x="24545" y="24905"/>
                      <a:pt x="35373" y="35373"/>
                    </a:cubicBezTo>
                    <a:cubicBezTo>
                      <a:pt x="37178" y="36817"/>
                      <a:pt x="38982" y="37899"/>
                      <a:pt x="40787" y="38982"/>
                    </a:cubicBezTo>
                    <a:lnTo>
                      <a:pt x="40787" y="38982"/>
                    </a:lnTo>
                    <a:cubicBezTo>
                      <a:pt x="42231" y="39704"/>
                      <a:pt x="43314" y="39704"/>
                      <a:pt x="44758" y="39704"/>
                    </a:cubicBezTo>
                    <a:cubicBezTo>
                      <a:pt x="46563" y="39343"/>
                      <a:pt x="48006" y="38621"/>
                      <a:pt x="49089" y="36817"/>
                    </a:cubicBezTo>
                    <a:cubicBezTo>
                      <a:pt x="50894" y="33929"/>
                      <a:pt x="50172" y="30681"/>
                      <a:pt x="47284" y="28515"/>
                    </a:cubicBezTo>
                    <a:cubicBezTo>
                      <a:pt x="42953" y="25988"/>
                      <a:pt x="38982" y="23101"/>
                      <a:pt x="35373" y="20213"/>
                    </a:cubicBezTo>
                    <a:close/>
                  </a:path>
                </a:pathLst>
              </a:custGeom>
              <a:solidFill>
                <a:srgbClr val="000000"/>
              </a:solidFill>
              <a:ln w="3607" cap="flat">
                <a:noFill/>
                <a:prstDash val="solid"/>
                <a:miter/>
              </a:ln>
            </p:spPr>
            <p:txBody>
              <a:bodyPr rtlCol="0" anchor="ctr"/>
              <a:lstStyle/>
              <a:p>
                <a:endParaRPr lang="en-US"/>
              </a:p>
            </p:txBody>
          </p:sp>
          <p:sp>
            <p:nvSpPr>
              <p:cNvPr id="125" name="Freeform 313">
                <a:extLst>
                  <a:ext uri="{FF2B5EF4-FFF2-40B4-BE49-F238E27FC236}">
                    <a16:creationId xmlns:a16="http://schemas.microsoft.com/office/drawing/2014/main" id="{40F3E4B2-8A96-3153-63C0-C958EE46CB0F}"/>
                  </a:ext>
                </a:extLst>
              </p:cNvPr>
              <p:cNvSpPr/>
              <p:nvPr/>
            </p:nvSpPr>
            <p:spPr>
              <a:xfrm>
                <a:off x="9328396" y="1400114"/>
                <a:ext cx="44283" cy="29747"/>
              </a:xfrm>
              <a:custGeom>
                <a:avLst/>
                <a:gdLst>
                  <a:gd name="connsiteX0" fmla="*/ 12158 w 44283"/>
                  <a:gd name="connsiteY0" fmla="*/ 27793 h 29747"/>
                  <a:gd name="connsiteX1" fmla="*/ 35260 w 44283"/>
                  <a:gd name="connsiteY1" fmla="*/ 10828 h 29747"/>
                  <a:gd name="connsiteX2" fmla="*/ 44283 w 44283"/>
                  <a:gd name="connsiteY2" fmla="*/ 0 h 29747"/>
                  <a:gd name="connsiteX3" fmla="*/ 24070 w 44283"/>
                  <a:gd name="connsiteY3" fmla="*/ 8663 h 29747"/>
                  <a:gd name="connsiteX4" fmla="*/ 4218 w 44283"/>
                  <a:gd name="connsiteY4" fmla="*/ 17326 h 29747"/>
                  <a:gd name="connsiteX5" fmla="*/ 248 w 44283"/>
                  <a:gd name="connsiteY5" fmla="*/ 24544 h 29747"/>
                  <a:gd name="connsiteX6" fmla="*/ 4579 w 44283"/>
                  <a:gd name="connsiteY6" fmla="*/ 29237 h 29747"/>
                  <a:gd name="connsiteX7" fmla="*/ 7827 w 44283"/>
                  <a:gd name="connsiteY7" fmla="*/ 29598 h 29747"/>
                  <a:gd name="connsiteX8" fmla="*/ 10354 w 44283"/>
                  <a:gd name="connsiteY8" fmla="*/ 28876 h 29747"/>
                  <a:gd name="connsiteX9" fmla="*/ 12158 w 44283"/>
                  <a:gd name="connsiteY9" fmla="*/ 27793 h 29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83" h="29747">
                    <a:moveTo>
                      <a:pt x="12158" y="27793"/>
                    </a:moveTo>
                    <a:cubicBezTo>
                      <a:pt x="20100" y="23462"/>
                      <a:pt x="28762" y="18769"/>
                      <a:pt x="35260" y="10828"/>
                    </a:cubicBezTo>
                    <a:lnTo>
                      <a:pt x="44283" y="0"/>
                    </a:lnTo>
                    <a:lnTo>
                      <a:pt x="24070" y="8663"/>
                    </a:lnTo>
                    <a:cubicBezTo>
                      <a:pt x="17573" y="11550"/>
                      <a:pt x="11076" y="14438"/>
                      <a:pt x="4218" y="17326"/>
                    </a:cubicBezTo>
                    <a:cubicBezTo>
                      <a:pt x="248" y="19130"/>
                      <a:pt x="-475" y="22379"/>
                      <a:pt x="248" y="24544"/>
                    </a:cubicBezTo>
                    <a:cubicBezTo>
                      <a:pt x="970" y="26710"/>
                      <a:pt x="2413" y="28515"/>
                      <a:pt x="4579" y="29237"/>
                    </a:cubicBezTo>
                    <a:cubicBezTo>
                      <a:pt x="5662" y="29598"/>
                      <a:pt x="6744" y="29959"/>
                      <a:pt x="7827" y="29598"/>
                    </a:cubicBezTo>
                    <a:cubicBezTo>
                      <a:pt x="8549" y="29598"/>
                      <a:pt x="9632" y="29237"/>
                      <a:pt x="10354" y="28876"/>
                    </a:cubicBezTo>
                    <a:lnTo>
                      <a:pt x="12158" y="27793"/>
                    </a:lnTo>
                    <a:close/>
                  </a:path>
                </a:pathLst>
              </a:custGeom>
              <a:solidFill>
                <a:srgbClr val="000000"/>
              </a:solidFill>
              <a:ln w="3607" cap="flat">
                <a:noFill/>
                <a:prstDash val="solid"/>
                <a:miter/>
              </a:ln>
            </p:spPr>
            <p:txBody>
              <a:bodyPr rtlCol="0" anchor="ctr"/>
              <a:lstStyle/>
              <a:p>
                <a:endParaRPr lang="en-US"/>
              </a:p>
            </p:txBody>
          </p:sp>
          <p:sp>
            <p:nvSpPr>
              <p:cNvPr id="126" name="Freeform 314">
                <a:extLst>
                  <a:ext uri="{FF2B5EF4-FFF2-40B4-BE49-F238E27FC236}">
                    <a16:creationId xmlns:a16="http://schemas.microsoft.com/office/drawing/2014/main" id="{D56F5CEC-1230-7EB0-33E0-7ACAF0E3858F}"/>
                  </a:ext>
                </a:extLst>
              </p:cNvPr>
              <p:cNvSpPr/>
              <p:nvPr/>
            </p:nvSpPr>
            <p:spPr>
              <a:xfrm>
                <a:off x="8807797" y="1484215"/>
                <a:ext cx="37271" cy="24183"/>
              </a:xfrm>
              <a:custGeom>
                <a:avLst/>
                <a:gdLst>
                  <a:gd name="connsiteX0" fmla="*/ 31764 w 37271"/>
                  <a:gd name="connsiteY0" fmla="*/ 11189 h 24183"/>
                  <a:gd name="connsiteX1" fmla="*/ 20213 w 37271"/>
                  <a:gd name="connsiteY1" fmla="*/ 8663 h 24183"/>
                  <a:gd name="connsiteX2" fmla="*/ 9024 w 37271"/>
                  <a:gd name="connsiteY2" fmla="*/ 5775 h 24183"/>
                  <a:gd name="connsiteX3" fmla="*/ 0 w 37271"/>
                  <a:gd name="connsiteY3" fmla="*/ 0 h 24183"/>
                  <a:gd name="connsiteX4" fmla="*/ 3970 w 37271"/>
                  <a:gd name="connsiteY4" fmla="*/ 9746 h 24183"/>
                  <a:gd name="connsiteX5" fmla="*/ 29598 w 37271"/>
                  <a:gd name="connsiteY5" fmla="*/ 24183 h 24183"/>
                  <a:gd name="connsiteX6" fmla="*/ 31402 w 37271"/>
                  <a:gd name="connsiteY6" fmla="*/ 24183 h 24183"/>
                  <a:gd name="connsiteX7" fmla="*/ 37178 w 37271"/>
                  <a:gd name="connsiteY7" fmla="*/ 18769 h 24183"/>
                  <a:gd name="connsiteX8" fmla="*/ 35733 w 37271"/>
                  <a:gd name="connsiteY8" fmla="*/ 13716 h 24183"/>
                  <a:gd name="connsiteX9" fmla="*/ 31764 w 37271"/>
                  <a:gd name="connsiteY9" fmla="*/ 11189 h 2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71" h="24183">
                    <a:moveTo>
                      <a:pt x="31764" y="11189"/>
                    </a:moveTo>
                    <a:cubicBezTo>
                      <a:pt x="28154" y="9746"/>
                      <a:pt x="24183" y="9024"/>
                      <a:pt x="20213" y="8663"/>
                    </a:cubicBezTo>
                    <a:cubicBezTo>
                      <a:pt x="15881" y="7941"/>
                      <a:pt x="12272" y="7580"/>
                      <a:pt x="9024" y="5775"/>
                    </a:cubicBezTo>
                    <a:lnTo>
                      <a:pt x="0" y="0"/>
                    </a:lnTo>
                    <a:lnTo>
                      <a:pt x="3970" y="9746"/>
                    </a:lnTo>
                    <a:cubicBezTo>
                      <a:pt x="6497" y="16243"/>
                      <a:pt x="24905" y="23822"/>
                      <a:pt x="29598" y="24183"/>
                    </a:cubicBezTo>
                    <a:cubicBezTo>
                      <a:pt x="30319" y="24183"/>
                      <a:pt x="30681" y="24183"/>
                      <a:pt x="31402" y="24183"/>
                    </a:cubicBezTo>
                    <a:cubicBezTo>
                      <a:pt x="35012" y="23822"/>
                      <a:pt x="36816" y="21296"/>
                      <a:pt x="37178" y="18769"/>
                    </a:cubicBezTo>
                    <a:cubicBezTo>
                      <a:pt x="37538" y="16964"/>
                      <a:pt x="36816" y="15160"/>
                      <a:pt x="35733" y="13716"/>
                    </a:cubicBezTo>
                    <a:cubicBezTo>
                      <a:pt x="35012" y="12272"/>
                      <a:pt x="33568" y="11550"/>
                      <a:pt x="31764" y="11189"/>
                    </a:cubicBezTo>
                    <a:close/>
                  </a:path>
                </a:pathLst>
              </a:custGeom>
              <a:solidFill>
                <a:srgbClr val="000000"/>
              </a:solidFill>
              <a:ln w="3607" cap="flat">
                <a:noFill/>
                <a:prstDash val="solid"/>
                <a:miter/>
              </a:ln>
            </p:spPr>
            <p:txBody>
              <a:bodyPr rtlCol="0" anchor="ctr"/>
              <a:lstStyle/>
              <a:p>
                <a:endParaRPr lang="en-US"/>
              </a:p>
            </p:txBody>
          </p:sp>
          <p:sp>
            <p:nvSpPr>
              <p:cNvPr id="127" name="Freeform 315">
                <a:extLst>
                  <a:ext uri="{FF2B5EF4-FFF2-40B4-BE49-F238E27FC236}">
                    <a16:creationId xmlns:a16="http://schemas.microsoft.com/office/drawing/2014/main" id="{CFC3A3B6-849D-6F8E-8446-931BAF6A1D43}"/>
                  </a:ext>
                </a:extLst>
              </p:cNvPr>
              <p:cNvSpPr/>
              <p:nvPr/>
            </p:nvSpPr>
            <p:spPr>
              <a:xfrm>
                <a:off x="8941708" y="1327203"/>
                <a:ext cx="25898" cy="37327"/>
              </a:xfrm>
              <a:custGeom>
                <a:avLst/>
                <a:gdLst>
                  <a:gd name="connsiteX0" fmla="*/ 20935 w 25898"/>
                  <a:gd name="connsiteY0" fmla="*/ 21296 h 37327"/>
                  <a:gd name="connsiteX1" fmla="*/ 9385 w 25898"/>
                  <a:gd name="connsiteY1" fmla="*/ 6858 h 37327"/>
                  <a:gd name="connsiteX2" fmla="*/ 0 w 25898"/>
                  <a:gd name="connsiteY2" fmla="*/ 0 h 37327"/>
                  <a:gd name="connsiteX3" fmla="*/ 3971 w 25898"/>
                  <a:gd name="connsiteY3" fmla="*/ 10828 h 37327"/>
                  <a:gd name="connsiteX4" fmla="*/ 18047 w 25898"/>
                  <a:gd name="connsiteY4" fmla="*/ 36817 h 37327"/>
                  <a:gd name="connsiteX5" fmla="*/ 21296 w 25898"/>
                  <a:gd name="connsiteY5" fmla="*/ 37178 h 37327"/>
                  <a:gd name="connsiteX6" fmla="*/ 24545 w 25898"/>
                  <a:gd name="connsiteY6" fmla="*/ 35373 h 37327"/>
                  <a:gd name="connsiteX7" fmla="*/ 24545 w 25898"/>
                  <a:gd name="connsiteY7" fmla="*/ 28154 h 37327"/>
                  <a:gd name="connsiteX8" fmla="*/ 20935 w 25898"/>
                  <a:gd name="connsiteY8" fmla="*/ 21296 h 37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98" h="37327">
                    <a:moveTo>
                      <a:pt x="20935" y="21296"/>
                    </a:moveTo>
                    <a:cubicBezTo>
                      <a:pt x="18047" y="16603"/>
                      <a:pt x="14799" y="10828"/>
                      <a:pt x="9385" y="6858"/>
                    </a:cubicBezTo>
                    <a:lnTo>
                      <a:pt x="0" y="0"/>
                    </a:lnTo>
                    <a:lnTo>
                      <a:pt x="3971" y="10828"/>
                    </a:lnTo>
                    <a:cubicBezTo>
                      <a:pt x="3971" y="11189"/>
                      <a:pt x="12994" y="34651"/>
                      <a:pt x="18047" y="36817"/>
                    </a:cubicBezTo>
                    <a:cubicBezTo>
                      <a:pt x="19130" y="37178"/>
                      <a:pt x="20213" y="37539"/>
                      <a:pt x="21296" y="37178"/>
                    </a:cubicBezTo>
                    <a:cubicBezTo>
                      <a:pt x="22740" y="36817"/>
                      <a:pt x="23823" y="36456"/>
                      <a:pt x="24545" y="35373"/>
                    </a:cubicBezTo>
                    <a:cubicBezTo>
                      <a:pt x="26349" y="33207"/>
                      <a:pt x="26349" y="30320"/>
                      <a:pt x="24545" y="28154"/>
                    </a:cubicBezTo>
                    <a:cubicBezTo>
                      <a:pt x="23823" y="26349"/>
                      <a:pt x="22379" y="23822"/>
                      <a:pt x="20935" y="21296"/>
                    </a:cubicBezTo>
                    <a:close/>
                  </a:path>
                </a:pathLst>
              </a:custGeom>
              <a:solidFill>
                <a:srgbClr val="000000"/>
              </a:solidFill>
              <a:ln w="3607" cap="flat">
                <a:noFill/>
                <a:prstDash val="solid"/>
                <a:miter/>
              </a:ln>
            </p:spPr>
            <p:txBody>
              <a:bodyPr rtlCol="0" anchor="ctr"/>
              <a:lstStyle/>
              <a:p>
                <a:endParaRPr lang="en-US"/>
              </a:p>
            </p:txBody>
          </p:sp>
          <p:sp>
            <p:nvSpPr>
              <p:cNvPr id="128" name="Freeform 316">
                <a:extLst>
                  <a:ext uri="{FF2B5EF4-FFF2-40B4-BE49-F238E27FC236}">
                    <a16:creationId xmlns:a16="http://schemas.microsoft.com/office/drawing/2014/main" id="{35B1E16D-A2EA-BB31-8930-696E28B5058B}"/>
                  </a:ext>
                </a:extLst>
              </p:cNvPr>
              <p:cNvSpPr/>
              <p:nvPr/>
            </p:nvSpPr>
            <p:spPr>
              <a:xfrm>
                <a:off x="9142060" y="1284972"/>
                <a:ext cx="11742" cy="37899"/>
              </a:xfrm>
              <a:custGeom>
                <a:avLst/>
                <a:gdLst>
                  <a:gd name="connsiteX0" fmla="*/ 2501 w 11742"/>
                  <a:gd name="connsiteY0" fmla="*/ 9024 h 37899"/>
                  <a:gd name="connsiteX1" fmla="*/ 2501 w 11742"/>
                  <a:gd name="connsiteY1" fmla="*/ 31402 h 37899"/>
                  <a:gd name="connsiteX2" fmla="*/ 5749 w 11742"/>
                  <a:gd name="connsiteY2" fmla="*/ 37899 h 37899"/>
                  <a:gd name="connsiteX3" fmla="*/ 8637 w 11742"/>
                  <a:gd name="connsiteY3" fmla="*/ 31402 h 37899"/>
                  <a:gd name="connsiteX4" fmla="*/ 11525 w 11742"/>
                  <a:gd name="connsiteY4" fmla="*/ 5414 h 37899"/>
                  <a:gd name="connsiteX5" fmla="*/ 11525 w 11742"/>
                  <a:gd name="connsiteY5" fmla="*/ 361 h 37899"/>
                  <a:gd name="connsiteX6" fmla="*/ 4666 w 11742"/>
                  <a:gd name="connsiteY6" fmla="*/ 0 h 37899"/>
                  <a:gd name="connsiteX7" fmla="*/ 2501 w 11742"/>
                  <a:gd name="connsiteY7" fmla="*/ 9024 h 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2" h="37899">
                    <a:moveTo>
                      <a:pt x="2501" y="9024"/>
                    </a:moveTo>
                    <a:cubicBezTo>
                      <a:pt x="335" y="15521"/>
                      <a:pt x="-1831" y="23101"/>
                      <a:pt x="2501" y="31402"/>
                    </a:cubicBezTo>
                    <a:lnTo>
                      <a:pt x="5749" y="37899"/>
                    </a:lnTo>
                    <a:lnTo>
                      <a:pt x="8637" y="31402"/>
                    </a:lnTo>
                    <a:cubicBezTo>
                      <a:pt x="12247" y="22740"/>
                      <a:pt x="11885" y="14077"/>
                      <a:pt x="11525" y="5414"/>
                    </a:cubicBezTo>
                    <a:cubicBezTo>
                      <a:pt x="11525" y="3609"/>
                      <a:pt x="11525" y="2166"/>
                      <a:pt x="11525" y="361"/>
                    </a:cubicBezTo>
                    <a:lnTo>
                      <a:pt x="4666" y="0"/>
                    </a:lnTo>
                    <a:cubicBezTo>
                      <a:pt x="4306" y="2888"/>
                      <a:pt x="3583" y="5775"/>
                      <a:pt x="2501" y="9024"/>
                    </a:cubicBezTo>
                    <a:close/>
                  </a:path>
                </a:pathLst>
              </a:custGeom>
              <a:solidFill>
                <a:srgbClr val="000000"/>
              </a:solidFill>
              <a:ln w="3607" cap="flat">
                <a:noFill/>
                <a:prstDash val="solid"/>
                <a:miter/>
              </a:ln>
            </p:spPr>
            <p:txBody>
              <a:bodyPr rtlCol="0" anchor="ctr"/>
              <a:lstStyle/>
              <a:p>
                <a:endParaRPr lang="en-US"/>
              </a:p>
            </p:txBody>
          </p:sp>
          <p:sp>
            <p:nvSpPr>
              <p:cNvPr id="129" name="Freeform 317">
                <a:extLst>
                  <a:ext uri="{FF2B5EF4-FFF2-40B4-BE49-F238E27FC236}">
                    <a16:creationId xmlns:a16="http://schemas.microsoft.com/office/drawing/2014/main" id="{20C9D902-072E-4EDC-072A-961D823A0BBF}"/>
                  </a:ext>
                </a:extLst>
              </p:cNvPr>
              <p:cNvSpPr/>
              <p:nvPr/>
            </p:nvSpPr>
            <p:spPr>
              <a:xfrm>
                <a:off x="9365686" y="1656171"/>
                <a:ext cx="35147" cy="14442"/>
              </a:xfrm>
              <a:custGeom>
                <a:avLst/>
                <a:gdLst>
                  <a:gd name="connsiteX0" fmla="*/ 6632 w 35147"/>
                  <a:gd name="connsiteY0" fmla="*/ 13571 h 14442"/>
                  <a:gd name="connsiteX1" fmla="*/ 9881 w 35147"/>
                  <a:gd name="connsiteY1" fmla="*/ 13932 h 14442"/>
                  <a:gd name="connsiteX2" fmla="*/ 18905 w 35147"/>
                  <a:gd name="connsiteY2" fmla="*/ 14293 h 14442"/>
                  <a:gd name="connsiteX3" fmla="*/ 27567 w 35147"/>
                  <a:gd name="connsiteY3" fmla="*/ 11044 h 14442"/>
                  <a:gd name="connsiteX4" fmla="*/ 35148 w 35147"/>
                  <a:gd name="connsiteY4" fmla="*/ 6713 h 14442"/>
                  <a:gd name="connsiteX5" fmla="*/ 20349 w 35147"/>
                  <a:gd name="connsiteY5" fmla="*/ 3104 h 14442"/>
                  <a:gd name="connsiteX6" fmla="*/ 8798 w 35147"/>
                  <a:gd name="connsiteY6" fmla="*/ 216 h 14442"/>
                  <a:gd name="connsiteX7" fmla="*/ 2662 w 35147"/>
                  <a:gd name="connsiteY7" fmla="*/ 938 h 14442"/>
                  <a:gd name="connsiteX8" fmla="*/ 135 w 35147"/>
                  <a:gd name="connsiteY8" fmla="*/ 4547 h 14442"/>
                  <a:gd name="connsiteX9" fmla="*/ 135 w 35147"/>
                  <a:gd name="connsiteY9" fmla="*/ 4547 h 14442"/>
                  <a:gd name="connsiteX10" fmla="*/ 1218 w 35147"/>
                  <a:gd name="connsiteY10" fmla="*/ 10322 h 14442"/>
                  <a:gd name="connsiteX11" fmla="*/ 6632 w 35147"/>
                  <a:gd name="connsiteY11" fmla="*/ 13571 h 1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147" h="14442">
                    <a:moveTo>
                      <a:pt x="6632" y="13571"/>
                    </a:moveTo>
                    <a:cubicBezTo>
                      <a:pt x="7715" y="13571"/>
                      <a:pt x="8798" y="13932"/>
                      <a:pt x="9881" y="13932"/>
                    </a:cubicBezTo>
                    <a:cubicBezTo>
                      <a:pt x="12408" y="14293"/>
                      <a:pt x="15656" y="14654"/>
                      <a:pt x="18905" y="14293"/>
                    </a:cubicBezTo>
                    <a:cubicBezTo>
                      <a:pt x="21432" y="13932"/>
                      <a:pt x="24319" y="12849"/>
                      <a:pt x="27567" y="11044"/>
                    </a:cubicBezTo>
                    <a:lnTo>
                      <a:pt x="35148" y="6713"/>
                    </a:lnTo>
                    <a:lnTo>
                      <a:pt x="20349" y="3104"/>
                    </a:lnTo>
                    <a:cubicBezTo>
                      <a:pt x="16017" y="2021"/>
                      <a:pt x="12408" y="1299"/>
                      <a:pt x="8798" y="216"/>
                    </a:cubicBezTo>
                    <a:cubicBezTo>
                      <a:pt x="6632" y="-145"/>
                      <a:pt x="4467" y="-145"/>
                      <a:pt x="2662" y="938"/>
                    </a:cubicBezTo>
                    <a:cubicBezTo>
                      <a:pt x="1218" y="1660"/>
                      <a:pt x="496" y="3104"/>
                      <a:pt x="135" y="4547"/>
                    </a:cubicBezTo>
                    <a:lnTo>
                      <a:pt x="135" y="4547"/>
                    </a:lnTo>
                    <a:cubicBezTo>
                      <a:pt x="-225" y="6713"/>
                      <a:pt x="135" y="8879"/>
                      <a:pt x="1218" y="10322"/>
                    </a:cubicBezTo>
                    <a:cubicBezTo>
                      <a:pt x="2662" y="12488"/>
                      <a:pt x="4467" y="13210"/>
                      <a:pt x="6632" y="13571"/>
                    </a:cubicBezTo>
                    <a:close/>
                  </a:path>
                </a:pathLst>
              </a:custGeom>
              <a:solidFill>
                <a:srgbClr val="000000"/>
              </a:solidFill>
              <a:ln w="3607" cap="flat">
                <a:noFill/>
                <a:prstDash val="solid"/>
                <a:miter/>
              </a:ln>
            </p:spPr>
            <p:txBody>
              <a:bodyPr rtlCol="0" anchor="ctr"/>
              <a:lstStyle/>
              <a:p>
                <a:endParaRPr lang="en-US"/>
              </a:p>
            </p:txBody>
          </p:sp>
          <p:sp>
            <p:nvSpPr>
              <p:cNvPr id="130" name="Freeform 318">
                <a:extLst>
                  <a:ext uri="{FF2B5EF4-FFF2-40B4-BE49-F238E27FC236}">
                    <a16:creationId xmlns:a16="http://schemas.microsoft.com/office/drawing/2014/main" id="{87C8BAC0-B83B-FACC-A3C2-9AC514E5D8FF}"/>
                  </a:ext>
                </a:extLst>
              </p:cNvPr>
              <p:cNvSpPr/>
              <p:nvPr/>
            </p:nvSpPr>
            <p:spPr>
              <a:xfrm>
                <a:off x="8841004" y="1719780"/>
                <a:ext cx="27647" cy="18542"/>
              </a:xfrm>
              <a:custGeom>
                <a:avLst/>
                <a:gdLst>
                  <a:gd name="connsiteX0" fmla="*/ 16964 w 27647"/>
                  <a:gd name="connsiteY0" fmla="*/ 1217 h 18542"/>
                  <a:gd name="connsiteX1" fmla="*/ 6497 w 27647"/>
                  <a:gd name="connsiteY1" fmla="*/ 7353 h 18542"/>
                  <a:gd name="connsiteX2" fmla="*/ 0 w 27647"/>
                  <a:gd name="connsiteY2" fmla="*/ 11323 h 18542"/>
                  <a:gd name="connsiteX3" fmla="*/ 3248 w 27647"/>
                  <a:gd name="connsiteY3" fmla="*/ 18542 h 18542"/>
                  <a:gd name="connsiteX4" fmla="*/ 5776 w 27647"/>
                  <a:gd name="connsiteY4" fmla="*/ 18542 h 18542"/>
                  <a:gd name="connsiteX5" fmla="*/ 7580 w 27647"/>
                  <a:gd name="connsiteY5" fmla="*/ 18181 h 18542"/>
                  <a:gd name="connsiteX6" fmla="*/ 20935 w 27647"/>
                  <a:gd name="connsiteY6" fmla="*/ 13128 h 18542"/>
                  <a:gd name="connsiteX7" fmla="*/ 23462 w 27647"/>
                  <a:gd name="connsiteY7" fmla="*/ 12045 h 18542"/>
                  <a:gd name="connsiteX8" fmla="*/ 27432 w 27647"/>
                  <a:gd name="connsiteY8" fmla="*/ 7714 h 18542"/>
                  <a:gd name="connsiteX9" fmla="*/ 26710 w 27647"/>
                  <a:gd name="connsiteY9" fmla="*/ 3022 h 18542"/>
                  <a:gd name="connsiteX10" fmla="*/ 16964 w 27647"/>
                  <a:gd name="connsiteY10" fmla="*/ 1217 h 1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47" h="18542">
                    <a:moveTo>
                      <a:pt x="16964" y="1217"/>
                    </a:moveTo>
                    <a:cubicBezTo>
                      <a:pt x="13355" y="3383"/>
                      <a:pt x="10107" y="5187"/>
                      <a:pt x="6497" y="7353"/>
                    </a:cubicBezTo>
                    <a:lnTo>
                      <a:pt x="0" y="11323"/>
                    </a:lnTo>
                    <a:lnTo>
                      <a:pt x="3248" y="18542"/>
                    </a:lnTo>
                    <a:lnTo>
                      <a:pt x="5776" y="18542"/>
                    </a:lnTo>
                    <a:cubicBezTo>
                      <a:pt x="6497" y="18542"/>
                      <a:pt x="6858" y="18542"/>
                      <a:pt x="7580" y="18181"/>
                    </a:cubicBezTo>
                    <a:cubicBezTo>
                      <a:pt x="12633" y="17460"/>
                      <a:pt x="16964" y="15294"/>
                      <a:pt x="20935" y="13128"/>
                    </a:cubicBezTo>
                    <a:cubicBezTo>
                      <a:pt x="21657" y="12767"/>
                      <a:pt x="22379" y="12406"/>
                      <a:pt x="23462" y="12045"/>
                    </a:cubicBezTo>
                    <a:cubicBezTo>
                      <a:pt x="25988" y="10602"/>
                      <a:pt x="27071" y="8797"/>
                      <a:pt x="27432" y="7714"/>
                    </a:cubicBezTo>
                    <a:cubicBezTo>
                      <a:pt x="27793" y="6631"/>
                      <a:pt x="27793" y="4826"/>
                      <a:pt x="26710" y="3022"/>
                    </a:cubicBezTo>
                    <a:cubicBezTo>
                      <a:pt x="24545" y="495"/>
                      <a:pt x="21296" y="-1310"/>
                      <a:pt x="16964" y="1217"/>
                    </a:cubicBezTo>
                    <a:close/>
                  </a:path>
                </a:pathLst>
              </a:custGeom>
              <a:solidFill>
                <a:srgbClr val="000000"/>
              </a:solidFill>
              <a:ln w="3607" cap="flat">
                <a:noFill/>
                <a:prstDash val="solid"/>
                <a:miter/>
              </a:ln>
            </p:spPr>
            <p:txBody>
              <a:bodyPr rtlCol="0" anchor="ctr"/>
              <a:lstStyle/>
              <a:p>
                <a:endParaRPr lang="en-US"/>
              </a:p>
            </p:txBody>
          </p:sp>
          <p:sp>
            <p:nvSpPr>
              <p:cNvPr id="131" name="Freeform 319">
                <a:extLst>
                  <a:ext uri="{FF2B5EF4-FFF2-40B4-BE49-F238E27FC236}">
                    <a16:creationId xmlns:a16="http://schemas.microsoft.com/office/drawing/2014/main" id="{BDD76004-DCA1-0BD0-E342-219E23AD9C29}"/>
                  </a:ext>
                </a:extLst>
              </p:cNvPr>
              <p:cNvSpPr/>
              <p:nvPr/>
            </p:nvSpPr>
            <p:spPr>
              <a:xfrm>
                <a:off x="8883890" y="1384892"/>
                <a:ext cx="382409" cy="372146"/>
              </a:xfrm>
              <a:custGeom>
                <a:avLst/>
                <a:gdLst>
                  <a:gd name="connsiteX0" fmla="*/ 76949 w 382409"/>
                  <a:gd name="connsiteY0" fmla="*/ 26412 h 372146"/>
                  <a:gd name="connsiteX1" fmla="*/ 4399 w 382409"/>
                  <a:gd name="connsiteY1" fmla="*/ 234318 h 372146"/>
                  <a:gd name="connsiteX2" fmla="*/ 338275 w 382409"/>
                  <a:gd name="connsiteY2" fmla="*/ 291709 h 372146"/>
                  <a:gd name="connsiteX3" fmla="*/ 76949 w 382409"/>
                  <a:gd name="connsiteY3" fmla="*/ 26412 h 372146"/>
                </a:gdLst>
                <a:ahLst/>
                <a:cxnLst>
                  <a:cxn ang="0">
                    <a:pos x="connsiteX0" y="connsiteY0"/>
                  </a:cxn>
                  <a:cxn ang="0">
                    <a:pos x="connsiteX1" y="connsiteY1"/>
                  </a:cxn>
                  <a:cxn ang="0">
                    <a:pos x="connsiteX2" y="connsiteY2"/>
                  </a:cxn>
                  <a:cxn ang="0">
                    <a:pos x="connsiteX3" y="connsiteY3"/>
                  </a:cxn>
                </a:cxnLst>
                <a:rect l="l" t="t" r="r" b="b"/>
                <a:pathLst>
                  <a:path w="382409" h="372146">
                    <a:moveTo>
                      <a:pt x="76949" y="26412"/>
                    </a:moveTo>
                    <a:cubicBezTo>
                      <a:pt x="73339" y="28939"/>
                      <a:pt x="-21229" y="94992"/>
                      <a:pt x="4399" y="234318"/>
                    </a:cubicBezTo>
                    <a:cubicBezTo>
                      <a:pt x="35079" y="401076"/>
                      <a:pt x="248760" y="411904"/>
                      <a:pt x="338275" y="291709"/>
                    </a:cubicBezTo>
                    <a:cubicBezTo>
                      <a:pt x="494564" y="81637"/>
                      <a:pt x="194618" y="-61659"/>
                      <a:pt x="76949" y="26412"/>
                    </a:cubicBezTo>
                    <a:close/>
                  </a:path>
                </a:pathLst>
              </a:custGeom>
              <a:solidFill>
                <a:srgbClr val="DEA900"/>
              </a:solidFill>
              <a:ln w="3607" cap="flat">
                <a:noFill/>
                <a:prstDash val="solid"/>
                <a:miter/>
              </a:ln>
            </p:spPr>
            <p:txBody>
              <a:bodyPr rtlCol="0" anchor="ctr"/>
              <a:lstStyle/>
              <a:p>
                <a:endParaRPr lang="en-US"/>
              </a:p>
            </p:txBody>
          </p:sp>
        </p:grpSp>
        <p:sp>
          <p:nvSpPr>
            <p:cNvPr id="105" name="Freeform 320">
              <a:extLst>
                <a:ext uri="{FF2B5EF4-FFF2-40B4-BE49-F238E27FC236}">
                  <a16:creationId xmlns:a16="http://schemas.microsoft.com/office/drawing/2014/main" id="{FF71B851-AAB6-BA4E-4DB4-09EBEB5AE914}"/>
                </a:ext>
              </a:extLst>
            </p:cNvPr>
            <p:cNvSpPr/>
            <p:nvPr/>
          </p:nvSpPr>
          <p:spPr>
            <a:xfrm>
              <a:off x="9904309" y="1214867"/>
              <a:ext cx="74762" cy="445785"/>
            </a:xfrm>
            <a:custGeom>
              <a:avLst/>
              <a:gdLst>
                <a:gd name="connsiteX0" fmla="*/ 74762 w 74762"/>
                <a:gd name="connsiteY0" fmla="*/ 439716 h 445785"/>
                <a:gd name="connsiteX1" fmla="*/ 18454 w 74762"/>
                <a:gd name="connsiteY1" fmla="*/ 32567 h 445785"/>
                <a:gd name="connsiteX2" fmla="*/ 10513 w 74762"/>
                <a:gd name="connsiteY2" fmla="*/ 2969 h 445785"/>
                <a:gd name="connsiteX3" fmla="*/ 768 w 74762"/>
                <a:gd name="connsiteY3" fmla="*/ 7301 h 445785"/>
                <a:gd name="connsiteX4" fmla="*/ 8347 w 74762"/>
                <a:gd name="connsiteY4" fmla="*/ 37620 h 445785"/>
                <a:gd name="connsiteX5" fmla="*/ 67904 w 74762"/>
                <a:gd name="connsiteY5" fmla="*/ 441159 h 445785"/>
                <a:gd name="connsiteX6" fmla="*/ 74762 w 74762"/>
                <a:gd name="connsiteY6" fmla="*/ 439716 h 445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762" h="445785">
                  <a:moveTo>
                    <a:pt x="74762" y="439716"/>
                  </a:moveTo>
                  <a:cubicBezTo>
                    <a:pt x="74401" y="427443"/>
                    <a:pt x="19898" y="44478"/>
                    <a:pt x="18454" y="32567"/>
                  </a:cubicBezTo>
                  <a:cubicBezTo>
                    <a:pt x="17371" y="22099"/>
                    <a:pt x="15566" y="12354"/>
                    <a:pt x="10513" y="2969"/>
                  </a:cubicBezTo>
                  <a:cubicBezTo>
                    <a:pt x="7265" y="-3167"/>
                    <a:pt x="-2841" y="1164"/>
                    <a:pt x="768" y="7301"/>
                  </a:cubicBezTo>
                  <a:cubicBezTo>
                    <a:pt x="5821" y="16685"/>
                    <a:pt x="7265" y="27153"/>
                    <a:pt x="8347" y="37620"/>
                  </a:cubicBezTo>
                  <a:cubicBezTo>
                    <a:pt x="9792" y="48449"/>
                    <a:pt x="67543" y="430331"/>
                    <a:pt x="67904" y="441159"/>
                  </a:cubicBezTo>
                  <a:cubicBezTo>
                    <a:pt x="67904" y="448378"/>
                    <a:pt x="74762" y="446574"/>
                    <a:pt x="74762" y="439716"/>
                  </a:cubicBezTo>
                  <a:close/>
                </a:path>
              </a:pathLst>
            </a:custGeom>
            <a:solidFill>
              <a:srgbClr val="000000"/>
            </a:solidFill>
            <a:ln w="3607" cap="flat">
              <a:noFill/>
              <a:prstDash val="solid"/>
              <a:miter/>
            </a:ln>
          </p:spPr>
          <p:txBody>
            <a:bodyPr rtlCol="0" anchor="ctr"/>
            <a:lstStyle/>
            <a:p>
              <a:endParaRPr lang="en-US"/>
            </a:p>
          </p:txBody>
        </p:sp>
      </p:grpSp>
    </p:spTree>
    <p:extLst>
      <p:ext uri="{BB962C8B-B14F-4D97-AF65-F5344CB8AC3E}">
        <p14:creationId xmlns:p14="http://schemas.microsoft.com/office/powerpoint/2010/main" val="3940372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77373-D171-6347-DD2D-CCDBEDE71BFC}"/>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1AF98BFE-53DC-DBE2-EE37-06F2C62526F7}"/>
              </a:ext>
            </a:extLst>
          </p:cNvPr>
          <p:cNvSpPr>
            <a:spLocks noGrp="1"/>
          </p:cNvSpPr>
          <p:nvPr>
            <p:ph type="body" sz="quarter" idx="18"/>
          </p:nvPr>
        </p:nvSpPr>
        <p:spPr>
          <a:xfrm>
            <a:off x="1087459" y="1412322"/>
            <a:ext cx="5622552" cy="3849918"/>
          </a:xfrm>
        </p:spPr>
        <p:txBody>
          <a:bodyPr/>
          <a:lstStyle/>
          <a:p>
            <a:pPr marL="342900" indent="-342900">
              <a:buFont typeface="Wingdings" panose="05000000000000000000" pitchFamily="2" charset="2"/>
              <a:buChar char="q"/>
            </a:pPr>
            <a:r>
              <a:rPr lang="en-US" sz="1800" b="1" dirty="0">
                <a:solidFill>
                  <a:srgbClr val="CE362B"/>
                </a:solidFill>
              </a:rPr>
              <a:t>Schutzbedürftige Gruppen befähigen: </a:t>
            </a:r>
            <a:r>
              <a:rPr lang="en-US" sz="1800" dirty="0"/>
              <a:t>Einzelpersonen oder Gruppen, die in der Vergangenheit </a:t>
            </a:r>
            <a:r>
              <a:rPr lang="en-US" sz="1800" dirty="0" err="1"/>
              <a:t>an den Rand gedrängt </a:t>
            </a:r>
            <a:r>
              <a:rPr lang="en-US" sz="1800" dirty="0"/>
              <a:t>wurden, eine Stimme zu geben, ist von zentraler Bedeutung für ein integratives Engagement. Dies trägt dazu bei, dass ihre Bedürfnisse, Anliegen und Hoffnungen berücksichtigt werden.</a:t>
            </a:r>
          </a:p>
          <a:p>
            <a:pPr marL="342900" indent="-342900">
              <a:buFont typeface="Wingdings" panose="05000000000000000000" pitchFamily="2" charset="2"/>
              <a:buChar char="q"/>
            </a:pPr>
            <a:endParaRPr lang="en-US" sz="1800" dirty="0"/>
          </a:p>
          <a:p>
            <a:pPr marL="0" indent="0"/>
            <a:r>
              <a:rPr lang="en-US" sz="1800" b="1" dirty="0">
                <a:solidFill>
                  <a:schemeClr val="bg1"/>
                </a:solidFill>
                <a:highlight>
                  <a:srgbClr val="CE362B"/>
                </a:highlight>
              </a:rPr>
              <a:t>Beispiel: </a:t>
            </a:r>
            <a:r>
              <a:rPr lang="en-US" sz="1800" dirty="0"/>
              <a:t>Eine Initiative, die mit lokalen Schulen zusammenarbeitet, um jungen Menschen die Möglichkeit zu geben, Entscheidungen über kommunale Ressourcen oder öffentliche Räume mitzugestalten.</a:t>
            </a:r>
          </a:p>
          <a:p>
            <a:pPr marL="0" indent="0"/>
            <a:endParaRPr lang="en-US" sz="1800" dirty="0"/>
          </a:p>
        </p:txBody>
      </p:sp>
      <p:sp>
        <p:nvSpPr>
          <p:cNvPr id="18" name="Text Placeholder 17">
            <a:extLst>
              <a:ext uri="{FF2B5EF4-FFF2-40B4-BE49-F238E27FC236}">
                <a16:creationId xmlns:a16="http://schemas.microsoft.com/office/drawing/2014/main" id="{C2140BA6-43CE-6AD0-E592-6FDAC9A87024}"/>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grpSp>
        <p:nvGrpSpPr>
          <p:cNvPr id="3" name="Graphic 4">
            <a:extLst>
              <a:ext uri="{FF2B5EF4-FFF2-40B4-BE49-F238E27FC236}">
                <a16:creationId xmlns:a16="http://schemas.microsoft.com/office/drawing/2014/main" id="{B271E91C-94E6-58BD-76FE-E2850DD4D447}"/>
              </a:ext>
            </a:extLst>
          </p:cNvPr>
          <p:cNvGrpSpPr/>
          <p:nvPr/>
        </p:nvGrpSpPr>
        <p:grpSpPr>
          <a:xfrm>
            <a:off x="7534772" y="1753850"/>
            <a:ext cx="3386539" cy="2987607"/>
            <a:chOff x="5594918" y="3386579"/>
            <a:chExt cx="1695226" cy="1318674"/>
          </a:xfrm>
        </p:grpSpPr>
        <p:sp>
          <p:nvSpPr>
            <p:cNvPr id="4" name="Freeform 1082">
              <a:extLst>
                <a:ext uri="{FF2B5EF4-FFF2-40B4-BE49-F238E27FC236}">
                  <a16:creationId xmlns:a16="http://schemas.microsoft.com/office/drawing/2014/main" id="{AD684256-C357-B62E-8E11-E849211359A7}"/>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a:p>
          </p:txBody>
        </p:sp>
        <p:sp>
          <p:nvSpPr>
            <p:cNvPr id="5" name="Freeform 1083">
              <a:extLst>
                <a:ext uri="{FF2B5EF4-FFF2-40B4-BE49-F238E27FC236}">
                  <a16:creationId xmlns:a16="http://schemas.microsoft.com/office/drawing/2014/main" id="{73E7FCB4-B8AA-9192-C765-A6909EAC4AC7}"/>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a:p>
          </p:txBody>
        </p:sp>
        <p:sp>
          <p:nvSpPr>
            <p:cNvPr id="6" name="Freeform 1084">
              <a:extLst>
                <a:ext uri="{FF2B5EF4-FFF2-40B4-BE49-F238E27FC236}">
                  <a16:creationId xmlns:a16="http://schemas.microsoft.com/office/drawing/2014/main" id="{8B7BF29B-9A25-F7B7-DD06-BAA39C1C04C4}"/>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a:p>
          </p:txBody>
        </p:sp>
        <p:sp>
          <p:nvSpPr>
            <p:cNvPr id="7" name="Freeform 1085">
              <a:extLst>
                <a:ext uri="{FF2B5EF4-FFF2-40B4-BE49-F238E27FC236}">
                  <a16:creationId xmlns:a16="http://schemas.microsoft.com/office/drawing/2014/main" id="{9753E095-2605-6FB5-C0B7-E8537DCAE990}"/>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CE362B"/>
            </a:solidFill>
            <a:ln w="1804" cap="flat">
              <a:noFill/>
              <a:prstDash val="solid"/>
              <a:miter/>
            </a:ln>
          </p:spPr>
          <p:txBody>
            <a:bodyPr rtlCol="0" anchor="ctr"/>
            <a:lstStyle/>
            <a:p>
              <a:endParaRPr lang="en-US"/>
            </a:p>
          </p:txBody>
        </p:sp>
        <p:sp>
          <p:nvSpPr>
            <p:cNvPr id="8" name="Freeform 1086">
              <a:extLst>
                <a:ext uri="{FF2B5EF4-FFF2-40B4-BE49-F238E27FC236}">
                  <a16:creationId xmlns:a16="http://schemas.microsoft.com/office/drawing/2014/main" id="{C636CBC4-14F6-9116-1180-1422A4614A79}"/>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a:p>
          </p:txBody>
        </p:sp>
        <p:sp>
          <p:nvSpPr>
            <p:cNvPr id="9" name="Freeform 1087">
              <a:extLst>
                <a:ext uri="{FF2B5EF4-FFF2-40B4-BE49-F238E27FC236}">
                  <a16:creationId xmlns:a16="http://schemas.microsoft.com/office/drawing/2014/main" id="{EEE38661-847F-5BBB-C20D-FB52EBF44AB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a:p>
          </p:txBody>
        </p:sp>
        <p:sp>
          <p:nvSpPr>
            <p:cNvPr id="10" name="Freeform 1088">
              <a:extLst>
                <a:ext uri="{FF2B5EF4-FFF2-40B4-BE49-F238E27FC236}">
                  <a16:creationId xmlns:a16="http://schemas.microsoft.com/office/drawing/2014/main" id="{6CB0CA40-8824-679D-5989-F8FC1D0B19DC}"/>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a:p>
          </p:txBody>
        </p:sp>
        <p:sp>
          <p:nvSpPr>
            <p:cNvPr id="11" name="Freeform 1089">
              <a:extLst>
                <a:ext uri="{FF2B5EF4-FFF2-40B4-BE49-F238E27FC236}">
                  <a16:creationId xmlns:a16="http://schemas.microsoft.com/office/drawing/2014/main" id="{2843F83A-6E69-9A78-CA37-9E57F63B6C1A}"/>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a:p>
          </p:txBody>
        </p:sp>
        <p:sp>
          <p:nvSpPr>
            <p:cNvPr id="12" name="Freeform 1090">
              <a:extLst>
                <a:ext uri="{FF2B5EF4-FFF2-40B4-BE49-F238E27FC236}">
                  <a16:creationId xmlns:a16="http://schemas.microsoft.com/office/drawing/2014/main" id="{4CB87BCD-0916-D86E-CF1D-A667811B3685}"/>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a:p>
          </p:txBody>
        </p:sp>
        <p:sp>
          <p:nvSpPr>
            <p:cNvPr id="13" name="Freeform 1091">
              <a:extLst>
                <a:ext uri="{FF2B5EF4-FFF2-40B4-BE49-F238E27FC236}">
                  <a16:creationId xmlns:a16="http://schemas.microsoft.com/office/drawing/2014/main" id="{B205C629-B179-3176-6DDD-E017B8BF029F}"/>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a:p>
          </p:txBody>
        </p:sp>
        <p:sp>
          <p:nvSpPr>
            <p:cNvPr id="14" name="Freeform 1092">
              <a:extLst>
                <a:ext uri="{FF2B5EF4-FFF2-40B4-BE49-F238E27FC236}">
                  <a16:creationId xmlns:a16="http://schemas.microsoft.com/office/drawing/2014/main" id="{383D3538-7A5F-7547-D34A-1C1EFD336DBB}"/>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a:p>
          </p:txBody>
        </p:sp>
        <p:sp>
          <p:nvSpPr>
            <p:cNvPr id="15" name="Freeform 1093">
              <a:extLst>
                <a:ext uri="{FF2B5EF4-FFF2-40B4-BE49-F238E27FC236}">
                  <a16:creationId xmlns:a16="http://schemas.microsoft.com/office/drawing/2014/main" id="{B4874C3C-F812-E20C-DF3B-4C8DAFDBCF61}"/>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a:p>
          </p:txBody>
        </p:sp>
        <p:sp>
          <p:nvSpPr>
            <p:cNvPr id="16" name="Freeform 1094">
              <a:extLst>
                <a:ext uri="{FF2B5EF4-FFF2-40B4-BE49-F238E27FC236}">
                  <a16:creationId xmlns:a16="http://schemas.microsoft.com/office/drawing/2014/main" id="{1ECDC928-1E5D-BBC6-148E-3885000A1652}"/>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a:p>
          </p:txBody>
        </p:sp>
        <p:sp>
          <p:nvSpPr>
            <p:cNvPr id="17" name="Freeform 1095">
              <a:extLst>
                <a:ext uri="{FF2B5EF4-FFF2-40B4-BE49-F238E27FC236}">
                  <a16:creationId xmlns:a16="http://schemas.microsoft.com/office/drawing/2014/main" id="{543011BA-A6F2-DE52-37FF-6A7FBA9EF79F}"/>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a:p>
          </p:txBody>
        </p:sp>
        <p:sp>
          <p:nvSpPr>
            <p:cNvPr id="20" name="Freeform 1096">
              <a:extLst>
                <a:ext uri="{FF2B5EF4-FFF2-40B4-BE49-F238E27FC236}">
                  <a16:creationId xmlns:a16="http://schemas.microsoft.com/office/drawing/2014/main" id="{D924719B-5709-FC92-5751-BEBDF7D49549}"/>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a:p>
          </p:txBody>
        </p:sp>
        <p:sp>
          <p:nvSpPr>
            <p:cNvPr id="21" name="Freeform 1097">
              <a:extLst>
                <a:ext uri="{FF2B5EF4-FFF2-40B4-BE49-F238E27FC236}">
                  <a16:creationId xmlns:a16="http://schemas.microsoft.com/office/drawing/2014/main" id="{995A7720-F799-643B-A4C2-2B016CEB966D}"/>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a:p>
          </p:txBody>
        </p:sp>
        <p:sp>
          <p:nvSpPr>
            <p:cNvPr id="22" name="Freeform 1098">
              <a:extLst>
                <a:ext uri="{FF2B5EF4-FFF2-40B4-BE49-F238E27FC236}">
                  <a16:creationId xmlns:a16="http://schemas.microsoft.com/office/drawing/2014/main" id="{6B9016CE-44C7-1CB9-6C8A-909D450B3AAB}"/>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a:p>
          </p:txBody>
        </p:sp>
        <p:sp>
          <p:nvSpPr>
            <p:cNvPr id="23" name="Freeform 1099">
              <a:extLst>
                <a:ext uri="{FF2B5EF4-FFF2-40B4-BE49-F238E27FC236}">
                  <a16:creationId xmlns:a16="http://schemas.microsoft.com/office/drawing/2014/main" id="{CBF0E79B-16B3-6954-D4C5-87FDD97E55C4}"/>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a:p>
          </p:txBody>
        </p:sp>
        <p:sp>
          <p:nvSpPr>
            <p:cNvPr id="24" name="Freeform 1100">
              <a:extLst>
                <a:ext uri="{FF2B5EF4-FFF2-40B4-BE49-F238E27FC236}">
                  <a16:creationId xmlns:a16="http://schemas.microsoft.com/office/drawing/2014/main" id="{B157BBCF-86B3-5C6C-5E66-9505C1872A7A}"/>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a:p>
          </p:txBody>
        </p:sp>
        <p:sp>
          <p:nvSpPr>
            <p:cNvPr id="25" name="Freeform 1101">
              <a:extLst>
                <a:ext uri="{FF2B5EF4-FFF2-40B4-BE49-F238E27FC236}">
                  <a16:creationId xmlns:a16="http://schemas.microsoft.com/office/drawing/2014/main" id="{559E6580-392E-91E1-3FD7-AD315B29B879}"/>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a:p>
          </p:txBody>
        </p:sp>
        <p:sp>
          <p:nvSpPr>
            <p:cNvPr id="26" name="Freeform 1102">
              <a:extLst>
                <a:ext uri="{FF2B5EF4-FFF2-40B4-BE49-F238E27FC236}">
                  <a16:creationId xmlns:a16="http://schemas.microsoft.com/office/drawing/2014/main" id="{2AB7BA60-1D9B-2801-2146-4080B680ED74}"/>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a:p>
          </p:txBody>
        </p:sp>
        <p:sp>
          <p:nvSpPr>
            <p:cNvPr id="27" name="Freeform 1103">
              <a:extLst>
                <a:ext uri="{FF2B5EF4-FFF2-40B4-BE49-F238E27FC236}">
                  <a16:creationId xmlns:a16="http://schemas.microsoft.com/office/drawing/2014/main" id="{34DC0723-0CE3-BC23-7AD2-B172C893637F}"/>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a:p>
          </p:txBody>
        </p:sp>
        <p:sp>
          <p:nvSpPr>
            <p:cNvPr id="28" name="Freeform 1104">
              <a:extLst>
                <a:ext uri="{FF2B5EF4-FFF2-40B4-BE49-F238E27FC236}">
                  <a16:creationId xmlns:a16="http://schemas.microsoft.com/office/drawing/2014/main" id="{DD4BAEEF-429D-B126-EF57-E788E5FCE716}"/>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a:p>
          </p:txBody>
        </p:sp>
        <p:sp>
          <p:nvSpPr>
            <p:cNvPr id="29" name="Freeform 1105">
              <a:extLst>
                <a:ext uri="{FF2B5EF4-FFF2-40B4-BE49-F238E27FC236}">
                  <a16:creationId xmlns:a16="http://schemas.microsoft.com/office/drawing/2014/main" id="{78962625-5DB1-0150-1655-BBEAA91D89FA}"/>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a:p>
          </p:txBody>
        </p:sp>
        <p:sp>
          <p:nvSpPr>
            <p:cNvPr id="30" name="Freeform 1106">
              <a:extLst>
                <a:ext uri="{FF2B5EF4-FFF2-40B4-BE49-F238E27FC236}">
                  <a16:creationId xmlns:a16="http://schemas.microsoft.com/office/drawing/2014/main" id="{10E25F94-F416-4F3E-D8EE-EB668FA7E2E5}"/>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36586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8CD5-EF0F-A844-219C-393EB1D9CB31}"/>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835BFBE8-CA8E-3D9C-DE38-2AE69775E9A3}"/>
              </a:ext>
            </a:extLst>
          </p:cNvPr>
          <p:cNvSpPr>
            <a:spLocks noGrp="1"/>
          </p:cNvSpPr>
          <p:nvPr>
            <p:ph type="body" sz="quarter" idx="18"/>
          </p:nvPr>
        </p:nvSpPr>
        <p:spPr>
          <a:xfrm>
            <a:off x="1065119" y="984952"/>
            <a:ext cx="7983631" cy="3849918"/>
          </a:xfrm>
        </p:spPr>
        <p:txBody>
          <a:bodyPr/>
          <a:lstStyle/>
          <a:p>
            <a:pPr marL="342900" indent="-342900">
              <a:buFont typeface="Wingdings" panose="05000000000000000000" pitchFamily="2" charset="2"/>
              <a:buChar char="q"/>
            </a:pPr>
            <a:r>
              <a:rPr lang="en-US" sz="1800" b="1" dirty="0">
                <a:solidFill>
                  <a:srgbClr val="0872B5"/>
                </a:solidFill>
              </a:rPr>
              <a:t>Tokenismus: </a:t>
            </a:r>
            <a:r>
              <a:rPr lang="en-US" sz="1800" dirty="0"/>
              <a:t>Unter Tokenismus versteht man die oberflächliche Einbeziehung einer Gruppe von Menschen, ohne ihren Beitrag wirklich zu würdigen oder ihnen echte Macht zu geben. Dies kann passieren, wenn Unternehmen verschiedene </a:t>
            </a:r>
            <a:r>
              <a:rPr lang="en-US" sz="1800" dirty="0" err="1"/>
              <a:t>Stimmen</a:t>
            </a:r>
            <a:r>
              <a:rPr lang="en-US" sz="1800" dirty="0"/>
              <a:t> </a:t>
            </a:r>
            <a:r>
              <a:rPr lang="en-US" sz="1800" dirty="0" err="1"/>
              <a:t>anhören</a:t>
            </a:r>
            <a:r>
              <a:rPr lang="en-US" sz="1800" dirty="0"/>
              <a:t>, aber diese Stimmen nicht wirklich in die Entscheidungsfindung einbeziehen.</a:t>
            </a:r>
          </a:p>
          <a:p>
            <a:pPr marL="0" indent="0"/>
            <a:r>
              <a:rPr lang="en-US" sz="1800" b="1" dirty="0">
                <a:solidFill>
                  <a:schemeClr val="bg1"/>
                </a:solidFill>
                <a:highlight>
                  <a:srgbClr val="0872B5"/>
                </a:highlight>
              </a:rPr>
              <a:t>Beispiel: </a:t>
            </a:r>
            <a:r>
              <a:rPr lang="en-US" sz="1800" dirty="0"/>
              <a:t>Einladung von Vertretern </a:t>
            </a:r>
            <a:r>
              <a:rPr lang="en-US" sz="1800" dirty="0" err="1"/>
              <a:t>marginalisierter </a:t>
            </a:r>
            <a:r>
              <a:rPr lang="en-US" sz="1800" dirty="0"/>
              <a:t>Gemeinschaften zu einer Veranstaltung, ohne dass ihr Feedback oder ihre Ideen in das Endergebnis einfließen.</a:t>
            </a:r>
          </a:p>
          <a:p>
            <a:pPr marL="342900" indent="-342900">
              <a:buFont typeface="Wingdings" panose="05000000000000000000" pitchFamily="2" charset="2"/>
              <a:buChar char="q"/>
            </a:pPr>
            <a:r>
              <a:rPr lang="en-US" sz="1800" b="1" dirty="0">
                <a:solidFill>
                  <a:srgbClr val="0872B5"/>
                </a:solidFill>
              </a:rPr>
              <a:t>Ausschluss oder Ignorieren </a:t>
            </a:r>
            <a:r>
              <a:rPr lang="en-US" sz="1800" b="1" dirty="0" err="1">
                <a:solidFill>
                  <a:srgbClr val="0872B5"/>
                </a:solidFill>
              </a:rPr>
              <a:t>marginalisierter </a:t>
            </a:r>
            <a:r>
              <a:rPr lang="en-US" sz="1800" b="1" dirty="0">
                <a:solidFill>
                  <a:srgbClr val="0872B5"/>
                </a:solidFill>
              </a:rPr>
              <a:t>Stimmen: </a:t>
            </a:r>
            <a:r>
              <a:rPr lang="en-US" sz="1800" dirty="0"/>
              <a:t>Ein Engagement der Gemeinschaft, das nur bestimmte Gruppen einbezieht, oft die dominanten oder lautstarken, während </a:t>
            </a:r>
            <a:r>
              <a:rPr lang="en-US" sz="1800" dirty="0" err="1"/>
              <a:t>marginalisierte </a:t>
            </a:r>
            <a:r>
              <a:rPr lang="en-US" sz="1800" dirty="0"/>
              <a:t>Gemeinschaften übersehen werden, ermöglicht keine Inklusivität. Echtes Engagement erfordert, dass alle Teile der Gemeinschaft erreicht werden.</a:t>
            </a:r>
          </a:p>
          <a:p>
            <a:pPr marL="0" indent="0"/>
            <a:r>
              <a:rPr lang="en-US" sz="1800" b="1" dirty="0">
                <a:solidFill>
                  <a:schemeClr val="bg1"/>
                </a:solidFill>
                <a:highlight>
                  <a:srgbClr val="0872B5"/>
                </a:highlight>
              </a:rPr>
              <a:t>Beispiel: </a:t>
            </a:r>
            <a:r>
              <a:rPr lang="en-US" sz="1800" dirty="0"/>
              <a:t>Durchführung von Umfragen oder Fokusgruppen, bei denen einkommensschwache Familien, Nicht-Muttersprachler oder Menschen mit Behinderungen nicht erreicht werden und somit wichtige Perspektiven fehlen.</a:t>
            </a:r>
          </a:p>
          <a:p>
            <a:pPr marL="0" indent="0"/>
            <a:endParaRPr lang="en-US" sz="1800" dirty="0"/>
          </a:p>
        </p:txBody>
      </p:sp>
      <p:sp>
        <p:nvSpPr>
          <p:cNvPr id="18" name="Text Placeholder 17">
            <a:extLst>
              <a:ext uri="{FF2B5EF4-FFF2-40B4-BE49-F238E27FC236}">
                <a16:creationId xmlns:a16="http://schemas.microsoft.com/office/drawing/2014/main" id="{4172CA92-420C-DB77-D249-BA560495A664}"/>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sp>
        <p:nvSpPr>
          <p:cNvPr id="2" name="TextBox 1">
            <a:extLst>
              <a:ext uri="{FF2B5EF4-FFF2-40B4-BE49-F238E27FC236}">
                <a16:creationId xmlns:a16="http://schemas.microsoft.com/office/drawing/2014/main" id="{EF723F56-A47B-D267-0289-B33975BF38E1}"/>
              </a:ext>
            </a:extLst>
          </p:cNvPr>
          <p:cNvSpPr txBox="1"/>
          <p:nvPr/>
        </p:nvSpPr>
        <p:spPr>
          <a:xfrm>
            <a:off x="941293" y="386767"/>
            <a:ext cx="10452325" cy="584775"/>
          </a:xfrm>
          <a:prstGeom prst="rect">
            <a:avLst/>
          </a:prstGeom>
          <a:noFill/>
        </p:spPr>
        <p:txBody>
          <a:bodyPr wrap="square" rtlCol="0">
            <a:spAutoFit/>
          </a:bodyPr>
          <a:lstStyle/>
          <a:p>
            <a:r>
              <a:rPr lang="en-US" sz="3200" b="0" kern="100" dirty="0">
                <a:solidFill>
                  <a:srgbClr val="0872B5"/>
                </a:solidFill>
                <a:latin typeface="+mn-lt"/>
                <a:cs typeface="Times New Roman" panose="02020603050405020304" pitchFamily="18" charset="0"/>
              </a:rPr>
              <a:t>Was </a:t>
            </a:r>
            <a:r>
              <a:rPr lang="en-US" sz="3200" b="1" kern="100" dirty="0">
                <a:solidFill>
                  <a:srgbClr val="CE362B"/>
                </a:solidFill>
                <a:latin typeface="+mn-lt"/>
                <a:cs typeface="Times New Roman" panose="02020603050405020304" pitchFamily="18" charset="0"/>
              </a:rPr>
              <a:t>ist kein </a:t>
            </a:r>
            <a:r>
              <a:rPr lang="en-US" sz="3200" b="0" kern="100" dirty="0">
                <a:solidFill>
                  <a:srgbClr val="0872B5"/>
                </a:solidFill>
                <a:latin typeface="+mn-lt"/>
                <a:cs typeface="Times New Roman" panose="02020603050405020304" pitchFamily="18" charset="0"/>
              </a:rPr>
              <a:t>inklusives gesellschaftliches Engagement?</a:t>
            </a:r>
            <a:endParaRPr lang="en-IE" sz="3200" b="1" dirty="0">
              <a:solidFill>
                <a:srgbClr val="CE362B"/>
              </a:solidFill>
            </a:endParaRPr>
          </a:p>
        </p:txBody>
      </p:sp>
      <p:grpSp>
        <p:nvGrpSpPr>
          <p:cNvPr id="3" name="Graphic 3">
            <a:extLst>
              <a:ext uri="{FF2B5EF4-FFF2-40B4-BE49-F238E27FC236}">
                <a16:creationId xmlns:a16="http://schemas.microsoft.com/office/drawing/2014/main" id="{B52176DB-89A7-B8EA-8F7C-1AA43545ECB4}"/>
              </a:ext>
            </a:extLst>
          </p:cNvPr>
          <p:cNvGrpSpPr/>
          <p:nvPr/>
        </p:nvGrpSpPr>
        <p:grpSpPr>
          <a:xfrm>
            <a:off x="9641744" y="2411055"/>
            <a:ext cx="1418434" cy="2508501"/>
            <a:chOff x="4085896" y="658695"/>
            <a:chExt cx="595594" cy="1482042"/>
          </a:xfrm>
        </p:grpSpPr>
        <p:grpSp>
          <p:nvGrpSpPr>
            <p:cNvPr id="4" name="Graphic 3">
              <a:extLst>
                <a:ext uri="{FF2B5EF4-FFF2-40B4-BE49-F238E27FC236}">
                  <a16:creationId xmlns:a16="http://schemas.microsoft.com/office/drawing/2014/main" id="{890CA471-79D7-F9B2-431F-1FD9477972E7}"/>
                </a:ext>
              </a:extLst>
            </p:cNvPr>
            <p:cNvGrpSpPr/>
            <p:nvPr/>
          </p:nvGrpSpPr>
          <p:grpSpPr>
            <a:xfrm>
              <a:off x="4176621" y="1392038"/>
              <a:ext cx="504869" cy="748699"/>
              <a:chOff x="4176621" y="1392038"/>
              <a:chExt cx="504869" cy="748699"/>
            </a:xfrm>
          </p:grpSpPr>
          <p:sp>
            <p:nvSpPr>
              <p:cNvPr id="47" name="Freeform 624">
                <a:extLst>
                  <a:ext uri="{FF2B5EF4-FFF2-40B4-BE49-F238E27FC236}">
                    <a16:creationId xmlns:a16="http://schemas.microsoft.com/office/drawing/2014/main" id="{0A1F208D-CBE3-6B00-6FB8-02473E84CE31}"/>
                  </a:ext>
                </a:extLst>
              </p:cNvPr>
              <p:cNvSpPr/>
              <p:nvPr/>
            </p:nvSpPr>
            <p:spPr>
              <a:xfrm>
                <a:off x="4419935" y="1404746"/>
                <a:ext cx="181553" cy="174696"/>
              </a:xfrm>
              <a:custGeom>
                <a:avLst/>
                <a:gdLst>
                  <a:gd name="connsiteX0" fmla="*/ 0 w 181553"/>
                  <a:gd name="connsiteY0" fmla="*/ 88012 h 174696"/>
                  <a:gd name="connsiteX1" fmla="*/ 96203 w 181553"/>
                  <a:gd name="connsiteY1" fmla="*/ 1 h 174696"/>
                  <a:gd name="connsiteX2" fmla="*/ 181546 w 181553"/>
                  <a:gd name="connsiteY2" fmla="*/ 90869 h 174696"/>
                  <a:gd name="connsiteX3" fmla="*/ 91440 w 181553"/>
                  <a:gd name="connsiteY3" fmla="*/ 174689 h 174696"/>
                  <a:gd name="connsiteX4" fmla="*/ 0 w 181553"/>
                  <a:gd name="connsiteY4" fmla="*/ 88012 h 174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53" h="174696">
                    <a:moveTo>
                      <a:pt x="0" y="88012"/>
                    </a:moveTo>
                    <a:cubicBezTo>
                      <a:pt x="0" y="39815"/>
                      <a:pt x="41148" y="-190"/>
                      <a:pt x="96203" y="1"/>
                    </a:cubicBezTo>
                    <a:cubicBezTo>
                      <a:pt x="139065" y="191"/>
                      <a:pt x="180975" y="42292"/>
                      <a:pt x="181546" y="90869"/>
                    </a:cubicBezTo>
                    <a:cubicBezTo>
                      <a:pt x="182118" y="140971"/>
                      <a:pt x="146495" y="174118"/>
                      <a:pt x="91440" y="174689"/>
                    </a:cubicBezTo>
                    <a:cubicBezTo>
                      <a:pt x="34481" y="175261"/>
                      <a:pt x="0" y="142685"/>
                      <a:pt x="0" y="88012"/>
                    </a:cubicBezTo>
                    <a:close/>
                  </a:path>
                </a:pathLst>
              </a:custGeom>
              <a:solidFill>
                <a:srgbClr val="FFFFFF"/>
              </a:solidFill>
              <a:ln w="1905" cap="flat">
                <a:noFill/>
                <a:prstDash val="solid"/>
                <a:miter/>
              </a:ln>
            </p:spPr>
            <p:txBody>
              <a:bodyPr rtlCol="0" anchor="ctr"/>
              <a:lstStyle/>
              <a:p>
                <a:endParaRPr lang="en-US"/>
              </a:p>
            </p:txBody>
          </p:sp>
          <p:sp>
            <p:nvSpPr>
              <p:cNvPr id="48" name="Freeform 625">
                <a:extLst>
                  <a:ext uri="{FF2B5EF4-FFF2-40B4-BE49-F238E27FC236}">
                    <a16:creationId xmlns:a16="http://schemas.microsoft.com/office/drawing/2014/main" id="{CF2596D3-84DA-EED2-63A4-4089FDAC9C40}"/>
                  </a:ext>
                </a:extLst>
              </p:cNvPr>
              <p:cNvSpPr/>
              <p:nvPr/>
            </p:nvSpPr>
            <p:spPr>
              <a:xfrm>
                <a:off x="4226503" y="1477748"/>
                <a:ext cx="439856" cy="649756"/>
              </a:xfrm>
              <a:custGeom>
                <a:avLst/>
                <a:gdLst>
                  <a:gd name="connsiteX0" fmla="*/ 16076 w 439856"/>
                  <a:gd name="connsiteY0" fmla="*/ 4913 h 649756"/>
                  <a:gd name="connsiteX1" fmla="*/ 59701 w 439856"/>
                  <a:gd name="connsiteY1" fmla="*/ 13676 h 649756"/>
                  <a:gd name="connsiteX2" fmla="*/ 100087 w 439856"/>
                  <a:gd name="connsiteY2" fmla="*/ 67397 h 649756"/>
                  <a:gd name="connsiteX3" fmla="*/ 144473 w 439856"/>
                  <a:gd name="connsiteY3" fmla="*/ 92734 h 649756"/>
                  <a:gd name="connsiteX4" fmla="*/ 240294 w 439856"/>
                  <a:gd name="connsiteY4" fmla="*/ 107593 h 649756"/>
                  <a:gd name="connsiteX5" fmla="*/ 297064 w 439856"/>
                  <a:gd name="connsiteY5" fmla="*/ 115022 h 649756"/>
                  <a:gd name="connsiteX6" fmla="*/ 390980 w 439856"/>
                  <a:gd name="connsiteY6" fmla="*/ 171029 h 649756"/>
                  <a:gd name="connsiteX7" fmla="*/ 438224 w 439856"/>
                  <a:gd name="connsiteY7" fmla="*/ 355052 h 649756"/>
                  <a:gd name="connsiteX8" fmla="*/ 438796 w 439856"/>
                  <a:gd name="connsiteY8" fmla="*/ 382675 h 649756"/>
                  <a:gd name="connsiteX9" fmla="*/ 398029 w 439856"/>
                  <a:gd name="connsiteY9" fmla="*/ 400010 h 649756"/>
                  <a:gd name="connsiteX10" fmla="*/ 379550 w 439856"/>
                  <a:gd name="connsiteY10" fmla="*/ 368006 h 649756"/>
                  <a:gd name="connsiteX11" fmla="*/ 362977 w 439856"/>
                  <a:gd name="connsiteY11" fmla="*/ 243038 h 649756"/>
                  <a:gd name="connsiteX12" fmla="*/ 355928 w 439856"/>
                  <a:gd name="connsiteY12" fmla="*/ 244181 h 649756"/>
                  <a:gd name="connsiteX13" fmla="*/ 369644 w 439856"/>
                  <a:gd name="connsiteY13" fmla="*/ 400201 h 649756"/>
                  <a:gd name="connsiteX14" fmla="*/ 390028 w 439856"/>
                  <a:gd name="connsiteY14" fmla="*/ 615085 h 649756"/>
                  <a:gd name="connsiteX15" fmla="*/ 362786 w 439856"/>
                  <a:gd name="connsiteY15" fmla="*/ 649375 h 649756"/>
                  <a:gd name="connsiteX16" fmla="*/ 326782 w 439856"/>
                  <a:gd name="connsiteY16" fmla="*/ 619276 h 649756"/>
                  <a:gd name="connsiteX17" fmla="*/ 297064 w 439856"/>
                  <a:gd name="connsiteY17" fmla="*/ 419822 h 649756"/>
                  <a:gd name="connsiteX18" fmla="*/ 266774 w 439856"/>
                  <a:gd name="connsiteY18" fmla="*/ 395819 h 649756"/>
                  <a:gd name="connsiteX19" fmla="*/ 242390 w 439856"/>
                  <a:gd name="connsiteY19" fmla="*/ 424966 h 649756"/>
                  <a:gd name="connsiteX20" fmla="*/ 202957 w 439856"/>
                  <a:gd name="connsiteY20" fmla="*/ 631277 h 649756"/>
                  <a:gd name="connsiteX21" fmla="*/ 169429 w 439856"/>
                  <a:gd name="connsiteY21" fmla="*/ 642898 h 649756"/>
                  <a:gd name="connsiteX22" fmla="*/ 148664 w 439856"/>
                  <a:gd name="connsiteY22" fmla="*/ 615656 h 649756"/>
                  <a:gd name="connsiteX23" fmla="*/ 156475 w 439856"/>
                  <a:gd name="connsiteY23" fmla="*/ 523264 h 649756"/>
                  <a:gd name="connsiteX24" fmla="*/ 177620 w 439856"/>
                  <a:gd name="connsiteY24" fmla="*/ 236371 h 649756"/>
                  <a:gd name="connsiteX25" fmla="*/ 135329 w 439856"/>
                  <a:gd name="connsiteY25" fmla="*/ 182269 h 649756"/>
                  <a:gd name="connsiteX26" fmla="*/ 48461 w 439856"/>
                  <a:gd name="connsiteY26" fmla="*/ 121499 h 649756"/>
                  <a:gd name="connsiteX27" fmla="*/ 3694 w 439856"/>
                  <a:gd name="connsiteY27" fmla="*/ 43585 h 649756"/>
                  <a:gd name="connsiteX28" fmla="*/ 16076 w 439856"/>
                  <a:gd name="connsiteY28" fmla="*/ 4913 h 64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856" h="649756">
                    <a:moveTo>
                      <a:pt x="16076" y="4913"/>
                    </a:moveTo>
                    <a:cubicBezTo>
                      <a:pt x="32269" y="-3659"/>
                      <a:pt x="47890" y="-1183"/>
                      <a:pt x="59701" y="13676"/>
                    </a:cubicBezTo>
                    <a:cubicBezTo>
                      <a:pt x="73607" y="31202"/>
                      <a:pt x="87323" y="49109"/>
                      <a:pt x="100087" y="67397"/>
                    </a:cubicBezTo>
                    <a:cubicBezTo>
                      <a:pt x="111136" y="83209"/>
                      <a:pt x="125423" y="90067"/>
                      <a:pt x="144473" y="92734"/>
                    </a:cubicBezTo>
                    <a:cubicBezTo>
                      <a:pt x="176477" y="97306"/>
                      <a:pt x="210005" y="94258"/>
                      <a:pt x="240294" y="107593"/>
                    </a:cubicBezTo>
                    <a:cubicBezTo>
                      <a:pt x="258964" y="115784"/>
                      <a:pt x="277823" y="117118"/>
                      <a:pt x="297064" y="115022"/>
                    </a:cubicBezTo>
                    <a:cubicBezTo>
                      <a:pt x="350404" y="109307"/>
                      <a:pt x="370978" y="120356"/>
                      <a:pt x="390980" y="171029"/>
                    </a:cubicBezTo>
                    <a:cubicBezTo>
                      <a:pt x="414221" y="230275"/>
                      <a:pt x="427937" y="292187"/>
                      <a:pt x="438224" y="355052"/>
                    </a:cubicBezTo>
                    <a:cubicBezTo>
                      <a:pt x="439748" y="364196"/>
                      <a:pt x="440701" y="373340"/>
                      <a:pt x="438796" y="382675"/>
                    </a:cubicBezTo>
                    <a:cubicBezTo>
                      <a:pt x="434033" y="404392"/>
                      <a:pt x="416507" y="411250"/>
                      <a:pt x="398029" y="400010"/>
                    </a:cubicBezTo>
                    <a:cubicBezTo>
                      <a:pt x="385456" y="392200"/>
                      <a:pt x="380884" y="382294"/>
                      <a:pt x="379550" y="368006"/>
                    </a:cubicBezTo>
                    <a:cubicBezTo>
                      <a:pt x="375931" y="326096"/>
                      <a:pt x="371168" y="284186"/>
                      <a:pt x="362977" y="243038"/>
                    </a:cubicBezTo>
                    <a:cubicBezTo>
                      <a:pt x="360691" y="243419"/>
                      <a:pt x="358214" y="243800"/>
                      <a:pt x="355928" y="244181"/>
                    </a:cubicBezTo>
                    <a:cubicBezTo>
                      <a:pt x="360500" y="296188"/>
                      <a:pt x="365263" y="348194"/>
                      <a:pt x="369644" y="400201"/>
                    </a:cubicBezTo>
                    <a:cubicBezTo>
                      <a:pt x="375549" y="471829"/>
                      <a:pt x="389456" y="542885"/>
                      <a:pt x="390028" y="615085"/>
                    </a:cubicBezTo>
                    <a:cubicBezTo>
                      <a:pt x="390218" y="634325"/>
                      <a:pt x="381836" y="646517"/>
                      <a:pt x="362786" y="649375"/>
                    </a:cubicBezTo>
                    <a:cubicBezTo>
                      <a:pt x="343546" y="652042"/>
                      <a:pt x="329829" y="640612"/>
                      <a:pt x="326782" y="619276"/>
                    </a:cubicBezTo>
                    <a:cubicBezTo>
                      <a:pt x="321448" y="583271"/>
                      <a:pt x="308303" y="448969"/>
                      <a:pt x="297064" y="419822"/>
                    </a:cubicBezTo>
                    <a:cubicBezTo>
                      <a:pt x="292111" y="406678"/>
                      <a:pt x="283157" y="394295"/>
                      <a:pt x="266774" y="395819"/>
                    </a:cubicBezTo>
                    <a:cubicBezTo>
                      <a:pt x="250391" y="397343"/>
                      <a:pt x="244867" y="409726"/>
                      <a:pt x="242390" y="424966"/>
                    </a:cubicBezTo>
                    <a:cubicBezTo>
                      <a:pt x="234770" y="470686"/>
                      <a:pt x="215911" y="609941"/>
                      <a:pt x="202957" y="631277"/>
                    </a:cubicBezTo>
                    <a:cubicBezTo>
                      <a:pt x="194956" y="644612"/>
                      <a:pt x="184669" y="648232"/>
                      <a:pt x="169429" y="642898"/>
                    </a:cubicBezTo>
                    <a:cubicBezTo>
                      <a:pt x="155713" y="638135"/>
                      <a:pt x="147140" y="630896"/>
                      <a:pt x="148664" y="615656"/>
                    </a:cubicBezTo>
                    <a:cubicBezTo>
                      <a:pt x="151903" y="584986"/>
                      <a:pt x="153998" y="553934"/>
                      <a:pt x="156475" y="523264"/>
                    </a:cubicBezTo>
                    <a:cubicBezTo>
                      <a:pt x="164095" y="427633"/>
                      <a:pt x="175715" y="332383"/>
                      <a:pt x="177620" y="236371"/>
                    </a:cubicBezTo>
                    <a:cubicBezTo>
                      <a:pt x="178573" y="193508"/>
                      <a:pt x="177430" y="191984"/>
                      <a:pt x="135329" y="182269"/>
                    </a:cubicBezTo>
                    <a:cubicBezTo>
                      <a:pt x="97420" y="173506"/>
                      <a:pt x="64844" y="159599"/>
                      <a:pt x="48461" y="121499"/>
                    </a:cubicBezTo>
                    <a:cubicBezTo>
                      <a:pt x="36460" y="93877"/>
                      <a:pt x="18934" y="75970"/>
                      <a:pt x="3694" y="43585"/>
                    </a:cubicBezTo>
                    <a:cubicBezTo>
                      <a:pt x="-3926" y="35965"/>
                      <a:pt x="265" y="13295"/>
                      <a:pt x="16076" y="4913"/>
                    </a:cubicBezTo>
                    <a:close/>
                  </a:path>
                </a:pathLst>
              </a:custGeom>
              <a:solidFill>
                <a:srgbClr val="0872B5"/>
              </a:solidFill>
              <a:ln w="1905" cap="flat">
                <a:noFill/>
                <a:prstDash val="solid"/>
                <a:miter/>
              </a:ln>
            </p:spPr>
            <p:txBody>
              <a:bodyPr rtlCol="0" anchor="ctr"/>
              <a:lstStyle/>
              <a:p>
                <a:endParaRPr lang="en-US"/>
              </a:p>
            </p:txBody>
          </p:sp>
          <p:sp>
            <p:nvSpPr>
              <p:cNvPr id="49" name="Freeform 626">
                <a:extLst>
                  <a:ext uri="{FF2B5EF4-FFF2-40B4-BE49-F238E27FC236}">
                    <a16:creationId xmlns:a16="http://schemas.microsoft.com/office/drawing/2014/main" id="{381200AA-F7EA-994E-3005-45C423479FF3}"/>
                  </a:ext>
                </a:extLst>
              </p:cNvPr>
              <p:cNvSpPr/>
              <p:nvPr/>
            </p:nvSpPr>
            <p:spPr>
              <a:xfrm>
                <a:off x="4216825" y="1392038"/>
                <a:ext cx="464497" cy="747163"/>
              </a:xfrm>
              <a:custGeom>
                <a:avLst/>
                <a:gdLst>
                  <a:gd name="connsiteX0" fmla="*/ 608 w 464497"/>
                  <a:gd name="connsiteY0" fmla="*/ 122056 h 747163"/>
                  <a:gd name="connsiteX1" fmla="*/ 14705 w 464497"/>
                  <a:gd name="connsiteY1" fmla="*/ 158632 h 747163"/>
                  <a:gd name="connsiteX2" fmla="*/ 50138 w 464497"/>
                  <a:gd name="connsiteY2" fmla="*/ 220354 h 747163"/>
                  <a:gd name="connsiteX3" fmla="*/ 130148 w 464497"/>
                  <a:gd name="connsiteY3" fmla="*/ 276551 h 747163"/>
                  <a:gd name="connsiteX4" fmla="*/ 174344 w 464497"/>
                  <a:gd name="connsiteY4" fmla="*/ 343036 h 747163"/>
                  <a:gd name="connsiteX5" fmla="*/ 149198 w 464497"/>
                  <a:gd name="connsiteY5" fmla="*/ 641359 h 747163"/>
                  <a:gd name="connsiteX6" fmla="*/ 144055 w 464497"/>
                  <a:gd name="connsiteY6" fmla="*/ 699080 h 747163"/>
                  <a:gd name="connsiteX7" fmla="*/ 187679 w 464497"/>
                  <a:gd name="connsiteY7" fmla="*/ 744800 h 747163"/>
                  <a:gd name="connsiteX8" fmla="*/ 230161 w 464497"/>
                  <a:gd name="connsiteY8" fmla="*/ 709748 h 747163"/>
                  <a:gd name="connsiteX9" fmla="*/ 252068 w 464497"/>
                  <a:gd name="connsiteY9" fmla="*/ 579256 h 747163"/>
                  <a:gd name="connsiteX10" fmla="*/ 265975 w 464497"/>
                  <a:gd name="connsiteY10" fmla="*/ 511057 h 747163"/>
                  <a:gd name="connsiteX11" fmla="*/ 279119 w 464497"/>
                  <a:gd name="connsiteY11" fmla="*/ 494864 h 747163"/>
                  <a:gd name="connsiteX12" fmla="*/ 294740 w 464497"/>
                  <a:gd name="connsiteY12" fmla="*/ 509723 h 747163"/>
                  <a:gd name="connsiteX13" fmla="*/ 311695 w 464497"/>
                  <a:gd name="connsiteY13" fmla="*/ 610117 h 747163"/>
                  <a:gd name="connsiteX14" fmla="*/ 327887 w 464497"/>
                  <a:gd name="connsiteY14" fmla="*/ 715654 h 747163"/>
                  <a:gd name="connsiteX15" fmla="*/ 380275 w 464497"/>
                  <a:gd name="connsiteY15" fmla="*/ 746705 h 747163"/>
                  <a:gd name="connsiteX16" fmla="*/ 413612 w 464497"/>
                  <a:gd name="connsiteY16" fmla="*/ 708605 h 747163"/>
                  <a:gd name="connsiteX17" fmla="*/ 399325 w 464497"/>
                  <a:gd name="connsiteY17" fmla="*/ 546871 h 747163"/>
                  <a:gd name="connsiteX18" fmla="*/ 393991 w 464497"/>
                  <a:gd name="connsiteY18" fmla="*/ 491435 h 747163"/>
                  <a:gd name="connsiteX19" fmla="*/ 449236 w 464497"/>
                  <a:gd name="connsiteY19" fmla="*/ 494864 h 747163"/>
                  <a:gd name="connsiteX20" fmla="*/ 462571 w 464497"/>
                  <a:gd name="connsiteY20" fmla="*/ 446668 h 747163"/>
                  <a:gd name="connsiteX21" fmla="*/ 415708 w 464497"/>
                  <a:gd name="connsiteY21" fmla="*/ 259978 h 747163"/>
                  <a:gd name="connsiteX22" fmla="*/ 352081 w 464497"/>
                  <a:gd name="connsiteY22" fmla="*/ 190445 h 747163"/>
                  <a:gd name="connsiteX23" fmla="*/ 396848 w 464497"/>
                  <a:gd name="connsiteY23" fmla="*/ 121484 h 747163"/>
                  <a:gd name="connsiteX24" fmla="*/ 378370 w 464497"/>
                  <a:gd name="connsiteY24" fmla="*/ 42236 h 747163"/>
                  <a:gd name="connsiteX25" fmla="*/ 246163 w 464497"/>
                  <a:gd name="connsiteY25" fmla="*/ 11566 h 747163"/>
                  <a:gd name="connsiteX26" fmla="*/ 211682 w 464497"/>
                  <a:gd name="connsiteY26" fmla="*/ 168347 h 747163"/>
                  <a:gd name="connsiteX27" fmla="*/ 118909 w 464497"/>
                  <a:gd name="connsiteY27" fmla="*/ 143392 h 747163"/>
                  <a:gd name="connsiteX28" fmla="*/ 79666 w 464497"/>
                  <a:gd name="connsiteY28" fmla="*/ 88909 h 747163"/>
                  <a:gd name="connsiteX29" fmla="*/ 23849 w 464497"/>
                  <a:gd name="connsiteY29" fmla="*/ 75764 h 747163"/>
                  <a:gd name="connsiteX30" fmla="*/ 608 w 464497"/>
                  <a:gd name="connsiteY30" fmla="*/ 122056 h 747163"/>
                  <a:gd name="connsiteX31" fmla="*/ 294359 w 464497"/>
                  <a:gd name="connsiteY31" fmla="*/ 187397 h 747163"/>
                  <a:gd name="connsiteX32" fmla="*/ 203110 w 464497"/>
                  <a:gd name="connsiteY32" fmla="*/ 100720 h 747163"/>
                  <a:gd name="connsiteX33" fmla="*/ 299312 w 464497"/>
                  <a:gd name="connsiteY33" fmla="*/ 12709 h 747163"/>
                  <a:gd name="connsiteX34" fmla="*/ 384656 w 464497"/>
                  <a:gd name="connsiteY34" fmla="*/ 103577 h 747163"/>
                  <a:gd name="connsiteX35" fmla="*/ 294359 w 464497"/>
                  <a:gd name="connsiteY35" fmla="*/ 187397 h 747163"/>
                  <a:gd name="connsiteX36" fmla="*/ 25754 w 464497"/>
                  <a:gd name="connsiteY36" fmla="*/ 90623 h 747163"/>
                  <a:gd name="connsiteX37" fmla="*/ 69379 w 464497"/>
                  <a:gd name="connsiteY37" fmla="*/ 99386 h 747163"/>
                  <a:gd name="connsiteX38" fmla="*/ 109765 w 464497"/>
                  <a:gd name="connsiteY38" fmla="*/ 153107 h 747163"/>
                  <a:gd name="connsiteX39" fmla="*/ 154151 w 464497"/>
                  <a:gd name="connsiteY39" fmla="*/ 178444 h 747163"/>
                  <a:gd name="connsiteX40" fmla="*/ 249973 w 464497"/>
                  <a:gd name="connsiteY40" fmla="*/ 193303 h 747163"/>
                  <a:gd name="connsiteX41" fmla="*/ 306742 w 464497"/>
                  <a:gd name="connsiteY41" fmla="*/ 200732 h 747163"/>
                  <a:gd name="connsiteX42" fmla="*/ 400658 w 464497"/>
                  <a:gd name="connsiteY42" fmla="*/ 256739 h 747163"/>
                  <a:gd name="connsiteX43" fmla="*/ 447902 w 464497"/>
                  <a:gd name="connsiteY43" fmla="*/ 440762 h 747163"/>
                  <a:gd name="connsiteX44" fmla="*/ 448474 w 464497"/>
                  <a:gd name="connsiteY44" fmla="*/ 468385 h 747163"/>
                  <a:gd name="connsiteX45" fmla="*/ 407707 w 464497"/>
                  <a:gd name="connsiteY45" fmla="*/ 485720 h 747163"/>
                  <a:gd name="connsiteX46" fmla="*/ 389228 w 464497"/>
                  <a:gd name="connsiteY46" fmla="*/ 453716 h 747163"/>
                  <a:gd name="connsiteX47" fmla="*/ 372655 w 464497"/>
                  <a:gd name="connsiteY47" fmla="*/ 328748 h 747163"/>
                  <a:gd name="connsiteX48" fmla="*/ 365606 w 464497"/>
                  <a:gd name="connsiteY48" fmla="*/ 329891 h 747163"/>
                  <a:gd name="connsiteX49" fmla="*/ 379322 w 464497"/>
                  <a:gd name="connsiteY49" fmla="*/ 485911 h 747163"/>
                  <a:gd name="connsiteX50" fmla="*/ 399706 w 464497"/>
                  <a:gd name="connsiteY50" fmla="*/ 700795 h 747163"/>
                  <a:gd name="connsiteX51" fmla="*/ 372464 w 464497"/>
                  <a:gd name="connsiteY51" fmla="*/ 735085 h 747163"/>
                  <a:gd name="connsiteX52" fmla="*/ 336460 w 464497"/>
                  <a:gd name="connsiteY52" fmla="*/ 704986 h 747163"/>
                  <a:gd name="connsiteX53" fmla="*/ 306742 w 464497"/>
                  <a:gd name="connsiteY53" fmla="*/ 505532 h 747163"/>
                  <a:gd name="connsiteX54" fmla="*/ 276452 w 464497"/>
                  <a:gd name="connsiteY54" fmla="*/ 481529 h 747163"/>
                  <a:gd name="connsiteX55" fmla="*/ 252068 w 464497"/>
                  <a:gd name="connsiteY55" fmla="*/ 510676 h 747163"/>
                  <a:gd name="connsiteX56" fmla="*/ 212635 w 464497"/>
                  <a:gd name="connsiteY56" fmla="*/ 716987 h 747163"/>
                  <a:gd name="connsiteX57" fmla="*/ 179107 w 464497"/>
                  <a:gd name="connsiteY57" fmla="*/ 728608 h 747163"/>
                  <a:gd name="connsiteX58" fmla="*/ 158342 w 464497"/>
                  <a:gd name="connsiteY58" fmla="*/ 701366 h 747163"/>
                  <a:gd name="connsiteX59" fmla="*/ 166153 w 464497"/>
                  <a:gd name="connsiteY59" fmla="*/ 608974 h 747163"/>
                  <a:gd name="connsiteX60" fmla="*/ 187298 w 464497"/>
                  <a:gd name="connsiteY60" fmla="*/ 322081 h 747163"/>
                  <a:gd name="connsiteX61" fmla="*/ 145007 w 464497"/>
                  <a:gd name="connsiteY61" fmla="*/ 267979 h 747163"/>
                  <a:gd name="connsiteX62" fmla="*/ 58139 w 464497"/>
                  <a:gd name="connsiteY62" fmla="*/ 207209 h 747163"/>
                  <a:gd name="connsiteX63" fmla="*/ 13372 w 464497"/>
                  <a:gd name="connsiteY63" fmla="*/ 129295 h 747163"/>
                  <a:gd name="connsiteX64" fmla="*/ 25754 w 464497"/>
                  <a:gd name="connsiteY64" fmla="*/ 90623 h 747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64497" h="747163">
                    <a:moveTo>
                      <a:pt x="608" y="122056"/>
                    </a:moveTo>
                    <a:cubicBezTo>
                      <a:pt x="2132" y="135200"/>
                      <a:pt x="7657" y="147392"/>
                      <a:pt x="14705" y="158632"/>
                    </a:cubicBezTo>
                    <a:cubicBezTo>
                      <a:pt x="26516" y="177682"/>
                      <a:pt x="39280" y="200542"/>
                      <a:pt x="50138" y="220354"/>
                    </a:cubicBezTo>
                    <a:cubicBezTo>
                      <a:pt x="67855" y="252929"/>
                      <a:pt x="93191" y="267979"/>
                      <a:pt x="130148" y="276551"/>
                    </a:cubicBezTo>
                    <a:cubicBezTo>
                      <a:pt x="179107" y="287981"/>
                      <a:pt x="179107" y="293315"/>
                      <a:pt x="174344" y="343036"/>
                    </a:cubicBezTo>
                    <a:cubicBezTo>
                      <a:pt x="164819" y="442286"/>
                      <a:pt x="157390" y="541918"/>
                      <a:pt x="149198" y="641359"/>
                    </a:cubicBezTo>
                    <a:cubicBezTo>
                      <a:pt x="147674" y="660599"/>
                      <a:pt x="145198" y="679840"/>
                      <a:pt x="144055" y="699080"/>
                    </a:cubicBezTo>
                    <a:cubicBezTo>
                      <a:pt x="142531" y="726512"/>
                      <a:pt x="156818" y="741181"/>
                      <a:pt x="187679" y="744800"/>
                    </a:cubicBezTo>
                    <a:cubicBezTo>
                      <a:pt x="206539" y="747086"/>
                      <a:pt x="225970" y="732037"/>
                      <a:pt x="230161" y="709748"/>
                    </a:cubicBezTo>
                    <a:cubicBezTo>
                      <a:pt x="238162" y="666314"/>
                      <a:pt x="244448" y="622690"/>
                      <a:pt x="252068" y="579256"/>
                    </a:cubicBezTo>
                    <a:cubicBezTo>
                      <a:pt x="256069" y="556396"/>
                      <a:pt x="261403" y="533726"/>
                      <a:pt x="265975" y="511057"/>
                    </a:cubicBezTo>
                    <a:cubicBezTo>
                      <a:pt x="267499" y="503056"/>
                      <a:pt x="269213" y="495055"/>
                      <a:pt x="279119" y="494864"/>
                    </a:cubicBezTo>
                    <a:cubicBezTo>
                      <a:pt x="288644" y="494674"/>
                      <a:pt x="292264" y="502294"/>
                      <a:pt x="294740" y="509723"/>
                    </a:cubicBezTo>
                    <a:cubicBezTo>
                      <a:pt x="305408" y="542299"/>
                      <a:pt x="307313" y="576589"/>
                      <a:pt x="311695" y="610117"/>
                    </a:cubicBezTo>
                    <a:cubicBezTo>
                      <a:pt x="316267" y="645359"/>
                      <a:pt x="319315" y="680983"/>
                      <a:pt x="327887" y="715654"/>
                    </a:cubicBezTo>
                    <a:cubicBezTo>
                      <a:pt x="332840" y="735656"/>
                      <a:pt x="356272" y="749944"/>
                      <a:pt x="380275" y="746705"/>
                    </a:cubicBezTo>
                    <a:cubicBezTo>
                      <a:pt x="401801" y="743848"/>
                      <a:pt x="412660" y="729941"/>
                      <a:pt x="413612" y="708605"/>
                    </a:cubicBezTo>
                    <a:cubicBezTo>
                      <a:pt x="415708" y="654122"/>
                      <a:pt x="404468" y="600782"/>
                      <a:pt x="399325" y="546871"/>
                    </a:cubicBezTo>
                    <a:cubicBezTo>
                      <a:pt x="397610" y="530107"/>
                      <a:pt x="396086" y="513152"/>
                      <a:pt x="393991" y="491435"/>
                    </a:cubicBezTo>
                    <a:cubicBezTo>
                      <a:pt x="414946" y="507437"/>
                      <a:pt x="432472" y="507437"/>
                      <a:pt x="449236" y="494864"/>
                    </a:cubicBezTo>
                    <a:cubicBezTo>
                      <a:pt x="466190" y="482482"/>
                      <a:pt x="466190" y="464956"/>
                      <a:pt x="462571" y="446668"/>
                    </a:cubicBezTo>
                    <a:cubicBezTo>
                      <a:pt x="449998" y="383612"/>
                      <a:pt x="436091" y="321128"/>
                      <a:pt x="415708" y="259978"/>
                    </a:cubicBezTo>
                    <a:cubicBezTo>
                      <a:pt x="405040" y="227974"/>
                      <a:pt x="392657" y="200351"/>
                      <a:pt x="352081" y="190445"/>
                    </a:cubicBezTo>
                    <a:cubicBezTo>
                      <a:pt x="377036" y="173110"/>
                      <a:pt x="393419" y="152155"/>
                      <a:pt x="396848" y="121484"/>
                    </a:cubicBezTo>
                    <a:cubicBezTo>
                      <a:pt x="400277" y="92147"/>
                      <a:pt x="394943" y="65287"/>
                      <a:pt x="378370" y="42236"/>
                    </a:cubicBezTo>
                    <a:cubicBezTo>
                      <a:pt x="348271" y="517"/>
                      <a:pt x="288835" y="-11485"/>
                      <a:pt x="246163" y="11566"/>
                    </a:cubicBezTo>
                    <a:cubicBezTo>
                      <a:pt x="184822" y="44522"/>
                      <a:pt x="177202" y="101672"/>
                      <a:pt x="211682" y="168347"/>
                    </a:cubicBezTo>
                    <a:cubicBezTo>
                      <a:pt x="172630" y="163775"/>
                      <a:pt x="138340" y="167395"/>
                      <a:pt x="118909" y="143392"/>
                    </a:cubicBezTo>
                    <a:cubicBezTo>
                      <a:pt x="108812" y="131009"/>
                      <a:pt x="89381" y="101863"/>
                      <a:pt x="79666" y="88909"/>
                    </a:cubicBezTo>
                    <a:cubicBezTo>
                      <a:pt x="65950" y="70430"/>
                      <a:pt x="44042" y="67573"/>
                      <a:pt x="23849" y="75764"/>
                    </a:cubicBezTo>
                    <a:cubicBezTo>
                      <a:pt x="2704" y="84718"/>
                      <a:pt x="-1868" y="102244"/>
                      <a:pt x="608" y="122056"/>
                    </a:cubicBezTo>
                    <a:close/>
                    <a:moveTo>
                      <a:pt x="294359" y="187397"/>
                    </a:moveTo>
                    <a:cubicBezTo>
                      <a:pt x="237400" y="187969"/>
                      <a:pt x="203110" y="155393"/>
                      <a:pt x="203110" y="100720"/>
                    </a:cubicBezTo>
                    <a:cubicBezTo>
                      <a:pt x="203110" y="52523"/>
                      <a:pt x="244258" y="12518"/>
                      <a:pt x="299312" y="12709"/>
                    </a:cubicBezTo>
                    <a:cubicBezTo>
                      <a:pt x="342175" y="12899"/>
                      <a:pt x="384085" y="55000"/>
                      <a:pt x="384656" y="103577"/>
                    </a:cubicBezTo>
                    <a:cubicBezTo>
                      <a:pt x="385037" y="153679"/>
                      <a:pt x="349414" y="186826"/>
                      <a:pt x="294359" y="187397"/>
                    </a:cubicBezTo>
                    <a:close/>
                    <a:moveTo>
                      <a:pt x="25754" y="90623"/>
                    </a:moveTo>
                    <a:cubicBezTo>
                      <a:pt x="41947" y="82051"/>
                      <a:pt x="57568" y="84527"/>
                      <a:pt x="69379" y="99386"/>
                    </a:cubicBezTo>
                    <a:cubicBezTo>
                      <a:pt x="83285" y="116912"/>
                      <a:pt x="97001" y="134819"/>
                      <a:pt x="109765" y="153107"/>
                    </a:cubicBezTo>
                    <a:cubicBezTo>
                      <a:pt x="120814" y="168919"/>
                      <a:pt x="135101" y="175777"/>
                      <a:pt x="154151" y="178444"/>
                    </a:cubicBezTo>
                    <a:cubicBezTo>
                      <a:pt x="186155" y="183016"/>
                      <a:pt x="219683" y="179968"/>
                      <a:pt x="249973" y="193303"/>
                    </a:cubicBezTo>
                    <a:cubicBezTo>
                      <a:pt x="268642" y="201494"/>
                      <a:pt x="287501" y="202828"/>
                      <a:pt x="306742" y="200732"/>
                    </a:cubicBezTo>
                    <a:cubicBezTo>
                      <a:pt x="360082" y="195017"/>
                      <a:pt x="380656" y="206066"/>
                      <a:pt x="400658" y="256739"/>
                    </a:cubicBezTo>
                    <a:cubicBezTo>
                      <a:pt x="423899" y="315985"/>
                      <a:pt x="437615" y="377897"/>
                      <a:pt x="447902" y="440762"/>
                    </a:cubicBezTo>
                    <a:cubicBezTo>
                      <a:pt x="449426" y="449906"/>
                      <a:pt x="450379" y="459050"/>
                      <a:pt x="448474" y="468385"/>
                    </a:cubicBezTo>
                    <a:cubicBezTo>
                      <a:pt x="443711" y="490102"/>
                      <a:pt x="426185" y="496960"/>
                      <a:pt x="407707" y="485720"/>
                    </a:cubicBezTo>
                    <a:cubicBezTo>
                      <a:pt x="395134" y="477910"/>
                      <a:pt x="390562" y="468004"/>
                      <a:pt x="389228" y="453716"/>
                    </a:cubicBezTo>
                    <a:cubicBezTo>
                      <a:pt x="385609" y="411806"/>
                      <a:pt x="380846" y="369896"/>
                      <a:pt x="372655" y="328748"/>
                    </a:cubicBezTo>
                    <a:cubicBezTo>
                      <a:pt x="370369" y="329129"/>
                      <a:pt x="367892" y="329510"/>
                      <a:pt x="365606" y="329891"/>
                    </a:cubicBezTo>
                    <a:cubicBezTo>
                      <a:pt x="370178" y="381898"/>
                      <a:pt x="374941" y="433904"/>
                      <a:pt x="379322" y="485911"/>
                    </a:cubicBezTo>
                    <a:cubicBezTo>
                      <a:pt x="385228" y="557539"/>
                      <a:pt x="399134" y="628595"/>
                      <a:pt x="399706" y="700795"/>
                    </a:cubicBezTo>
                    <a:cubicBezTo>
                      <a:pt x="399896" y="720035"/>
                      <a:pt x="391514" y="732227"/>
                      <a:pt x="372464" y="735085"/>
                    </a:cubicBezTo>
                    <a:cubicBezTo>
                      <a:pt x="353224" y="737752"/>
                      <a:pt x="339508" y="726322"/>
                      <a:pt x="336460" y="704986"/>
                    </a:cubicBezTo>
                    <a:cubicBezTo>
                      <a:pt x="331126" y="668981"/>
                      <a:pt x="317981" y="534679"/>
                      <a:pt x="306742" y="505532"/>
                    </a:cubicBezTo>
                    <a:cubicBezTo>
                      <a:pt x="301789" y="492388"/>
                      <a:pt x="292835" y="480005"/>
                      <a:pt x="276452" y="481529"/>
                    </a:cubicBezTo>
                    <a:cubicBezTo>
                      <a:pt x="260069" y="483053"/>
                      <a:pt x="254545" y="495436"/>
                      <a:pt x="252068" y="510676"/>
                    </a:cubicBezTo>
                    <a:cubicBezTo>
                      <a:pt x="244448" y="556396"/>
                      <a:pt x="225589" y="695651"/>
                      <a:pt x="212635" y="716987"/>
                    </a:cubicBezTo>
                    <a:cubicBezTo>
                      <a:pt x="204634" y="730322"/>
                      <a:pt x="194347" y="733942"/>
                      <a:pt x="179107" y="728608"/>
                    </a:cubicBezTo>
                    <a:cubicBezTo>
                      <a:pt x="165391" y="723845"/>
                      <a:pt x="156818" y="716606"/>
                      <a:pt x="158342" y="701366"/>
                    </a:cubicBezTo>
                    <a:cubicBezTo>
                      <a:pt x="161581" y="670696"/>
                      <a:pt x="163676" y="639644"/>
                      <a:pt x="166153" y="608974"/>
                    </a:cubicBezTo>
                    <a:cubicBezTo>
                      <a:pt x="173773" y="513343"/>
                      <a:pt x="185393" y="418093"/>
                      <a:pt x="187298" y="322081"/>
                    </a:cubicBezTo>
                    <a:cubicBezTo>
                      <a:pt x="188251" y="279218"/>
                      <a:pt x="187108" y="277694"/>
                      <a:pt x="145007" y="267979"/>
                    </a:cubicBezTo>
                    <a:cubicBezTo>
                      <a:pt x="107098" y="259216"/>
                      <a:pt x="74522" y="245309"/>
                      <a:pt x="58139" y="207209"/>
                    </a:cubicBezTo>
                    <a:cubicBezTo>
                      <a:pt x="46138" y="179587"/>
                      <a:pt x="28612" y="161680"/>
                      <a:pt x="13372" y="129295"/>
                    </a:cubicBezTo>
                    <a:cubicBezTo>
                      <a:pt x="5752" y="121675"/>
                      <a:pt x="9943" y="99005"/>
                      <a:pt x="25754" y="90623"/>
                    </a:cubicBezTo>
                    <a:close/>
                  </a:path>
                </a:pathLst>
              </a:custGeom>
              <a:solidFill>
                <a:srgbClr val="000000"/>
              </a:solidFill>
              <a:ln w="1905" cap="flat">
                <a:noFill/>
                <a:prstDash val="solid"/>
                <a:miter/>
              </a:ln>
            </p:spPr>
            <p:txBody>
              <a:bodyPr rtlCol="0" anchor="ctr"/>
              <a:lstStyle/>
              <a:p>
                <a:endParaRPr lang="en-US"/>
              </a:p>
            </p:txBody>
          </p:sp>
          <p:sp>
            <p:nvSpPr>
              <p:cNvPr id="50" name="Freeform 627">
                <a:extLst>
                  <a:ext uri="{FF2B5EF4-FFF2-40B4-BE49-F238E27FC236}">
                    <a16:creationId xmlns:a16="http://schemas.microsoft.com/office/drawing/2014/main" id="{A87D71F4-1D6A-1986-3FC2-8FA378F18A1F}"/>
                  </a:ext>
                </a:extLst>
              </p:cNvPr>
              <p:cNvSpPr/>
              <p:nvPr/>
            </p:nvSpPr>
            <p:spPr>
              <a:xfrm>
                <a:off x="4176621" y="1430464"/>
                <a:ext cx="48241" cy="94874"/>
              </a:xfrm>
              <a:custGeom>
                <a:avLst/>
                <a:gdLst>
                  <a:gd name="connsiteX0" fmla="*/ 15666 w 48241"/>
                  <a:gd name="connsiteY0" fmla="*/ 80200 h 94874"/>
                  <a:gd name="connsiteX1" fmla="*/ 13189 w 48241"/>
                  <a:gd name="connsiteY1" fmla="*/ 94298 h 94874"/>
                  <a:gd name="connsiteX2" fmla="*/ 1950 w 48241"/>
                  <a:gd name="connsiteY2" fmla="*/ 83058 h 94874"/>
                  <a:gd name="connsiteX3" fmla="*/ 48241 w 48241"/>
                  <a:gd name="connsiteY3" fmla="*/ 0 h 94874"/>
                  <a:gd name="connsiteX4" fmla="*/ 31096 w 48241"/>
                  <a:gd name="connsiteY4" fmla="*/ 24765 h 94874"/>
                  <a:gd name="connsiteX5" fmla="*/ 15666 w 48241"/>
                  <a:gd name="connsiteY5" fmla="*/ 80200 h 9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41" h="94874">
                    <a:moveTo>
                      <a:pt x="15666" y="80200"/>
                    </a:moveTo>
                    <a:cubicBezTo>
                      <a:pt x="17380" y="84963"/>
                      <a:pt x="20428" y="92011"/>
                      <a:pt x="13189" y="94298"/>
                    </a:cubicBezTo>
                    <a:cubicBezTo>
                      <a:pt x="4426" y="97155"/>
                      <a:pt x="3664" y="88773"/>
                      <a:pt x="1950" y="83058"/>
                    </a:cubicBezTo>
                    <a:cubicBezTo>
                      <a:pt x="-6432" y="56388"/>
                      <a:pt x="12808" y="20193"/>
                      <a:pt x="48241" y="0"/>
                    </a:cubicBezTo>
                    <a:cubicBezTo>
                      <a:pt x="41002" y="10287"/>
                      <a:pt x="36049" y="17526"/>
                      <a:pt x="31096" y="24765"/>
                    </a:cubicBezTo>
                    <a:cubicBezTo>
                      <a:pt x="19476" y="41338"/>
                      <a:pt x="8236" y="57912"/>
                      <a:pt x="15666" y="80200"/>
                    </a:cubicBezTo>
                    <a:close/>
                  </a:path>
                </a:pathLst>
              </a:custGeom>
              <a:solidFill>
                <a:srgbClr val="000000"/>
              </a:solidFill>
              <a:ln w="1905" cap="flat">
                <a:noFill/>
                <a:prstDash val="solid"/>
                <a:miter/>
              </a:ln>
            </p:spPr>
            <p:txBody>
              <a:bodyPr rtlCol="0" anchor="ctr"/>
              <a:lstStyle/>
              <a:p>
                <a:endParaRPr lang="en-US"/>
              </a:p>
            </p:txBody>
          </p:sp>
          <p:sp>
            <p:nvSpPr>
              <p:cNvPr id="51" name="Freeform 628">
                <a:extLst>
                  <a:ext uri="{FF2B5EF4-FFF2-40B4-BE49-F238E27FC236}">
                    <a16:creationId xmlns:a16="http://schemas.microsoft.com/office/drawing/2014/main" id="{783BDB16-AED2-06C0-378D-D7C7CD529B7C}"/>
                  </a:ext>
                </a:extLst>
              </p:cNvPr>
              <p:cNvSpPr/>
              <p:nvPr/>
            </p:nvSpPr>
            <p:spPr>
              <a:xfrm>
                <a:off x="4630348" y="2123122"/>
                <a:ext cx="51143" cy="17615"/>
              </a:xfrm>
              <a:custGeom>
                <a:avLst/>
                <a:gdLst>
                  <a:gd name="connsiteX0" fmla="*/ 14377 w 51143"/>
                  <a:gd name="connsiteY0" fmla="*/ 3429 h 17615"/>
                  <a:gd name="connsiteX1" fmla="*/ 28855 w 51143"/>
                  <a:gd name="connsiteY1" fmla="*/ 0 h 17615"/>
                  <a:gd name="connsiteX2" fmla="*/ 51143 w 51143"/>
                  <a:gd name="connsiteY2" fmla="*/ 7810 h 17615"/>
                  <a:gd name="connsiteX3" fmla="*/ 30569 w 51143"/>
                  <a:gd name="connsiteY3" fmla="*/ 13907 h 17615"/>
                  <a:gd name="connsiteX4" fmla="*/ 16853 w 51143"/>
                  <a:gd name="connsiteY4" fmla="*/ 14288 h 17615"/>
                  <a:gd name="connsiteX5" fmla="*/ 89 w 51143"/>
                  <a:gd name="connsiteY5" fmla="*/ 12002 h 17615"/>
                  <a:gd name="connsiteX6" fmla="*/ 14377 w 51143"/>
                  <a:gd name="connsiteY6" fmla="*/ 3429 h 17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143" h="17615">
                    <a:moveTo>
                      <a:pt x="14377" y="3429"/>
                    </a:moveTo>
                    <a:cubicBezTo>
                      <a:pt x="19330" y="1715"/>
                      <a:pt x="24664" y="953"/>
                      <a:pt x="28855" y="0"/>
                    </a:cubicBezTo>
                    <a:cubicBezTo>
                      <a:pt x="37999" y="1143"/>
                      <a:pt x="51143" y="-2286"/>
                      <a:pt x="51143" y="7810"/>
                    </a:cubicBezTo>
                    <a:cubicBezTo>
                      <a:pt x="50953" y="19622"/>
                      <a:pt x="37999" y="12763"/>
                      <a:pt x="30569" y="13907"/>
                    </a:cubicBezTo>
                    <a:cubicBezTo>
                      <a:pt x="25997" y="14668"/>
                      <a:pt x="21425" y="14478"/>
                      <a:pt x="16853" y="14288"/>
                    </a:cubicBezTo>
                    <a:cubicBezTo>
                      <a:pt x="10948" y="14097"/>
                      <a:pt x="2185" y="23241"/>
                      <a:pt x="89" y="12002"/>
                    </a:cubicBezTo>
                    <a:cubicBezTo>
                      <a:pt x="-1054" y="5715"/>
                      <a:pt x="9043" y="5334"/>
                      <a:pt x="14377" y="3429"/>
                    </a:cubicBezTo>
                    <a:close/>
                  </a:path>
                </a:pathLst>
              </a:custGeom>
              <a:solidFill>
                <a:srgbClr val="000000"/>
              </a:solidFill>
              <a:ln w="1905" cap="flat">
                <a:noFill/>
                <a:prstDash val="solid"/>
                <a:miter/>
              </a:ln>
            </p:spPr>
            <p:txBody>
              <a:bodyPr rtlCol="0" anchor="ctr"/>
              <a:lstStyle/>
              <a:p>
                <a:endParaRPr lang="en-US"/>
              </a:p>
            </p:txBody>
          </p:sp>
          <p:sp>
            <p:nvSpPr>
              <p:cNvPr id="52" name="Freeform 629">
                <a:extLst>
                  <a:ext uri="{FF2B5EF4-FFF2-40B4-BE49-F238E27FC236}">
                    <a16:creationId xmlns:a16="http://schemas.microsoft.com/office/drawing/2014/main" id="{7A99A57E-3139-876B-96C5-4D0B6BB781AB}"/>
                  </a:ext>
                </a:extLst>
              </p:cNvPr>
              <p:cNvSpPr/>
              <p:nvPr/>
            </p:nvSpPr>
            <p:spPr>
              <a:xfrm>
                <a:off x="4300872" y="2125508"/>
                <a:ext cx="50104" cy="12828"/>
              </a:xfrm>
              <a:custGeom>
                <a:avLst/>
                <a:gdLst>
                  <a:gd name="connsiteX0" fmla="*/ 50101 w 50104"/>
                  <a:gd name="connsiteY0" fmla="*/ 6758 h 12828"/>
                  <a:gd name="connsiteX1" fmla="*/ 37529 w 50104"/>
                  <a:gd name="connsiteY1" fmla="*/ 12664 h 12828"/>
                  <a:gd name="connsiteX2" fmla="*/ 1143 w 50104"/>
                  <a:gd name="connsiteY2" fmla="*/ 11139 h 12828"/>
                  <a:gd name="connsiteX3" fmla="*/ 0 w 50104"/>
                  <a:gd name="connsiteY3" fmla="*/ 4853 h 12828"/>
                  <a:gd name="connsiteX4" fmla="*/ 37148 w 50104"/>
                  <a:gd name="connsiteY4" fmla="*/ 91 h 12828"/>
                  <a:gd name="connsiteX5" fmla="*/ 50101 w 50104"/>
                  <a:gd name="connsiteY5" fmla="*/ 6758 h 1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104" h="12828">
                    <a:moveTo>
                      <a:pt x="50101" y="6758"/>
                    </a:moveTo>
                    <a:cubicBezTo>
                      <a:pt x="50292" y="14378"/>
                      <a:pt x="42481" y="12664"/>
                      <a:pt x="37529" y="12664"/>
                    </a:cubicBezTo>
                    <a:cubicBezTo>
                      <a:pt x="25336" y="12473"/>
                      <a:pt x="13335" y="11711"/>
                      <a:pt x="1143" y="11139"/>
                    </a:cubicBezTo>
                    <a:cubicBezTo>
                      <a:pt x="762" y="9044"/>
                      <a:pt x="381" y="6949"/>
                      <a:pt x="0" y="4853"/>
                    </a:cubicBezTo>
                    <a:cubicBezTo>
                      <a:pt x="12383" y="3139"/>
                      <a:pt x="24765" y="1043"/>
                      <a:pt x="37148" y="91"/>
                    </a:cubicBezTo>
                    <a:cubicBezTo>
                      <a:pt x="42291" y="-291"/>
                      <a:pt x="49911" y="281"/>
                      <a:pt x="50101" y="6758"/>
                    </a:cubicBezTo>
                    <a:close/>
                  </a:path>
                </a:pathLst>
              </a:custGeom>
              <a:solidFill>
                <a:srgbClr val="000000"/>
              </a:solidFill>
              <a:ln w="1905"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74679A9D-B48D-8251-AF67-D2360E5E79ED}"/>
                </a:ext>
              </a:extLst>
            </p:cNvPr>
            <p:cNvGrpSpPr/>
            <p:nvPr/>
          </p:nvGrpSpPr>
          <p:grpSpPr>
            <a:xfrm>
              <a:off x="4085896" y="658695"/>
              <a:ext cx="499546" cy="1478049"/>
              <a:chOff x="4085896" y="658695"/>
              <a:chExt cx="499546" cy="1478049"/>
            </a:xfrm>
          </p:grpSpPr>
          <p:sp>
            <p:nvSpPr>
              <p:cNvPr id="7" name="Freeform 631">
                <a:extLst>
                  <a:ext uri="{FF2B5EF4-FFF2-40B4-BE49-F238E27FC236}">
                    <a16:creationId xmlns:a16="http://schemas.microsoft.com/office/drawing/2014/main" id="{674A0CB5-A9A5-9632-A114-7A765367DF9B}"/>
                  </a:ext>
                </a:extLst>
              </p:cNvPr>
              <p:cNvSpPr/>
              <p:nvPr/>
            </p:nvSpPr>
            <p:spPr>
              <a:xfrm>
                <a:off x="4565857" y="855345"/>
                <a:ext cx="571" cy="2286"/>
              </a:xfrm>
              <a:custGeom>
                <a:avLst/>
                <a:gdLst>
                  <a:gd name="connsiteX0" fmla="*/ 0 w 571"/>
                  <a:gd name="connsiteY0" fmla="*/ 0 h 2286"/>
                  <a:gd name="connsiteX1" fmla="*/ 572 w 571"/>
                  <a:gd name="connsiteY1" fmla="*/ 2286 h 2286"/>
                  <a:gd name="connsiteX2" fmla="*/ 0 w 571"/>
                  <a:gd name="connsiteY2" fmla="*/ 0 h 2286"/>
                </a:gdLst>
                <a:ahLst/>
                <a:cxnLst>
                  <a:cxn ang="0">
                    <a:pos x="connsiteX0" y="connsiteY0"/>
                  </a:cxn>
                  <a:cxn ang="0">
                    <a:pos x="connsiteX1" y="connsiteY1"/>
                  </a:cxn>
                  <a:cxn ang="0">
                    <a:pos x="connsiteX2" y="connsiteY2"/>
                  </a:cxn>
                </a:cxnLst>
                <a:rect l="l" t="t" r="r" b="b"/>
                <a:pathLst>
                  <a:path w="571" h="2286">
                    <a:moveTo>
                      <a:pt x="0" y="0"/>
                    </a:moveTo>
                    <a:cubicBezTo>
                      <a:pt x="191" y="762"/>
                      <a:pt x="381" y="1524"/>
                      <a:pt x="572" y="2286"/>
                    </a:cubicBezTo>
                    <a:cubicBezTo>
                      <a:pt x="381" y="1524"/>
                      <a:pt x="191" y="762"/>
                      <a:pt x="0" y="0"/>
                    </a:cubicBezTo>
                    <a:close/>
                  </a:path>
                </a:pathLst>
              </a:custGeom>
              <a:solidFill>
                <a:srgbClr val="FFFFFF"/>
              </a:solidFill>
              <a:ln w="1905" cap="flat">
                <a:noFill/>
                <a:prstDash val="solid"/>
                <a:miter/>
              </a:ln>
            </p:spPr>
            <p:txBody>
              <a:bodyPr rtlCol="0" anchor="ctr"/>
              <a:lstStyle/>
              <a:p>
                <a:endParaRPr lang="en-US"/>
              </a:p>
            </p:txBody>
          </p:sp>
          <p:sp>
            <p:nvSpPr>
              <p:cNvPr id="8" name="Freeform 632">
                <a:extLst>
                  <a:ext uri="{FF2B5EF4-FFF2-40B4-BE49-F238E27FC236}">
                    <a16:creationId xmlns:a16="http://schemas.microsoft.com/office/drawing/2014/main" id="{6C8F2AD4-4D75-77C1-B5EC-0EC45BD6CCF0}"/>
                  </a:ext>
                </a:extLst>
              </p:cNvPr>
              <p:cNvSpPr/>
              <p:nvPr/>
            </p:nvSpPr>
            <p:spPr>
              <a:xfrm>
                <a:off x="4563000" y="842962"/>
                <a:ext cx="571" cy="2095"/>
              </a:xfrm>
              <a:custGeom>
                <a:avLst/>
                <a:gdLst>
                  <a:gd name="connsiteX0" fmla="*/ 0 w 571"/>
                  <a:gd name="connsiteY0" fmla="*/ 0 h 2095"/>
                  <a:gd name="connsiteX1" fmla="*/ 572 w 571"/>
                  <a:gd name="connsiteY1" fmla="*/ 2096 h 2095"/>
                  <a:gd name="connsiteX2" fmla="*/ 0 w 571"/>
                  <a:gd name="connsiteY2" fmla="*/ 0 h 2095"/>
                </a:gdLst>
                <a:ahLst/>
                <a:cxnLst>
                  <a:cxn ang="0">
                    <a:pos x="connsiteX0" y="connsiteY0"/>
                  </a:cxn>
                  <a:cxn ang="0">
                    <a:pos x="connsiteX1" y="connsiteY1"/>
                  </a:cxn>
                  <a:cxn ang="0">
                    <a:pos x="connsiteX2" y="connsiteY2"/>
                  </a:cxn>
                </a:cxnLst>
                <a:rect l="l" t="t" r="r" b="b"/>
                <a:pathLst>
                  <a:path w="571" h="2095">
                    <a:moveTo>
                      <a:pt x="0" y="0"/>
                    </a:moveTo>
                    <a:cubicBezTo>
                      <a:pt x="191" y="762"/>
                      <a:pt x="381" y="1524"/>
                      <a:pt x="572" y="2096"/>
                    </a:cubicBezTo>
                    <a:cubicBezTo>
                      <a:pt x="381" y="1524"/>
                      <a:pt x="191" y="762"/>
                      <a:pt x="0" y="0"/>
                    </a:cubicBezTo>
                    <a:close/>
                  </a:path>
                </a:pathLst>
              </a:custGeom>
              <a:solidFill>
                <a:srgbClr val="FFFFFF"/>
              </a:solidFill>
              <a:ln w="1905" cap="flat">
                <a:noFill/>
                <a:prstDash val="solid"/>
                <a:miter/>
              </a:ln>
            </p:spPr>
            <p:txBody>
              <a:bodyPr rtlCol="0" anchor="ctr"/>
              <a:lstStyle/>
              <a:p>
                <a:endParaRPr lang="en-US"/>
              </a:p>
            </p:txBody>
          </p:sp>
          <p:sp>
            <p:nvSpPr>
              <p:cNvPr id="9" name="Freeform 633">
                <a:extLst>
                  <a:ext uri="{FF2B5EF4-FFF2-40B4-BE49-F238E27FC236}">
                    <a16:creationId xmlns:a16="http://schemas.microsoft.com/office/drawing/2014/main" id="{6FAAC8A7-BD1A-5674-E617-5F54767A6768}"/>
                  </a:ext>
                </a:extLst>
              </p:cNvPr>
              <p:cNvSpPr/>
              <p:nvPr/>
            </p:nvSpPr>
            <p:spPr>
              <a:xfrm>
                <a:off x="4567953" y="866013"/>
                <a:ext cx="381" cy="2285"/>
              </a:xfrm>
              <a:custGeom>
                <a:avLst/>
                <a:gdLst>
                  <a:gd name="connsiteX0" fmla="*/ 0 w 381"/>
                  <a:gd name="connsiteY0" fmla="*/ 0 h 2285"/>
                  <a:gd name="connsiteX1" fmla="*/ 381 w 381"/>
                  <a:gd name="connsiteY1" fmla="*/ 2286 h 2285"/>
                  <a:gd name="connsiteX2" fmla="*/ 0 w 381"/>
                  <a:gd name="connsiteY2" fmla="*/ 0 h 2285"/>
                </a:gdLst>
                <a:ahLst/>
                <a:cxnLst>
                  <a:cxn ang="0">
                    <a:pos x="connsiteX0" y="connsiteY0"/>
                  </a:cxn>
                  <a:cxn ang="0">
                    <a:pos x="connsiteX1" y="connsiteY1"/>
                  </a:cxn>
                  <a:cxn ang="0">
                    <a:pos x="connsiteX2" y="connsiteY2"/>
                  </a:cxn>
                </a:cxnLst>
                <a:rect l="l" t="t" r="r" b="b"/>
                <a:pathLst>
                  <a:path w="381" h="2285">
                    <a:moveTo>
                      <a:pt x="0" y="0"/>
                    </a:moveTo>
                    <a:cubicBezTo>
                      <a:pt x="190" y="762"/>
                      <a:pt x="190" y="1524"/>
                      <a:pt x="381" y="2286"/>
                    </a:cubicBezTo>
                    <a:cubicBezTo>
                      <a:pt x="190" y="1524"/>
                      <a:pt x="190" y="762"/>
                      <a:pt x="0" y="0"/>
                    </a:cubicBezTo>
                    <a:close/>
                  </a:path>
                </a:pathLst>
              </a:custGeom>
              <a:solidFill>
                <a:srgbClr val="FFFFFF"/>
              </a:solidFill>
              <a:ln w="1905" cap="flat">
                <a:noFill/>
                <a:prstDash val="solid"/>
                <a:miter/>
              </a:ln>
            </p:spPr>
            <p:txBody>
              <a:bodyPr rtlCol="0" anchor="ctr"/>
              <a:lstStyle/>
              <a:p>
                <a:endParaRPr lang="en-US"/>
              </a:p>
            </p:txBody>
          </p:sp>
          <p:sp>
            <p:nvSpPr>
              <p:cNvPr id="10" name="Freeform 634">
                <a:extLst>
                  <a:ext uri="{FF2B5EF4-FFF2-40B4-BE49-F238E27FC236}">
                    <a16:creationId xmlns:a16="http://schemas.microsoft.com/office/drawing/2014/main" id="{C557D9ED-F251-41D5-F1D1-0352EA1E8338}"/>
                  </a:ext>
                </a:extLst>
              </p:cNvPr>
              <p:cNvSpPr/>
              <p:nvPr/>
            </p:nvSpPr>
            <p:spPr>
              <a:xfrm>
                <a:off x="4564715" y="850011"/>
                <a:ext cx="381" cy="1905"/>
              </a:xfrm>
              <a:custGeom>
                <a:avLst/>
                <a:gdLst>
                  <a:gd name="connsiteX0" fmla="*/ 0 w 381"/>
                  <a:gd name="connsiteY0" fmla="*/ 0 h 1905"/>
                  <a:gd name="connsiteX1" fmla="*/ 381 w 381"/>
                  <a:gd name="connsiteY1" fmla="*/ 1905 h 1905"/>
                  <a:gd name="connsiteX2" fmla="*/ 0 w 381"/>
                  <a:gd name="connsiteY2" fmla="*/ 0 h 1905"/>
                </a:gdLst>
                <a:ahLst/>
                <a:cxnLst>
                  <a:cxn ang="0">
                    <a:pos x="connsiteX0" y="connsiteY0"/>
                  </a:cxn>
                  <a:cxn ang="0">
                    <a:pos x="connsiteX1" y="connsiteY1"/>
                  </a:cxn>
                  <a:cxn ang="0">
                    <a:pos x="connsiteX2" y="connsiteY2"/>
                  </a:cxn>
                </a:cxnLst>
                <a:rect l="l" t="t" r="r" b="b"/>
                <a:pathLst>
                  <a:path w="381" h="1905">
                    <a:moveTo>
                      <a:pt x="0" y="0"/>
                    </a:moveTo>
                    <a:cubicBezTo>
                      <a:pt x="190" y="571"/>
                      <a:pt x="381" y="1333"/>
                      <a:pt x="381" y="1905"/>
                    </a:cubicBezTo>
                    <a:cubicBezTo>
                      <a:pt x="381" y="1333"/>
                      <a:pt x="190" y="762"/>
                      <a:pt x="0" y="0"/>
                    </a:cubicBezTo>
                    <a:close/>
                  </a:path>
                </a:pathLst>
              </a:custGeom>
              <a:solidFill>
                <a:srgbClr val="FFFFFF"/>
              </a:solidFill>
              <a:ln w="1905" cap="flat">
                <a:noFill/>
                <a:prstDash val="solid"/>
                <a:miter/>
              </a:ln>
            </p:spPr>
            <p:txBody>
              <a:bodyPr rtlCol="0" anchor="ctr"/>
              <a:lstStyle/>
              <a:p>
                <a:endParaRPr lang="en-US"/>
              </a:p>
            </p:txBody>
          </p:sp>
          <p:sp>
            <p:nvSpPr>
              <p:cNvPr id="11" name="Freeform 635">
                <a:extLst>
                  <a:ext uri="{FF2B5EF4-FFF2-40B4-BE49-F238E27FC236}">
                    <a16:creationId xmlns:a16="http://schemas.microsoft.com/office/drawing/2014/main" id="{DFCB6C52-E829-8347-161A-AACAF5D8B1EA}"/>
                  </a:ext>
                </a:extLst>
              </p:cNvPr>
              <p:cNvSpPr/>
              <p:nvPr/>
            </p:nvSpPr>
            <p:spPr>
              <a:xfrm>
                <a:off x="4567001" y="860488"/>
                <a:ext cx="381" cy="2285"/>
              </a:xfrm>
              <a:custGeom>
                <a:avLst/>
                <a:gdLst>
                  <a:gd name="connsiteX0" fmla="*/ 0 w 381"/>
                  <a:gd name="connsiteY0" fmla="*/ 0 h 2285"/>
                  <a:gd name="connsiteX1" fmla="*/ 381 w 381"/>
                  <a:gd name="connsiteY1" fmla="*/ 2286 h 2285"/>
                  <a:gd name="connsiteX2" fmla="*/ 0 w 381"/>
                  <a:gd name="connsiteY2" fmla="*/ 0 h 2285"/>
                </a:gdLst>
                <a:ahLst/>
                <a:cxnLst>
                  <a:cxn ang="0">
                    <a:pos x="connsiteX0" y="connsiteY0"/>
                  </a:cxn>
                  <a:cxn ang="0">
                    <a:pos x="connsiteX1" y="connsiteY1"/>
                  </a:cxn>
                  <a:cxn ang="0">
                    <a:pos x="connsiteX2" y="connsiteY2"/>
                  </a:cxn>
                </a:cxnLst>
                <a:rect l="l" t="t" r="r" b="b"/>
                <a:pathLst>
                  <a:path w="381" h="2285">
                    <a:moveTo>
                      <a:pt x="0" y="0"/>
                    </a:moveTo>
                    <a:cubicBezTo>
                      <a:pt x="190" y="762"/>
                      <a:pt x="381" y="1524"/>
                      <a:pt x="381" y="2286"/>
                    </a:cubicBezTo>
                    <a:cubicBezTo>
                      <a:pt x="190" y="1714"/>
                      <a:pt x="190" y="953"/>
                      <a:pt x="0" y="0"/>
                    </a:cubicBezTo>
                    <a:close/>
                  </a:path>
                </a:pathLst>
              </a:custGeom>
              <a:solidFill>
                <a:srgbClr val="FFFFFF"/>
              </a:solidFill>
              <a:ln w="1905" cap="flat">
                <a:noFill/>
                <a:prstDash val="solid"/>
                <a:miter/>
              </a:ln>
            </p:spPr>
            <p:txBody>
              <a:bodyPr rtlCol="0" anchor="ctr"/>
              <a:lstStyle/>
              <a:p>
                <a:endParaRPr lang="en-US"/>
              </a:p>
            </p:txBody>
          </p:sp>
          <p:sp>
            <p:nvSpPr>
              <p:cNvPr id="12" name="Freeform 636">
                <a:extLst>
                  <a:ext uri="{FF2B5EF4-FFF2-40B4-BE49-F238E27FC236}">
                    <a16:creationId xmlns:a16="http://schemas.microsoft.com/office/drawing/2014/main" id="{1E22DF3A-29A9-9BF5-CDCC-2C748CE653AB}"/>
                  </a:ext>
                </a:extLst>
              </p:cNvPr>
              <p:cNvSpPr/>
              <p:nvPr/>
            </p:nvSpPr>
            <p:spPr>
              <a:xfrm>
                <a:off x="4570430" y="884110"/>
                <a:ext cx="190" cy="2095"/>
              </a:xfrm>
              <a:custGeom>
                <a:avLst/>
                <a:gdLst>
                  <a:gd name="connsiteX0" fmla="*/ 0 w 190"/>
                  <a:gd name="connsiteY0" fmla="*/ 0 h 2095"/>
                  <a:gd name="connsiteX1" fmla="*/ 190 w 190"/>
                  <a:gd name="connsiteY1" fmla="*/ 2096 h 2095"/>
                  <a:gd name="connsiteX2" fmla="*/ 0 w 190"/>
                  <a:gd name="connsiteY2" fmla="*/ 0 h 2095"/>
                </a:gdLst>
                <a:ahLst/>
                <a:cxnLst>
                  <a:cxn ang="0">
                    <a:pos x="connsiteX0" y="connsiteY0"/>
                  </a:cxn>
                  <a:cxn ang="0">
                    <a:pos x="connsiteX1" y="connsiteY1"/>
                  </a:cxn>
                  <a:cxn ang="0">
                    <a:pos x="connsiteX2" y="connsiteY2"/>
                  </a:cxn>
                </a:cxnLst>
                <a:rect l="l" t="t" r="r" b="b"/>
                <a:pathLst>
                  <a:path w="190" h="2095">
                    <a:moveTo>
                      <a:pt x="0" y="0"/>
                    </a:moveTo>
                    <a:cubicBezTo>
                      <a:pt x="0" y="762"/>
                      <a:pt x="190" y="1333"/>
                      <a:pt x="190" y="2096"/>
                    </a:cubicBezTo>
                    <a:cubicBezTo>
                      <a:pt x="0" y="1333"/>
                      <a:pt x="0" y="571"/>
                      <a:pt x="0" y="0"/>
                    </a:cubicBezTo>
                    <a:close/>
                  </a:path>
                </a:pathLst>
              </a:custGeom>
              <a:solidFill>
                <a:srgbClr val="FFFFFF"/>
              </a:solidFill>
              <a:ln w="1905" cap="flat">
                <a:noFill/>
                <a:prstDash val="solid"/>
                <a:miter/>
              </a:ln>
            </p:spPr>
            <p:txBody>
              <a:bodyPr rtlCol="0" anchor="ctr"/>
              <a:lstStyle/>
              <a:p>
                <a:endParaRPr lang="en-US"/>
              </a:p>
            </p:txBody>
          </p:sp>
          <p:sp>
            <p:nvSpPr>
              <p:cNvPr id="13" name="Freeform 637">
                <a:extLst>
                  <a:ext uri="{FF2B5EF4-FFF2-40B4-BE49-F238E27FC236}">
                    <a16:creationId xmlns:a16="http://schemas.microsoft.com/office/drawing/2014/main" id="{BED6C0FC-3519-E4D6-4340-B307B1AFDCF8}"/>
                  </a:ext>
                </a:extLst>
              </p:cNvPr>
              <p:cNvSpPr/>
              <p:nvPr/>
            </p:nvSpPr>
            <p:spPr>
              <a:xfrm>
                <a:off x="4568906" y="871346"/>
                <a:ext cx="381" cy="2095"/>
              </a:xfrm>
              <a:custGeom>
                <a:avLst/>
                <a:gdLst>
                  <a:gd name="connsiteX0" fmla="*/ 0 w 381"/>
                  <a:gd name="connsiteY0" fmla="*/ 0 h 2095"/>
                  <a:gd name="connsiteX1" fmla="*/ 381 w 381"/>
                  <a:gd name="connsiteY1" fmla="*/ 2096 h 2095"/>
                  <a:gd name="connsiteX2" fmla="*/ 0 w 381"/>
                  <a:gd name="connsiteY2" fmla="*/ 0 h 2095"/>
                </a:gdLst>
                <a:ahLst/>
                <a:cxnLst>
                  <a:cxn ang="0">
                    <a:pos x="connsiteX0" y="connsiteY0"/>
                  </a:cxn>
                  <a:cxn ang="0">
                    <a:pos x="connsiteX1" y="connsiteY1"/>
                  </a:cxn>
                  <a:cxn ang="0">
                    <a:pos x="connsiteX2" y="connsiteY2"/>
                  </a:cxn>
                </a:cxnLst>
                <a:rect l="l" t="t" r="r" b="b"/>
                <a:pathLst>
                  <a:path w="381" h="2095">
                    <a:moveTo>
                      <a:pt x="0" y="0"/>
                    </a:moveTo>
                    <a:cubicBezTo>
                      <a:pt x="190" y="762"/>
                      <a:pt x="190" y="1334"/>
                      <a:pt x="381" y="2096"/>
                    </a:cubicBezTo>
                    <a:cubicBezTo>
                      <a:pt x="190" y="1524"/>
                      <a:pt x="0" y="762"/>
                      <a:pt x="0" y="0"/>
                    </a:cubicBezTo>
                    <a:close/>
                  </a:path>
                </a:pathLst>
              </a:custGeom>
              <a:solidFill>
                <a:srgbClr val="FFFFFF"/>
              </a:solidFill>
              <a:ln w="1905" cap="flat">
                <a:noFill/>
                <a:prstDash val="solid"/>
                <a:miter/>
              </a:ln>
            </p:spPr>
            <p:txBody>
              <a:bodyPr rtlCol="0" anchor="ctr"/>
              <a:lstStyle/>
              <a:p>
                <a:endParaRPr lang="en-US"/>
              </a:p>
            </p:txBody>
          </p:sp>
          <p:sp>
            <p:nvSpPr>
              <p:cNvPr id="14" name="Freeform 638">
                <a:extLst>
                  <a:ext uri="{FF2B5EF4-FFF2-40B4-BE49-F238E27FC236}">
                    <a16:creationId xmlns:a16="http://schemas.microsoft.com/office/drawing/2014/main" id="{C1D6966B-B3BF-E8FC-1E19-0F7924A7FD8D}"/>
                  </a:ext>
                </a:extLst>
              </p:cNvPr>
              <p:cNvSpPr/>
              <p:nvPr/>
            </p:nvSpPr>
            <p:spPr>
              <a:xfrm>
                <a:off x="4569667" y="878014"/>
                <a:ext cx="190" cy="1714"/>
              </a:xfrm>
              <a:custGeom>
                <a:avLst/>
                <a:gdLst>
                  <a:gd name="connsiteX0" fmla="*/ 0 w 190"/>
                  <a:gd name="connsiteY0" fmla="*/ 0 h 1714"/>
                  <a:gd name="connsiteX1" fmla="*/ 191 w 190"/>
                  <a:gd name="connsiteY1" fmla="*/ 1714 h 1714"/>
                  <a:gd name="connsiteX2" fmla="*/ 0 w 190"/>
                  <a:gd name="connsiteY2" fmla="*/ 0 h 1714"/>
                </a:gdLst>
                <a:ahLst/>
                <a:cxnLst>
                  <a:cxn ang="0">
                    <a:pos x="connsiteX0" y="connsiteY0"/>
                  </a:cxn>
                  <a:cxn ang="0">
                    <a:pos x="connsiteX1" y="connsiteY1"/>
                  </a:cxn>
                  <a:cxn ang="0">
                    <a:pos x="connsiteX2" y="connsiteY2"/>
                  </a:cxn>
                </a:cxnLst>
                <a:rect l="l" t="t" r="r" b="b"/>
                <a:pathLst>
                  <a:path w="190" h="1714">
                    <a:moveTo>
                      <a:pt x="0" y="0"/>
                    </a:moveTo>
                    <a:cubicBezTo>
                      <a:pt x="0" y="572"/>
                      <a:pt x="191" y="1143"/>
                      <a:pt x="191" y="1714"/>
                    </a:cubicBezTo>
                    <a:cubicBezTo>
                      <a:pt x="191" y="1143"/>
                      <a:pt x="191" y="572"/>
                      <a:pt x="0" y="0"/>
                    </a:cubicBezTo>
                    <a:close/>
                  </a:path>
                </a:pathLst>
              </a:custGeom>
              <a:solidFill>
                <a:srgbClr val="FFFFFF"/>
              </a:solidFill>
              <a:ln w="1905" cap="flat">
                <a:noFill/>
                <a:prstDash val="solid"/>
                <a:miter/>
              </a:ln>
            </p:spPr>
            <p:txBody>
              <a:bodyPr rtlCol="0" anchor="ctr"/>
              <a:lstStyle/>
              <a:p>
                <a:endParaRPr lang="en-US"/>
              </a:p>
            </p:txBody>
          </p:sp>
          <p:sp>
            <p:nvSpPr>
              <p:cNvPr id="15" name="Freeform 639">
                <a:extLst>
                  <a:ext uri="{FF2B5EF4-FFF2-40B4-BE49-F238E27FC236}">
                    <a16:creationId xmlns:a16="http://schemas.microsoft.com/office/drawing/2014/main" id="{67BF213C-8904-1711-23D0-522ADFEC0921}"/>
                  </a:ext>
                </a:extLst>
              </p:cNvPr>
              <p:cNvSpPr/>
              <p:nvPr/>
            </p:nvSpPr>
            <p:spPr>
              <a:xfrm>
                <a:off x="4122755" y="960881"/>
                <a:ext cx="2476" cy="8763"/>
              </a:xfrm>
              <a:custGeom>
                <a:avLst/>
                <a:gdLst>
                  <a:gd name="connsiteX0" fmla="*/ 2476 w 2476"/>
                  <a:gd name="connsiteY0" fmla="*/ 8763 h 8763"/>
                  <a:gd name="connsiteX1" fmla="*/ 0 w 2476"/>
                  <a:gd name="connsiteY1" fmla="*/ 0 h 8763"/>
                  <a:gd name="connsiteX2" fmla="*/ 2476 w 2476"/>
                  <a:gd name="connsiteY2" fmla="*/ 8763 h 8763"/>
                </a:gdLst>
                <a:ahLst/>
                <a:cxnLst>
                  <a:cxn ang="0">
                    <a:pos x="connsiteX0" y="connsiteY0"/>
                  </a:cxn>
                  <a:cxn ang="0">
                    <a:pos x="connsiteX1" y="connsiteY1"/>
                  </a:cxn>
                  <a:cxn ang="0">
                    <a:pos x="connsiteX2" y="connsiteY2"/>
                  </a:cxn>
                </a:cxnLst>
                <a:rect l="l" t="t" r="r" b="b"/>
                <a:pathLst>
                  <a:path w="2476" h="8763">
                    <a:moveTo>
                      <a:pt x="2476" y="8763"/>
                    </a:moveTo>
                    <a:cubicBezTo>
                      <a:pt x="1524" y="5906"/>
                      <a:pt x="762" y="2858"/>
                      <a:pt x="0" y="0"/>
                    </a:cubicBezTo>
                    <a:cubicBezTo>
                      <a:pt x="762" y="2858"/>
                      <a:pt x="1524" y="5715"/>
                      <a:pt x="2476" y="8763"/>
                    </a:cubicBezTo>
                    <a:close/>
                  </a:path>
                </a:pathLst>
              </a:custGeom>
              <a:solidFill>
                <a:srgbClr val="FFFFFF"/>
              </a:solidFill>
              <a:ln w="1905" cap="flat">
                <a:noFill/>
                <a:prstDash val="solid"/>
                <a:miter/>
              </a:ln>
            </p:spPr>
            <p:txBody>
              <a:bodyPr rtlCol="0" anchor="ctr"/>
              <a:lstStyle/>
              <a:p>
                <a:endParaRPr lang="en-US"/>
              </a:p>
            </p:txBody>
          </p:sp>
          <p:sp>
            <p:nvSpPr>
              <p:cNvPr id="16" name="Freeform 640">
                <a:extLst>
                  <a:ext uri="{FF2B5EF4-FFF2-40B4-BE49-F238E27FC236}">
                    <a16:creationId xmlns:a16="http://schemas.microsoft.com/office/drawing/2014/main" id="{1ED9465D-BC3A-997F-0165-BF744BED3B45}"/>
                  </a:ext>
                </a:extLst>
              </p:cNvPr>
              <p:cNvSpPr/>
              <p:nvPr/>
            </p:nvSpPr>
            <p:spPr>
              <a:xfrm>
                <a:off x="4570811" y="889444"/>
                <a:ext cx="190" cy="2286"/>
              </a:xfrm>
              <a:custGeom>
                <a:avLst/>
                <a:gdLst>
                  <a:gd name="connsiteX0" fmla="*/ 0 w 190"/>
                  <a:gd name="connsiteY0" fmla="*/ 0 h 2286"/>
                  <a:gd name="connsiteX1" fmla="*/ 190 w 190"/>
                  <a:gd name="connsiteY1" fmla="*/ 2286 h 2286"/>
                  <a:gd name="connsiteX2" fmla="*/ 0 w 190"/>
                  <a:gd name="connsiteY2" fmla="*/ 0 h 2286"/>
                </a:gdLst>
                <a:ahLst/>
                <a:cxnLst>
                  <a:cxn ang="0">
                    <a:pos x="connsiteX0" y="connsiteY0"/>
                  </a:cxn>
                  <a:cxn ang="0">
                    <a:pos x="connsiteX1" y="connsiteY1"/>
                  </a:cxn>
                  <a:cxn ang="0">
                    <a:pos x="connsiteX2" y="connsiteY2"/>
                  </a:cxn>
                </a:cxnLst>
                <a:rect l="l" t="t" r="r" b="b"/>
                <a:pathLst>
                  <a:path w="190" h="2286">
                    <a:moveTo>
                      <a:pt x="0" y="0"/>
                    </a:moveTo>
                    <a:cubicBezTo>
                      <a:pt x="0" y="762"/>
                      <a:pt x="190" y="1524"/>
                      <a:pt x="190" y="2286"/>
                    </a:cubicBezTo>
                    <a:cubicBezTo>
                      <a:pt x="190" y="1524"/>
                      <a:pt x="0" y="762"/>
                      <a:pt x="0" y="0"/>
                    </a:cubicBezTo>
                    <a:close/>
                  </a:path>
                </a:pathLst>
              </a:custGeom>
              <a:solidFill>
                <a:srgbClr val="FFFFFF"/>
              </a:solidFill>
              <a:ln w="1905" cap="flat">
                <a:noFill/>
                <a:prstDash val="solid"/>
                <a:miter/>
              </a:ln>
            </p:spPr>
            <p:txBody>
              <a:bodyPr rtlCol="0" anchor="ctr"/>
              <a:lstStyle/>
              <a:p>
                <a:endParaRPr lang="en-US"/>
              </a:p>
            </p:txBody>
          </p:sp>
          <p:sp>
            <p:nvSpPr>
              <p:cNvPr id="17" name="Freeform 641">
                <a:extLst>
                  <a:ext uri="{FF2B5EF4-FFF2-40B4-BE49-F238E27FC236}">
                    <a16:creationId xmlns:a16="http://schemas.microsoft.com/office/drawing/2014/main" id="{E939FB01-99DB-073E-F1A5-66B2C75A1680}"/>
                  </a:ext>
                </a:extLst>
              </p:cNvPr>
              <p:cNvSpPr/>
              <p:nvPr/>
            </p:nvSpPr>
            <p:spPr>
              <a:xfrm>
                <a:off x="4120659" y="951738"/>
                <a:ext cx="1524" cy="6667"/>
              </a:xfrm>
              <a:custGeom>
                <a:avLst/>
                <a:gdLst>
                  <a:gd name="connsiteX0" fmla="*/ 1524 w 1524"/>
                  <a:gd name="connsiteY0" fmla="*/ 6668 h 6667"/>
                  <a:gd name="connsiteX1" fmla="*/ 0 w 1524"/>
                  <a:gd name="connsiteY1" fmla="*/ 0 h 6667"/>
                  <a:gd name="connsiteX2" fmla="*/ 1524 w 1524"/>
                  <a:gd name="connsiteY2" fmla="*/ 6668 h 6667"/>
                </a:gdLst>
                <a:ahLst/>
                <a:cxnLst>
                  <a:cxn ang="0">
                    <a:pos x="connsiteX0" y="connsiteY0"/>
                  </a:cxn>
                  <a:cxn ang="0">
                    <a:pos x="connsiteX1" y="connsiteY1"/>
                  </a:cxn>
                  <a:cxn ang="0">
                    <a:pos x="connsiteX2" y="connsiteY2"/>
                  </a:cxn>
                </a:cxnLst>
                <a:rect l="l" t="t" r="r" b="b"/>
                <a:pathLst>
                  <a:path w="1524" h="6667">
                    <a:moveTo>
                      <a:pt x="1524" y="6668"/>
                    </a:moveTo>
                    <a:cubicBezTo>
                      <a:pt x="953" y="4381"/>
                      <a:pt x="381" y="2286"/>
                      <a:pt x="0" y="0"/>
                    </a:cubicBezTo>
                    <a:cubicBezTo>
                      <a:pt x="381" y="2286"/>
                      <a:pt x="953" y="4572"/>
                      <a:pt x="1524" y="6668"/>
                    </a:cubicBezTo>
                    <a:close/>
                  </a:path>
                </a:pathLst>
              </a:custGeom>
              <a:solidFill>
                <a:srgbClr val="FFFFFF"/>
              </a:solidFill>
              <a:ln w="1905" cap="flat">
                <a:noFill/>
                <a:prstDash val="solid"/>
                <a:miter/>
              </a:ln>
            </p:spPr>
            <p:txBody>
              <a:bodyPr rtlCol="0" anchor="ctr"/>
              <a:lstStyle/>
              <a:p>
                <a:endParaRPr lang="en-US"/>
              </a:p>
            </p:txBody>
          </p:sp>
          <p:sp>
            <p:nvSpPr>
              <p:cNvPr id="20" name="Freeform 642">
                <a:extLst>
                  <a:ext uri="{FF2B5EF4-FFF2-40B4-BE49-F238E27FC236}">
                    <a16:creationId xmlns:a16="http://schemas.microsoft.com/office/drawing/2014/main" id="{3F0238F5-AD9C-F86B-31B8-C068679B88AC}"/>
                  </a:ext>
                </a:extLst>
              </p:cNvPr>
              <p:cNvSpPr/>
              <p:nvPr/>
            </p:nvSpPr>
            <p:spPr>
              <a:xfrm>
                <a:off x="4118754" y="942403"/>
                <a:ext cx="1333" cy="7048"/>
              </a:xfrm>
              <a:custGeom>
                <a:avLst/>
                <a:gdLst>
                  <a:gd name="connsiteX0" fmla="*/ 1334 w 1333"/>
                  <a:gd name="connsiteY0" fmla="*/ 7048 h 7048"/>
                  <a:gd name="connsiteX1" fmla="*/ 0 w 1333"/>
                  <a:gd name="connsiteY1" fmla="*/ 0 h 7048"/>
                  <a:gd name="connsiteX2" fmla="*/ 1334 w 1333"/>
                  <a:gd name="connsiteY2" fmla="*/ 7048 h 7048"/>
                </a:gdLst>
                <a:ahLst/>
                <a:cxnLst>
                  <a:cxn ang="0">
                    <a:pos x="connsiteX0" y="connsiteY0"/>
                  </a:cxn>
                  <a:cxn ang="0">
                    <a:pos x="connsiteX1" y="connsiteY1"/>
                  </a:cxn>
                  <a:cxn ang="0">
                    <a:pos x="connsiteX2" y="connsiteY2"/>
                  </a:cxn>
                </a:cxnLst>
                <a:rect l="l" t="t" r="r" b="b"/>
                <a:pathLst>
                  <a:path w="1333" h="7048">
                    <a:moveTo>
                      <a:pt x="1334" y="7048"/>
                    </a:moveTo>
                    <a:cubicBezTo>
                      <a:pt x="762" y="4763"/>
                      <a:pt x="381" y="2476"/>
                      <a:pt x="0" y="0"/>
                    </a:cubicBezTo>
                    <a:cubicBezTo>
                      <a:pt x="381" y="2476"/>
                      <a:pt x="953" y="4763"/>
                      <a:pt x="1334" y="7048"/>
                    </a:cubicBezTo>
                    <a:close/>
                  </a:path>
                </a:pathLst>
              </a:custGeom>
              <a:solidFill>
                <a:srgbClr val="FFFFFF"/>
              </a:solidFill>
              <a:ln w="1905" cap="flat">
                <a:noFill/>
                <a:prstDash val="solid"/>
                <a:miter/>
              </a:ln>
            </p:spPr>
            <p:txBody>
              <a:bodyPr rtlCol="0" anchor="ctr"/>
              <a:lstStyle/>
              <a:p>
                <a:endParaRPr lang="en-US"/>
              </a:p>
            </p:txBody>
          </p:sp>
          <p:sp>
            <p:nvSpPr>
              <p:cNvPr id="21" name="Freeform 643">
                <a:extLst>
                  <a:ext uri="{FF2B5EF4-FFF2-40B4-BE49-F238E27FC236}">
                    <a16:creationId xmlns:a16="http://schemas.microsoft.com/office/drawing/2014/main" id="{2107B463-59F1-EF86-A72E-F1C4713D4108}"/>
                  </a:ext>
                </a:extLst>
              </p:cNvPr>
              <p:cNvSpPr/>
              <p:nvPr/>
            </p:nvSpPr>
            <p:spPr>
              <a:xfrm>
                <a:off x="4561476" y="837628"/>
                <a:ext cx="762" cy="2285"/>
              </a:xfrm>
              <a:custGeom>
                <a:avLst/>
                <a:gdLst>
                  <a:gd name="connsiteX0" fmla="*/ 0 w 762"/>
                  <a:gd name="connsiteY0" fmla="*/ 0 h 2285"/>
                  <a:gd name="connsiteX1" fmla="*/ 762 w 762"/>
                  <a:gd name="connsiteY1" fmla="*/ 2286 h 2285"/>
                  <a:gd name="connsiteX2" fmla="*/ 0 w 762"/>
                  <a:gd name="connsiteY2" fmla="*/ 0 h 2285"/>
                </a:gdLst>
                <a:ahLst/>
                <a:cxnLst>
                  <a:cxn ang="0">
                    <a:pos x="connsiteX0" y="connsiteY0"/>
                  </a:cxn>
                  <a:cxn ang="0">
                    <a:pos x="connsiteX1" y="connsiteY1"/>
                  </a:cxn>
                  <a:cxn ang="0">
                    <a:pos x="connsiteX2" y="connsiteY2"/>
                  </a:cxn>
                </a:cxnLst>
                <a:rect l="l" t="t" r="r" b="b"/>
                <a:pathLst>
                  <a:path w="762" h="2285">
                    <a:moveTo>
                      <a:pt x="0" y="0"/>
                    </a:moveTo>
                    <a:cubicBezTo>
                      <a:pt x="191" y="762"/>
                      <a:pt x="381" y="1524"/>
                      <a:pt x="762" y="2286"/>
                    </a:cubicBezTo>
                    <a:cubicBezTo>
                      <a:pt x="381" y="1524"/>
                      <a:pt x="191" y="762"/>
                      <a:pt x="0" y="0"/>
                    </a:cubicBezTo>
                    <a:close/>
                  </a:path>
                </a:pathLst>
              </a:custGeom>
              <a:solidFill>
                <a:srgbClr val="FFFFFF"/>
              </a:solidFill>
              <a:ln w="1905" cap="flat">
                <a:noFill/>
                <a:prstDash val="solid"/>
                <a:miter/>
              </a:ln>
            </p:spPr>
            <p:txBody>
              <a:bodyPr rtlCol="0" anchor="ctr"/>
              <a:lstStyle/>
              <a:p>
                <a:endParaRPr lang="en-US"/>
              </a:p>
            </p:txBody>
          </p:sp>
          <p:sp>
            <p:nvSpPr>
              <p:cNvPr id="22" name="Freeform 644">
                <a:extLst>
                  <a:ext uri="{FF2B5EF4-FFF2-40B4-BE49-F238E27FC236}">
                    <a16:creationId xmlns:a16="http://schemas.microsoft.com/office/drawing/2014/main" id="{CF4D12F8-6A39-5059-897C-421732B9FA80}"/>
                  </a:ext>
                </a:extLst>
              </p:cNvPr>
              <p:cNvSpPr/>
              <p:nvPr/>
            </p:nvSpPr>
            <p:spPr>
              <a:xfrm>
                <a:off x="4562619" y="962596"/>
                <a:ext cx="571" cy="1714"/>
              </a:xfrm>
              <a:custGeom>
                <a:avLst/>
                <a:gdLst>
                  <a:gd name="connsiteX0" fmla="*/ 571 w 571"/>
                  <a:gd name="connsiteY0" fmla="*/ 0 h 1714"/>
                  <a:gd name="connsiteX1" fmla="*/ 0 w 571"/>
                  <a:gd name="connsiteY1" fmla="*/ 1715 h 1714"/>
                  <a:gd name="connsiteX2" fmla="*/ 571 w 571"/>
                  <a:gd name="connsiteY2" fmla="*/ 0 h 1714"/>
                </a:gdLst>
                <a:ahLst/>
                <a:cxnLst>
                  <a:cxn ang="0">
                    <a:pos x="connsiteX0" y="connsiteY0"/>
                  </a:cxn>
                  <a:cxn ang="0">
                    <a:pos x="connsiteX1" y="connsiteY1"/>
                  </a:cxn>
                  <a:cxn ang="0">
                    <a:pos x="connsiteX2" y="connsiteY2"/>
                  </a:cxn>
                </a:cxnLst>
                <a:rect l="l" t="t" r="r" b="b"/>
                <a:pathLst>
                  <a:path w="571" h="1714">
                    <a:moveTo>
                      <a:pt x="571" y="0"/>
                    </a:moveTo>
                    <a:cubicBezTo>
                      <a:pt x="381" y="572"/>
                      <a:pt x="190" y="1143"/>
                      <a:pt x="0" y="1715"/>
                    </a:cubicBezTo>
                    <a:cubicBezTo>
                      <a:pt x="190" y="1143"/>
                      <a:pt x="381" y="572"/>
                      <a:pt x="571" y="0"/>
                    </a:cubicBezTo>
                    <a:close/>
                  </a:path>
                </a:pathLst>
              </a:custGeom>
              <a:solidFill>
                <a:srgbClr val="FFFFFF"/>
              </a:solidFill>
              <a:ln w="1905" cap="flat">
                <a:noFill/>
                <a:prstDash val="solid"/>
                <a:miter/>
              </a:ln>
            </p:spPr>
            <p:txBody>
              <a:bodyPr rtlCol="0" anchor="ctr"/>
              <a:lstStyle/>
              <a:p>
                <a:endParaRPr lang="en-US"/>
              </a:p>
            </p:txBody>
          </p:sp>
          <p:sp>
            <p:nvSpPr>
              <p:cNvPr id="23" name="Freeform 645">
                <a:extLst>
                  <a:ext uri="{FF2B5EF4-FFF2-40B4-BE49-F238E27FC236}">
                    <a16:creationId xmlns:a16="http://schemas.microsoft.com/office/drawing/2014/main" id="{7FE0F9FC-E7C2-20AA-4334-53D81A344C55}"/>
                  </a:ext>
                </a:extLst>
              </p:cNvPr>
              <p:cNvSpPr/>
              <p:nvPr/>
            </p:nvSpPr>
            <p:spPr>
              <a:xfrm>
                <a:off x="4558237" y="827341"/>
                <a:ext cx="762" cy="2286"/>
              </a:xfrm>
              <a:custGeom>
                <a:avLst/>
                <a:gdLst>
                  <a:gd name="connsiteX0" fmla="*/ 0 w 762"/>
                  <a:gd name="connsiteY0" fmla="*/ 0 h 2286"/>
                  <a:gd name="connsiteX1" fmla="*/ 762 w 762"/>
                  <a:gd name="connsiteY1" fmla="*/ 2286 h 2286"/>
                  <a:gd name="connsiteX2" fmla="*/ 0 w 762"/>
                  <a:gd name="connsiteY2" fmla="*/ 0 h 2286"/>
                </a:gdLst>
                <a:ahLst/>
                <a:cxnLst>
                  <a:cxn ang="0">
                    <a:pos x="connsiteX0" y="connsiteY0"/>
                  </a:cxn>
                  <a:cxn ang="0">
                    <a:pos x="connsiteX1" y="connsiteY1"/>
                  </a:cxn>
                  <a:cxn ang="0">
                    <a:pos x="connsiteX2" y="connsiteY2"/>
                  </a:cxn>
                </a:cxnLst>
                <a:rect l="l" t="t" r="r" b="b"/>
                <a:pathLst>
                  <a:path w="762" h="2286">
                    <a:moveTo>
                      <a:pt x="0" y="0"/>
                    </a:moveTo>
                    <a:cubicBezTo>
                      <a:pt x="191" y="762"/>
                      <a:pt x="572" y="1524"/>
                      <a:pt x="762" y="2286"/>
                    </a:cubicBezTo>
                    <a:cubicBezTo>
                      <a:pt x="572" y="1715"/>
                      <a:pt x="191" y="953"/>
                      <a:pt x="0" y="0"/>
                    </a:cubicBezTo>
                    <a:close/>
                  </a:path>
                </a:pathLst>
              </a:custGeom>
              <a:solidFill>
                <a:srgbClr val="FFFFFF"/>
              </a:solidFill>
              <a:ln w="1905" cap="flat">
                <a:noFill/>
                <a:prstDash val="solid"/>
                <a:miter/>
              </a:ln>
            </p:spPr>
            <p:txBody>
              <a:bodyPr rtlCol="0" anchor="ctr"/>
              <a:lstStyle/>
              <a:p>
                <a:endParaRPr lang="en-US"/>
              </a:p>
            </p:txBody>
          </p:sp>
          <p:sp>
            <p:nvSpPr>
              <p:cNvPr id="24" name="Freeform 646">
                <a:extLst>
                  <a:ext uri="{FF2B5EF4-FFF2-40B4-BE49-F238E27FC236}">
                    <a16:creationId xmlns:a16="http://schemas.microsoft.com/office/drawing/2014/main" id="{6E9D5B51-6BDF-034E-A426-5C16092918BE}"/>
                  </a:ext>
                </a:extLst>
              </p:cNvPr>
              <p:cNvSpPr/>
              <p:nvPr/>
            </p:nvSpPr>
            <p:spPr>
              <a:xfrm>
                <a:off x="4556523" y="822388"/>
                <a:ext cx="761" cy="2285"/>
              </a:xfrm>
              <a:custGeom>
                <a:avLst/>
                <a:gdLst>
                  <a:gd name="connsiteX0" fmla="*/ 0 w 761"/>
                  <a:gd name="connsiteY0" fmla="*/ 0 h 2285"/>
                  <a:gd name="connsiteX1" fmla="*/ 762 w 761"/>
                  <a:gd name="connsiteY1" fmla="*/ 2286 h 2285"/>
                  <a:gd name="connsiteX2" fmla="*/ 0 w 761"/>
                  <a:gd name="connsiteY2" fmla="*/ 0 h 2285"/>
                </a:gdLst>
                <a:ahLst/>
                <a:cxnLst>
                  <a:cxn ang="0">
                    <a:pos x="connsiteX0" y="connsiteY0"/>
                  </a:cxn>
                  <a:cxn ang="0">
                    <a:pos x="connsiteX1" y="connsiteY1"/>
                  </a:cxn>
                  <a:cxn ang="0">
                    <a:pos x="connsiteX2" y="connsiteY2"/>
                  </a:cxn>
                </a:cxnLst>
                <a:rect l="l" t="t" r="r" b="b"/>
                <a:pathLst>
                  <a:path w="761" h="2285">
                    <a:moveTo>
                      <a:pt x="0" y="0"/>
                    </a:moveTo>
                    <a:cubicBezTo>
                      <a:pt x="190" y="762"/>
                      <a:pt x="571" y="1524"/>
                      <a:pt x="762" y="2286"/>
                    </a:cubicBezTo>
                    <a:cubicBezTo>
                      <a:pt x="571" y="1524"/>
                      <a:pt x="190" y="762"/>
                      <a:pt x="0" y="0"/>
                    </a:cubicBezTo>
                    <a:close/>
                  </a:path>
                </a:pathLst>
              </a:custGeom>
              <a:solidFill>
                <a:srgbClr val="FFFFFF"/>
              </a:solidFill>
              <a:ln w="1905" cap="flat">
                <a:noFill/>
                <a:prstDash val="solid"/>
                <a:miter/>
              </a:ln>
            </p:spPr>
            <p:txBody>
              <a:bodyPr rtlCol="0" anchor="ctr"/>
              <a:lstStyle/>
              <a:p>
                <a:endParaRPr lang="en-US"/>
              </a:p>
            </p:txBody>
          </p:sp>
          <p:sp>
            <p:nvSpPr>
              <p:cNvPr id="25" name="Freeform 647">
                <a:extLst>
                  <a:ext uri="{FF2B5EF4-FFF2-40B4-BE49-F238E27FC236}">
                    <a16:creationId xmlns:a16="http://schemas.microsoft.com/office/drawing/2014/main" id="{30170EBB-EA1E-B395-77AB-646BEF9231B2}"/>
                  </a:ext>
                </a:extLst>
              </p:cNvPr>
              <p:cNvSpPr/>
              <p:nvPr/>
            </p:nvSpPr>
            <p:spPr>
              <a:xfrm>
                <a:off x="4117040" y="931926"/>
                <a:ext cx="1333" cy="8762"/>
              </a:xfrm>
              <a:custGeom>
                <a:avLst/>
                <a:gdLst>
                  <a:gd name="connsiteX0" fmla="*/ 1334 w 1333"/>
                  <a:gd name="connsiteY0" fmla="*/ 8763 h 8762"/>
                  <a:gd name="connsiteX1" fmla="*/ 0 w 1333"/>
                  <a:gd name="connsiteY1" fmla="*/ 0 h 8762"/>
                  <a:gd name="connsiteX2" fmla="*/ 1334 w 1333"/>
                  <a:gd name="connsiteY2" fmla="*/ 8763 h 8762"/>
                </a:gdLst>
                <a:ahLst/>
                <a:cxnLst>
                  <a:cxn ang="0">
                    <a:pos x="connsiteX0" y="connsiteY0"/>
                  </a:cxn>
                  <a:cxn ang="0">
                    <a:pos x="connsiteX1" y="connsiteY1"/>
                  </a:cxn>
                  <a:cxn ang="0">
                    <a:pos x="connsiteX2" y="connsiteY2"/>
                  </a:cxn>
                </a:cxnLst>
                <a:rect l="l" t="t" r="r" b="b"/>
                <a:pathLst>
                  <a:path w="1333" h="8762">
                    <a:moveTo>
                      <a:pt x="1334" y="8763"/>
                    </a:moveTo>
                    <a:cubicBezTo>
                      <a:pt x="762" y="5905"/>
                      <a:pt x="381" y="2858"/>
                      <a:pt x="0" y="0"/>
                    </a:cubicBezTo>
                    <a:cubicBezTo>
                      <a:pt x="381" y="2858"/>
                      <a:pt x="953" y="5905"/>
                      <a:pt x="1334" y="8763"/>
                    </a:cubicBezTo>
                    <a:close/>
                  </a:path>
                </a:pathLst>
              </a:custGeom>
              <a:solidFill>
                <a:srgbClr val="FFFFFF"/>
              </a:solidFill>
              <a:ln w="1905" cap="flat">
                <a:noFill/>
                <a:prstDash val="solid"/>
                <a:miter/>
              </a:ln>
            </p:spPr>
            <p:txBody>
              <a:bodyPr rtlCol="0" anchor="ctr"/>
              <a:lstStyle/>
              <a:p>
                <a:endParaRPr lang="en-US"/>
              </a:p>
            </p:txBody>
          </p:sp>
          <p:sp>
            <p:nvSpPr>
              <p:cNvPr id="26" name="Freeform 648">
                <a:extLst>
                  <a:ext uri="{FF2B5EF4-FFF2-40B4-BE49-F238E27FC236}">
                    <a16:creationId xmlns:a16="http://schemas.microsoft.com/office/drawing/2014/main" id="{4B561188-1285-841B-6180-AB5435D3DA44}"/>
                  </a:ext>
                </a:extLst>
              </p:cNvPr>
              <p:cNvSpPr/>
              <p:nvPr/>
            </p:nvSpPr>
            <p:spPr>
              <a:xfrm>
                <a:off x="4559762" y="832485"/>
                <a:ext cx="761" cy="2476"/>
              </a:xfrm>
              <a:custGeom>
                <a:avLst/>
                <a:gdLst>
                  <a:gd name="connsiteX0" fmla="*/ 0 w 761"/>
                  <a:gd name="connsiteY0" fmla="*/ 0 h 2476"/>
                  <a:gd name="connsiteX1" fmla="*/ 762 w 761"/>
                  <a:gd name="connsiteY1" fmla="*/ 2476 h 2476"/>
                  <a:gd name="connsiteX2" fmla="*/ 0 w 761"/>
                  <a:gd name="connsiteY2" fmla="*/ 0 h 2476"/>
                </a:gdLst>
                <a:ahLst/>
                <a:cxnLst>
                  <a:cxn ang="0">
                    <a:pos x="connsiteX0" y="connsiteY0"/>
                  </a:cxn>
                  <a:cxn ang="0">
                    <a:pos x="connsiteX1" y="connsiteY1"/>
                  </a:cxn>
                  <a:cxn ang="0">
                    <a:pos x="connsiteX2" y="connsiteY2"/>
                  </a:cxn>
                </a:cxnLst>
                <a:rect l="l" t="t" r="r" b="b"/>
                <a:pathLst>
                  <a:path w="761" h="2476">
                    <a:moveTo>
                      <a:pt x="0" y="0"/>
                    </a:moveTo>
                    <a:cubicBezTo>
                      <a:pt x="190" y="762"/>
                      <a:pt x="571" y="1524"/>
                      <a:pt x="762" y="2476"/>
                    </a:cubicBezTo>
                    <a:cubicBezTo>
                      <a:pt x="571" y="1524"/>
                      <a:pt x="381" y="762"/>
                      <a:pt x="0" y="0"/>
                    </a:cubicBezTo>
                    <a:close/>
                  </a:path>
                </a:pathLst>
              </a:custGeom>
              <a:solidFill>
                <a:srgbClr val="FFFFFF"/>
              </a:solidFill>
              <a:ln w="1905" cap="flat">
                <a:noFill/>
                <a:prstDash val="solid"/>
                <a:miter/>
              </a:ln>
            </p:spPr>
            <p:txBody>
              <a:bodyPr rtlCol="0" anchor="ctr"/>
              <a:lstStyle/>
              <a:p>
                <a:endParaRPr lang="en-US"/>
              </a:p>
            </p:txBody>
          </p:sp>
          <p:sp>
            <p:nvSpPr>
              <p:cNvPr id="27" name="Freeform 649">
                <a:extLst>
                  <a:ext uri="{FF2B5EF4-FFF2-40B4-BE49-F238E27FC236}">
                    <a16:creationId xmlns:a16="http://schemas.microsoft.com/office/drawing/2014/main" id="{F5CA8FD3-49CA-5C16-191A-D4CDB10E6621}"/>
                  </a:ext>
                </a:extLst>
              </p:cNvPr>
              <p:cNvSpPr/>
              <p:nvPr/>
            </p:nvSpPr>
            <p:spPr>
              <a:xfrm>
                <a:off x="4565477" y="952118"/>
                <a:ext cx="571" cy="1905"/>
              </a:xfrm>
              <a:custGeom>
                <a:avLst/>
                <a:gdLst>
                  <a:gd name="connsiteX0" fmla="*/ 571 w 571"/>
                  <a:gd name="connsiteY0" fmla="*/ 0 h 1905"/>
                  <a:gd name="connsiteX1" fmla="*/ 0 w 571"/>
                  <a:gd name="connsiteY1" fmla="*/ 1905 h 1905"/>
                  <a:gd name="connsiteX2" fmla="*/ 571 w 571"/>
                  <a:gd name="connsiteY2" fmla="*/ 0 h 1905"/>
                </a:gdLst>
                <a:ahLst/>
                <a:cxnLst>
                  <a:cxn ang="0">
                    <a:pos x="connsiteX0" y="connsiteY0"/>
                  </a:cxn>
                  <a:cxn ang="0">
                    <a:pos x="connsiteX1" y="connsiteY1"/>
                  </a:cxn>
                  <a:cxn ang="0">
                    <a:pos x="connsiteX2" y="connsiteY2"/>
                  </a:cxn>
                </a:cxnLst>
                <a:rect l="l" t="t" r="r" b="b"/>
                <a:pathLst>
                  <a:path w="571" h="1905">
                    <a:moveTo>
                      <a:pt x="571" y="0"/>
                    </a:moveTo>
                    <a:cubicBezTo>
                      <a:pt x="381" y="572"/>
                      <a:pt x="190" y="1334"/>
                      <a:pt x="0" y="1905"/>
                    </a:cubicBezTo>
                    <a:cubicBezTo>
                      <a:pt x="381" y="1143"/>
                      <a:pt x="381" y="572"/>
                      <a:pt x="571" y="0"/>
                    </a:cubicBezTo>
                    <a:close/>
                  </a:path>
                </a:pathLst>
              </a:custGeom>
              <a:solidFill>
                <a:srgbClr val="FFFFFF"/>
              </a:solidFill>
              <a:ln w="1905" cap="flat">
                <a:noFill/>
                <a:prstDash val="solid"/>
                <a:miter/>
              </a:ln>
            </p:spPr>
            <p:txBody>
              <a:bodyPr rtlCol="0" anchor="ctr"/>
              <a:lstStyle/>
              <a:p>
                <a:endParaRPr lang="en-US"/>
              </a:p>
            </p:txBody>
          </p:sp>
          <p:sp>
            <p:nvSpPr>
              <p:cNvPr id="28" name="Freeform 650">
                <a:extLst>
                  <a:ext uri="{FF2B5EF4-FFF2-40B4-BE49-F238E27FC236}">
                    <a16:creationId xmlns:a16="http://schemas.microsoft.com/office/drawing/2014/main" id="{F641B6FC-F7D9-406D-4A77-1C653B66DD09}"/>
                  </a:ext>
                </a:extLst>
              </p:cNvPr>
              <p:cNvSpPr/>
              <p:nvPr/>
            </p:nvSpPr>
            <p:spPr>
              <a:xfrm>
                <a:off x="4569287" y="934973"/>
                <a:ext cx="190" cy="1524"/>
              </a:xfrm>
              <a:custGeom>
                <a:avLst/>
                <a:gdLst>
                  <a:gd name="connsiteX0" fmla="*/ 190 w 190"/>
                  <a:gd name="connsiteY0" fmla="*/ 0 h 1524"/>
                  <a:gd name="connsiteX1" fmla="*/ 0 w 190"/>
                  <a:gd name="connsiteY1" fmla="*/ 1524 h 1524"/>
                  <a:gd name="connsiteX2" fmla="*/ 190 w 190"/>
                  <a:gd name="connsiteY2" fmla="*/ 0 h 1524"/>
                </a:gdLst>
                <a:ahLst/>
                <a:cxnLst>
                  <a:cxn ang="0">
                    <a:pos x="connsiteX0" y="connsiteY0"/>
                  </a:cxn>
                  <a:cxn ang="0">
                    <a:pos x="connsiteX1" y="connsiteY1"/>
                  </a:cxn>
                  <a:cxn ang="0">
                    <a:pos x="connsiteX2" y="connsiteY2"/>
                  </a:cxn>
                </a:cxnLst>
                <a:rect l="l" t="t" r="r" b="b"/>
                <a:pathLst>
                  <a:path w="190" h="1524">
                    <a:moveTo>
                      <a:pt x="190" y="0"/>
                    </a:moveTo>
                    <a:cubicBezTo>
                      <a:pt x="190" y="572"/>
                      <a:pt x="0" y="953"/>
                      <a:pt x="0" y="1524"/>
                    </a:cubicBezTo>
                    <a:cubicBezTo>
                      <a:pt x="0" y="953"/>
                      <a:pt x="0" y="381"/>
                      <a:pt x="190" y="0"/>
                    </a:cubicBezTo>
                    <a:close/>
                  </a:path>
                </a:pathLst>
              </a:custGeom>
              <a:solidFill>
                <a:srgbClr val="FFFFFF"/>
              </a:solidFill>
              <a:ln w="1905" cap="flat">
                <a:noFill/>
                <a:prstDash val="solid"/>
                <a:miter/>
              </a:ln>
            </p:spPr>
            <p:txBody>
              <a:bodyPr rtlCol="0" anchor="ctr"/>
              <a:lstStyle/>
              <a:p>
                <a:endParaRPr lang="en-US"/>
              </a:p>
            </p:txBody>
          </p:sp>
          <p:sp>
            <p:nvSpPr>
              <p:cNvPr id="29" name="Freeform 651">
                <a:extLst>
                  <a:ext uri="{FF2B5EF4-FFF2-40B4-BE49-F238E27FC236}">
                    <a16:creationId xmlns:a16="http://schemas.microsoft.com/office/drawing/2014/main" id="{C3F99D7A-D248-2BA5-0439-CB0FA146A27D}"/>
                  </a:ext>
                </a:extLst>
              </p:cNvPr>
              <p:cNvSpPr/>
              <p:nvPr/>
            </p:nvSpPr>
            <p:spPr>
              <a:xfrm>
                <a:off x="4568143" y="941641"/>
                <a:ext cx="190" cy="1143"/>
              </a:xfrm>
              <a:custGeom>
                <a:avLst/>
                <a:gdLst>
                  <a:gd name="connsiteX0" fmla="*/ 191 w 190"/>
                  <a:gd name="connsiteY0" fmla="*/ 0 h 1143"/>
                  <a:gd name="connsiteX1" fmla="*/ 0 w 190"/>
                  <a:gd name="connsiteY1" fmla="*/ 1143 h 1143"/>
                  <a:gd name="connsiteX2" fmla="*/ 191 w 190"/>
                  <a:gd name="connsiteY2" fmla="*/ 0 h 1143"/>
                </a:gdLst>
                <a:ahLst/>
                <a:cxnLst>
                  <a:cxn ang="0">
                    <a:pos x="connsiteX0" y="connsiteY0"/>
                  </a:cxn>
                  <a:cxn ang="0">
                    <a:pos x="connsiteX1" y="connsiteY1"/>
                  </a:cxn>
                  <a:cxn ang="0">
                    <a:pos x="connsiteX2" y="connsiteY2"/>
                  </a:cxn>
                </a:cxnLst>
                <a:rect l="l" t="t" r="r" b="b"/>
                <a:pathLst>
                  <a:path w="190" h="1143">
                    <a:moveTo>
                      <a:pt x="191" y="0"/>
                    </a:moveTo>
                    <a:cubicBezTo>
                      <a:pt x="191" y="381"/>
                      <a:pt x="0" y="762"/>
                      <a:pt x="0" y="1143"/>
                    </a:cubicBezTo>
                    <a:cubicBezTo>
                      <a:pt x="0" y="762"/>
                      <a:pt x="191" y="381"/>
                      <a:pt x="191" y="0"/>
                    </a:cubicBezTo>
                    <a:close/>
                  </a:path>
                </a:pathLst>
              </a:custGeom>
              <a:solidFill>
                <a:srgbClr val="FFFFFF"/>
              </a:solidFill>
              <a:ln w="1905" cap="flat">
                <a:noFill/>
                <a:prstDash val="solid"/>
                <a:miter/>
              </a:ln>
            </p:spPr>
            <p:txBody>
              <a:bodyPr rtlCol="0" anchor="ctr"/>
              <a:lstStyle/>
              <a:p>
                <a:endParaRPr lang="en-US"/>
              </a:p>
            </p:txBody>
          </p:sp>
          <p:sp>
            <p:nvSpPr>
              <p:cNvPr id="30" name="Freeform 652">
                <a:extLst>
                  <a:ext uri="{FF2B5EF4-FFF2-40B4-BE49-F238E27FC236}">
                    <a16:creationId xmlns:a16="http://schemas.microsoft.com/office/drawing/2014/main" id="{8781C6F4-DEFD-582C-4A6F-4760A64349A4}"/>
                  </a:ext>
                </a:extLst>
              </p:cNvPr>
              <p:cNvSpPr/>
              <p:nvPr/>
            </p:nvSpPr>
            <p:spPr>
              <a:xfrm>
                <a:off x="4566810" y="946785"/>
                <a:ext cx="381" cy="1714"/>
              </a:xfrm>
              <a:custGeom>
                <a:avLst/>
                <a:gdLst>
                  <a:gd name="connsiteX0" fmla="*/ 381 w 381"/>
                  <a:gd name="connsiteY0" fmla="*/ 0 h 1714"/>
                  <a:gd name="connsiteX1" fmla="*/ 0 w 381"/>
                  <a:gd name="connsiteY1" fmla="*/ 1714 h 1714"/>
                  <a:gd name="connsiteX2" fmla="*/ 381 w 381"/>
                  <a:gd name="connsiteY2" fmla="*/ 0 h 1714"/>
                </a:gdLst>
                <a:ahLst/>
                <a:cxnLst>
                  <a:cxn ang="0">
                    <a:pos x="connsiteX0" y="connsiteY0"/>
                  </a:cxn>
                  <a:cxn ang="0">
                    <a:pos x="connsiteX1" y="connsiteY1"/>
                  </a:cxn>
                  <a:cxn ang="0">
                    <a:pos x="connsiteX2" y="connsiteY2"/>
                  </a:cxn>
                </a:cxnLst>
                <a:rect l="l" t="t" r="r" b="b"/>
                <a:pathLst>
                  <a:path w="381" h="1714">
                    <a:moveTo>
                      <a:pt x="381" y="0"/>
                    </a:moveTo>
                    <a:cubicBezTo>
                      <a:pt x="191" y="571"/>
                      <a:pt x="191" y="1143"/>
                      <a:pt x="0" y="1714"/>
                    </a:cubicBezTo>
                    <a:cubicBezTo>
                      <a:pt x="191" y="1334"/>
                      <a:pt x="381" y="762"/>
                      <a:pt x="381" y="0"/>
                    </a:cubicBezTo>
                    <a:close/>
                  </a:path>
                </a:pathLst>
              </a:custGeom>
              <a:solidFill>
                <a:srgbClr val="FFFFFF"/>
              </a:solidFill>
              <a:ln w="1905" cap="flat">
                <a:noFill/>
                <a:prstDash val="solid"/>
                <a:miter/>
              </a:ln>
            </p:spPr>
            <p:txBody>
              <a:bodyPr rtlCol="0" anchor="ctr"/>
              <a:lstStyle/>
              <a:p>
                <a:endParaRPr lang="en-US"/>
              </a:p>
            </p:txBody>
          </p:sp>
          <p:sp>
            <p:nvSpPr>
              <p:cNvPr id="31" name="Freeform 653">
                <a:extLst>
                  <a:ext uri="{FF2B5EF4-FFF2-40B4-BE49-F238E27FC236}">
                    <a16:creationId xmlns:a16="http://schemas.microsoft.com/office/drawing/2014/main" id="{0D335B0E-9553-C3BD-6A86-6A224D0EA9E2}"/>
                  </a:ext>
                </a:extLst>
              </p:cNvPr>
              <p:cNvSpPr/>
              <p:nvPr/>
            </p:nvSpPr>
            <p:spPr>
              <a:xfrm>
                <a:off x="4564143" y="957262"/>
                <a:ext cx="571" cy="1905"/>
              </a:xfrm>
              <a:custGeom>
                <a:avLst/>
                <a:gdLst>
                  <a:gd name="connsiteX0" fmla="*/ 571 w 571"/>
                  <a:gd name="connsiteY0" fmla="*/ 0 h 1905"/>
                  <a:gd name="connsiteX1" fmla="*/ 0 w 571"/>
                  <a:gd name="connsiteY1" fmla="*/ 1905 h 1905"/>
                  <a:gd name="connsiteX2" fmla="*/ 571 w 571"/>
                  <a:gd name="connsiteY2" fmla="*/ 0 h 1905"/>
                </a:gdLst>
                <a:ahLst/>
                <a:cxnLst>
                  <a:cxn ang="0">
                    <a:pos x="connsiteX0" y="connsiteY0"/>
                  </a:cxn>
                  <a:cxn ang="0">
                    <a:pos x="connsiteX1" y="connsiteY1"/>
                  </a:cxn>
                  <a:cxn ang="0">
                    <a:pos x="connsiteX2" y="connsiteY2"/>
                  </a:cxn>
                </a:cxnLst>
                <a:rect l="l" t="t" r="r" b="b"/>
                <a:pathLst>
                  <a:path w="571" h="1905">
                    <a:moveTo>
                      <a:pt x="571" y="0"/>
                    </a:moveTo>
                    <a:cubicBezTo>
                      <a:pt x="381" y="571"/>
                      <a:pt x="190" y="1334"/>
                      <a:pt x="0" y="1905"/>
                    </a:cubicBezTo>
                    <a:cubicBezTo>
                      <a:pt x="190" y="1334"/>
                      <a:pt x="381" y="571"/>
                      <a:pt x="571" y="0"/>
                    </a:cubicBezTo>
                    <a:close/>
                  </a:path>
                </a:pathLst>
              </a:custGeom>
              <a:solidFill>
                <a:srgbClr val="FFFFFF"/>
              </a:solidFill>
              <a:ln w="1905" cap="flat">
                <a:noFill/>
                <a:prstDash val="solid"/>
                <a:miter/>
              </a:ln>
            </p:spPr>
            <p:txBody>
              <a:bodyPr rtlCol="0" anchor="ctr"/>
              <a:lstStyle/>
              <a:p>
                <a:endParaRPr lang="en-US"/>
              </a:p>
            </p:txBody>
          </p:sp>
          <p:sp>
            <p:nvSpPr>
              <p:cNvPr id="32" name="Freeform 654">
                <a:extLst>
                  <a:ext uri="{FF2B5EF4-FFF2-40B4-BE49-F238E27FC236}">
                    <a16:creationId xmlns:a16="http://schemas.microsoft.com/office/drawing/2014/main" id="{07982FBE-64F6-38C6-630A-DB0CE00DCB18}"/>
                  </a:ext>
                </a:extLst>
              </p:cNvPr>
              <p:cNvSpPr/>
              <p:nvPr/>
            </p:nvSpPr>
            <p:spPr>
              <a:xfrm>
                <a:off x="4114886" y="671892"/>
                <a:ext cx="439911" cy="391487"/>
              </a:xfrm>
              <a:custGeom>
                <a:avLst/>
                <a:gdLst>
                  <a:gd name="connsiteX0" fmla="*/ 210561 w 439911"/>
                  <a:gd name="connsiteY0" fmla="*/ 391478 h 391487"/>
                  <a:gd name="connsiteX1" fmla="*/ 276093 w 439911"/>
                  <a:gd name="connsiteY1" fmla="*/ 381001 h 391487"/>
                  <a:gd name="connsiteX2" fmla="*/ 354579 w 439911"/>
                  <a:gd name="connsiteY2" fmla="*/ 335662 h 391487"/>
                  <a:gd name="connsiteX3" fmla="*/ 400108 w 439911"/>
                  <a:gd name="connsiteY3" fmla="*/ 283465 h 391487"/>
                  <a:gd name="connsiteX4" fmla="*/ 439732 w 439911"/>
                  <a:gd name="connsiteY4" fmla="*/ 145733 h 391487"/>
                  <a:gd name="connsiteX5" fmla="*/ 439732 w 439911"/>
                  <a:gd name="connsiteY5" fmla="*/ 145924 h 391487"/>
                  <a:gd name="connsiteX6" fmla="*/ 428302 w 439911"/>
                  <a:gd name="connsiteY6" fmla="*/ 120016 h 391487"/>
                  <a:gd name="connsiteX7" fmla="*/ 265806 w 439911"/>
                  <a:gd name="connsiteY7" fmla="*/ 4573 h 391487"/>
                  <a:gd name="connsiteX8" fmla="*/ 61399 w 439911"/>
                  <a:gd name="connsiteY8" fmla="*/ 69152 h 391487"/>
                  <a:gd name="connsiteX9" fmla="*/ 2154 w 439911"/>
                  <a:gd name="connsiteY9" fmla="*/ 260033 h 391487"/>
                  <a:gd name="connsiteX10" fmla="*/ 148839 w 439911"/>
                  <a:gd name="connsiteY10" fmla="*/ 382715 h 391487"/>
                  <a:gd name="connsiteX11" fmla="*/ 210561 w 439911"/>
                  <a:gd name="connsiteY11" fmla="*/ 391478 h 391487"/>
                  <a:gd name="connsiteX12" fmla="*/ 322575 w 439911"/>
                  <a:gd name="connsiteY12" fmla="*/ 138685 h 391487"/>
                  <a:gd name="connsiteX13" fmla="*/ 329814 w 439911"/>
                  <a:gd name="connsiteY13" fmla="*/ 151258 h 391487"/>
                  <a:gd name="connsiteX14" fmla="*/ 316479 w 439911"/>
                  <a:gd name="connsiteY14" fmla="*/ 160592 h 391487"/>
                  <a:gd name="connsiteX15" fmla="*/ 307525 w 439911"/>
                  <a:gd name="connsiteY15" fmla="*/ 146876 h 391487"/>
                  <a:gd name="connsiteX16" fmla="*/ 322575 w 439911"/>
                  <a:gd name="connsiteY16" fmla="*/ 138685 h 391487"/>
                  <a:gd name="connsiteX17" fmla="*/ 171318 w 439911"/>
                  <a:gd name="connsiteY17" fmla="*/ 136780 h 391487"/>
                  <a:gd name="connsiteX18" fmla="*/ 176842 w 439911"/>
                  <a:gd name="connsiteY18" fmla="*/ 116968 h 391487"/>
                  <a:gd name="connsiteX19" fmla="*/ 171318 w 439911"/>
                  <a:gd name="connsiteY19" fmla="*/ 136780 h 391487"/>
                  <a:gd name="connsiteX20" fmla="*/ 105595 w 439911"/>
                  <a:gd name="connsiteY20" fmla="*/ 93346 h 391487"/>
                  <a:gd name="connsiteX21" fmla="*/ 29395 w 439911"/>
                  <a:gd name="connsiteY21" fmla="*/ 258128 h 391487"/>
                  <a:gd name="connsiteX22" fmla="*/ 202560 w 439911"/>
                  <a:gd name="connsiteY22" fmla="*/ 18479 h 391487"/>
                  <a:gd name="connsiteX23" fmla="*/ 105595 w 439911"/>
                  <a:gd name="connsiteY23" fmla="*/ 93346 h 391487"/>
                  <a:gd name="connsiteX24" fmla="*/ 122550 w 439911"/>
                  <a:gd name="connsiteY24" fmla="*/ 284036 h 391487"/>
                  <a:gd name="connsiteX25" fmla="*/ 114358 w 439911"/>
                  <a:gd name="connsiteY25" fmla="*/ 282322 h 391487"/>
                  <a:gd name="connsiteX26" fmla="*/ 116454 w 439911"/>
                  <a:gd name="connsiteY26" fmla="*/ 274321 h 391487"/>
                  <a:gd name="connsiteX27" fmla="*/ 135504 w 439911"/>
                  <a:gd name="connsiteY27" fmla="*/ 261176 h 391487"/>
                  <a:gd name="connsiteX28" fmla="*/ 304668 w 439911"/>
                  <a:gd name="connsiteY28" fmla="*/ 275654 h 391487"/>
                  <a:gd name="connsiteX29" fmla="*/ 328480 w 439911"/>
                  <a:gd name="connsiteY29" fmla="*/ 305182 h 391487"/>
                  <a:gd name="connsiteX30" fmla="*/ 277998 w 439911"/>
                  <a:gd name="connsiteY30" fmla="*/ 275083 h 391487"/>
                  <a:gd name="connsiteX31" fmla="*/ 137218 w 439911"/>
                  <a:gd name="connsiteY31" fmla="*/ 276607 h 391487"/>
                  <a:gd name="connsiteX32" fmla="*/ 122550 w 439911"/>
                  <a:gd name="connsiteY32" fmla="*/ 284036 h 39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39911" h="391487">
                    <a:moveTo>
                      <a:pt x="210561" y="391478"/>
                    </a:moveTo>
                    <a:cubicBezTo>
                      <a:pt x="232468" y="391478"/>
                      <a:pt x="255519" y="388621"/>
                      <a:pt x="276093" y="381001"/>
                    </a:cubicBezTo>
                    <a:cubicBezTo>
                      <a:pt x="306954" y="369380"/>
                      <a:pt x="329052" y="356617"/>
                      <a:pt x="354579" y="335662"/>
                    </a:cubicBezTo>
                    <a:cubicBezTo>
                      <a:pt x="372486" y="321184"/>
                      <a:pt x="386964" y="302134"/>
                      <a:pt x="400108" y="283465"/>
                    </a:cubicBezTo>
                    <a:cubicBezTo>
                      <a:pt x="428302" y="243460"/>
                      <a:pt x="441637" y="194311"/>
                      <a:pt x="439732" y="145733"/>
                    </a:cubicBezTo>
                    <a:cubicBezTo>
                      <a:pt x="439732" y="145733"/>
                      <a:pt x="439732" y="145733"/>
                      <a:pt x="439732" y="145924"/>
                    </a:cubicBezTo>
                    <a:cubicBezTo>
                      <a:pt x="436303" y="136970"/>
                      <a:pt x="432493" y="128207"/>
                      <a:pt x="428302" y="120016"/>
                    </a:cubicBezTo>
                    <a:cubicBezTo>
                      <a:pt x="393822" y="52388"/>
                      <a:pt x="338767" y="18860"/>
                      <a:pt x="265806" y="4573"/>
                    </a:cubicBezTo>
                    <a:cubicBezTo>
                      <a:pt x="189987" y="-10096"/>
                      <a:pt x="113025" y="10288"/>
                      <a:pt x="61399" y="69152"/>
                    </a:cubicBezTo>
                    <a:cubicBezTo>
                      <a:pt x="15108" y="121921"/>
                      <a:pt x="-7371" y="190120"/>
                      <a:pt x="2154" y="260033"/>
                    </a:cubicBezTo>
                    <a:cubicBezTo>
                      <a:pt x="34539" y="316993"/>
                      <a:pt x="84069" y="362332"/>
                      <a:pt x="148839" y="382715"/>
                    </a:cubicBezTo>
                    <a:cubicBezTo>
                      <a:pt x="168460" y="388811"/>
                      <a:pt x="190177" y="391669"/>
                      <a:pt x="210561" y="391478"/>
                    </a:cubicBezTo>
                    <a:close/>
                    <a:moveTo>
                      <a:pt x="322575" y="138685"/>
                    </a:moveTo>
                    <a:cubicBezTo>
                      <a:pt x="328671" y="140971"/>
                      <a:pt x="330957" y="144781"/>
                      <a:pt x="329814" y="151258"/>
                    </a:cubicBezTo>
                    <a:cubicBezTo>
                      <a:pt x="328290" y="158878"/>
                      <a:pt x="323718" y="162116"/>
                      <a:pt x="316479" y="160592"/>
                    </a:cubicBezTo>
                    <a:cubicBezTo>
                      <a:pt x="309240" y="159068"/>
                      <a:pt x="305620" y="153925"/>
                      <a:pt x="307525" y="146876"/>
                    </a:cubicBezTo>
                    <a:cubicBezTo>
                      <a:pt x="309621" y="139637"/>
                      <a:pt x="316098" y="138494"/>
                      <a:pt x="322575" y="138685"/>
                    </a:cubicBezTo>
                    <a:close/>
                    <a:moveTo>
                      <a:pt x="171318" y="136780"/>
                    </a:moveTo>
                    <a:cubicBezTo>
                      <a:pt x="158554" y="133351"/>
                      <a:pt x="164079" y="113539"/>
                      <a:pt x="176842" y="116968"/>
                    </a:cubicBezTo>
                    <a:cubicBezTo>
                      <a:pt x="189415" y="120587"/>
                      <a:pt x="184081" y="140399"/>
                      <a:pt x="171318" y="136780"/>
                    </a:cubicBezTo>
                    <a:close/>
                    <a:moveTo>
                      <a:pt x="105595" y="93346"/>
                    </a:moveTo>
                    <a:cubicBezTo>
                      <a:pt x="53779" y="159640"/>
                      <a:pt x="30157" y="262891"/>
                      <a:pt x="29395" y="258128"/>
                    </a:cubicBezTo>
                    <a:cubicBezTo>
                      <a:pt x="-513" y="82868"/>
                      <a:pt x="162174" y="13526"/>
                      <a:pt x="202560" y="18479"/>
                    </a:cubicBezTo>
                    <a:cubicBezTo>
                      <a:pt x="222562" y="20956"/>
                      <a:pt x="147505" y="39815"/>
                      <a:pt x="105595" y="93346"/>
                    </a:cubicBezTo>
                    <a:close/>
                    <a:moveTo>
                      <a:pt x="122550" y="284036"/>
                    </a:moveTo>
                    <a:cubicBezTo>
                      <a:pt x="120264" y="284798"/>
                      <a:pt x="116073" y="284036"/>
                      <a:pt x="114358" y="282322"/>
                    </a:cubicBezTo>
                    <a:cubicBezTo>
                      <a:pt x="111691" y="279655"/>
                      <a:pt x="113787" y="276226"/>
                      <a:pt x="116454" y="274321"/>
                    </a:cubicBezTo>
                    <a:cubicBezTo>
                      <a:pt x="122550" y="269749"/>
                      <a:pt x="128455" y="264034"/>
                      <a:pt x="135504" y="261176"/>
                    </a:cubicBezTo>
                    <a:cubicBezTo>
                      <a:pt x="194178" y="237173"/>
                      <a:pt x="250947" y="241555"/>
                      <a:pt x="304668" y="275654"/>
                    </a:cubicBezTo>
                    <a:cubicBezTo>
                      <a:pt x="314193" y="281750"/>
                      <a:pt x="324289" y="288418"/>
                      <a:pt x="328480" y="305182"/>
                    </a:cubicBezTo>
                    <a:cubicBezTo>
                      <a:pt x="307335" y="297371"/>
                      <a:pt x="294762" y="282893"/>
                      <a:pt x="277998" y="275083"/>
                    </a:cubicBezTo>
                    <a:cubicBezTo>
                      <a:pt x="230373" y="252985"/>
                      <a:pt x="183891" y="250508"/>
                      <a:pt x="137218" y="276607"/>
                    </a:cubicBezTo>
                    <a:cubicBezTo>
                      <a:pt x="132265" y="279274"/>
                      <a:pt x="127693" y="282322"/>
                      <a:pt x="122550" y="284036"/>
                    </a:cubicBezTo>
                    <a:close/>
                  </a:path>
                </a:pathLst>
              </a:custGeom>
              <a:solidFill>
                <a:srgbClr val="FFC000"/>
              </a:solidFill>
              <a:ln w="1905" cap="flat">
                <a:noFill/>
                <a:prstDash val="solid"/>
                <a:miter/>
              </a:ln>
            </p:spPr>
            <p:txBody>
              <a:bodyPr rtlCol="0" anchor="ctr"/>
              <a:lstStyle/>
              <a:p>
                <a:endParaRPr lang="en-US"/>
              </a:p>
            </p:txBody>
          </p:sp>
          <p:sp>
            <p:nvSpPr>
              <p:cNvPr id="33" name="Freeform 655">
                <a:extLst>
                  <a:ext uri="{FF2B5EF4-FFF2-40B4-BE49-F238E27FC236}">
                    <a16:creationId xmlns:a16="http://schemas.microsoft.com/office/drawing/2014/main" id="{68AAAD01-4621-0E5E-776C-DEC575EA7347}"/>
                  </a:ext>
                </a:extLst>
              </p:cNvPr>
              <p:cNvSpPr/>
              <p:nvPr/>
            </p:nvSpPr>
            <p:spPr>
              <a:xfrm>
                <a:off x="4571192" y="894778"/>
                <a:ext cx="190" cy="2285"/>
              </a:xfrm>
              <a:custGeom>
                <a:avLst/>
                <a:gdLst>
                  <a:gd name="connsiteX0" fmla="*/ 0 w 190"/>
                  <a:gd name="connsiteY0" fmla="*/ 0 h 2285"/>
                  <a:gd name="connsiteX1" fmla="*/ 190 w 190"/>
                  <a:gd name="connsiteY1" fmla="*/ 2286 h 2285"/>
                  <a:gd name="connsiteX2" fmla="*/ 0 w 190"/>
                  <a:gd name="connsiteY2" fmla="*/ 0 h 2285"/>
                </a:gdLst>
                <a:ahLst/>
                <a:cxnLst>
                  <a:cxn ang="0">
                    <a:pos x="connsiteX0" y="connsiteY0"/>
                  </a:cxn>
                  <a:cxn ang="0">
                    <a:pos x="connsiteX1" y="connsiteY1"/>
                  </a:cxn>
                  <a:cxn ang="0">
                    <a:pos x="connsiteX2" y="connsiteY2"/>
                  </a:cxn>
                </a:cxnLst>
                <a:rect l="l" t="t" r="r" b="b"/>
                <a:pathLst>
                  <a:path w="190" h="2285">
                    <a:moveTo>
                      <a:pt x="0" y="0"/>
                    </a:moveTo>
                    <a:cubicBezTo>
                      <a:pt x="0" y="762"/>
                      <a:pt x="0" y="1524"/>
                      <a:pt x="190" y="2286"/>
                    </a:cubicBezTo>
                    <a:cubicBezTo>
                      <a:pt x="0" y="1524"/>
                      <a:pt x="0" y="762"/>
                      <a:pt x="0" y="0"/>
                    </a:cubicBezTo>
                    <a:close/>
                  </a:path>
                </a:pathLst>
              </a:custGeom>
              <a:solidFill>
                <a:srgbClr val="FFFFFF"/>
              </a:solidFill>
              <a:ln w="1905" cap="flat">
                <a:noFill/>
                <a:prstDash val="solid"/>
                <a:miter/>
              </a:ln>
            </p:spPr>
            <p:txBody>
              <a:bodyPr rtlCol="0" anchor="ctr"/>
              <a:lstStyle/>
              <a:p>
                <a:endParaRPr lang="en-US"/>
              </a:p>
            </p:txBody>
          </p:sp>
          <p:sp>
            <p:nvSpPr>
              <p:cNvPr id="34" name="Freeform 656">
                <a:extLst>
                  <a:ext uri="{FF2B5EF4-FFF2-40B4-BE49-F238E27FC236}">
                    <a16:creationId xmlns:a16="http://schemas.microsoft.com/office/drawing/2014/main" id="{DF355FB9-A2EC-D18E-1297-C93DF1F1C572}"/>
                  </a:ext>
                </a:extLst>
              </p:cNvPr>
              <p:cNvSpPr/>
              <p:nvPr/>
            </p:nvSpPr>
            <p:spPr>
              <a:xfrm>
                <a:off x="4570430" y="923734"/>
                <a:ext cx="190" cy="2095"/>
              </a:xfrm>
              <a:custGeom>
                <a:avLst/>
                <a:gdLst>
                  <a:gd name="connsiteX0" fmla="*/ 190 w 190"/>
                  <a:gd name="connsiteY0" fmla="*/ 0 h 2095"/>
                  <a:gd name="connsiteX1" fmla="*/ 0 w 190"/>
                  <a:gd name="connsiteY1" fmla="*/ 2096 h 2095"/>
                  <a:gd name="connsiteX2" fmla="*/ 190 w 190"/>
                  <a:gd name="connsiteY2" fmla="*/ 0 h 2095"/>
                </a:gdLst>
                <a:ahLst/>
                <a:cxnLst>
                  <a:cxn ang="0">
                    <a:pos x="connsiteX0" y="connsiteY0"/>
                  </a:cxn>
                  <a:cxn ang="0">
                    <a:pos x="connsiteX1" y="connsiteY1"/>
                  </a:cxn>
                  <a:cxn ang="0">
                    <a:pos x="connsiteX2" y="connsiteY2"/>
                  </a:cxn>
                </a:cxnLst>
                <a:rect l="l" t="t" r="r" b="b"/>
                <a:pathLst>
                  <a:path w="190" h="2095">
                    <a:moveTo>
                      <a:pt x="190" y="0"/>
                    </a:moveTo>
                    <a:cubicBezTo>
                      <a:pt x="190" y="762"/>
                      <a:pt x="0" y="1334"/>
                      <a:pt x="0" y="2096"/>
                    </a:cubicBezTo>
                    <a:cubicBezTo>
                      <a:pt x="190" y="1334"/>
                      <a:pt x="190" y="762"/>
                      <a:pt x="190" y="0"/>
                    </a:cubicBezTo>
                    <a:close/>
                  </a:path>
                </a:pathLst>
              </a:custGeom>
              <a:solidFill>
                <a:srgbClr val="FFFFFF"/>
              </a:solidFill>
              <a:ln w="1905" cap="flat">
                <a:noFill/>
                <a:prstDash val="solid"/>
                <a:miter/>
              </a:ln>
            </p:spPr>
            <p:txBody>
              <a:bodyPr rtlCol="0" anchor="ctr"/>
              <a:lstStyle/>
              <a:p>
                <a:endParaRPr lang="en-US"/>
              </a:p>
            </p:txBody>
          </p:sp>
          <p:sp>
            <p:nvSpPr>
              <p:cNvPr id="35" name="Freeform 657">
                <a:extLst>
                  <a:ext uri="{FF2B5EF4-FFF2-40B4-BE49-F238E27FC236}">
                    <a16:creationId xmlns:a16="http://schemas.microsoft.com/office/drawing/2014/main" id="{2EA12C52-D07F-4189-0477-95D200C6389E}"/>
                  </a:ext>
                </a:extLst>
              </p:cNvPr>
              <p:cNvSpPr/>
              <p:nvPr/>
            </p:nvSpPr>
            <p:spPr>
              <a:xfrm>
                <a:off x="4571297" y="913066"/>
                <a:ext cx="84" cy="1714"/>
              </a:xfrm>
              <a:custGeom>
                <a:avLst/>
                <a:gdLst>
                  <a:gd name="connsiteX0" fmla="*/ 85 w 84"/>
                  <a:gd name="connsiteY0" fmla="*/ 0 h 1714"/>
                  <a:gd name="connsiteX1" fmla="*/ 85 w 84"/>
                  <a:gd name="connsiteY1" fmla="*/ 1715 h 1714"/>
                  <a:gd name="connsiteX2" fmla="*/ 85 w 84"/>
                  <a:gd name="connsiteY2" fmla="*/ 0 h 1714"/>
                </a:gdLst>
                <a:ahLst/>
                <a:cxnLst>
                  <a:cxn ang="0">
                    <a:pos x="connsiteX0" y="connsiteY0"/>
                  </a:cxn>
                  <a:cxn ang="0">
                    <a:pos x="connsiteX1" y="connsiteY1"/>
                  </a:cxn>
                  <a:cxn ang="0">
                    <a:pos x="connsiteX2" y="connsiteY2"/>
                  </a:cxn>
                </a:cxnLst>
                <a:rect l="l" t="t" r="r" b="b"/>
                <a:pathLst>
                  <a:path w="84" h="1714">
                    <a:moveTo>
                      <a:pt x="85" y="0"/>
                    </a:moveTo>
                    <a:cubicBezTo>
                      <a:pt x="85" y="572"/>
                      <a:pt x="85" y="1143"/>
                      <a:pt x="85" y="1715"/>
                    </a:cubicBezTo>
                    <a:cubicBezTo>
                      <a:pt x="-106" y="1143"/>
                      <a:pt x="85" y="572"/>
                      <a:pt x="85" y="0"/>
                    </a:cubicBezTo>
                    <a:close/>
                  </a:path>
                </a:pathLst>
              </a:custGeom>
              <a:solidFill>
                <a:srgbClr val="FFFFFF"/>
              </a:solidFill>
              <a:ln w="1905" cap="flat">
                <a:noFill/>
                <a:prstDash val="solid"/>
                <a:miter/>
              </a:ln>
            </p:spPr>
            <p:txBody>
              <a:bodyPr rtlCol="0" anchor="ctr"/>
              <a:lstStyle/>
              <a:p>
                <a:endParaRPr lang="en-US"/>
              </a:p>
            </p:txBody>
          </p:sp>
          <p:sp>
            <p:nvSpPr>
              <p:cNvPr id="36" name="Freeform 658">
                <a:extLst>
                  <a:ext uri="{FF2B5EF4-FFF2-40B4-BE49-F238E27FC236}">
                    <a16:creationId xmlns:a16="http://schemas.microsoft.com/office/drawing/2014/main" id="{0B0986F0-C4CE-7426-7959-A64767D6D052}"/>
                  </a:ext>
                </a:extLst>
              </p:cNvPr>
              <p:cNvSpPr/>
              <p:nvPr/>
            </p:nvSpPr>
            <p:spPr>
              <a:xfrm>
                <a:off x="4571382" y="900303"/>
                <a:ext cx="1905" cy="2095"/>
              </a:xfrm>
              <a:custGeom>
                <a:avLst/>
                <a:gdLst>
                  <a:gd name="connsiteX0" fmla="*/ 0 w 1905"/>
                  <a:gd name="connsiteY0" fmla="*/ 0 h 2095"/>
                  <a:gd name="connsiteX1" fmla="*/ 0 w 1905"/>
                  <a:gd name="connsiteY1" fmla="*/ 2096 h 2095"/>
                  <a:gd name="connsiteX2" fmla="*/ 0 w 1905"/>
                  <a:gd name="connsiteY2" fmla="*/ 0 h 2095"/>
                </a:gdLst>
                <a:ahLst/>
                <a:cxnLst>
                  <a:cxn ang="0">
                    <a:pos x="connsiteX0" y="connsiteY0"/>
                  </a:cxn>
                  <a:cxn ang="0">
                    <a:pos x="connsiteX1" y="connsiteY1"/>
                  </a:cxn>
                  <a:cxn ang="0">
                    <a:pos x="connsiteX2" y="connsiteY2"/>
                  </a:cxn>
                </a:cxnLst>
                <a:rect l="l" t="t" r="r" b="b"/>
                <a:pathLst>
                  <a:path w="1905" h="2095">
                    <a:moveTo>
                      <a:pt x="0" y="0"/>
                    </a:moveTo>
                    <a:cubicBezTo>
                      <a:pt x="0" y="762"/>
                      <a:pt x="0" y="1333"/>
                      <a:pt x="0" y="2096"/>
                    </a:cubicBezTo>
                    <a:cubicBezTo>
                      <a:pt x="0" y="1524"/>
                      <a:pt x="0" y="762"/>
                      <a:pt x="0" y="0"/>
                    </a:cubicBezTo>
                    <a:close/>
                  </a:path>
                </a:pathLst>
              </a:custGeom>
              <a:solidFill>
                <a:srgbClr val="FFFFFF"/>
              </a:solidFill>
              <a:ln w="1905" cap="flat">
                <a:noFill/>
                <a:prstDash val="solid"/>
                <a:miter/>
              </a:ln>
            </p:spPr>
            <p:txBody>
              <a:bodyPr rtlCol="0" anchor="ctr"/>
              <a:lstStyle/>
              <a:p>
                <a:endParaRPr lang="en-US"/>
              </a:p>
            </p:txBody>
          </p:sp>
          <p:sp>
            <p:nvSpPr>
              <p:cNvPr id="37" name="Freeform 659">
                <a:extLst>
                  <a:ext uri="{FF2B5EF4-FFF2-40B4-BE49-F238E27FC236}">
                    <a16:creationId xmlns:a16="http://schemas.microsoft.com/office/drawing/2014/main" id="{58237AC4-145F-AD00-F5BB-78D138B56D80}"/>
                  </a:ext>
                </a:extLst>
              </p:cNvPr>
              <p:cNvSpPr/>
              <p:nvPr/>
            </p:nvSpPr>
            <p:spPr>
              <a:xfrm>
                <a:off x="4570811" y="918400"/>
                <a:ext cx="190" cy="2095"/>
              </a:xfrm>
              <a:custGeom>
                <a:avLst/>
                <a:gdLst>
                  <a:gd name="connsiteX0" fmla="*/ 190 w 190"/>
                  <a:gd name="connsiteY0" fmla="*/ 0 h 2095"/>
                  <a:gd name="connsiteX1" fmla="*/ 0 w 190"/>
                  <a:gd name="connsiteY1" fmla="*/ 2096 h 2095"/>
                  <a:gd name="connsiteX2" fmla="*/ 190 w 190"/>
                  <a:gd name="connsiteY2" fmla="*/ 0 h 2095"/>
                </a:gdLst>
                <a:ahLst/>
                <a:cxnLst>
                  <a:cxn ang="0">
                    <a:pos x="connsiteX0" y="connsiteY0"/>
                  </a:cxn>
                  <a:cxn ang="0">
                    <a:pos x="connsiteX1" y="connsiteY1"/>
                  </a:cxn>
                  <a:cxn ang="0">
                    <a:pos x="connsiteX2" y="connsiteY2"/>
                  </a:cxn>
                </a:cxnLst>
                <a:rect l="l" t="t" r="r" b="b"/>
                <a:pathLst>
                  <a:path w="190" h="2095">
                    <a:moveTo>
                      <a:pt x="190" y="0"/>
                    </a:moveTo>
                    <a:cubicBezTo>
                      <a:pt x="190" y="762"/>
                      <a:pt x="190" y="1333"/>
                      <a:pt x="0" y="2096"/>
                    </a:cubicBezTo>
                    <a:cubicBezTo>
                      <a:pt x="190" y="1333"/>
                      <a:pt x="190" y="571"/>
                      <a:pt x="190" y="0"/>
                    </a:cubicBezTo>
                    <a:close/>
                  </a:path>
                </a:pathLst>
              </a:custGeom>
              <a:solidFill>
                <a:srgbClr val="FFFFFF"/>
              </a:solidFill>
              <a:ln w="1905" cap="flat">
                <a:noFill/>
                <a:prstDash val="solid"/>
                <a:miter/>
              </a:ln>
            </p:spPr>
            <p:txBody>
              <a:bodyPr rtlCol="0" anchor="ctr"/>
              <a:lstStyle/>
              <a:p>
                <a:endParaRPr lang="en-US"/>
              </a:p>
            </p:txBody>
          </p:sp>
          <p:sp>
            <p:nvSpPr>
              <p:cNvPr id="38" name="Freeform 660">
                <a:extLst>
                  <a:ext uri="{FF2B5EF4-FFF2-40B4-BE49-F238E27FC236}">
                    <a16:creationId xmlns:a16="http://schemas.microsoft.com/office/drawing/2014/main" id="{D5FF3EE1-FAB1-E43D-4BDB-B820AAFE830D}"/>
                  </a:ext>
                </a:extLst>
              </p:cNvPr>
              <p:cNvSpPr/>
              <p:nvPr/>
            </p:nvSpPr>
            <p:spPr>
              <a:xfrm>
                <a:off x="4571382" y="906398"/>
                <a:ext cx="1905" cy="1333"/>
              </a:xfrm>
              <a:custGeom>
                <a:avLst/>
                <a:gdLst>
                  <a:gd name="connsiteX0" fmla="*/ 0 w 1905"/>
                  <a:gd name="connsiteY0" fmla="*/ 0 h 1333"/>
                  <a:gd name="connsiteX1" fmla="*/ 0 w 1905"/>
                  <a:gd name="connsiteY1" fmla="*/ 1334 h 1333"/>
                  <a:gd name="connsiteX2" fmla="*/ 0 w 1905"/>
                  <a:gd name="connsiteY2" fmla="*/ 0 h 1333"/>
                </a:gdLst>
                <a:ahLst/>
                <a:cxnLst>
                  <a:cxn ang="0">
                    <a:pos x="connsiteX0" y="connsiteY0"/>
                  </a:cxn>
                  <a:cxn ang="0">
                    <a:pos x="connsiteX1" y="connsiteY1"/>
                  </a:cxn>
                  <a:cxn ang="0">
                    <a:pos x="connsiteX2" y="connsiteY2"/>
                  </a:cxn>
                </a:cxnLst>
                <a:rect l="l" t="t" r="r" b="b"/>
                <a:pathLst>
                  <a:path w="1905" h="1333">
                    <a:moveTo>
                      <a:pt x="0" y="0"/>
                    </a:moveTo>
                    <a:cubicBezTo>
                      <a:pt x="0" y="381"/>
                      <a:pt x="0" y="953"/>
                      <a:pt x="0" y="1334"/>
                    </a:cubicBezTo>
                    <a:cubicBezTo>
                      <a:pt x="0" y="953"/>
                      <a:pt x="0" y="572"/>
                      <a:pt x="0" y="0"/>
                    </a:cubicBezTo>
                    <a:close/>
                  </a:path>
                </a:pathLst>
              </a:custGeom>
              <a:solidFill>
                <a:srgbClr val="FFFFFF"/>
              </a:solidFill>
              <a:ln w="1905" cap="flat">
                <a:noFill/>
                <a:prstDash val="solid"/>
                <a:miter/>
              </a:ln>
            </p:spPr>
            <p:txBody>
              <a:bodyPr rtlCol="0" anchor="ctr"/>
              <a:lstStyle/>
              <a:p>
                <a:endParaRPr lang="en-US"/>
              </a:p>
            </p:txBody>
          </p:sp>
          <p:sp>
            <p:nvSpPr>
              <p:cNvPr id="39" name="Freeform 661">
                <a:extLst>
                  <a:ext uri="{FF2B5EF4-FFF2-40B4-BE49-F238E27FC236}">
                    <a16:creationId xmlns:a16="http://schemas.microsoft.com/office/drawing/2014/main" id="{252464E1-B9F5-E4E8-8212-A34D852571FA}"/>
                  </a:ext>
                </a:extLst>
              </p:cNvPr>
              <p:cNvSpPr/>
              <p:nvPr/>
            </p:nvSpPr>
            <p:spPr>
              <a:xfrm>
                <a:off x="4569858" y="929258"/>
                <a:ext cx="190" cy="1905"/>
              </a:xfrm>
              <a:custGeom>
                <a:avLst/>
                <a:gdLst>
                  <a:gd name="connsiteX0" fmla="*/ 190 w 190"/>
                  <a:gd name="connsiteY0" fmla="*/ 0 h 1905"/>
                  <a:gd name="connsiteX1" fmla="*/ 0 w 190"/>
                  <a:gd name="connsiteY1" fmla="*/ 1905 h 1905"/>
                  <a:gd name="connsiteX2" fmla="*/ 190 w 190"/>
                  <a:gd name="connsiteY2" fmla="*/ 0 h 1905"/>
                </a:gdLst>
                <a:ahLst/>
                <a:cxnLst>
                  <a:cxn ang="0">
                    <a:pos x="connsiteX0" y="connsiteY0"/>
                  </a:cxn>
                  <a:cxn ang="0">
                    <a:pos x="connsiteX1" y="connsiteY1"/>
                  </a:cxn>
                  <a:cxn ang="0">
                    <a:pos x="connsiteX2" y="connsiteY2"/>
                  </a:cxn>
                </a:cxnLst>
                <a:rect l="l" t="t" r="r" b="b"/>
                <a:pathLst>
                  <a:path w="190" h="1905">
                    <a:moveTo>
                      <a:pt x="190" y="0"/>
                    </a:moveTo>
                    <a:cubicBezTo>
                      <a:pt x="190" y="572"/>
                      <a:pt x="0" y="1334"/>
                      <a:pt x="0" y="1905"/>
                    </a:cubicBezTo>
                    <a:cubicBezTo>
                      <a:pt x="190" y="1334"/>
                      <a:pt x="190" y="572"/>
                      <a:pt x="190" y="0"/>
                    </a:cubicBezTo>
                    <a:close/>
                  </a:path>
                </a:pathLst>
              </a:custGeom>
              <a:solidFill>
                <a:srgbClr val="FFFFFF"/>
              </a:solidFill>
              <a:ln w="1905" cap="flat">
                <a:noFill/>
                <a:prstDash val="solid"/>
                <a:miter/>
              </a:ln>
            </p:spPr>
            <p:txBody>
              <a:bodyPr rtlCol="0" anchor="ctr"/>
              <a:lstStyle/>
              <a:p>
                <a:endParaRPr lang="en-US"/>
              </a:p>
            </p:txBody>
          </p:sp>
          <p:sp>
            <p:nvSpPr>
              <p:cNvPr id="40" name="Freeform 662">
                <a:extLst>
                  <a:ext uri="{FF2B5EF4-FFF2-40B4-BE49-F238E27FC236}">
                    <a16:creationId xmlns:a16="http://schemas.microsoft.com/office/drawing/2014/main" id="{9D635912-2AAC-45F9-6EB4-14D93E30E8FB}"/>
                  </a:ext>
                </a:extLst>
              </p:cNvPr>
              <p:cNvSpPr/>
              <p:nvPr/>
            </p:nvSpPr>
            <p:spPr>
              <a:xfrm>
                <a:off x="4117230" y="817435"/>
                <a:ext cx="454342" cy="316360"/>
              </a:xfrm>
              <a:custGeom>
                <a:avLst/>
                <a:gdLst>
                  <a:gd name="connsiteX0" fmla="*/ 448437 w 454342"/>
                  <a:gd name="connsiteY0" fmla="*/ 136588 h 316360"/>
                  <a:gd name="connsiteX1" fmla="*/ 449008 w 454342"/>
                  <a:gd name="connsiteY1" fmla="*/ 134683 h 316360"/>
                  <a:gd name="connsiteX2" fmla="*/ 449771 w 454342"/>
                  <a:gd name="connsiteY2" fmla="*/ 131254 h 316360"/>
                  <a:gd name="connsiteX3" fmla="*/ 450152 w 454342"/>
                  <a:gd name="connsiteY3" fmla="*/ 129540 h 316360"/>
                  <a:gd name="connsiteX4" fmla="*/ 450913 w 454342"/>
                  <a:gd name="connsiteY4" fmla="*/ 125349 h 316360"/>
                  <a:gd name="connsiteX5" fmla="*/ 451104 w 454342"/>
                  <a:gd name="connsiteY5" fmla="*/ 124206 h 316360"/>
                  <a:gd name="connsiteX6" fmla="*/ 452057 w 454342"/>
                  <a:gd name="connsiteY6" fmla="*/ 119063 h 316360"/>
                  <a:gd name="connsiteX7" fmla="*/ 452247 w 454342"/>
                  <a:gd name="connsiteY7" fmla="*/ 117538 h 316360"/>
                  <a:gd name="connsiteX8" fmla="*/ 452818 w 454342"/>
                  <a:gd name="connsiteY8" fmla="*/ 113728 h 316360"/>
                  <a:gd name="connsiteX9" fmla="*/ 453009 w 454342"/>
                  <a:gd name="connsiteY9" fmla="*/ 111823 h 316360"/>
                  <a:gd name="connsiteX10" fmla="*/ 453390 w 454342"/>
                  <a:gd name="connsiteY10" fmla="*/ 108394 h 316360"/>
                  <a:gd name="connsiteX11" fmla="*/ 453581 w 454342"/>
                  <a:gd name="connsiteY11" fmla="*/ 106299 h 316360"/>
                  <a:gd name="connsiteX12" fmla="*/ 453771 w 454342"/>
                  <a:gd name="connsiteY12" fmla="*/ 102870 h 316360"/>
                  <a:gd name="connsiteX13" fmla="*/ 453962 w 454342"/>
                  <a:gd name="connsiteY13" fmla="*/ 100774 h 316360"/>
                  <a:gd name="connsiteX14" fmla="*/ 454152 w 454342"/>
                  <a:gd name="connsiteY14" fmla="*/ 97155 h 316360"/>
                  <a:gd name="connsiteX15" fmla="*/ 454152 w 454342"/>
                  <a:gd name="connsiteY15" fmla="*/ 95441 h 316360"/>
                  <a:gd name="connsiteX16" fmla="*/ 454342 w 454342"/>
                  <a:gd name="connsiteY16" fmla="*/ 90106 h 316360"/>
                  <a:gd name="connsiteX17" fmla="*/ 454342 w 454342"/>
                  <a:gd name="connsiteY17" fmla="*/ 88773 h 316360"/>
                  <a:gd name="connsiteX18" fmla="*/ 454342 w 454342"/>
                  <a:gd name="connsiteY18" fmla="*/ 84773 h 316360"/>
                  <a:gd name="connsiteX19" fmla="*/ 454342 w 454342"/>
                  <a:gd name="connsiteY19" fmla="*/ 82677 h 316360"/>
                  <a:gd name="connsiteX20" fmla="*/ 454152 w 454342"/>
                  <a:gd name="connsiteY20" fmla="*/ 79438 h 316360"/>
                  <a:gd name="connsiteX21" fmla="*/ 453962 w 454342"/>
                  <a:gd name="connsiteY21" fmla="*/ 77153 h 316360"/>
                  <a:gd name="connsiteX22" fmla="*/ 453771 w 454342"/>
                  <a:gd name="connsiteY22" fmla="*/ 73914 h 316360"/>
                  <a:gd name="connsiteX23" fmla="*/ 453581 w 454342"/>
                  <a:gd name="connsiteY23" fmla="*/ 71628 h 316360"/>
                  <a:gd name="connsiteX24" fmla="*/ 453390 w 454342"/>
                  <a:gd name="connsiteY24" fmla="*/ 68389 h 316360"/>
                  <a:gd name="connsiteX25" fmla="*/ 453200 w 454342"/>
                  <a:gd name="connsiteY25" fmla="*/ 66294 h 316360"/>
                  <a:gd name="connsiteX26" fmla="*/ 452818 w 454342"/>
                  <a:gd name="connsiteY26" fmla="*/ 61913 h 316360"/>
                  <a:gd name="connsiteX27" fmla="*/ 452628 w 454342"/>
                  <a:gd name="connsiteY27" fmla="*/ 60198 h 316360"/>
                  <a:gd name="connsiteX28" fmla="*/ 452057 w 454342"/>
                  <a:gd name="connsiteY28" fmla="*/ 55816 h 316360"/>
                  <a:gd name="connsiteX29" fmla="*/ 451676 w 454342"/>
                  <a:gd name="connsiteY29" fmla="*/ 53721 h 316360"/>
                  <a:gd name="connsiteX30" fmla="*/ 451104 w 454342"/>
                  <a:gd name="connsiteY30" fmla="*/ 50483 h 316360"/>
                  <a:gd name="connsiteX31" fmla="*/ 450723 w 454342"/>
                  <a:gd name="connsiteY31" fmla="*/ 48196 h 316360"/>
                  <a:gd name="connsiteX32" fmla="*/ 450152 w 454342"/>
                  <a:gd name="connsiteY32" fmla="*/ 45148 h 316360"/>
                  <a:gd name="connsiteX33" fmla="*/ 449771 w 454342"/>
                  <a:gd name="connsiteY33" fmla="*/ 42863 h 316360"/>
                  <a:gd name="connsiteX34" fmla="*/ 449199 w 454342"/>
                  <a:gd name="connsiteY34" fmla="*/ 39814 h 316360"/>
                  <a:gd name="connsiteX35" fmla="*/ 448627 w 454342"/>
                  <a:gd name="connsiteY35" fmla="*/ 37528 h 316360"/>
                  <a:gd name="connsiteX36" fmla="*/ 447866 w 454342"/>
                  <a:gd name="connsiteY36" fmla="*/ 34290 h 316360"/>
                  <a:gd name="connsiteX37" fmla="*/ 447485 w 454342"/>
                  <a:gd name="connsiteY37" fmla="*/ 32385 h 316360"/>
                  <a:gd name="connsiteX38" fmla="*/ 446342 w 454342"/>
                  <a:gd name="connsiteY38" fmla="*/ 27432 h 316360"/>
                  <a:gd name="connsiteX39" fmla="*/ 445770 w 454342"/>
                  <a:gd name="connsiteY39" fmla="*/ 25336 h 316360"/>
                  <a:gd name="connsiteX40" fmla="*/ 445008 w 454342"/>
                  <a:gd name="connsiteY40" fmla="*/ 22288 h 316360"/>
                  <a:gd name="connsiteX41" fmla="*/ 444246 w 454342"/>
                  <a:gd name="connsiteY41" fmla="*/ 20003 h 316360"/>
                  <a:gd name="connsiteX42" fmla="*/ 443484 w 454342"/>
                  <a:gd name="connsiteY42" fmla="*/ 17336 h 316360"/>
                  <a:gd name="connsiteX43" fmla="*/ 442722 w 454342"/>
                  <a:gd name="connsiteY43" fmla="*/ 14859 h 316360"/>
                  <a:gd name="connsiteX44" fmla="*/ 441770 w 454342"/>
                  <a:gd name="connsiteY44" fmla="*/ 12192 h 316360"/>
                  <a:gd name="connsiteX45" fmla="*/ 441007 w 454342"/>
                  <a:gd name="connsiteY45" fmla="*/ 9906 h 316360"/>
                  <a:gd name="connsiteX46" fmla="*/ 440055 w 454342"/>
                  <a:gd name="connsiteY46" fmla="*/ 7048 h 316360"/>
                  <a:gd name="connsiteX47" fmla="*/ 439293 w 454342"/>
                  <a:gd name="connsiteY47" fmla="*/ 4763 h 316360"/>
                  <a:gd name="connsiteX48" fmla="*/ 437578 w 454342"/>
                  <a:gd name="connsiteY48" fmla="*/ 191 h 316360"/>
                  <a:gd name="connsiteX49" fmla="*/ 437578 w 454342"/>
                  <a:gd name="connsiteY49" fmla="*/ 0 h 316360"/>
                  <a:gd name="connsiteX50" fmla="*/ 397955 w 454342"/>
                  <a:gd name="connsiteY50" fmla="*/ 137731 h 316360"/>
                  <a:gd name="connsiteX51" fmla="*/ 352425 w 454342"/>
                  <a:gd name="connsiteY51" fmla="*/ 189928 h 316360"/>
                  <a:gd name="connsiteX52" fmla="*/ 273939 w 454342"/>
                  <a:gd name="connsiteY52" fmla="*/ 235267 h 316360"/>
                  <a:gd name="connsiteX53" fmla="*/ 208407 w 454342"/>
                  <a:gd name="connsiteY53" fmla="*/ 245745 h 316360"/>
                  <a:gd name="connsiteX54" fmla="*/ 146685 w 454342"/>
                  <a:gd name="connsiteY54" fmla="*/ 236982 h 316360"/>
                  <a:gd name="connsiteX55" fmla="*/ 0 w 454342"/>
                  <a:gd name="connsiteY55" fmla="*/ 114300 h 316360"/>
                  <a:gd name="connsiteX56" fmla="*/ 0 w 454342"/>
                  <a:gd name="connsiteY56" fmla="*/ 114300 h 316360"/>
                  <a:gd name="connsiteX57" fmla="*/ 1333 w 454342"/>
                  <a:gd name="connsiteY57" fmla="*/ 123063 h 316360"/>
                  <a:gd name="connsiteX58" fmla="*/ 1714 w 454342"/>
                  <a:gd name="connsiteY58" fmla="*/ 124778 h 316360"/>
                  <a:gd name="connsiteX59" fmla="*/ 3048 w 454342"/>
                  <a:gd name="connsiteY59" fmla="*/ 131826 h 316360"/>
                  <a:gd name="connsiteX60" fmla="*/ 3619 w 454342"/>
                  <a:gd name="connsiteY60" fmla="*/ 134303 h 316360"/>
                  <a:gd name="connsiteX61" fmla="*/ 5143 w 454342"/>
                  <a:gd name="connsiteY61" fmla="*/ 140970 h 316360"/>
                  <a:gd name="connsiteX62" fmla="*/ 5715 w 454342"/>
                  <a:gd name="connsiteY62" fmla="*/ 143446 h 316360"/>
                  <a:gd name="connsiteX63" fmla="*/ 8191 w 454342"/>
                  <a:gd name="connsiteY63" fmla="*/ 152209 h 316360"/>
                  <a:gd name="connsiteX64" fmla="*/ 192024 w 454342"/>
                  <a:gd name="connsiteY64" fmla="*/ 313753 h 316360"/>
                  <a:gd name="connsiteX65" fmla="*/ 328613 w 454342"/>
                  <a:gd name="connsiteY65" fmla="*/ 295466 h 316360"/>
                  <a:gd name="connsiteX66" fmla="*/ 443865 w 454342"/>
                  <a:gd name="connsiteY66" fmla="*/ 152019 h 316360"/>
                  <a:gd name="connsiteX67" fmla="*/ 445580 w 454342"/>
                  <a:gd name="connsiteY67" fmla="*/ 147066 h 316360"/>
                  <a:gd name="connsiteX68" fmla="*/ 446151 w 454342"/>
                  <a:gd name="connsiteY68" fmla="*/ 145351 h 316360"/>
                  <a:gd name="connsiteX69" fmla="*/ 447103 w 454342"/>
                  <a:gd name="connsiteY69" fmla="*/ 141923 h 316360"/>
                  <a:gd name="connsiteX70" fmla="*/ 447675 w 454342"/>
                  <a:gd name="connsiteY70" fmla="*/ 140018 h 316360"/>
                  <a:gd name="connsiteX71" fmla="*/ 448437 w 454342"/>
                  <a:gd name="connsiteY71" fmla="*/ 136588 h 31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4342" h="316360">
                    <a:moveTo>
                      <a:pt x="448437" y="136588"/>
                    </a:moveTo>
                    <a:cubicBezTo>
                      <a:pt x="448627" y="136017"/>
                      <a:pt x="448818" y="135255"/>
                      <a:pt x="449008" y="134683"/>
                    </a:cubicBezTo>
                    <a:cubicBezTo>
                      <a:pt x="449199" y="133541"/>
                      <a:pt x="449580" y="132398"/>
                      <a:pt x="449771" y="131254"/>
                    </a:cubicBezTo>
                    <a:cubicBezTo>
                      <a:pt x="449961" y="130683"/>
                      <a:pt x="449961" y="130111"/>
                      <a:pt x="450152" y="129540"/>
                    </a:cubicBezTo>
                    <a:cubicBezTo>
                      <a:pt x="450532" y="128206"/>
                      <a:pt x="450723" y="126873"/>
                      <a:pt x="450913" y="125349"/>
                    </a:cubicBezTo>
                    <a:cubicBezTo>
                      <a:pt x="450913" y="124968"/>
                      <a:pt x="451104" y="124587"/>
                      <a:pt x="451104" y="124206"/>
                    </a:cubicBezTo>
                    <a:cubicBezTo>
                      <a:pt x="451485" y="122491"/>
                      <a:pt x="451676" y="120777"/>
                      <a:pt x="452057" y="119063"/>
                    </a:cubicBezTo>
                    <a:cubicBezTo>
                      <a:pt x="452057" y="118491"/>
                      <a:pt x="452247" y="118110"/>
                      <a:pt x="452247" y="117538"/>
                    </a:cubicBezTo>
                    <a:cubicBezTo>
                      <a:pt x="452437" y="116205"/>
                      <a:pt x="452628" y="115062"/>
                      <a:pt x="452818" y="113728"/>
                    </a:cubicBezTo>
                    <a:cubicBezTo>
                      <a:pt x="452818" y="113157"/>
                      <a:pt x="453009" y="112395"/>
                      <a:pt x="453009" y="111823"/>
                    </a:cubicBezTo>
                    <a:cubicBezTo>
                      <a:pt x="453200" y="110681"/>
                      <a:pt x="453200" y="109538"/>
                      <a:pt x="453390" y="108394"/>
                    </a:cubicBezTo>
                    <a:cubicBezTo>
                      <a:pt x="453390" y="107633"/>
                      <a:pt x="453581" y="107061"/>
                      <a:pt x="453581" y="106299"/>
                    </a:cubicBezTo>
                    <a:cubicBezTo>
                      <a:pt x="453771" y="105156"/>
                      <a:pt x="453771" y="104013"/>
                      <a:pt x="453771" y="102870"/>
                    </a:cubicBezTo>
                    <a:cubicBezTo>
                      <a:pt x="453771" y="102108"/>
                      <a:pt x="453962" y="101536"/>
                      <a:pt x="453962" y="100774"/>
                    </a:cubicBezTo>
                    <a:cubicBezTo>
                      <a:pt x="453962" y="99631"/>
                      <a:pt x="454152" y="98298"/>
                      <a:pt x="454152" y="97155"/>
                    </a:cubicBezTo>
                    <a:cubicBezTo>
                      <a:pt x="454152" y="96583"/>
                      <a:pt x="454152" y="96012"/>
                      <a:pt x="454152" y="95441"/>
                    </a:cubicBezTo>
                    <a:cubicBezTo>
                      <a:pt x="454152" y="93726"/>
                      <a:pt x="454342" y="92011"/>
                      <a:pt x="454342" y="90106"/>
                    </a:cubicBezTo>
                    <a:cubicBezTo>
                      <a:pt x="454342" y="89726"/>
                      <a:pt x="454342" y="89154"/>
                      <a:pt x="454342" y="88773"/>
                    </a:cubicBezTo>
                    <a:cubicBezTo>
                      <a:pt x="454342" y="87439"/>
                      <a:pt x="454342" y="86106"/>
                      <a:pt x="454342" y="84773"/>
                    </a:cubicBezTo>
                    <a:cubicBezTo>
                      <a:pt x="454342" y="84011"/>
                      <a:pt x="454342" y="83439"/>
                      <a:pt x="454342" y="82677"/>
                    </a:cubicBezTo>
                    <a:cubicBezTo>
                      <a:pt x="454342" y="81534"/>
                      <a:pt x="454342" y="80391"/>
                      <a:pt x="454152" y="79438"/>
                    </a:cubicBezTo>
                    <a:cubicBezTo>
                      <a:pt x="454152" y="78676"/>
                      <a:pt x="454152" y="77914"/>
                      <a:pt x="453962" y="77153"/>
                    </a:cubicBezTo>
                    <a:cubicBezTo>
                      <a:pt x="453962" y="76009"/>
                      <a:pt x="453771" y="75057"/>
                      <a:pt x="453771" y="73914"/>
                    </a:cubicBezTo>
                    <a:cubicBezTo>
                      <a:pt x="453771" y="73152"/>
                      <a:pt x="453771" y="72390"/>
                      <a:pt x="453581" y="71628"/>
                    </a:cubicBezTo>
                    <a:cubicBezTo>
                      <a:pt x="453581" y="70485"/>
                      <a:pt x="453390" y="69342"/>
                      <a:pt x="453390" y="68389"/>
                    </a:cubicBezTo>
                    <a:cubicBezTo>
                      <a:pt x="453390" y="67628"/>
                      <a:pt x="453200" y="67056"/>
                      <a:pt x="453200" y="66294"/>
                    </a:cubicBezTo>
                    <a:cubicBezTo>
                      <a:pt x="453009" y="64770"/>
                      <a:pt x="452818" y="63436"/>
                      <a:pt x="452818" y="61913"/>
                    </a:cubicBezTo>
                    <a:cubicBezTo>
                      <a:pt x="452818" y="61341"/>
                      <a:pt x="452628" y="60769"/>
                      <a:pt x="452628" y="60198"/>
                    </a:cubicBezTo>
                    <a:cubicBezTo>
                      <a:pt x="452437" y="58674"/>
                      <a:pt x="452247" y="57341"/>
                      <a:pt x="452057" y="55816"/>
                    </a:cubicBezTo>
                    <a:cubicBezTo>
                      <a:pt x="451866" y="55054"/>
                      <a:pt x="451866" y="54483"/>
                      <a:pt x="451676" y="53721"/>
                    </a:cubicBezTo>
                    <a:cubicBezTo>
                      <a:pt x="451485" y="52578"/>
                      <a:pt x="451295" y="51626"/>
                      <a:pt x="451104" y="50483"/>
                    </a:cubicBezTo>
                    <a:cubicBezTo>
                      <a:pt x="450913" y="49721"/>
                      <a:pt x="450913" y="48958"/>
                      <a:pt x="450723" y="48196"/>
                    </a:cubicBezTo>
                    <a:cubicBezTo>
                      <a:pt x="450532" y="47244"/>
                      <a:pt x="450342" y="46291"/>
                      <a:pt x="450152" y="45148"/>
                    </a:cubicBezTo>
                    <a:cubicBezTo>
                      <a:pt x="449961" y="44386"/>
                      <a:pt x="449771" y="43624"/>
                      <a:pt x="449771" y="42863"/>
                    </a:cubicBezTo>
                    <a:cubicBezTo>
                      <a:pt x="449580" y="41910"/>
                      <a:pt x="449390" y="40958"/>
                      <a:pt x="449199" y="39814"/>
                    </a:cubicBezTo>
                    <a:cubicBezTo>
                      <a:pt x="449008" y="39053"/>
                      <a:pt x="448818" y="38291"/>
                      <a:pt x="448627" y="37528"/>
                    </a:cubicBezTo>
                    <a:cubicBezTo>
                      <a:pt x="448437" y="36386"/>
                      <a:pt x="448056" y="35433"/>
                      <a:pt x="447866" y="34290"/>
                    </a:cubicBezTo>
                    <a:cubicBezTo>
                      <a:pt x="447675" y="33718"/>
                      <a:pt x="447485" y="32956"/>
                      <a:pt x="447485" y="32385"/>
                    </a:cubicBezTo>
                    <a:cubicBezTo>
                      <a:pt x="447103" y="30671"/>
                      <a:pt x="446722" y="29146"/>
                      <a:pt x="446342" y="27432"/>
                    </a:cubicBezTo>
                    <a:cubicBezTo>
                      <a:pt x="446151" y="26670"/>
                      <a:pt x="445961" y="25908"/>
                      <a:pt x="445770" y="25336"/>
                    </a:cubicBezTo>
                    <a:cubicBezTo>
                      <a:pt x="445580" y="24384"/>
                      <a:pt x="445198" y="23241"/>
                      <a:pt x="445008" y="22288"/>
                    </a:cubicBezTo>
                    <a:cubicBezTo>
                      <a:pt x="444817" y="21526"/>
                      <a:pt x="444627" y="20764"/>
                      <a:pt x="444246" y="20003"/>
                    </a:cubicBezTo>
                    <a:cubicBezTo>
                      <a:pt x="444056" y="19050"/>
                      <a:pt x="443675" y="18098"/>
                      <a:pt x="443484" y="17336"/>
                    </a:cubicBezTo>
                    <a:cubicBezTo>
                      <a:pt x="443293" y="16573"/>
                      <a:pt x="442912" y="15811"/>
                      <a:pt x="442722" y="14859"/>
                    </a:cubicBezTo>
                    <a:cubicBezTo>
                      <a:pt x="442532" y="13906"/>
                      <a:pt x="442151" y="13144"/>
                      <a:pt x="441770" y="12192"/>
                    </a:cubicBezTo>
                    <a:cubicBezTo>
                      <a:pt x="441579" y="11430"/>
                      <a:pt x="441198" y="10668"/>
                      <a:pt x="441007" y="9906"/>
                    </a:cubicBezTo>
                    <a:cubicBezTo>
                      <a:pt x="440627" y="8953"/>
                      <a:pt x="440436" y="8001"/>
                      <a:pt x="440055" y="7048"/>
                    </a:cubicBezTo>
                    <a:cubicBezTo>
                      <a:pt x="439865" y="6286"/>
                      <a:pt x="439483" y="5524"/>
                      <a:pt x="439293" y="4763"/>
                    </a:cubicBezTo>
                    <a:cubicBezTo>
                      <a:pt x="438722" y="3238"/>
                      <a:pt x="438150" y="1714"/>
                      <a:pt x="437578" y="191"/>
                    </a:cubicBezTo>
                    <a:cubicBezTo>
                      <a:pt x="437578" y="191"/>
                      <a:pt x="437578" y="191"/>
                      <a:pt x="437578" y="0"/>
                    </a:cubicBezTo>
                    <a:cubicBezTo>
                      <a:pt x="439293" y="48578"/>
                      <a:pt x="425958" y="97726"/>
                      <a:pt x="397955" y="137731"/>
                    </a:cubicBezTo>
                    <a:cubicBezTo>
                      <a:pt x="384810" y="156401"/>
                      <a:pt x="370332" y="175451"/>
                      <a:pt x="352425" y="189928"/>
                    </a:cubicBezTo>
                    <a:cubicBezTo>
                      <a:pt x="326898" y="210693"/>
                      <a:pt x="304800" y="223647"/>
                      <a:pt x="273939" y="235267"/>
                    </a:cubicBezTo>
                    <a:cubicBezTo>
                      <a:pt x="253365" y="242887"/>
                      <a:pt x="230314" y="245745"/>
                      <a:pt x="208407" y="245745"/>
                    </a:cubicBezTo>
                    <a:cubicBezTo>
                      <a:pt x="187833" y="245745"/>
                      <a:pt x="166306" y="243078"/>
                      <a:pt x="146685" y="236982"/>
                    </a:cubicBezTo>
                    <a:cubicBezTo>
                      <a:pt x="81915" y="216598"/>
                      <a:pt x="32194" y="171259"/>
                      <a:pt x="0" y="114300"/>
                    </a:cubicBezTo>
                    <a:cubicBezTo>
                      <a:pt x="0" y="114300"/>
                      <a:pt x="0" y="114300"/>
                      <a:pt x="0" y="114300"/>
                    </a:cubicBezTo>
                    <a:cubicBezTo>
                      <a:pt x="381" y="117158"/>
                      <a:pt x="762" y="120206"/>
                      <a:pt x="1333" y="123063"/>
                    </a:cubicBezTo>
                    <a:cubicBezTo>
                      <a:pt x="1524" y="123634"/>
                      <a:pt x="1524" y="124206"/>
                      <a:pt x="1714" y="124778"/>
                    </a:cubicBezTo>
                    <a:cubicBezTo>
                      <a:pt x="2096" y="127063"/>
                      <a:pt x="2667" y="129349"/>
                      <a:pt x="3048" y="131826"/>
                    </a:cubicBezTo>
                    <a:cubicBezTo>
                      <a:pt x="3238" y="132588"/>
                      <a:pt x="3429" y="133350"/>
                      <a:pt x="3619" y="134303"/>
                    </a:cubicBezTo>
                    <a:cubicBezTo>
                      <a:pt x="4191" y="136588"/>
                      <a:pt x="4572" y="138684"/>
                      <a:pt x="5143" y="140970"/>
                    </a:cubicBezTo>
                    <a:cubicBezTo>
                      <a:pt x="5334" y="141732"/>
                      <a:pt x="5524" y="142494"/>
                      <a:pt x="5715" y="143446"/>
                    </a:cubicBezTo>
                    <a:cubicBezTo>
                      <a:pt x="6477" y="146304"/>
                      <a:pt x="7239" y="149352"/>
                      <a:pt x="8191" y="152209"/>
                    </a:cubicBezTo>
                    <a:cubicBezTo>
                      <a:pt x="29908" y="224599"/>
                      <a:pt x="95821" y="296227"/>
                      <a:pt x="192024" y="313753"/>
                    </a:cubicBezTo>
                    <a:cubicBezTo>
                      <a:pt x="230696" y="320802"/>
                      <a:pt x="296037" y="313182"/>
                      <a:pt x="328613" y="295466"/>
                    </a:cubicBezTo>
                    <a:cubicBezTo>
                      <a:pt x="390906" y="261557"/>
                      <a:pt x="426720" y="213551"/>
                      <a:pt x="443865" y="152019"/>
                    </a:cubicBezTo>
                    <a:cubicBezTo>
                      <a:pt x="444437" y="150304"/>
                      <a:pt x="445008" y="148590"/>
                      <a:pt x="445580" y="147066"/>
                    </a:cubicBezTo>
                    <a:cubicBezTo>
                      <a:pt x="445770" y="146494"/>
                      <a:pt x="445961" y="145923"/>
                      <a:pt x="446151" y="145351"/>
                    </a:cubicBezTo>
                    <a:cubicBezTo>
                      <a:pt x="446532" y="144208"/>
                      <a:pt x="446913" y="143066"/>
                      <a:pt x="447103" y="141923"/>
                    </a:cubicBezTo>
                    <a:cubicBezTo>
                      <a:pt x="447294" y="141351"/>
                      <a:pt x="447485" y="140589"/>
                      <a:pt x="447675" y="140018"/>
                    </a:cubicBezTo>
                    <a:cubicBezTo>
                      <a:pt x="447866" y="138684"/>
                      <a:pt x="448056" y="137731"/>
                      <a:pt x="448437" y="136588"/>
                    </a:cubicBezTo>
                    <a:close/>
                  </a:path>
                </a:pathLst>
              </a:custGeom>
              <a:solidFill>
                <a:srgbClr val="FFFFFF"/>
              </a:solidFill>
              <a:ln w="1905" cap="flat">
                <a:noFill/>
                <a:prstDash val="solid"/>
                <a:miter/>
              </a:ln>
            </p:spPr>
            <p:txBody>
              <a:bodyPr rtlCol="0" anchor="ctr"/>
              <a:lstStyle/>
              <a:p>
                <a:endParaRPr lang="en-US"/>
              </a:p>
            </p:txBody>
          </p:sp>
          <p:sp>
            <p:nvSpPr>
              <p:cNvPr id="41" name="Freeform 663">
                <a:extLst>
                  <a:ext uri="{FF2B5EF4-FFF2-40B4-BE49-F238E27FC236}">
                    <a16:creationId xmlns:a16="http://schemas.microsoft.com/office/drawing/2014/main" id="{FD4BB215-FB09-554F-6263-366D486D7192}"/>
                  </a:ext>
                </a:extLst>
              </p:cNvPr>
              <p:cNvSpPr/>
              <p:nvPr/>
            </p:nvSpPr>
            <p:spPr>
              <a:xfrm>
                <a:off x="4140634" y="690125"/>
                <a:ext cx="180136" cy="240067"/>
              </a:xfrm>
              <a:custGeom>
                <a:avLst/>
                <a:gdLst>
                  <a:gd name="connsiteX0" fmla="*/ 176811 w 180136"/>
                  <a:gd name="connsiteY0" fmla="*/ 246 h 240067"/>
                  <a:gd name="connsiteX1" fmla="*/ 3647 w 180136"/>
                  <a:gd name="connsiteY1" fmla="*/ 239896 h 240067"/>
                  <a:gd name="connsiteX2" fmla="*/ 79847 w 180136"/>
                  <a:gd name="connsiteY2" fmla="*/ 75113 h 240067"/>
                  <a:gd name="connsiteX3" fmla="*/ 176811 w 180136"/>
                  <a:gd name="connsiteY3" fmla="*/ 246 h 240067"/>
                </a:gdLst>
                <a:ahLst/>
                <a:cxnLst>
                  <a:cxn ang="0">
                    <a:pos x="connsiteX0" y="connsiteY0"/>
                  </a:cxn>
                  <a:cxn ang="0">
                    <a:pos x="connsiteX1" y="connsiteY1"/>
                  </a:cxn>
                  <a:cxn ang="0">
                    <a:pos x="connsiteX2" y="connsiteY2"/>
                  </a:cxn>
                  <a:cxn ang="0">
                    <a:pos x="connsiteX3" y="connsiteY3"/>
                  </a:cxn>
                </a:cxnLst>
                <a:rect l="l" t="t" r="r" b="b"/>
                <a:pathLst>
                  <a:path w="180136" h="240067">
                    <a:moveTo>
                      <a:pt x="176811" y="246"/>
                    </a:moveTo>
                    <a:cubicBezTo>
                      <a:pt x="136425" y="-4707"/>
                      <a:pt x="-26262" y="64636"/>
                      <a:pt x="3647" y="239896"/>
                    </a:cubicBezTo>
                    <a:cubicBezTo>
                      <a:pt x="4409" y="244848"/>
                      <a:pt x="28031" y="141598"/>
                      <a:pt x="79847" y="75113"/>
                    </a:cubicBezTo>
                    <a:cubicBezTo>
                      <a:pt x="121757" y="21583"/>
                      <a:pt x="196814" y="2723"/>
                      <a:pt x="176811" y="246"/>
                    </a:cubicBezTo>
                    <a:close/>
                  </a:path>
                </a:pathLst>
              </a:custGeom>
              <a:solidFill>
                <a:srgbClr val="FFFFFF"/>
              </a:solidFill>
              <a:ln w="1905" cap="flat">
                <a:noFill/>
                <a:prstDash val="solid"/>
                <a:miter/>
              </a:ln>
            </p:spPr>
            <p:txBody>
              <a:bodyPr rtlCol="0" anchor="ctr"/>
              <a:lstStyle/>
              <a:p>
                <a:endParaRPr lang="en-US"/>
              </a:p>
            </p:txBody>
          </p:sp>
          <p:sp>
            <p:nvSpPr>
              <p:cNvPr id="42" name="Freeform 664">
                <a:extLst>
                  <a:ext uri="{FF2B5EF4-FFF2-40B4-BE49-F238E27FC236}">
                    <a16:creationId xmlns:a16="http://schemas.microsoft.com/office/drawing/2014/main" id="{5C8B727A-9916-88D9-6C0D-E6F96C8C2B80}"/>
                  </a:ext>
                </a:extLst>
              </p:cNvPr>
              <p:cNvSpPr/>
              <p:nvPr/>
            </p:nvSpPr>
            <p:spPr>
              <a:xfrm>
                <a:off x="4099066" y="658695"/>
                <a:ext cx="486376" cy="1478049"/>
              </a:xfrm>
              <a:custGeom>
                <a:avLst/>
                <a:gdLst>
                  <a:gd name="connsiteX0" fmla="*/ 437073 w 486376"/>
                  <a:gd name="connsiteY0" fmla="*/ 99494 h 1478049"/>
                  <a:gd name="connsiteX1" fmla="*/ 197615 w 486376"/>
                  <a:gd name="connsiteY1" fmla="*/ 1958 h 1478049"/>
                  <a:gd name="connsiteX2" fmla="*/ 14734 w 486376"/>
                  <a:gd name="connsiteY2" fmla="*/ 322761 h 1478049"/>
                  <a:gd name="connsiteX3" fmla="*/ 151704 w 486376"/>
                  <a:gd name="connsiteY3" fmla="*/ 468683 h 1478049"/>
                  <a:gd name="connsiteX4" fmla="*/ 216855 w 486376"/>
                  <a:gd name="connsiteY4" fmla="*/ 486019 h 1478049"/>
                  <a:gd name="connsiteX5" fmla="*/ 211902 w 486376"/>
                  <a:gd name="connsiteY5" fmla="*/ 509260 h 1478049"/>
                  <a:gd name="connsiteX6" fmla="*/ 69218 w 486376"/>
                  <a:gd name="connsiteY6" fmla="*/ 1459665 h 1478049"/>
                  <a:gd name="connsiteX7" fmla="*/ 75314 w 486376"/>
                  <a:gd name="connsiteY7" fmla="*/ 1477381 h 1478049"/>
                  <a:gd name="connsiteX8" fmla="*/ 84648 w 486376"/>
                  <a:gd name="connsiteY8" fmla="*/ 1461570 h 1478049"/>
                  <a:gd name="connsiteX9" fmla="*/ 86934 w 486376"/>
                  <a:gd name="connsiteY9" fmla="*/ 1434709 h 1478049"/>
                  <a:gd name="connsiteX10" fmla="*/ 230381 w 486376"/>
                  <a:gd name="connsiteY10" fmla="*/ 487352 h 1478049"/>
                  <a:gd name="connsiteX11" fmla="*/ 295913 w 486376"/>
                  <a:gd name="connsiteY11" fmla="*/ 484686 h 1478049"/>
                  <a:gd name="connsiteX12" fmla="*/ 449265 w 486376"/>
                  <a:gd name="connsiteY12" fmla="*/ 374957 h 1478049"/>
                  <a:gd name="connsiteX13" fmla="*/ 437073 w 486376"/>
                  <a:gd name="connsiteY13" fmla="*/ 99494 h 1478049"/>
                  <a:gd name="connsiteX14" fmla="*/ 464124 w 486376"/>
                  <a:gd name="connsiteY14" fmla="*/ 303901 h 1478049"/>
                  <a:gd name="connsiteX15" fmla="*/ 463553 w 486376"/>
                  <a:gd name="connsiteY15" fmla="*/ 305616 h 1478049"/>
                  <a:gd name="connsiteX16" fmla="*/ 461838 w 486376"/>
                  <a:gd name="connsiteY16" fmla="*/ 310568 h 1478049"/>
                  <a:gd name="connsiteX17" fmla="*/ 346586 w 486376"/>
                  <a:gd name="connsiteY17" fmla="*/ 454015 h 1478049"/>
                  <a:gd name="connsiteX18" fmla="*/ 209997 w 486376"/>
                  <a:gd name="connsiteY18" fmla="*/ 472303 h 1478049"/>
                  <a:gd name="connsiteX19" fmla="*/ 26164 w 486376"/>
                  <a:gd name="connsiteY19" fmla="*/ 310759 h 1478049"/>
                  <a:gd name="connsiteX20" fmla="*/ 23688 w 486376"/>
                  <a:gd name="connsiteY20" fmla="*/ 301996 h 1478049"/>
                  <a:gd name="connsiteX21" fmla="*/ 23117 w 486376"/>
                  <a:gd name="connsiteY21" fmla="*/ 299519 h 1478049"/>
                  <a:gd name="connsiteX22" fmla="*/ 21593 w 486376"/>
                  <a:gd name="connsiteY22" fmla="*/ 292852 h 1478049"/>
                  <a:gd name="connsiteX23" fmla="*/ 21021 w 486376"/>
                  <a:gd name="connsiteY23" fmla="*/ 290376 h 1478049"/>
                  <a:gd name="connsiteX24" fmla="*/ 19688 w 486376"/>
                  <a:gd name="connsiteY24" fmla="*/ 283327 h 1478049"/>
                  <a:gd name="connsiteX25" fmla="*/ 19307 w 486376"/>
                  <a:gd name="connsiteY25" fmla="*/ 281612 h 1478049"/>
                  <a:gd name="connsiteX26" fmla="*/ 17973 w 486376"/>
                  <a:gd name="connsiteY26" fmla="*/ 272849 h 1478049"/>
                  <a:gd name="connsiteX27" fmla="*/ 17973 w 486376"/>
                  <a:gd name="connsiteY27" fmla="*/ 272849 h 1478049"/>
                  <a:gd name="connsiteX28" fmla="*/ 77219 w 486376"/>
                  <a:gd name="connsiteY28" fmla="*/ 81968 h 1478049"/>
                  <a:gd name="connsiteX29" fmla="*/ 281625 w 486376"/>
                  <a:gd name="connsiteY29" fmla="*/ 17389 h 1478049"/>
                  <a:gd name="connsiteX30" fmla="*/ 444122 w 486376"/>
                  <a:gd name="connsiteY30" fmla="*/ 132832 h 1478049"/>
                  <a:gd name="connsiteX31" fmla="*/ 455552 w 486376"/>
                  <a:gd name="connsiteY31" fmla="*/ 158740 h 1478049"/>
                  <a:gd name="connsiteX32" fmla="*/ 457266 w 486376"/>
                  <a:gd name="connsiteY32" fmla="*/ 163312 h 1478049"/>
                  <a:gd name="connsiteX33" fmla="*/ 458028 w 486376"/>
                  <a:gd name="connsiteY33" fmla="*/ 165598 h 1478049"/>
                  <a:gd name="connsiteX34" fmla="*/ 458981 w 486376"/>
                  <a:gd name="connsiteY34" fmla="*/ 168456 h 1478049"/>
                  <a:gd name="connsiteX35" fmla="*/ 459743 w 486376"/>
                  <a:gd name="connsiteY35" fmla="*/ 170741 h 1478049"/>
                  <a:gd name="connsiteX36" fmla="*/ 460695 w 486376"/>
                  <a:gd name="connsiteY36" fmla="*/ 173408 h 1478049"/>
                  <a:gd name="connsiteX37" fmla="*/ 461457 w 486376"/>
                  <a:gd name="connsiteY37" fmla="*/ 175885 h 1478049"/>
                  <a:gd name="connsiteX38" fmla="*/ 462219 w 486376"/>
                  <a:gd name="connsiteY38" fmla="*/ 178552 h 1478049"/>
                  <a:gd name="connsiteX39" fmla="*/ 462981 w 486376"/>
                  <a:gd name="connsiteY39" fmla="*/ 180838 h 1478049"/>
                  <a:gd name="connsiteX40" fmla="*/ 463743 w 486376"/>
                  <a:gd name="connsiteY40" fmla="*/ 183886 h 1478049"/>
                  <a:gd name="connsiteX41" fmla="*/ 464315 w 486376"/>
                  <a:gd name="connsiteY41" fmla="*/ 185981 h 1478049"/>
                  <a:gd name="connsiteX42" fmla="*/ 465458 w 486376"/>
                  <a:gd name="connsiteY42" fmla="*/ 190934 h 1478049"/>
                  <a:gd name="connsiteX43" fmla="*/ 465838 w 486376"/>
                  <a:gd name="connsiteY43" fmla="*/ 192839 h 1478049"/>
                  <a:gd name="connsiteX44" fmla="*/ 466601 w 486376"/>
                  <a:gd name="connsiteY44" fmla="*/ 196078 h 1478049"/>
                  <a:gd name="connsiteX45" fmla="*/ 467172 w 486376"/>
                  <a:gd name="connsiteY45" fmla="*/ 198364 h 1478049"/>
                  <a:gd name="connsiteX46" fmla="*/ 467743 w 486376"/>
                  <a:gd name="connsiteY46" fmla="*/ 201412 h 1478049"/>
                  <a:gd name="connsiteX47" fmla="*/ 468125 w 486376"/>
                  <a:gd name="connsiteY47" fmla="*/ 203698 h 1478049"/>
                  <a:gd name="connsiteX48" fmla="*/ 468696 w 486376"/>
                  <a:gd name="connsiteY48" fmla="*/ 206746 h 1478049"/>
                  <a:gd name="connsiteX49" fmla="*/ 469077 w 486376"/>
                  <a:gd name="connsiteY49" fmla="*/ 209032 h 1478049"/>
                  <a:gd name="connsiteX50" fmla="*/ 469648 w 486376"/>
                  <a:gd name="connsiteY50" fmla="*/ 212271 h 1478049"/>
                  <a:gd name="connsiteX51" fmla="*/ 470030 w 486376"/>
                  <a:gd name="connsiteY51" fmla="*/ 214366 h 1478049"/>
                  <a:gd name="connsiteX52" fmla="*/ 470601 w 486376"/>
                  <a:gd name="connsiteY52" fmla="*/ 218747 h 1478049"/>
                  <a:gd name="connsiteX53" fmla="*/ 470792 w 486376"/>
                  <a:gd name="connsiteY53" fmla="*/ 220462 h 1478049"/>
                  <a:gd name="connsiteX54" fmla="*/ 471173 w 486376"/>
                  <a:gd name="connsiteY54" fmla="*/ 224843 h 1478049"/>
                  <a:gd name="connsiteX55" fmla="*/ 471363 w 486376"/>
                  <a:gd name="connsiteY55" fmla="*/ 226939 h 1478049"/>
                  <a:gd name="connsiteX56" fmla="*/ 471553 w 486376"/>
                  <a:gd name="connsiteY56" fmla="*/ 230177 h 1478049"/>
                  <a:gd name="connsiteX57" fmla="*/ 471744 w 486376"/>
                  <a:gd name="connsiteY57" fmla="*/ 232463 h 1478049"/>
                  <a:gd name="connsiteX58" fmla="*/ 471935 w 486376"/>
                  <a:gd name="connsiteY58" fmla="*/ 235702 h 1478049"/>
                  <a:gd name="connsiteX59" fmla="*/ 472125 w 486376"/>
                  <a:gd name="connsiteY59" fmla="*/ 237988 h 1478049"/>
                  <a:gd name="connsiteX60" fmla="*/ 472316 w 486376"/>
                  <a:gd name="connsiteY60" fmla="*/ 241226 h 1478049"/>
                  <a:gd name="connsiteX61" fmla="*/ 472316 w 486376"/>
                  <a:gd name="connsiteY61" fmla="*/ 243322 h 1478049"/>
                  <a:gd name="connsiteX62" fmla="*/ 472316 w 486376"/>
                  <a:gd name="connsiteY62" fmla="*/ 247322 h 1478049"/>
                  <a:gd name="connsiteX63" fmla="*/ 472316 w 486376"/>
                  <a:gd name="connsiteY63" fmla="*/ 248656 h 1478049"/>
                  <a:gd name="connsiteX64" fmla="*/ 472125 w 486376"/>
                  <a:gd name="connsiteY64" fmla="*/ 253990 h 1478049"/>
                  <a:gd name="connsiteX65" fmla="*/ 472125 w 486376"/>
                  <a:gd name="connsiteY65" fmla="*/ 255704 h 1478049"/>
                  <a:gd name="connsiteX66" fmla="*/ 471935 w 486376"/>
                  <a:gd name="connsiteY66" fmla="*/ 259324 h 1478049"/>
                  <a:gd name="connsiteX67" fmla="*/ 471744 w 486376"/>
                  <a:gd name="connsiteY67" fmla="*/ 261419 h 1478049"/>
                  <a:gd name="connsiteX68" fmla="*/ 471553 w 486376"/>
                  <a:gd name="connsiteY68" fmla="*/ 264848 h 1478049"/>
                  <a:gd name="connsiteX69" fmla="*/ 471363 w 486376"/>
                  <a:gd name="connsiteY69" fmla="*/ 266944 h 1478049"/>
                  <a:gd name="connsiteX70" fmla="*/ 470982 w 486376"/>
                  <a:gd name="connsiteY70" fmla="*/ 270373 h 1478049"/>
                  <a:gd name="connsiteX71" fmla="*/ 470792 w 486376"/>
                  <a:gd name="connsiteY71" fmla="*/ 272278 h 1478049"/>
                  <a:gd name="connsiteX72" fmla="*/ 470220 w 486376"/>
                  <a:gd name="connsiteY72" fmla="*/ 276088 h 1478049"/>
                  <a:gd name="connsiteX73" fmla="*/ 470030 w 486376"/>
                  <a:gd name="connsiteY73" fmla="*/ 277612 h 1478049"/>
                  <a:gd name="connsiteX74" fmla="*/ 469077 w 486376"/>
                  <a:gd name="connsiteY74" fmla="*/ 282756 h 1478049"/>
                  <a:gd name="connsiteX75" fmla="*/ 468887 w 486376"/>
                  <a:gd name="connsiteY75" fmla="*/ 283898 h 1478049"/>
                  <a:gd name="connsiteX76" fmla="*/ 468125 w 486376"/>
                  <a:gd name="connsiteY76" fmla="*/ 288089 h 1478049"/>
                  <a:gd name="connsiteX77" fmla="*/ 467743 w 486376"/>
                  <a:gd name="connsiteY77" fmla="*/ 289804 h 1478049"/>
                  <a:gd name="connsiteX78" fmla="*/ 466982 w 486376"/>
                  <a:gd name="connsiteY78" fmla="*/ 293233 h 1478049"/>
                  <a:gd name="connsiteX79" fmla="*/ 466410 w 486376"/>
                  <a:gd name="connsiteY79" fmla="*/ 295138 h 1478049"/>
                  <a:gd name="connsiteX80" fmla="*/ 465458 w 486376"/>
                  <a:gd name="connsiteY80" fmla="*/ 298376 h 1478049"/>
                  <a:gd name="connsiteX81" fmla="*/ 464886 w 486376"/>
                  <a:gd name="connsiteY81" fmla="*/ 300281 h 1478049"/>
                  <a:gd name="connsiteX82" fmla="*/ 464124 w 486376"/>
                  <a:gd name="connsiteY82" fmla="*/ 303901 h 147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486376" h="1478049">
                    <a:moveTo>
                      <a:pt x="437073" y="99494"/>
                    </a:moveTo>
                    <a:cubicBezTo>
                      <a:pt x="388115" y="21580"/>
                      <a:pt x="282768" y="-8329"/>
                      <a:pt x="197615" y="1958"/>
                    </a:cubicBezTo>
                    <a:cubicBezTo>
                      <a:pt x="64836" y="22913"/>
                      <a:pt x="-39748" y="174742"/>
                      <a:pt x="14734" y="322761"/>
                    </a:cubicBezTo>
                    <a:cubicBezTo>
                      <a:pt x="42548" y="391912"/>
                      <a:pt x="83886" y="438203"/>
                      <a:pt x="151704" y="468683"/>
                    </a:cubicBezTo>
                    <a:cubicBezTo>
                      <a:pt x="171707" y="477637"/>
                      <a:pt x="193995" y="483352"/>
                      <a:pt x="216855" y="486019"/>
                    </a:cubicBezTo>
                    <a:cubicBezTo>
                      <a:pt x="213998" y="494211"/>
                      <a:pt x="212283" y="506783"/>
                      <a:pt x="211902" y="509260"/>
                    </a:cubicBezTo>
                    <a:cubicBezTo>
                      <a:pt x="206187" y="550217"/>
                      <a:pt x="74361" y="1418517"/>
                      <a:pt x="69218" y="1459665"/>
                    </a:cubicBezTo>
                    <a:cubicBezTo>
                      <a:pt x="68456" y="1464999"/>
                      <a:pt x="68265" y="1476238"/>
                      <a:pt x="75314" y="1477381"/>
                    </a:cubicBezTo>
                    <a:cubicBezTo>
                      <a:pt x="82172" y="1478524"/>
                      <a:pt x="103889" y="1480429"/>
                      <a:pt x="84648" y="1461570"/>
                    </a:cubicBezTo>
                    <a:cubicBezTo>
                      <a:pt x="85601" y="1450330"/>
                      <a:pt x="85982" y="1442520"/>
                      <a:pt x="86934" y="1434709"/>
                    </a:cubicBezTo>
                    <a:cubicBezTo>
                      <a:pt x="90744" y="1402895"/>
                      <a:pt x="226380" y="520309"/>
                      <a:pt x="230381" y="487352"/>
                    </a:cubicBezTo>
                    <a:cubicBezTo>
                      <a:pt x="252669" y="488877"/>
                      <a:pt x="274958" y="487924"/>
                      <a:pt x="295913" y="484686"/>
                    </a:cubicBezTo>
                    <a:cubicBezTo>
                      <a:pt x="359540" y="474779"/>
                      <a:pt x="418595" y="430583"/>
                      <a:pt x="449265" y="374957"/>
                    </a:cubicBezTo>
                    <a:cubicBezTo>
                      <a:pt x="507748" y="253037"/>
                      <a:pt x="492128" y="179695"/>
                      <a:pt x="437073" y="99494"/>
                    </a:cubicBezTo>
                    <a:close/>
                    <a:moveTo>
                      <a:pt x="464124" y="303901"/>
                    </a:moveTo>
                    <a:cubicBezTo>
                      <a:pt x="463933" y="304472"/>
                      <a:pt x="463743" y="305044"/>
                      <a:pt x="463553" y="305616"/>
                    </a:cubicBezTo>
                    <a:cubicBezTo>
                      <a:pt x="462981" y="307330"/>
                      <a:pt x="462410" y="309044"/>
                      <a:pt x="461838" y="310568"/>
                    </a:cubicBezTo>
                    <a:cubicBezTo>
                      <a:pt x="444693" y="372100"/>
                      <a:pt x="408879" y="420106"/>
                      <a:pt x="346586" y="454015"/>
                    </a:cubicBezTo>
                    <a:cubicBezTo>
                      <a:pt x="314010" y="471732"/>
                      <a:pt x="248478" y="479352"/>
                      <a:pt x="209997" y="472303"/>
                    </a:cubicBezTo>
                    <a:cubicBezTo>
                      <a:pt x="113794" y="454777"/>
                      <a:pt x="47882" y="383149"/>
                      <a:pt x="26164" y="310759"/>
                    </a:cubicBezTo>
                    <a:cubicBezTo>
                      <a:pt x="25212" y="307901"/>
                      <a:pt x="24450" y="304853"/>
                      <a:pt x="23688" y="301996"/>
                    </a:cubicBezTo>
                    <a:cubicBezTo>
                      <a:pt x="23498" y="301234"/>
                      <a:pt x="23307" y="300472"/>
                      <a:pt x="23117" y="299519"/>
                    </a:cubicBezTo>
                    <a:cubicBezTo>
                      <a:pt x="22545" y="297233"/>
                      <a:pt x="21974" y="295138"/>
                      <a:pt x="21593" y="292852"/>
                    </a:cubicBezTo>
                    <a:cubicBezTo>
                      <a:pt x="21402" y="292090"/>
                      <a:pt x="21212" y="291328"/>
                      <a:pt x="21021" y="290376"/>
                    </a:cubicBezTo>
                    <a:cubicBezTo>
                      <a:pt x="20449" y="288089"/>
                      <a:pt x="20069" y="285803"/>
                      <a:pt x="19688" y="283327"/>
                    </a:cubicBezTo>
                    <a:cubicBezTo>
                      <a:pt x="19497" y="282756"/>
                      <a:pt x="19497" y="282184"/>
                      <a:pt x="19307" y="281612"/>
                    </a:cubicBezTo>
                    <a:cubicBezTo>
                      <a:pt x="18735" y="278755"/>
                      <a:pt x="18354" y="275707"/>
                      <a:pt x="17973" y="272849"/>
                    </a:cubicBezTo>
                    <a:cubicBezTo>
                      <a:pt x="17973" y="272849"/>
                      <a:pt x="17973" y="272849"/>
                      <a:pt x="17973" y="272849"/>
                    </a:cubicBezTo>
                    <a:cubicBezTo>
                      <a:pt x="8639" y="202936"/>
                      <a:pt x="31118" y="134737"/>
                      <a:pt x="77219" y="81968"/>
                    </a:cubicBezTo>
                    <a:cubicBezTo>
                      <a:pt x="128844" y="23104"/>
                      <a:pt x="205806" y="2720"/>
                      <a:pt x="281625" y="17389"/>
                    </a:cubicBezTo>
                    <a:cubicBezTo>
                      <a:pt x="354587" y="31676"/>
                      <a:pt x="409832" y="65014"/>
                      <a:pt x="444122" y="132832"/>
                    </a:cubicBezTo>
                    <a:cubicBezTo>
                      <a:pt x="448313" y="141214"/>
                      <a:pt x="452123" y="149786"/>
                      <a:pt x="455552" y="158740"/>
                    </a:cubicBezTo>
                    <a:cubicBezTo>
                      <a:pt x="456123" y="160264"/>
                      <a:pt x="456695" y="161788"/>
                      <a:pt x="457266" y="163312"/>
                    </a:cubicBezTo>
                    <a:cubicBezTo>
                      <a:pt x="457457" y="164074"/>
                      <a:pt x="457838" y="164836"/>
                      <a:pt x="458028" y="165598"/>
                    </a:cubicBezTo>
                    <a:cubicBezTo>
                      <a:pt x="458409" y="166551"/>
                      <a:pt x="458600" y="167503"/>
                      <a:pt x="458981" y="168456"/>
                    </a:cubicBezTo>
                    <a:cubicBezTo>
                      <a:pt x="459171" y="169217"/>
                      <a:pt x="459552" y="169979"/>
                      <a:pt x="459743" y="170741"/>
                    </a:cubicBezTo>
                    <a:cubicBezTo>
                      <a:pt x="460123" y="171694"/>
                      <a:pt x="460314" y="172456"/>
                      <a:pt x="460695" y="173408"/>
                    </a:cubicBezTo>
                    <a:cubicBezTo>
                      <a:pt x="460886" y="174171"/>
                      <a:pt x="461267" y="174932"/>
                      <a:pt x="461457" y="175885"/>
                    </a:cubicBezTo>
                    <a:cubicBezTo>
                      <a:pt x="461648" y="176837"/>
                      <a:pt x="462028" y="177790"/>
                      <a:pt x="462219" y="178552"/>
                    </a:cubicBezTo>
                    <a:cubicBezTo>
                      <a:pt x="462410" y="179314"/>
                      <a:pt x="462600" y="180076"/>
                      <a:pt x="462981" y="180838"/>
                    </a:cubicBezTo>
                    <a:cubicBezTo>
                      <a:pt x="463172" y="181791"/>
                      <a:pt x="463553" y="182743"/>
                      <a:pt x="463743" y="183886"/>
                    </a:cubicBezTo>
                    <a:cubicBezTo>
                      <a:pt x="463933" y="184648"/>
                      <a:pt x="464124" y="185410"/>
                      <a:pt x="464315" y="185981"/>
                    </a:cubicBezTo>
                    <a:cubicBezTo>
                      <a:pt x="464696" y="187696"/>
                      <a:pt x="465077" y="189220"/>
                      <a:pt x="465458" y="190934"/>
                    </a:cubicBezTo>
                    <a:cubicBezTo>
                      <a:pt x="465648" y="191506"/>
                      <a:pt x="465838" y="192268"/>
                      <a:pt x="465838" y="192839"/>
                    </a:cubicBezTo>
                    <a:cubicBezTo>
                      <a:pt x="466029" y="193982"/>
                      <a:pt x="466410" y="194935"/>
                      <a:pt x="466601" y="196078"/>
                    </a:cubicBezTo>
                    <a:cubicBezTo>
                      <a:pt x="466791" y="196840"/>
                      <a:pt x="466982" y="197602"/>
                      <a:pt x="467172" y="198364"/>
                    </a:cubicBezTo>
                    <a:cubicBezTo>
                      <a:pt x="467363" y="199316"/>
                      <a:pt x="467553" y="200269"/>
                      <a:pt x="467743" y="201412"/>
                    </a:cubicBezTo>
                    <a:cubicBezTo>
                      <a:pt x="467934" y="202174"/>
                      <a:pt x="468125" y="202936"/>
                      <a:pt x="468125" y="203698"/>
                    </a:cubicBezTo>
                    <a:cubicBezTo>
                      <a:pt x="468315" y="204651"/>
                      <a:pt x="468506" y="205603"/>
                      <a:pt x="468696" y="206746"/>
                    </a:cubicBezTo>
                    <a:cubicBezTo>
                      <a:pt x="468887" y="207508"/>
                      <a:pt x="468887" y="208270"/>
                      <a:pt x="469077" y="209032"/>
                    </a:cubicBezTo>
                    <a:cubicBezTo>
                      <a:pt x="469268" y="210175"/>
                      <a:pt x="469458" y="211127"/>
                      <a:pt x="469648" y="212271"/>
                    </a:cubicBezTo>
                    <a:cubicBezTo>
                      <a:pt x="469839" y="213032"/>
                      <a:pt x="469839" y="213604"/>
                      <a:pt x="470030" y="214366"/>
                    </a:cubicBezTo>
                    <a:cubicBezTo>
                      <a:pt x="470220" y="215890"/>
                      <a:pt x="470411" y="217223"/>
                      <a:pt x="470601" y="218747"/>
                    </a:cubicBezTo>
                    <a:cubicBezTo>
                      <a:pt x="470601" y="219319"/>
                      <a:pt x="470792" y="219891"/>
                      <a:pt x="470792" y="220462"/>
                    </a:cubicBezTo>
                    <a:cubicBezTo>
                      <a:pt x="470982" y="221986"/>
                      <a:pt x="471173" y="223319"/>
                      <a:pt x="471173" y="224843"/>
                    </a:cubicBezTo>
                    <a:cubicBezTo>
                      <a:pt x="471173" y="225606"/>
                      <a:pt x="471363" y="226177"/>
                      <a:pt x="471363" y="226939"/>
                    </a:cubicBezTo>
                    <a:cubicBezTo>
                      <a:pt x="471553" y="228082"/>
                      <a:pt x="471553" y="229225"/>
                      <a:pt x="471553" y="230177"/>
                    </a:cubicBezTo>
                    <a:cubicBezTo>
                      <a:pt x="471553" y="230939"/>
                      <a:pt x="471744" y="231701"/>
                      <a:pt x="471744" y="232463"/>
                    </a:cubicBezTo>
                    <a:cubicBezTo>
                      <a:pt x="471744" y="233606"/>
                      <a:pt x="471935" y="234559"/>
                      <a:pt x="471935" y="235702"/>
                    </a:cubicBezTo>
                    <a:cubicBezTo>
                      <a:pt x="471935" y="236464"/>
                      <a:pt x="471935" y="237226"/>
                      <a:pt x="472125" y="237988"/>
                    </a:cubicBezTo>
                    <a:cubicBezTo>
                      <a:pt x="472125" y="239131"/>
                      <a:pt x="472125" y="240274"/>
                      <a:pt x="472316" y="241226"/>
                    </a:cubicBezTo>
                    <a:cubicBezTo>
                      <a:pt x="472316" y="241988"/>
                      <a:pt x="472316" y="242560"/>
                      <a:pt x="472316" y="243322"/>
                    </a:cubicBezTo>
                    <a:cubicBezTo>
                      <a:pt x="472316" y="244656"/>
                      <a:pt x="472316" y="245989"/>
                      <a:pt x="472316" y="247322"/>
                    </a:cubicBezTo>
                    <a:cubicBezTo>
                      <a:pt x="472316" y="247703"/>
                      <a:pt x="472316" y="248275"/>
                      <a:pt x="472316" y="248656"/>
                    </a:cubicBezTo>
                    <a:cubicBezTo>
                      <a:pt x="472316" y="250371"/>
                      <a:pt x="472316" y="252085"/>
                      <a:pt x="472125" y="253990"/>
                    </a:cubicBezTo>
                    <a:cubicBezTo>
                      <a:pt x="472125" y="254561"/>
                      <a:pt x="472125" y="255133"/>
                      <a:pt x="472125" y="255704"/>
                    </a:cubicBezTo>
                    <a:cubicBezTo>
                      <a:pt x="472125" y="256847"/>
                      <a:pt x="471935" y="258181"/>
                      <a:pt x="471935" y="259324"/>
                    </a:cubicBezTo>
                    <a:cubicBezTo>
                      <a:pt x="471935" y="260086"/>
                      <a:pt x="471935" y="260657"/>
                      <a:pt x="471744" y="261419"/>
                    </a:cubicBezTo>
                    <a:cubicBezTo>
                      <a:pt x="471744" y="262562"/>
                      <a:pt x="471553" y="263706"/>
                      <a:pt x="471553" y="264848"/>
                    </a:cubicBezTo>
                    <a:cubicBezTo>
                      <a:pt x="471553" y="265611"/>
                      <a:pt x="471363" y="266182"/>
                      <a:pt x="471363" y="266944"/>
                    </a:cubicBezTo>
                    <a:cubicBezTo>
                      <a:pt x="471173" y="268087"/>
                      <a:pt x="471173" y="269230"/>
                      <a:pt x="470982" y="270373"/>
                    </a:cubicBezTo>
                    <a:cubicBezTo>
                      <a:pt x="470982" y="270944"/>
                      <a:pt x="470792" y="271706"/>
                      <a:pt x="470792" y="272278"/>
                    </a:cubicBezTo>
                    <a:cubicBezTo>
                      <a:pt x="470601" y="273611"/>
                      <a:pt x="470411" y="274754"/>
                      <a:pt x="470220" y="276088"/>
                    </a:cubicBezTo>
                    <a:cubicBezTo>
                      <a:pt x="470220" y="276659"/>
                      <a:pt x="470030" y="277041"/>
                      <a:pt x="470030" y="277612"/>
                    </a:cubicBezTo>
                    <a:cubicBezTo>
                      <a:pt x="469839" y="279326"/>
                      <a:pt x="469458" y="281041"/>
                      <a:pt x="469077" y="282756"/>
                    </a:cubicBezTo>
                    <a:cubicBezTo>
                      <a:pt x="469077" y="283136"/>
                      <a:pt x="468887" y="283517"/>
                      <a:pt x="468887" y="283898"/>
                    </a:cubicBezTo>
                    <a:cubicBezTo>
                      <a:pt x="468696" y="285232"/>
                      <a:pt x="468315" y="286756"/>
                      <a:pt x="468125" y="288089"/>
                    </a:cubicBezTo>
                    <a:cubicBezTo>
                      <a:pt x="467934" y="288661"/>
                      <a:pt x="467934" y="289232"/>
                      <a:pt x="467743" y="289804"/>
                    </a:cubicBezTo>
                    <a:cubicBezTo>
                      <a:pt x="467553" y="290947"/>
                      <a:pt x="467172" y="292090"/>
                      <a:pt x="466982" y="293233"/>
                    </a:cubicBezTo>
                    <a:cubicBezTo>
                      <a:pt x="466791" y="293804"/>
                      <a:pt x="466601" y="294566"/>
                      <a:pt x="466410" y="295138"/>
                    </a:cubicBezTo>
                    <a:cubicBezTo>
                      <a:pt x="466220" y="296281"/>
                      <a:pt x="465838" y="297233"/>
                      <a:pt x="465458" y="298376"/>
                    </a:cubicBezTo>
                    <a:cubicBezTo>
                      <a:pt x="465267" y="298948"/>
                      <a:pt x="465077" y="299710"/>
                      <a:pt x="464886" y="300281"/>
                    </a:cubicBezTo>
                    <a:cubicBezTo>
                      <a:pt x="464886" y="301615"/>
                      <a:pt x="464505" y="302758"/>
                      <a:pt x="464124" y="303901"/>
                    </a:cubicBezTo>
                    <a:close/>
                  </a:path>
                </a:pathLst>
              </a:custGeom>
              <a:solidFill>
                <a:srgbClr val="000000"/>
              </a:solidFill>
              <a:ln w="1905" cap="flat">
                <a:noFill/>
                <a:prstDash val="solid"/>
                <a:miter/>
              </a:ln>
            </p:spPr>
            <p:txBody>
              <a:bodyPr rtlCol="0" anchor="ctr"/>
              <a:lstStyle/>
              <a:p>
                <a:endParaRPr lang="en-US"/>
              </a:p>
            </p:txBody>
          </p:sp>
          <p:sp>
            <p:nvSpPr>
              <p:cNvPr id="43" name="Freeform 665">
                <a:extLst>
                  <a:ext uri="{FF2B5EF4-FFF2-40B4-BE49-F238E27FC236}">
                    <a16:creationId xmlns:a16="http://schemas.microsoft.com/office/drawing/2014/main" id="{11C0D68C-E9BD-97D6-7907-F6D03005B502}"/>
                  </a:ext>
                </a:extLst>
              </p:cNvPr>
              <p:cNvSpPr/>
              <p:nvPr/>
            </p:nvSpPr>
            <p:spPr>
              <a:xfrm>
                <a:off x="4085896" y="681608"/>
                <a:ext cx="78006" cy="165735"/>
              </a:xfrm>
              <a:custGeom>
                <a:avLst/>
                <a:gdLst>
                  <a:gd name="connsiteX0" fmla="*/ 78006 w 78006"/>
                  <a:gd name="connsiteY0" fmla="*/ 0 h 165735"/>
                  <a:gd name="connsiteX1" fmla="*/ 6569 w 78006"/>
                  <a:gd name="connsiteY1" fmla="*/ 165735 h 165735"/>
                  <a:gd name="connsiteX2" fmla="*/ 78006 w 78006"/>
                  <a:gd name="connsiteY2" fmla="*/ 0 h 165735"/>
                </a:gdLst>
                <a:ahLst/>
                <a:cxnLst>
                  <a:cxn ang="0">
                    <a:pos x="connsiteX0" y="connsiteY0"/>
                  </a:cxn>
                  <a:cxn ang="0">
                    <a:pos x="connsiteX1" y="connsiteY1"/>
                  </a:cxn>
                  <a:cxn ang="0">
                    <a:pos x="connsiteX2" y="connsiteY2"/>
                  </a:cxn>
                </a:cxnLst>
                <a:rect l="l" t="t" r="r" b="b"/>
                <a:pathLst>
                  <a:path w="78006" h="165735">
                    <a:moveTo>
                      <a:pt x="78006" y="0"/>
                    </a:moveTo>
                    <a:cubicBezTo>
                      <a:pt x="15522" y="29337"/>
                      <a:pt x="-14196" y="105728"/>
                      <a:pt x="6569" y="165735"/>
                    </a:cubicBezTo>
                    <a:cubicBezTo>
                      <a:pt x="5045" y="99632"/>
                      <a:pt x="27333" y="43815"/>
                      <a:pt x="78006" y="0"/>
                    </a:cubicBezTo>
                    <a:close/>
                  </a:path>
                </a:pathLst>
              </a:custGeom>
              <a:solidFill>
                <a:srgbClr val="000000"/>
              </a:solidFill>
              <a:ln w="1905" cap="flat">
                <a:noFill/>
                <a:prstDash val="solid"/>
                <a:miter/>
              </a:ln>
            </p:spPr>
            <p:txBody>
              <a:bodyPr rtlCol="0" anchor="ctr"/>
              <a:lstStyle/>
              <a:p>
                <a:endParaRPr lang="en-US"/>
              </a:p>
            </p:txBody>
          </p:sp>
          <p:sp>
            <p:nvSpPr>
              <p:cNvPr id="44" name="Freeform 666">
                <a:extLst>
                  <a:ext uri="{FF2B5EF4-FFF2-40B4-BE49-F238E27FC236}">
                    <a16:creationId xmlns:a16="http://schemas.microsoft.com/office/drawing/2014/main" id="{90BFA06F-1F6C-8627-CD29-8EDB7E066EC1}"/>
                  </a:ext>
                </a:extLst>
              </p:cNvPr>
              <p:cNvSpPr/>
              <p:nvPr/>
            </p:nvSpPr>
            <p:spPr>
              <a:xfrm>
                <a:off x="4227943" y="917944"/>
                <a:ext cx="215232" cy="59129"/>
              </a:xfrm>
              <a:custGeom>
                <a:avLst/>
                <a:gdLst>
                  <a:gd name="connsiteX0" fmla="*/ 164750 w 215232"/>
                  <a:gd name="connsiteY0" fmla="*/ 29031 h 59129"/>
                  <a:gd name="connsiteX1" fmla="*/ 215232 w 215232"/>
                  <a:gd name="connsiteY1" fmla="*/ 59130 h 59129"/>
                  <a:gd name="connsiteX2" fmla="*/ 191420 w 215232"/>
                  <a:gd name="connsiteY2" fmla="*/ 29602 h 59129"/>
                  <a:gd name="connsiteX3" fmla="*/ 22256 w 215232"/>
                  <a:gd name="connsiteY3" fmla="*/ 15124 h 59129"/>
                  <a:gd name="connsiteX4" fmla="*/ 3206 w 215232"/>
                  <a:gd name="connsiteY4" fmla="*/ 28269 h 59129"/>
                  <a:gd name="connsiteX5" fmla="*/ 1110 w 215232"/>
                  <a:gd name="connsiteY5" fmla="*/ 36270 h 59129"/>
                  <a:gd name="connsiteX6" fmla="*/ 9302 w 215232"/>
                  <a:gd name="connsiteY6" fmla="*/ 37984 h 59129"/>
                  <a:gd name="connsiteX7" fmla="*/ 23780 w 215232"/>
                  <a:gd name="connsiteY7" fmla="*/ 30555 h 59129"/>
                  <a:gd name="connsiteX8" fmla="*/ 164750 w 215232"/>
                  <a:gd name="connsiteY8" fmla="*/ 29031 h 59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232" h="59129">
                    <a:moveTo>
                      <a:pt x="164750" y="29031"/>
                    </a:moveTo>
                    <a:cubicBezTo>
                      <a:pt x="181704" y="36841"/>
                      <a:pt x="194277" y="51319"/>
                      <a:pt x="215232" y="59130"/>
                    </a:cubicBezTo>
                    <a:cubicBezTo>
                      <a:pt x="211041" y="42366"/>
                      <a:pt x="200945" y="35508"/>
                      <a:pt x="191420" y="29602"/>
                    </a:cubicBezTo>
                    <a:cubicBezTo>
                      <a:pt x="137699" y="-4497"/>
                      <a:pt x="81120" y="-8879"/>
                      <a:pt x="22256" y="15124"/>
                    </a:cubicBezTo>
                    <a:cubicBezTo>
                      <a:pt x="15207" y="17982"/>
                      <a:pt x="9302" y="23506"/>
                      <a:pt x="3206" y="28269"/>
                    </a:cubicBezTo>
                    <a:cubicBezTo>
                      <a:pt x="729" y="30174"/>
                      <a:pt x="-1366" y="33603"/>
                      <a:pt x="1110" y="36270"/>
                    </a:cubicBezTo>
                    <a:cubicBezTo>
                      <a:pt x="2825" y="37984"/>
                      <a:pt x="6825" y="38746"/>
                      <a:pt x="9302" y="37984"/>
                    </a:cubicBezTo>
                    <a:cubicBezTo>
                      <a:pt x="14255" y="36270"/>
                      <a:pt x="19017" y="33222"/>
                      <a:pt x="23780" y="30555"/>
                    </a:cubicBezTo>
                    <a:cubicBezTo>
                      <a:pt x="70643" y="4456"/>
                      <a:pt x="117125" y="6933"/>
                      <a:pt x="164750" y="29031"/>
                    </a:cubicBezTo>
                    <a:close/>
                  </a:path>
                </a:pathLst>
              </a:custGeom>
              <a:solidFill>
                <a:srgbClr val="000000"/>
              </a:solidFill>
              <a:ln w="1905" cap="flat">
                <a:noFill/>
                <a:prstDash val="solid"/>
                <a:miter/>
              </a:ln>
            </p:spPr>
            <p:txBody>
              <a:bodyPr rtlCol="0" anchor="ctr"/>
              <a:lstStyle/>
              <a:p>
                <a:endParaRPr lang="en-US"/>
              </a:p>
            </p:txBody>
          </p:sp>
          <p:sp>
            <p:nvSpPr>
              <p:cNvPr id="45" name="Freeform 667">
                <a:extLst>
                  <a:ext uri="{FF2B5EF4-FFF2-40B4-BE49-F238E27FC236}">
                    <a16:creationId xmlns:a16="http://schemas.microsoft.com/office/drawing/2014/main" id="{EB4F61C9-C9F2-B958-AD47-12C54E2E1ED3}"/>
                  </a:ext>
                </a:extLst>
              </p:cNvPr>
              <p:cNvSpPr/>
              <p:nvPr/>
            </p:nvSpPr>
            <p:spPr>
              <a:xfrm>
                <a:off x="4421908" y="810577"/>
                <a:ext cx="23142" cy="22274"/>
              </a:xfrm>
              <a:custGeom>
                <a:avLst/>
                <a:gdLst>
                  <a:gd name="connsiteX0" fmla="*/ 9456 w 23142"/>
                  <a:gd name="connsiteY0" fmla="*/ 21908 h 22274"/>
                  <a:gd name="connsiteX1" fmla="*/ 22791 w 23142"/>
                  <a:gd name="connsiteY1" fmla="*/ 12573 h 22274"/>
                  <a:gd name="connsiteX2" fmla="*/ 15552 w 23142"/>
                  <a:gd name="connsiteY2" fmla="*/ 0 h 22274"/>
                  <a:gd name="connsiteX3" fmla="*/ 503 w 23142"/>
                  <a:gd name="connsiteY3" fmla="*/ 8191 h 22274"/>
                  <a:gd name="connsiteX4" fmla="*/ 9456 w 23142"/>
                  <a:gd name="connsiteY4" fmla="*/ 21908 h 22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42" h="22274">
                    <a:moveTo>
                      <a:pt x="9456" y="21908"/>
                    </a:moveTo>
                    <a:cubicBezTo>
                      <a:pt x="16695" y="23431"/>
                      <a:pt x="21267" y="20193"/>
                      <a:pt x="22791" y="12573"/>
                    </a:cubicBezTo>
                    <a:cubicBezTo>
                      <a:pt x="24125" y="5906"/>
                      <a:pt x="21648" y="2096"/>
                      <a:pt x="15552" y="0"/>
                    </a:cubicBezTo>
                    <a:cubicBezTo>
                      <a:pt x="9075" y="0"/>
                      <a:pt x="2598" y="1143"/>
                      <a:pt x="503" y="8191"/>
                    </a:cubicBezTo>
                    <a:cubicBezTo>
                      <a:pt x="-1402" y="15431"/>
                      <a:pt x="2217" y="20574"/>
                      <a:pt x="9456" y="21908"/>
                    </a:cubicBezTo>
                    <a:close/>
                  </a:path>
                </a:pathLst>
              </a:custGeom>
              <a:solidFill>
                <a:srgbClr val="000000"/>
              </a:solidFill>
              <a:ln w="1905" cap="flat">
                <a:noFill/>
                <a:prstDash val="solid"/>
                <a:miter/>
              </a:ln>
            </p:spPr>
            <p:txBody>
              <a:bodyPr rtlCol="0" anchor="ctr"/>
              <a:lstStyle/>
              <a:p>
                <a:endParaRPr lang="en-US"/>
              </a:p>
            </p:txBody>
          </p:sp>
          <p:sp>
            <p:nvSpPr>
              <p:cNvPr id="46" name="Freeform 668">
                <a:extLst>
                  <a:ext uri="{FF2B5EF4-FFF2-40B4-BE49-F238E27FC236}">
                    <a16:creationId xmlns:a16="http://schemas.microsoft.com/office/drawing/2014/main" id="{438ABD7C-4433-2C90-C9EE-6FD48B192237}"/>
                  </a:ext>
                </a:extLst>
              </p:cNvPr>
              <p:cNvSpPr/>
              <p:nvPr/>
            </p:nvSpPr>
            <p:spPr>
              <a:xfrm>
                <a:off x="4278958" y="788463"/>
                <a:ext cx="19933" cy="20609"/>
              </a:xfrm>
              <a:custGeom>
                <a:avLst/>
                <a:gdLst>
                  <a:gd name="connsiteX0" fmla="*/ 7246 w 19933"/>
                  <a:gd name="connsiteY0" fmla="*/ 20209 h 20609"/>
                  <a:gd name="connsiteX1" fmla="*/ 12770 w 19933"/>
                  <a:gd name="connsiteY1" fmla="*/ 397 h 20609"/>
                  <a:gd name="connsiteX2" fmla="*/ 7246 w 19933"/>
                  <a:gd name="connsiteY2" fmla="*/ 20209 h 20609"/>
                </a:gdLst>
                <a:ahLst/>
                <a:cxnLst>
                  <a:cxn ang="0">
                    <a:pos x="connsiteX0" y="connsiteY0"/>
                  </a:cxn>
                  <a:cxn ang="0">
                    <a:pos x="connsiteX1" y="connsiteY1"/>
                  </a:cxn>
                  <a:cxn ang="0">
                    <a:pos x="connsiteX2" y="connsiteY2"/>
                  </a:cxn>
                </a:cxnLst>
                <a:rect l="l" t="t" r="r" b="b"/>
                <a:pathLst>
                  <a:path w="19933" h="20609">
                    <a:moveTo>
                      <a:pt x="7246" y="20209"/>
                    </a:moveTo>
                    <a:cubicBezTo>
                      <a:pt x="20009" y="23638"/>
                      <a:pt x="25343" y="4017"/>
                      <a:pt x="12770" y="397"/>
                    </a:cubicBezTo>
                    <a:cubicBezTo>
                      <a:pt x="7" y="-3032"/>
                      <a:pt x="-5518" y="16780"/>
                      <a:pt x="7246" y="20209"/>
                    </a:cubicBezTo>
                    <a:close/>
                  </a:path>
                </a:pathLst>
              </a:custGeom>
              <a:solidFill>
                <a:srgbClr val="000000"/>
              </a:solidFill>
              <a:ln w="1905" cap="flat">
                <a:noFill/>
                <a:prstDash val="solid"/>
                <a:miter/>
              </a:ln>
            </p:spPr>
            <p:txBody>
              <a:bodyPr rtlCol="0" anchor="ctr"/>
              <a:lstStyle/>
              <a:p>
                <a:endParaRPr lang="en-US"/>
              </a:p>
            </p:txBody>
          </p:sp>
        </p:grpSp>
        <p:sp>
          <p:nvSpPr>
            <p:cNvPr id="6" name="Freeform 669">
              <a:extLst>
                <a:ext uri="{FF2B5EF4-FFF2-40B4-BE49-F238E27FC236}">
                  <a16:creationId xmlns:a16="http://schemas.microsoft.com/office/drawing/2014/main" id="{E3B74840-AB29-1CE3-EA2C-B514A4E3887D}"/>
                </a:ext>
              </a:extLst>
            </p:cNvPr>
            <p:cNvSpPr/>
            <p:nvPr/>
          </p:nvSpPr>
          <p:spPr>
            <a:xfrm>
              <a:off x="4204336" y="2123884"/>
              <a:ext cx="24907" cy="10858"/>
            </a:xfrm>
            <a:custGeom>
              <a:avLst/>
              <a:gdLst>
                <a:gd name="connsiteX0" fmla="*/ 19764 w 24907"/>
                <a:gd name="connsiteY0" fmla="*/ 0 h 10858"/>
                <a:gd name="connsiteX1" fmla="*/ 5286 w 24907"/>
                <a:gd name="connsiteY1" fmla="*/ 4381 h 10858"/>
                <a:gd name="connsiteX2" fmla="*/ 5286 w 24907"/>
                <a:gd name="connsiteY2" fmla="*/ 10858 h 10858"/>
                <a:gd name="connsiteX3" fmla="*/ 19764 w 24907"/>
                <a:gd name="connsiteY3" fmla="*/ 10858 h 10858"/>
                <a:gd name="connsiteX4" fmla="*/ 19764 w 24907"/>
                <a:gd name="connsiteY4" fmla="*/ 0 h 1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07" h="10858">
                  <a:moveTo>
                    <a:pt x="19764" y="0"/>
                  </a:moveTo>
                  <a:lnTo>
                    <a:pt x="5286" y="4381"/>
                  </a:lnTo>
                  <a:cubicBezTo>
                    <a:pt x="-1762" y="4381"/>
                    <a:pt x="-1762" y="10858"/>
                    <a:pt x="5286" y="10858"/>
                  </a:cubicBezTo>
                  <a:lnTo>
                    <a:pt x="19764" y="10858"/>
                  </a:lnTo>
                  <a:cubicBezTo>
                    <a:pt x="26622" y="10668"/>
                    <a:pt x="26622" y="0"/>
                    <a:pt x="19764" y="0"/>
                  </a:cubicBezTo>
                  <a:close/>
                </a:path>
              </a:pathLst>
            </a:custGeom>
            <a:solidFill>
              <a:srgbClr val="000000"/>
            </a:solidFill>
            <a:ln w="1905" cap="flat">
              <a:noFill/>
              <a:prstDash val="solid"/>
              <a:miter/>
            </a:ln>
          </p:spPr>
          <p:txBody>
            <a:bodyPr rtlCol="0" anchor="ctr"/>
            <a:lstStyle/>
            <a:p>
              <a:endParaRPr lang="en-US"/>
            </a:p>
          </p:txBody>
        </p:sp>
      </p:grpSp>
    </p:spTree>
    <p:extLst>
      <p:ext uri="{BB962C8B-B14F-4D97-AF65-F5344CB8AC3E}">
        <p14:creationId xmlns:p14="http://schemas.microsoft.com/office/powerpoint/2010/main" val="766739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1497-064E-B9F3-555E-1152C7AFCD11}"/>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DABA7D6B-9780-693A-9A85-69474BA59D19}"/>
              </a:ext>
            </a:extLst>
          </p:cNvPr>
          <p:cNvSpPr>
            <a:spLocks noGrp="1"/>
          </p:cNvSpPr>
          <p:nvPr>
            <p:ph type="body" sz="quarter" idx="18"/>
          </p:nvPr>
        </p:nvSpPr>
        <p:spPr>
          <a:xfrm>
            <a:off x="948578" y="671300"/>
            <a:ext cx="8107456" cy="3849918"/>
          </a:xfrm>
        </p:spPr>
        <p:txBody>
          <a:bodyPr/>
          <a:lstStyle/>
          <a:p>
            <a:pPr marL="342900" indent="-342900">
              <a:buFont typeface="Wingdings" panose="05000000000000000000" pitchFamily="2" charset="2"/>
              <a:buChar char="q"/>
            </a:pPr>
            <a:r>
              <a:rPr lang="en-US" sz="1800" b="1" dirty="0">
                <a:solidFill>
                  <a:srgbClr val="0872B5"/>
                </a:solidFill>
              </a:rPr>
              <a:t>Einseitige Kommunikation: </a:t>
            </a:r>
            <a:r>
              <a:rPr lang="en-US" sz="1800" dirty="0"/>
              <a:t>Engagement sollte sich nicht darauf beschränken, die Gemeinschaft lediglich über Entscheidungen oder Maßnahmen einer Organisation zu informieren. Bei einseitiger Kommunikation fehlt der kollaborative und partizipative Aspekt, der für integratives Engagement von zentraler Bedeutung ist.</a:t>
            </a:r>
          </a:p>
          <a:p>
            <a:pPr marL="0" indent="0"/>
            <a:r>
              <a:rPr lang="en-US" sz="1800" b="1" dirty="0">
                <a:solidFill>
                  <a:schemeClr val="bg1"/>
                </a:solidFill>
                <a:highlight>
                  <a:srgbClr val="0872B5"/>
                </a:highlight>
              </a:rPr>
              <a:t>Beispiel: </a:t>
            </a:r>
            <a:r>
              <a:rPr lang="en-US" sz="1800" dirty="0"/>
              <a:t>Versand von Newslettern mit aktuellen Informationen, aber keine Möglichkeit für die Mitglieder der Gemeinschaft, Feedback zu geben oder sich an einer Diskussion zu beteiligen.</a:t>
            </a:r>
          </a:p>
          <a:p>
            <a:pPr marL="342900" indent="-342900">
              <a:buFont typeface="Wingdings" panose="05000000000000000000" pitchFamily="2" charset="2"/>
              <a:buChar char="q"/>
            </a:pPr>
            <a:r>
              <a:rPr lang="en-US" sz="1800" b="1" dirty="0">
                <a:solidFill>
                  <a:srgbClr val="0872B5"/>
                </a:solidFill>
              </a:rPr>
              <a:t>Ausbeutung oder Manipulation: </a:t>
            </a:r>
            <a:r>
              <a:rPr lang="en-US" sz="1800" dirty="0"/>
              <a:t>Wenn eine Organisation den Beteiligungsprozess zu ihrem eigenen Vorteil nutzt, ohne sich wirklich um die Bedürfnisse der Gemeinschaft zu kümmern oder auf sie einzugehen, handelt es sich nicht um eine inklusive Beteiligung. Dies kann auch passieren, wenn Organisationen sich nur engagieren, um "Kästchen anzukreuzen", ohne die echte Absicht, Feedback einzubeziehen und darauf zu reagieren.</a:t>
            </a:r>
          </a:p>
          <a:p>
            <a:pPr marL="0" indent="0"/>
            <a:r>
              <a:rPr lang="en-US" sz="1800" b="1" dirty="0">
                <a:solidFill>
                  <a:schemeClr val="bg1"/>
                </a:solidFill>
                <a:highlight>
                  <a:srgbClr val="0872B5"/>
                </a:highlight>
              </a:rPr>
              <a:t>Beispiel: </a:t>
            </a:r>
            <a:r>
              <a:rPr lang="en-US" sz="1800" dirty="0"/>
              <a:t>Ein Unternehmen berät sich mit einer Gemeinde nur, um eine gesetzliche Vorschrift zu erfüllen, ohne die Absicht, die Vorschläge oder Bedürfnisse der Gemeinde umzusetzen.</a:t>
            </a:r>
          </a:p>
          <a:p>
            <a:pPr marL="0" indent="0"/>
            <a:endParaRPr lang="en-US" sz="1800" dirty="0"/>
          </a:p>
        </p:txBody>
      </p:sp>
      <p:sp>
        <p:nvSpPr>
          <p:cNvPr id="18" name="Text Placeholder 17">
            <a:extLst>
              <a:ext uri="{FF2B5EF4-FFF2-40B4-BE49-F238E27FC236}">
                <a16:creationId xmlns:a16="http://schemas.microsoft.com/office/drawing/2014/main" id="{7EF9B8ED-690E-626B-AB20-502A227D5BEC}"/>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grpSp>
        <p:nvGrpSpPr>
          <p:cNvPr id="3" name="Graphic 2">
            <a:extLst>
              <a:ext uri="{FF2B5EF4-FFF2-40B4-BE49-F238E27FC236}">
                <a16:creationId xmlns:a16="http://schemas.microsoft.com/office/drawing/2014/main" id="{32203550-508A-1266-7ED4-21531623AB7B}"/>
              </a:ext>
            </a:extLst>
          </p:cNvPr>
          <p:cNvGrpSpPr/>
          <p:nvPr/>
        </p:nvGrpSpPr>
        <p:grpSpPr>
          <a:xfrm>
            <a:off x="9271030" y="1254905"/>
            <a:ext cx="1733767" cy="1520382"/>
            <a:chOff x="7926985" y="304544"/>
            <a:chExt cx="1246491" cy="814931"/>
          </a:xfrm>
        </p:grpSpPr>
        <p:sp>
          <p:nvSpPr>
            <p:cNvPr id="4" name="Freeform 348">
              <a:extLst>
                <a:ext uri="{FF2B5EF4-FFF2-40B4-BE49-F238E27FC236}">
                  <a16:creationId xmlns:a16="http://schemas.microsoft.com/office/drawing/2014/main" id="{1D0EFA9B-9161-F736-5B9C-D8D9A551152A}"/>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5" name="Freeform 349">
              <a:extLst>
                <a:ext uri="{FF2B5EF4-FFF2-40B4-BE49-F238E27FC236}">
                  <a16:creationId xmlns:a16="http://schemas.microsoft.com/office/drawing/2014/main" id="{4777689E-BBB9-B045-AD63-E8A1286E9366}"/>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6" name="Freeform 350">
              <a:extLst>
                <a:ext uri="{FF2B5EF4-FFF2-40B4-BE49-F238E27FC236}">
                  <a16:creationId xmlns:a16="http://schemas.microsoft.com/office/drawing/2014/main" id="{0EDF78CF-560B-76D0-0E58-33C13462458B}"/>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7" name="Freeform 351">
              <a:extLst>
                <a:ext uri="{FF2B5EF4-FFF2-40B4-BE49-F238E27FC236}">
                  <a16:creationId xmlns:a16="http://schemas.microsoft.com/office/drawing/2014/main" id="{37180308-5DE5-952A-9023-4579D43BFF72}"/>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8" name="Freeform 352">
              <a:extLst>
                <a:ext uri="{FF2B5EF4-FFF2-40B4-BE49-F238E27FC236}">
                  <a16:creationId xmlns:a16="http://schemas.microsoft.com/office/drawing/2014/main" id="{3B4A24AE-4AEF-248A-AB30-530B2D27B2B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9" name="Freeform 353">
              <a:extLst>
                <a:ext uri="{FF2B5EF4-FFF2-40B4-BE49-F238E27FC236}">
                  <a16:creationId xmlns:a16="http://schemas.microsoft.com/office/drawing/2014/main" id="{E9499E4B-EA0D-4605-F553-C9049AE037A0}"/>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10" name="Freeform 354">
              <a:extLst>
                <a:ext uri="{FF2B5EF4-FFF2-40B4-BE49-F238E27FC236}">
                  <a16:creationId xmlns:a16="http://schemas.microsoft.com/office/drawing/2014/main" id="{FC78711E-9BCC-058E-7721-4A7449D98858}"/>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11" name="Freeform 355">
              <a:extLst>
                <a:ext uri="{FF2B5EF4-FFF2-40B4-BE49-F238E27FC236}">
                  <a16:creationId xmlns:a16="http://schemas.microsoft.com/office/drawing/2014/main" id="{BD30A165-19BD-1CFC-07CC-8769B1297000}"/>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12" name="Freeform 356">
              <a:extLst>
                <a:ext uri="{FF2B5EF4-FFF2-40B4-BE49-F238E27FC236}">
                  <a16:creationId xmlns:a16="http://schemas.microsoft.com/office/drawing/2014/main" id="{CA008ABA-4E47-4B6A-546E-C8F3E98AC2B8}"/>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13" name="Freeform 357">
              <a:extLst>
                <a:ext uri="{FF2B5EF4-FFF2-40B4-BE49-F238E27FC236}">
                  <a16:creationId xmlns:a16="http://schemas.microsoft.com/office/drawing/2014/main" id="{5D4026D1-6ECF-D7DA-010F-94150CA2A956}"/>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358">
              <a:extLst>
                <a:ext uri="{FF2B5EF4-FFF2-40B4-BE49-F238E27FC236}">
                  <a16:creationId xmlns:a16="http://schemas.microsoft.com/office/drawing/2014/main" id="{486E75DB-AC2E-0037-443D-AB78A142B498}"/>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359">
              <a:extLst>
                <a:ext uri="{FF2B5EF4-FFF2-40B4-BE49-F238E27FC236}">
                  <a16:creationId xmlns:a16="http://schemas.microsoft.com/office/drawing/2014/main" id="{5F03063A-1507-F40F-E41D-931CC1C44FF2}"/>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16" name="Freeform 360">
              <a:extLst>
                <a:ext uri="{FF2B5EF4-FFF2-40B4-BE49-F238E27FC236}">
                  <a16:creationId xmlns:a16="http://schemas.microsoft.com/office/drawing/2014/main" id="{DCEB41FA-29B2-482D-BC4A-AB0C3E097F5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17" name="Freeform 361">
              <a:extLst>
                <a:ext uri="{FF2B5EF4-FFF2-40B4-BE49-F238E27FC236}">
                  <a16:creationId xmlns:a16="http://schemas.microsoft.com/office/drawing/2014/main" id="{2D83D8DB-0AD8-DD1E-10A4-532FFDACD96F}"/>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0" name="Freeform 362">
              <a:extLst>
                <a:ext uri="{FF2B5EF4-FFF2-40B4-BE49-F238E27FC236}">
                  <a16:creationId xmlns:a16="http://schemas.microsoft.com/office/drawing/2014/main" id="{96488289-9522-858D-FFFC-2B0386012808}"/>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363">
              <a:extLst>
                <a:ext uri="{FF2B5EF4-FFF2-40B4-BE49-F238E27FC236}">
                  <a16:creationId xmlns:a16="http://schemas.microsoft.com/office/drawing/2014/main" id="{EF640F75-E8AC-E9EF-276F-D75A97F41D7E}"/>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 name="Freeform 364">
              <a:extLst>
                <a:ext uri="{FF2B5EF4-FFF2-40B4-BE49-F238E27FC236}">
                  <a16:creationId xmlns:a16="http://schemas.microsoft.com/office/drawing/2014/main" id="{E63F8579-EE86-3B3D-D45B-FFF3FB41DFAD}"/>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3" name="Freeform 365">
              <a:extLst>
                <a:ext uri="{FF2B5EF4-FFF2-40B4-BE49-F238E27FC236}">
                  <a16:creationId xmlns:a16="http://schemas.microsoft.com/office/drawing/2014/main" id="{87DDD100-1ADD-CFF0-3A78-86C334ADEFB3}"/>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4" name="Freeform 366">
              <a:extLst>
                <a:ext uri="{FF2B5EF4-FFF2-40B4-BE49-F238E27FC236}">
                  <a16:creationId xmlns:a16="http://schemas.microsoft.com/office/drawing/2014/main" id="{A7A51BE5-A11B-5A90-7196-E967B99A3B68}"/>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5" name="Freeform 367">
              <a:extLst>
                <a:ext uri="{FF2B5EF4-FFF2-40B4-BE49-F238E27FC236}">
                  <a16:creationId xmlns:a16="http://schemas.microsoft.com/office/drawing/2014/main" id="{A91CAA67-3695-B37F-7219-2C8B2D872091}"/>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6" name="Freeform 368">
              <a:extLst>
                <a:ext uri="{FF2B5EF4-FFF2-40B4-BE49-F238E27FC236}">
                  <a16:creationId xmlns:a16="http://schemas.microsoft.com/office/drawing/2014/main" id="{F8FAAD37-7479-A54D-9B11-A6317A471DF3}"/>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7" name="Freeform 369">
              <a:extLst>
                <a:ext uri="{FF2B5EF4-FFF2-40B4-BE49-F238E27FC236}">
                  <a16:creationId xmlns:a16="http://schemas.microsoft.com/office/drawing/2014/main" id="{E46A4E7C-C397-FE89-EB17-90E05FC72D2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8" name="Freeform 370">
              <a:extLst>
                <a:ext uri="{FF2B5EF4-FFF2-40B4-BE49-F238E27FC236}">
                  <a16:creationId xmlns:a16="http://schemas.microsoft.com/office/drawing/2014/main" id="{0065F679-D334-7AC5-8C8D-6F1A0978199B}"/>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9" name="Freeform 371">
              <a:extLst>
                <a:ext uri="{FF2B5EF4-FFF2-40B4-BE49-F238E27FC236}">
                  <a16:creationId xmlns:a16="http://schemas.microsoft.com/office/drawing/2014/main" id="{6F60727A-7551-476E-4AA6-5079A34A3DD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30" name="Freeform 372">
              <a:extLst>
                <a:ext uri="{FF2B5EF4-FFF2-40B4-BE49-F238E27FC236}">
                  <a16:creationId xmlns:a16="http://schemas.microsoft.com/office/drawing/2014/main" id="{B67F15C4-5663-C2F6-F4F9-A88B75CA5AB6}"/>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373">
              <a:extLst>
                <a:ext uri="{FF2B5EF4-FFF2-40B4-BE49-F238E27FC236}">
                  <a16:creationId xmlns:a16="http://schemas.microsoft.com/office/drawing/2014/main" id="{E5D828DC-FA1F-7046-0C6B-BB5C57058F1A}"/>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32" name="Freeform 374">
              <a:extLst>
                <a:ext uri="{FF2B5EF4-FFF2-40B4-BE49-F238E27FC236}">
                  <a16:creationId xmlns:a16="http://schemas.microsoft.com/office/drawing/2014/main" id="{6C4B0FAB-6CE6-737A-2AA7-A8055CA87E69}"/>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33" name="Freeform 375">
              <a:extLst>
                <a:ext uri="{FF2B5EF4-FFF2-40B4-BE49-F238E27FC236}">
                  <a16:creationId xmlns:a16="http://schemas.microsoft.com/office/drawing/2014/main" id="{526C3409-067E-CB35-FBEC-593305EAEFEC}"/>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34" name="Freeform 376">
              <a:extLst>
                <a:ext uri="{FF2B5EF4-FFF2-40B4-BE49-F238E27FC236}">
                  <a16:creationId xmlns:a16="http://schemas.microsoft.com/office/drawing/2014/main" id="{50E4367B-77C3-442C-B080-8A2D052F69F7}"/>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35" name="Freeform 377">
              <a:extLst>
                <a:ext uri="{FF2B5EF4-FFF2-40B4-BE49-F238E27FC236}">
                  <a16:creationId xmlns:a16="http://schemas.microsoft.com/office/drawing/2014/main" id="{359BC5AF-D6B5-3A7B-FDB9-6B27894E0C88}"/>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36" name="Freeform 378">
              <a:extLst>
                <a:ext uri="{FF2B5EF4-FFF2-40B4-BE49-F238E27FC236}">
                  <a16:creationId xmlns:a16="http://schemas.microsoft.com/office/drawing/2014/main" id="{58833970-42F1-66DA-230B-5CAFC1BDD44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37" name="Freeform 379">
              <a:extLst>
                <a:ext uri="{FF2B5EF4-FFF2-40B4-BE49-F238E27FC236}">
                  <a16:creationId xmlns:a16="http://schemas.microsoft.com/office/drawing/2014/main" id="{2DB08118-5A5F-638A-A977-6DE59AE5ED91}"/>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38" name="Freeform 380">
              <a:extLst>
                <a:ext uri="{FF2B5EF4-FFF2-40B4-BE49-F238E27FC236}">
                  <a16:creationId xmlns:a16="http://schemas.microsoft.com/office/drawing/2014/main" id="{E126AB72-ECE3-BEC9-4CCA-DE11E6584E09}"/>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39" name="Freeform 381">
              <a:extLst>
                <a:ext uri="{FF2B5EF4-FFF2-40B4-BE49-F238E27FC236}">
                  <a16:creationId xmlns:a16="http://schemas.microsoft.com/office/drawing/2014/main" id="{757992EC-C39E-E719-A10A-6F98031336E5}"/>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40" name="Freeform 382">
              <a:extLst>
                <a:ext uri="{FF2B5EF4-FFF2-40B4-BE49-F238E27FC236}">
                  <a16:creationId xmlns:a16="http://schemas.microsoft.com/office/drawing/2014/main" id="{405D8A24-B6D1-1BCA-E35C-4DCF92401DD2}"/>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41" name="Freeform 383">
              <a:extLst>
                <a:ext uri="{FF2B5EF4-FFF2-40B4-BE49-F238E27FC236}">
                  <a16:creationId xmlns:a16="http://schemas.microsoft.com/office/drawing/2014/main" id="{FA472FD3-8559-3F4D-80E8-108350893CAA}"/>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42" name="Freeform 384">
              <a:extLst>
                <a:ext uri="{FF2B5EF4-FFF2-40B4-BE49-F238E27FC236}">
                  <a16:creationId xmlns:a16="http://schemas.microsoft.com/office/drawing/2014/main" id="{34E8EFB0-F508-B3D6-17F7-1D5EC751B057}"/>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43" name="Freeform 385">
              <a:extLst>
                <a:ext uri="{FF2B5EF4-FFF2-40B4-BE49-F238E27FC236}">
                  <a16:creationId xmlns:a16="http://schemas.microsoft.com/office/drawing/2014/main" id="{8029C166-F0CB-7E3A-51D1-3C7D58EA2A72}"/>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44" name="Freeform 386">
              <a:extLst>
                <a:ext uri="{FF2B5EF4-FFF2-40B4-BE49-F238E27FC236}">
                  <a16:creationId xmlns:a16="http://schemas.microsoft.com/office/drawing/2014/main" id="{D7A55FE7-5103-82A0-F335-88D510F1CD1A}"/>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45" name="Freeform 387">
              <a:extLst>
                <a:ext uri="{FF2B5EF4-FFF2-40B4-BE49-F238E27FC236}">
                  <a16:creationId xmlns:a16="http://schemas.microsoft.com/office/drawing/2014/main" id="{39C6A91F-D5A8-9313-1BEC-EE2CBDED78AB}"/>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46" name="Freeform 388">
              <a:extLst>
                <a:ext uri="{FF2B5EF4-FFF2-40B4-BE49-F238E27FC236}">
                  <a16:creationId xmlns:a16="http://schemas.microsoft.com/office/drawing/2014/main" id="{85E9A7A9-2260-BE03-CFE6-EE49FE4746E2}"/>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47" name="Freeform 389">
              <a:extLst>
                <a:ext uri="{FF2B5EF4-FFF2-40B4-BE49-F238E27FC236}">
                  <a16:creationId xmlns:a16="http://schemas.microsoft.com/office/drawing/2014/main" id="{C648E346-5DF3-8CAF-747D-DEF8A25A0BF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48" name="Freeform 390">
              <a:extLst>
                <a:ext uri="{FF2B5EF4-FFF2-40B4-BE49-F238E27FC236}">
                  <a16:creationId xmlns:a16="http://schemas.microsoft.com/office/drawing/2014/main" id="{332A7EF7-D5EB-140C-9FAD-387BAE96D6A3}"/>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49" name="Freeform 391">
              <a:extLst>
                <a:ext uri="{FF2B5EF4-FFF2-40B4-BE49-F238E27FC236}">
                  <a16:creationId xmlns:a16="http://schemas.microsoft.com/office/drawing/2014/main" id="{0AC06748-AEB8-21FF-317D-CB31808AC2A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50" name="Freeform 392">
              <a:extLst>
                <a:ext uri="{FF2B5EF4-FFF2-40B4-BE49-F238E27FC236}">
                  <a16:creationId xmlns:a16="http://schemas.microsoft.com/office/drawing/2014/main" id="{12CB62CA-0C79-369C-99FD-B9AD445AB07C}"/>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51" name="Freeform 393">
              <a:extLst>
                <a:ext uri="{FF2B5EF4-FFF2-40B4-BE49-F238E27FC236}">
                  <a16:creationId xmlns:a16="http://schemas.microsoft.com/office/drawing/2014/main" id="{2A109451-EC8A-7FD6-790D-02343F261C2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52" name="Freeform 394">
              <a:extLst>
                <a:ext uri="{FF2B5EF4-FFF2-40B4-BE49-F238E27FC236}">
                  <a16:creationId xmlns:a16="http://schemas.microsoft.com/office/drawing/2014/main" id="{D5318639-C1F5-DA1A-CE9D-5ABEDFC611B0}"/>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53" name="Freeform 395">
              <a:extLst>
                <a:ext uri="{FF2B5EF4-FFF2-40B4-BE49-F238E27FC236}">
                  <a16:creationId xmlns:a16="http://schemas.microsoft.com/office/drawing/2014/main" id="{242A0CBC-A4B5-6CA9-137C-37F06A111927}"/>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54" name="Freeform 396">
              <a:extLst>
                <a:ext uri="{FF2B5EF4-FFF2-40B4-BE49-F238E27FC236}">
                  <a16:creationId xmlns:a16="http://schemas.microsoft.com/office/drawing/2014/main" id="{DBE72DFF-14B2-0907-92A2-F041E1D743B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55" name="Freeform 397">
              <a:extLst>
                <a:ext uri="{FF2B5EF4-FFF2-40B4-BE49-F238E27FC236}">
                  <a16:creationId xmlns:a16="http://schemas.microsoft.com/office/drawing/2014/main" id="{D0198297-F87A-4E8A-ED37-3B09C89F51C8}"/>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398">
              <a:extLst>
                <a:ext uri="{FF2B5EF4-FFF2-40B4-BE49-F238E27FC236}">
                  <a16:creationId xmlns:a16="http://schemas.microsoft.com/office/drawing/2014/main" id="{0A83EDB8-3873-21D4-A2A5-C54B86BCA2A0}"/>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399">
              <a:extLst>
                <a:ext uri="{FF2B5EF4-FFF2-40B4-BE49-F238E27FC236}">
                  <a16:creationId xmlns:a16="http://schemas.microsoft.com/office/drawing/2014/main" id="{A9DBD049-79F5-980C-0A78-503CF7155103}"/>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92D050"/>
            </a:solidFill>
            <a:ln w="2286" cap="flat">
              <a:noFill/>
              <a:prstDash val="solid"/>
              <a:miter/>
            </a:ln>
          </p:spPr>
          <p:txBody>
            <a:bodyPr rtlCol="0" anchor="ctr"/>
            <a:lstStyle/>
            <a:p>
              <a:endParaRPr lang="en-US"/>
            </a:p>
          </p:txBody>
        </p:sp>
        <p:sp>
          <p:nvSpPr>
            <p:cNvPr id="58" name="Freeform 400">
              <a:extLst>
                <a:ext uri="{FF2B5EF4-FFF2-40B4-BE49-F238E27FC236}">
                  <a16:creationId xmlns:a16="http://schemas.microsoft.com/office/drawing/2014/main" id="{D46AC41E-1DDB-BB84-7E8C-1799E82DC575}"/>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59" name="Freeform 401">
              <a:extLst>
                <a:ext uri="{FF2B5EF4-FFF2-40B4-BE49-F238E27FC236}">
                  <a16:creationId xmlns:a16="http://schemas.microsoft.com/office/drawing/2014/main" id="{DD52C112-F329-D6CE-B5E7-2EF6B79D27A7}"/>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60" name="Freeform 402">
              <a:extLst>
                <a:ext uri="{FF2B5EF4-FFF2-40B4-BE49-F238E27FC236}">
                  <a16:creationId xmlns:a16="http://schemas.microsoft.com/office/drawing/2014/main" id="{0023D0EF-3046-ED5E-4C0C-B7EECD12C045}"/>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61" name="Freeform 403">
              <a:extLst>
                <a:ext uri="{FF2B5EF4-FFF2-40B4-BE49-F238E27FC236}">
                  <a16:creationId xmlns:a16="http://schemas.microsoft.com/office/drawing/2014/main" id="{364152D5-AE0E-E36A-8FD4-45E5C86AB5FA}"/>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62" name="Freeform 404">
              <a:extLst>
                <a:ext uri="{FF2B5EF4-FFF2-40B4-BE49-F238E27FC236}">
                  <a16:creationId xmlns:a16="http://schemas.microsoft.com/office/drawing/2014/main" id="{1F56D5A1-A650-211D-4A09-28F1A4C4424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63" name="Freeform 405">
              <a:extLst>
                <a:ext uri="{FF2B5EF4-FFF2-40B4-BE49-F238E27FC236}">
                  <a16:creationId xmlns:a16="http://schemas.microsoft.com/office/drawing/2014/main" id="{03F6404B-0964-E23B-FC34-92D39CF9AD34}"/>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64" name="Freeform 406">
              <a:extLst>
                <a:ext uri="{FF2B5EF4-FFF2-40B4-BE49-F238E27FC236}">
                  <a16:creationId xmlns:a16="http://schemas.microsoft.com/office/drawing/2014/main" id="{51A12847-C0F9-4313-84C6-E82300692B2B}"/>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65" name="Freeform 407">
              <a:extLst>
                <a:ext uri="{FF2B5EF4-FFF2-40B4-BE49-F238E27FC236}">
                  <a16:creationId xmlns:a16="http://schemas.microsoft.com/office/drawing/2014/main" id="{8D203EFB-AFF8-B840-ED3D-3F46A192FBF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66" name="Freeform 408">
              <a:extLst>
                <a:ext uri="{FF2B5EF4-FFF2-40B4-BE49-F238E27FC236}">
                  <a16:creationId xmlns:a16="http://schemas.microsoft.com/office/drawing/2014/main" id="{4294FB9C-C544-D0D6-D34F-49AC4BF5C60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67" name="Freeform 409">
              <a:extLst>
                <a:ext uri="{FF2B5EF4-FFF2-40B4-BE49-F238E27FC236}">
                  <a16:creationId xmlns:a16="http://schemas.microsoft.com/office/drawing/2014/main" id="{35896492-B15E-44F9-9586-2C0F0A274965}"/>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68" name="Freeform 410">
              <a:extLst>
                <a:ext uri="{FF2B5EF4-FFF2-40B4-BE49-F238E27FC236}">
                  <a16:creationId xmlns:a16="http://schemas.microsoft.com/office/drawing/2014/main" id="{C924D333-AC70-87C9-2E8D-056B7A4D229D}"/>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411">
              <a:extLst>
                <a:ext uri="{FF2B5EF4-FFF2-40B4-BE49-F238E27FC236}">
                  <a16:creationId xmlns:a16="http://schemas.microsoft.com/office/drawing/2014/main" id="{13CC4F4D-5446-A4BF-1F41-8312830A8495}"/>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0" name="Freeform 412">
              <a:extLst>
                <a:ext uri="{FF2B5EF4-FFF2-40B4-BE49-F238E27FC236}">
                  <a16:creationId xmlns:a16="http://schemas.microsoft.com/office/drawing/2014/main" id="{1D78B717-4FF6-1C13-E16A-E26957070C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413">
              <a:extLst>
                <a:ext uri="{FF2B5EF4-FFF2-40B4-BE49-F238E27FC236}">
                  <a16:creationId xmlns:a16="http://schemas.microsoft.com/office/drawing/2014/main" id="{A0D77320-2ED7-5DAA-42AE-C3A92DE0E89C}"/>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72" name="Freeform 414">
              <a:extLst>
                <a:ext uri="{FF2B5EF4-FFF2-40B4-BE49-F238E27FC236}">
                  <a16:creationId xmlns:a16="http://schemas.microsoft.com/office/drawing/2014/main" id="{6555D5DA-60D9-6F1E-194A-8C798BADFC75}"/>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73" name="Freeform 415">
              <a:extLst>
                <a:ext uri="{FF2B5EF4-FFF2-40B4-BE49-F238E27FC236}">
                  <a16:creationId xmlns:a16="http://schemas.microsoft.com/office/drawing/2014/main" id="{015C0654-FF4D-BDA6-EA42-05A2F5033354}"/>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74" name="Freeform 416">
              <a:extLst>
                <a:ext uri="{FF2B5EF4-FFF2-40B4-BE49-F238E27FC236}">
                  <a16:creationId xmlns:a16="http://schemas.microsoft.com/office/drawing/2014/main" id="{AAE09B6A-AF61-F44B-3496-4E0DAA4ADF34}"/>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75" name="Freeform 417">
              <a:extLst>
                <a:ext uri="{FF2B5EF4-FFF2-40B4-BE49-F238E27FC236}">
                  <a16:creationId xmlns:a16="http://schemas.microsoft.com/office/drawing/2014/main" id="{9AFD9A40-2B17-948D-7941-796D8E3E7BE1}"/>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418">
              <a:extLst>
                <a:ext uri="{FF2B5EF4-FFF2-40B4-BE49-F238E27FC236}">
                  <a16:creationId xmlns:a16="http://schemas.microsoft.com/office/drawing/2014/main" id="{B1AE2693-24B9-05CC-A1DF-8BDBAD994AF6}"/>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77" name="Freeform 419">
              <a:extLst>
                <a:ext uri="{FF2B5EF4-FFF2-40B4-BE49-F238E27FC236}">
                  <a16:creationId xmlns:a16="http://schemas.microsoft.com/office/drawing/2014/main" id="{4825EC53-EDBB-2C6A-906F-3EFE9E87EAD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78" name="Freeform 420">
              <a:extLst>
                <a:ext uri="{FF2B5EF4-FFF2-40B4-BE49-F238E27FC236}">
                  <a16:creationId xmlns:a16="http://schemas.microsoft.com/office/drawing/2014/main" id="{0BE1D6D1-90E6-8C6C-42E6-9FFE4868A800}"/>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79" name="Freeform 421">
              <a:extLst>
                <a:ext uri="{FF2B5EF4-FFF2-40B4-BE49-F238E27FC236}">
                  <a16:creationId xmlns:a16="http://schemas.microsoft.com/office/drawing/2014/main" id="{3BF84D4A-9681-D04E-48CF-24E2D2E2653C}"/>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80" name="Freeform 422">
              <a:extLst>
                <a:ext uri="{FF2B5EF4-FFF2-40B4-BE49-F238E27FC236}">
                  <a16:creationId xmlns:a16="http://schemas.microsoft.com/office/drawing/2014/main" id="{D2B947C6-F9DC-8E70-B6C6-715424705F49}"/>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81" name="Freeform 423">
              <a:extLst>
                <a:ext uri="{FF2B5EF4-FFF2-40B4-BE49-F238E27FC236}">
                  <a16:creationId xmlns:a16="http://schemas.microsoft.com/office/drawing/2014/main" id="{EF72479E-CFF5-1FB2-21B8-A97D8306AF3F}"/>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82" name="Freeform 424">
              <a:extLst>
                <a:ext uri="{FF2B5EF4-FFF2-40B4-BE49-F238E27FC236}">
                  <a16:creationId xmlns:a16="http://schemas.microsoft.com/office/drawing/2014/main" id="{905FDA5A-5021-A054-6088-FD4DE2FF41BB}"/>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83" name="Freeform 425">
              <a:extLst>
                <a:ext uri="{FF2B5EF4-FFF2-40B4-BE49-F238E27FC236}">
                  <a16:creationId xmlns:a16="http://schemas.microsoft.com/office/drawing/2014/main" id="{1952A318-F62F-E8B6-DEAD-CCA36D18F30D}"/>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84" name="Freeform 426">
              <a:extLst>
                <a:ext uri="{FF2B5EF4-FFF2-40B4-BE49-F238E27FC236}">
                  <a16:creationId xmlns:a16="http://schemas.microsoft.com/office/drawing/2014/main" id="{B1EDC3A5-2BC2-2A35-5D53-CE471B9614A5}"/>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427">
              <a:extLst>
                <a:ext uri="{FF2B5EF4-FFF2-40B4-BE49-F238E27FC236}">
                  <a16:creationId xmlns:a16="http://schemas.microsoft.com/office/drawing/2014/main" id="{9BBC8302-EE10-97CF-86A0-95ED2B7B9288}"/>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86" name="Freeform 428">
              <a:extLst>
                <a:ext uri="{FF2B5EF4-FFF2-40B4-BE49-F238E27FC236}">
                  <a16:creationId xmlns:a16="http://schemas.microsoft.com/office/drawing/2014/main" id="{027F7CF7-99DF-B6FF-7764-E9E82215CA13}"/>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87" name="Freeform 429">
              <a:extLst>
                <a:ext uri="{FF2B5EF4-FFF2-40B4-BE49-F238E27FC236}">
                  <a16:creationId xmlns:a16="http://schemas.microsoft.com/office/drawing/2014/main" id="{A0C826F5-A6F4-C342-423B-0079DF35570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88" name="Freeform 430">
              <a:extLst>
                <a:ext uri="{FF2B5EF4-FFF2-40B4-BE49-F238E27FC236}">
                  <a16:creationId xmlns:a16="http://schemas.microsoft.com/office/drawing/2014/main" id="{670D2B3F-74FE-AACA-803E-10CBEB3703B4}"/>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89" name="Freeform 431">
              <a:extLst>
                <a:ext uri="{FF2B5EF4-FFF2-40B4-BE49-F238E27FC236}">
                  <a16:creationId xmlns:a16="http://schemas.microsoft.com/office/drawing/2014/main" id="{703FFB6D-A3BE-DB21-D84F-817C26A5B576}"/>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90" name="Freeform 432">
              <a:extLst>
                <a:ext uri="{FF2B5EF4-FFF2-40B4-BE49-F238E27FC236}">
                  <a16:creationId xmlns:a16="http://schemas.microsoft.com/office/drawing/2014/main" id="{452EB092-0046-6A8A-A370-6207758BEF22}"/>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91" name="Freeform 433">
              <a:extLst>
                <a:ext uri="{FF2B5EF4-FFF2-40B4-BE49-F238E27FC236}">
                  <a16:creationId xmlns:a16="http://schemas.microsoft.com/office/drawing/2014/main" id="{A97AC921-578C-E5D8-3836-2BD5BDF41676}"/>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92" name="Freeform 434">
              <a:extLst>
                <a:ext uri="{FF2B5EF4-FFF2-40B4-BE49-F238E27FC236}">
                  <a16:creationId xmlns:a16="http://schemas.microsoft.com/office/drawing/2014/main" id="{F3AD386F-D5A9-E67E-1CCB-74E034B2893E}"/>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93" name="Freeform 435">
              <a:extLst>
                <a:ext uri="{FF2B5EF4-FFF2-40B4-BE49-F238E27FC236}">
                  <a16:creationId xmlns:a16="http://schemas.microsoft.com/office/drawing/2014/main" id="{EE93C953-CBD4-4443-AAAE-6E0F06695AD2}"/>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94" name="Freeform 436">
              <a:extLst>
                <a:ext uri="{FF2B5EF4-FFF2-40B4-BE49-F238E27FC236}">
                  <a16:creationId xmlns:a16="http://schemas.microsoft.com/office/drawing/2014/main" id="{DD8A64E2-B102-56A3-87E5-0B90880F8FFB}"/>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95" name="Freeform 437">
              <a:extLst>
                <a:ext uri="{FF2B5EF4-FFF2-40B4-BE49-F238E27FC236}">
                  <a16:creationId xmlns:a16="http://schemas.microsoft.com/office/drawing/2014/main" id="{6305D4DF-1628-586A-FE3C-9DF46DC29726}"/>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96" name="Freeform 438">
              <a:extLst>
                <a:ext uri="{FF2B5EF4-FFF2-40B4-BE49-F238E27FC236}">
                  <a16:creationId xmlns:a16="http://schemas.microsoft.com/office/drawing/2014/main" id="{34647737-54FF-49A3-FC42-E8D470CBFA22}"/>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97" name="Freeform 439">
              <a:extLst>
                <a:ext uri="{FF2B5EF4-FFF2-40B4-BE49-F238E27FC236}">
                  <a16:creationId xmlns:a16="http://schemas.microsoft.com/office/drawing/2014/main" id="{B071017D-51CC-A026-B17D-417BC93283CF}"/>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00"/>
            </a:solidFill>
            <a:ln w="2286" cap="flat">
              <a:noFill/>
              <a:prstDash val="solid"/>
              <a:miter/>
            </a:ln>
          </p:spPr>
          <p:txBody>
            <a:bodyPr rtlCol="0" anchor="ctr"/>
            <a:lstStyle/>
            <a:p>
              <a:endParaRPr lang="en-US"/>
            </a:p>
          </p:txBody>
        </p:sp>
        <p:sp>
          <p:nvSpPr>
            <p:cNvPr id="98" name="Freeform 440">
              <a:extLst>
                <a:ext uri="{FF2B5EF4-FFF2-40B4-BE49-F238E27FC236}">
                  <a16:creationId xmlns:a16="http://schemas.microsoft.com/office/drawing/2014/main" id="{0BD6F628-BCA7-832F-597D-C0484B00E706}"/>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99" name="Freeform 441">
              <a:extLst>
                <a:ext uri="{FF2B5EF4-FFF2-40B4-BE49-F238E27FC236}">
                  <a16:creationId xmlns:a16="http://schemas.microsoft.com/office/drawing/2014/main" id="{CFB2093A-38A9-96C4-0959-5A27FB342E77}"/>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00" name="Freeform 442">
              <a:extLst>
                <a:ext uri="{FF2B5EF4-FFF2-40B4-BE49-F238E27FC236}">
                  <a16:creationId xmlns:a16="http://schemas.microsoft.com/office/drawing/2014/main" id="{A290E438-67AA-C2B9-38D3-967C211A6281}"/>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01" name="Freeform 443">
              <a:extLst>
                <a:ext uri="{FF2B5EF4-FFF2-40B4-BE49-F238E27FC236}">
                  <a16:creationId xmlns:a16="http://schemas.microsoft.com/office/drawing/2014/main" id="{054CE7D3-86CA-85D6-12FC-986E0B021BCE}"/>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02" name="Freeform 444">
              <a:extLst>
                <a:ext uri="{FF2B5EF4-FFF2-40B4-BE49-F238E27FC236}">
                  <a16:creationId xmlns:a16="http://schemas.microsoft.com/office/drawing/2014/main" id="{0787679C-387C-EDBD-19B9-487FC0612A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03" name="Freeform 445">
              <a:extLst>
                <a:ext uri="{FF2B5EF4-FFF2-40B4-BE49-F238E27FC236}">
                  <a16:creationId xmlns:a16="http://schemas.microsoft.com/office/drawing/2014/main" id="{4D93B828-7047-F251-E0D7-A7C9D7D25862}"/>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04" name="Freeform 446">
              <a:extLst>
                <a:ext uri="{FF2B5EF4-FFF2-40B4-BE49-F238E27FC236}">
                  <a16:creationId xmlns:a16="http://schemas.microsoft.com/office/drawing/2014/main" id="{E7EF4C0B-F818-A0A4-376A-282A577CEB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05" name="Freeform 447">
              <a:extLst>
                <a:ext uri="{FF2B5EF4-FFF2-40B4-BE49-F238E27FC236}">
                  <a16:creationId xmlns:a16="http://schemas.microsoft.com/office/drawing/2014/main" id="{28F338AD-F8B2-7905-045B-EBA67F7FBF15}"/>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06" name="Freeform 448">
              <a:extLst>
                <a:ext uri="{FF2B5EF4-FFF2-40B4-BE49-F238E27FC236}">
                  <a16:creationId xmlns:a16="http://schemas.microsoft.com/office/drawing/2014/main" id="{470440B5-FB16-AA6C-EC7A-E159C049BDF5}"/>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07" name="Freeform 449">
              <a:extLst>
                <a:ext uri="{FF2B5EF4-FFF2-40B4-BE49-F238E27FC236}">
                  <a16:creationId xmlns:a16="http://schemas.microsoft.com/office/drawing/2014/main" id="{12018C6E-88C1-E252-0083-73D6C7EA164B}"/>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08" name="Freeform 450">
              <a:extLst>
                <a:ext uri="{FF2B5EF4-FFF2-40B4-BE49-F238E27FC236}">
                  <a16:creationId xmlns:a16="http://schemas.microsoft.com/office/drawing/2014/main" id="{819818C5-697E-8D04-B832-488FA6465CC0}"/>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09" name="Freeform 451">
              <a:extLst>
                <a:ext uri="{FF2B5EF4-FFF2-40B4-BE49-F238E27FC236}">
                  <a16:creationId xmlns:a16="http://schemas.microsoft.com/office/drawing/2014/main" id="{CFE9573D-1D2D-379A-8E3F-F32E473236C3}"/>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10" name="Freeform 452">
              <a:extLst>
                <a:ext uri="{FF2B5EF4-FFF2-40B4-BE49-F238E27FC236}">
                  <a16:creationId xmlns:a16="http://schemas.microsoft.com/office/drawing/2014/main" id="{21245765-FE59-AE1A-4E21-BFABBB41D990}"/>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11" name="Freeform 453">
              <a:extLst>
                <a:ext uri="{FF2B5EF4-FFF2-40B4-BE49-F238E27FC236}">
                  <a16:creationId xmlns:a16="http://schemas.microsoft.com/office/drawing/2014/main" id="{9454AFA6-EE63-AAD1-A6F5-E2E6EAB08909}"/>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12" name="Freeform 454">
              <a:extLst>
                <a:ext uri="{FF2B5EF4-FFF2-40B4-BE49-F238E27FC236}">
                  <a16:creationId xmlns:a16="http://schemas.microsoft.com/office/drawing/2014/main" id="{33FC230C-68C9-C352-AE30-43BB9C15DAC6}"/>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13" name="Freeform 455">
              <a:extLst>
                <a:ext uri="{FF2B5EF4-FFF2-40B4-BE49-F238E27FC236}">
                  <a16:creationId xmlns:a16="http://schemas.microsoft.com/office/drawing/2014/main" id="{81DCAFB9-52C3-0DC3-C68D-A5517FFC0DA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14" name="Graphic 2">
            <a:extLst>
              <a:ext uri="{FF2B5EF4-FFF2-40B4-BE49-F238E27FC236}">
                <a16:creationId xmlns:a16="http://schemas.microsoft.com/office/drawing/2014/main" id="{ED2A5E98-F657-F58C-14E4-E674467C3A98}"/>
              </a:ext>
            </a:extLst>
          </p:cNvPr>
          <p:cNvGrpSpPr/>
          <p:nvPr/>
        </p:nvGrpSpPr>
        <p:grpSpPr>
          <a:xfrm>
            <a:off x="9252538" y="3999035"/>
            <a:ext cx="1954306" cy="1386871"/>
            <a:chOff x="3572511" y="5700215"/>
            <a:chExt cx="1557431" cy="805502"/>
          </a:xfrm>
        </p:grpSpPr>
        <p:sp>
          <p:nvSpPr>
            <p:cNvPr id="115" name="Freeform 1448">
              <a:extLst>
                <a:ext uri="{FF2B5EF4-FFF2-40B4-BE49-F238E27FC236}">
                  <a16:creationId xmlns:a16="http://schemas.microsoft.com/office/drawing/2014/main" id="{B66D160F-A479-9059-D840-AA4C990C9E47}"/>
                </a:ext>
              </a:extLst>
            </p:cNvPr>
            <p:cNvSpPr/>
            <p:nvPr/>
          </p:nvSpPr>
          <p:spPr>
            <a:xfrm>
              <a:off x="4250869" y="6015720"/>
              <a:ext cx="110275" cy="83785"/>
            </a:xfrm>
            <a:custGeom>
              <a:avLst/>
              <a:gdLst>
                <a:gd name="connsiteX0" fmla="*/ 23089 w 110275"/>
                <a:gd name="connsiteY0" fmla="*/ 41951 h 83785"/>
                <a:gd name="connsiteX1" fmla="*/ 0 w 110275"/>
                <a:gd name="connsiteY1" fmla="*/ 83785 h 83785"/>
                <a:gd name="connsiteX2" fmla="*/ 98984 w 110275"/>
                <a:gd name="connsiteY2" fmla="*/ 34179 h 83785"/>
                <a:gd name="connsiteX3" fmla="*/ 100127 w 110275"/>
                <a:gd name="connsiteY3" fmla="*/ 9719 h 83785"/>
                <a:gd name="connsiteX4" fmla="*/ 72923 w 110275"/>
                <a:gd name="connsiteY4" fmla="*/ 8804 h 83785"/>
                <a:gd name="connsiteX5" fmla="*/ 23089 w 110275"/>
                <a:gd name="connsiteY5" fmla="*/ 41951 h 83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275" h="83785">
                  <a:moveTo>
                    <a:pt x="23089" y="41951"/>
                  </a:moveTo>
                  <a:cubicBezTo>
                    <a:pt x="4801" y="50181"/>
                    <a:pt x="3886" y="58182"/>
                    <a:pt x="0" y="83785"/>
                  </a:cubicBezTo>
                  <a:cubicBezTo>
                    <a:pt x="36576" y="71669"/>
                    <a:pt x="69494" y="56353"/>
                    <a:pt x="98984" y="34179"/>
                  </a:cubicBezTo>
                  <a:cubicBezTo>
                    <a:pt x="113843" y="22978"/>
                    <a:pt x="113843" y="22978"/>
                    <a:pt x="100127" y="9719"/>
                  </a:cubicBezTo>
                  <a:cubicBezTo>
                    <a:pt x="86868" y="-3083"/>
                    <a:pt x="86868" y="-3083"/>
                    <a:pt x="72923" y="8804"/>
                  </a:cubicBezTo>
                  <a:cubicBezTo>
                    <a:pt x="59893" y="20234"/>
                    <a:pt x="44348" y="29607"/>
                    <a:pt x="23089" y="41951"/>
                  </a:cubicBezTo>
                  <a:close/>
                </a:path>
              </a:pathLst>
            </a:custGeom>
            <a:solidFill>
              <a:srgbClr val="FFFFFF"/>
            </a:solidFill>
            <a:ln w="2286" cap="flat">
              <a:noFill/>
              <a:prstDash val="solid"/>
              <a:miter/>
            </a:ln>
          </p:spPr>
          <p:txBody>
            <a:bodyPr rtlCol="0" anchor="ctr"/>
            <a:lstStyle/>
            <a:p>
              <a:endParaRPr lang="en-US"/>
            </a:p>
          </p:txBody>
        </p:sp>
        <p:sp>
          <p:nvSpPr>
            <p:cNvPr id="116" name="Freeform 1449">
              <a:extLst>
                <a:ext uri="{FF2B5EF4-FFF2-40B4-BE49-F238E27FC236}">
                  <a16:creationId xmlns:a16="http://schemas.microsoft.com/office/drawing/2014/main" id="{27A7C92C-EE04-4F88-32E0-53A49583A195}"/>
                </a:ext>
              </a:extLst>
            </p:cNvPr>
            <p:cNvSpPr/>
            <p:nvPr/>
          </p:nvSpPr>
          <p:spPr>
            <a:xfrm>
              <a:off x="4448829" y="5840714"/>
              <a:ext cx="109050" cy="102428"/>
            </a:xfrm>
            <a:custGeom>
              <a:avLst/>
              <a:gdLst>
                <a:gd name="connsiteX0" fmla="*/ 53500 w 109050"/>
                <a:gd name="connsiteY0" fmla="*/ 102428 h 102428"/>
                <a:gd name="connsiteX1" fmla="*/ 109050 w 109050"/>
                <a:gd name="connsiteY1" fmla="*/ 49393 h 102428"/>
                <a:gd name="connsiteX2" fmla="*/ 52814 w 109050"/>
                <a:gd name="connsiteY2" fmla="*/ 15 h 102428"/>
                <a:gd name="connsiteX3" fmla="*/ 7 w 109050"/>
                <a:gd name="connsiteY3" fmla="*/ 48479 h 102428"/>
                <a:gd name="connsiteX4" fmla="*/ 53500 w 109050"/>
                <a:gd name="connsiteY4" fmla="*/ 102428 h 102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50" h="102428">
                  <a:moveTo>
                    <a:pt x="53500" y="102428"/>
                  </a:moveTo>
                  <a:cubicBezTo>
                    <a:pt x="82989" y="102428"/>
                    <a:pt x="109050" y="80483"/>
                    <a:pt x="109050" y="49393"/>
                  </a:cubicBezTo>
                  <a:cubicBezTo>
                    <a:pt x="109278" y="15103"/>
                    <a:pt x="80475" y="701"/>
                    <a:pt x="52814" y="15"/>
                  </a:cubicBezTo>
                  <a:cubicBezTo>
                    <a:pt x="23553" y="-670"/>
                    <a:pt x="236" y="21504"/>
                    <a:pt x="7" y="48479"/>
                  </a:cubicBezTo>
                  <a:cubicBezTo>
                    <a:pt x="-450" y="81854"/>
                    <a:pt x="20124" y="102428"/>
                    <a:pt x="53500" y="102428"/>
                  </a:cubicBezTo>
                  <a:close/>
                </a:path>
              </a:pathLst>
            </a:custGeom>
            <a:solidFill>
              <a:srgbClr val="FFFFFF"/>
            </a:solidFill>
            <a:ln w="2286" cap="flat">
              <a:noFill/>
              <a:prstDash val="solid"/>
              <a:miter/>
            </a:ln>
          </p:spPr>
          <p:txBody>
            <a:bodyPr rtlCol="0" anchor="ctr"/>
            <a:lstStyle/>
            <a:p>
              <a:endParaRPr lang="en-US"/>
            </a:p>
          </p:txBody>
        </p:sp>
        <p:sp>
          <p:nvSpPr>
            <p:cNvPr id="117" name="Freeform 1450">
              <a:extLst>
                <a:ext uri="{FF2B5EF4-FFF2-40B4-BE49-F238E27FC236}">
                  <a16:creationId xmlns:a16="http://schemas.microsoft.com/office/drawing/2014/main" id="{F518CA7E-BF76-E035-EE44-FE0499EA3006}"/>
                </a:ext>
              </a:extLst>
            </p:cNvPr>
            <p:cNvSpPr/>
            <p:nvPr/>
          </p:nvSpPr>
          <p:spPr>
            <a:xfrm>
              <a:off x="4755412" y="6191062"/>
              <a:ext cx="164568" cy="155860"/>
            </a:xfrm>
            <a:custGeom>
              <a:avLst/>
              <a:gdLst>
                <a:gd name="connsiteX0" fmla="*/ 50040 w 164568"/>
                <a:gd name="connsiteY0" fmla="*/ 151902 h 155860"/>
                <a:gd name="connsiteX1" fmla="*/ 146738 w 164568"/>
                <a:gd name="connsiteY1" fmla="*/ 125156 h 155860"/>
                <a:gd name="connsiteX2" fmla="*/ 164569 w 164568"/>
                <a:gd name="connsiteY2" fmla="*/ 73721 h 155860"/>
                <a:gd name="connsiteX3" fmla="*/ 129593 w 164568"/>
                <a:gd name="connsiteY3" fmla="*/ 16800 h 155860"/>
                <a:gd name="connsiteX4" fmla="*/ 891 w 164568"/>
                <a:gd name="connsiteY4" fmla="*/ 70978 h 155860"/>
                <a:gd name="connsiteX5" fmla="*/ 50040 w 164568"/>
                <a:gd name="connsiteY5" fmla="*/ 151902 h 15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68" h="155860">
                  <a:moveTo>
                    <a:pt x="50040" y="151902"/>
                  </a:moveTo>
                  <a:cubicBezTo>
                    <a:pt x="81815" y="162189"/>
                    <a:pt x="125935" y="152131"/>
                    <a:pt x="146738" y="125156"/>
                  </a:cubicBezTo>
                  <a:cubicBezTo>
                    <a:pt x="157253" y="111440"/>
                    <a:pt x="162740" y="91780"/>
                    <a:pt x="164569" y="73721"/>
                  </a:cubicBezTo>
                  <a:cubicBezTo>
                    <a:pt x="162511" y="47889"/>
                    <a:pt x="152453" y="29373"/>
                    <a:pt x="129593" y="16800"/>
                  </a:cubicBezTo>
                  <a:cubicBezTo>
                    <a:pt x="91188" y="-13376"/>
                    <a:pt x="13464" y="-7203"/>
                    <a:pt x="891" y="70978"/>
                  </a:cubicBezTo>
                  <a:cubicBezTo>
                    <a:pt x="-4824" y="104125"/>
                    <a:pt x="17579" y="141387"/>
                    <a:pt x="50040" y="151902"/>
                  </a:cubicBezTo>
                  <a:close/>
                </a:path>
              </a:pathLst>
            </a:custGeom>
            <a:solidFill>
              <a:srgbClr val="FFFFFF"/>
            </a:solidFill>
            <a:ln w="2286" cap="flat">
              <a:noFill/>
              <a:prstDash val="solid"/>
              <a:miter/>
            </a:ln>
          </p:spPr>
          <p:txBody>
            <a:bodyPr rtlCol="0" anchor="ctr"/>
            <a:lstStyle/>
            <a:p>
              <a:endParaRPr lang="en-US"/>
            </a:p>
          </p:txBody>
        </p:sp>
        <p:sp>
          <p:nvSpPr>
            <p:cNvPr id="118" name="Freeform 1451">
              <a:extLst>
                <a:ext uri="{FF2B5EF4-FFF2-40B4-BE49-F238E27FC236}">
                  <a16:creationId xmlns:a16="http://schemas.microsoft.com/office/drawing/2014/main" id="{5C33E265-334B-BC5D-6496-18BEF5227201}"/>
                </a:ext>
              </a:extLst>
            </p:cNvPr>
            <p:cNvSpPr/>
            <p:nvPr/>
          </p:nvSpPr>
          <p:spPr>
            <a:xfrm>
              <a:off x="4924553" y="6077788"/>
              <a:ext cx="5715" cy="2514"/>
            </a:xfrm>
            <a:custGeom>
              <a:avLst/>
              <a:gdLst>
                <a:gd name="connsiteX0" fmla="*/ 0 w 5715"/>
                <a:gd name="connsiteY0" fmla="*/ 0 h 2514"/>
                <a:gd name="connsiteX1" fmla="*/ 5715 w 5715"/>
                <a:gd name="connsiteY1" fmla="*/ 2515 h 2514"/>
                <a:gd name="connsiteX2" fmla="*/ 0 w 5715"/>
                <a:gd name="connsiteY2" fmla="*/ 0 h 2514"/>
              </a:gdLst>
              <a:ahLst/>
              <a:cxnLst>
                <a:cxn ang="0">
                  <a:pos x="connsiteX0" y="connsiteY0"/>
                </a:cxn>
                <a:cxn ang="0">
                  <a:pos x="connsiteX1" y="connsiteY1"/>
                </a:cxn>
                <a:cxn ang="0">
                  <a:pos x="connsiteX2" y="connsiteY2"/>
                </a:cxn>
              </a:cxnLst>
              <a:rect l="l" t="t" r="r" b="b"/>
              <a:pathLst>
                <a:path w="5715" h="2514">
                  <a:moveTo>
                    <a:pt x="0" y="0"/>
                  </a:moveTo>
                  <a:cubicBezTo>
                    <a:pt x="1829" y="915"/>
                    <a:pt x="3886" y="1600"/>
                    <a:pt x="5715" y="2515"/>
                  </a:cubicBezTo>
                  <a:cubicBezTo>
                    <a:pt x="3886" y="1600"/>
                    <a:pt x="2057" y="915"/>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452">
              <a:extLst>
                <a:ext uri="{FF2B5EF4-FFF2-40B4-BE49-F238E27FC236}">
                  <a16:creationId xmlns:a16="http://schemas.microsoft.com/office/drawing/2014/main" id="{35E5BFA2-A75C-1037-300F-40D2D4F05CCD}"/>
                </a:ext>
              </a:extLst>
            </p:cNvPr>
            <p:cNvSpPr/>
            <p:nvPr/>
          </p:nvSpPr>
          <p:spPr>
            <a:xfrm>
              <a:off x="4919752" y="6075959"/>
              <a:ext cx="3200" cy="1371"/>
            </a:xfrm>
            <a:custGeom>
              <a:avLst/>
              <a:gdLst>
                <a:gd name="connsiteX0" fmla="*/ 0 w 3200"/>
                <a:gd name="connsiteY0" fmla="*/ 0 h 1371"/>
                <a:gd name="connsiteX1" fmla="*/ 3200 w 3200"/>
                <a:gd name="connsiteY1" fmla="*/ 1372 h 1371"/>
                <a:gd name="connsiteX2" fmla="*/ 0 w 3200"/>
                <a:gd name="connsiteY2" fmla="*/ 0 h 1371"/>
              </a:gdLst>
              <a:ahLst/>
              <a:cxnLst>
                <a:cxn ang="0">
                  <a:pos x="connsiteX0" y="connsiteY0"/>
                </a:cxn>
                <a:cxn ang="0">
                  <a:pos x="connsiteX1" y="connsiteY1"/>
                </a:cxn>
                <a:cxn ang="0">
                  <a:pos x="connsiteX2" y="connsiteY2"/>
                </a:cxn>
              </a:cxnLst>
              <a:rect l="l" t="t" r="r" b="b"/>
              <a:pathLst>
                <a:path w="3200" h="1371">
                  <a:moveTo>
                    <a:pt x="0" y="0"/>
                  </a:moveTo>
                  <a:cubicBezTo>
                    <a:pt x="1143" y="458"/>
                    <a:pt x="2057" y="915"/>
                    <a:pt x="3200" y="1372"/>
                  </a:cubicBezTo>
                  <a:cubicBezTo>
                    <a:pt x="2286"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453">
              <a:extLst>
                <a:ext uri="{FF2B5EF4-FFF2-40B4-BE49-F238E27FC236}">
                  <a16:creationId xmlns:a16="http://schemas.microsoft.com/office/drawing/2014/main" id="{3CB08C6B-C3E5-FD67-CE58-FC6C77BCA6C2}"/>
                </a:ext>
              </a:extLst>
            </p:cNvPr>
            <p:cNvSpPr/>
            <p:nvPr/>
          </p:nvSpPr>
          <p:spPr>
            <a:xfrm>
              <a:off x="4936669" y="6083274"/>
              <a:ext cx="2743" cy="1371"/>
            </a:xfrm>
            <a:custGeom>
              <a:avLst/>
              <a:gdLst>
                <a:gd name="connsiteX0" fmla="*/ 0 w 2743"/>
                <a:gd name="connsiteY0" fmla="*/ 0 h 1371"/>
                <a:gd name="connsiteX1" fmla="*/ 2743 w 2743"/>
                <a:gd name="connsiteY1" fmla="*/ 1371 h 1371"/>
                <a:gd name="connsiteX2" fmla="*/ 0 w 2743"/>
                <a:gd name="connsiteY2" fmla="*/ 0 h 1371"/>
              </a:gdLst>
              <a:ahLst/>
              <a:cxnLst>
                <a:cxn ang="0">
                  <a:pos x="connsiteX0" y="connsiteY0"/>
                </a:cxn>
                <a:cxn ang="0">
                  <a:pos x="connsiteX1" y="connsiteY1"/>
                </a:cxn>
                <a:cxn ang="0">
                  <a:pos x="connsiteX2" y="connsiteY2"/>
                </a:cxn>
              </a:cxnLst>
              <a:rect l="l" t="t" r="r" b="b"/>
              <a:pathLst>
                <a:path w="2743" h="1371">
                  <a:moveTo>
                    <a:pt x="0" y="0"/>
                  </a:moveTo>
                  <a:cubicBezTo>
                    <a:pt x="914" y="457"/>
                    <a:pt x="1829" y="914"/>
                    <a:pt x="2743" y="1371"/>
                  </a:cubicBezTo>
                  <a:cubicBezTo>
                    <a:pt x="1600"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454">
              <a:extLst>
                <a:ext uri="{FF2B5EF4-FFF2-40B4-BE49-F238E27FC236}">
                  <a16:creationId xmlns:a16="http://schemas.microsoft.com/office/drawing/2014/main" id="{C66C1319-85E2-F08E-E025-DF8B3222F669}"/>
                </a:ext>
              </a:extLst>
            </p:cNvPr>
            <p:cNvSpPr/>
            <p:nvPr/>
          </p:nvSpPr>
          <p:spPr>
            <a:xfrm>
              <a:off x="4959072" y="6096304"/>
              <a:ext cx="1828" cy="1371"/>
            </a:xfrm>
            <a:custGeom>
              <a:avLst/>
              <a:gdLst>
                <a:gd name="connsiteX0" fmla="*/ 0 w 1828"/>
                <a:gd name="connsiteY0" fmla="*/ 0 h 1371"/>
                <a:gd name="connsiteX1" fmla="*/ 1829 w 1828"/>
                <a:gd name="connsiteY1" fmla="*/ 1371 h 1371"/>
                <a:gd name="connsiteX2" fmla="*/ 0 w 1828"/>
                <a:gd name="connsiteY2" fmla="*/ 0 h 1371"/>
              </a:gdLst>
              <a:ahLst/>
              <a:cxnLst>
                <a:cxn ang="0">
                  <a:pos x="connsiteX0" y="connsiteY0"/>
                </a:cxn>
                <a:cxn ang="0">
                  <a:pos x="connsiteX1" y="connsiteY1"/>
                </a:cxn>
                <a:cxn ang="0">
                  <a:pos x="connsiteX2" y="connsiteY2"/>
                </a:cxn>
              </a:cxnLst>
              <a:rect l="l" t="t" r="r" b="b"/>
              <a:pathLst>
                <a:path w="1828" h="1371">
                  <a:moveTo>
                    <a:pt x="0" y="0"/>
                  </a:moveTo>
                  <a:cubicBezTo>
                    <a:pt x="686" y="457"/>
                    <a:pt x="1372" y="914"/>
                    <a:pt x="1829" y="1371"/>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455">
              <a:extLst>
                <a:ext uri="{FF2B5EF4-FFF2-40B4-BE49-F238E27FC236}">
                  <a16:creationId xmlns:a16="http://schemas.microsoft.com/office/drawing/2014/main" id="{7F76E43C-B59F-3321-8F09-EF62ABD969C8}"/>
                </a:ext>
              </a:extLst>
            </p:cNvPr>
            <p:cNvSpPr/>
            <p:nvPr/>
          </p:nvSpPr>
          <p:spPr>
            <a:xfrm>
              <a:off x="4953128" y="6092418"/>
              <a:ext cx="2286" cy="1600"/>
            </a:xfrm>
            <a:custGeom>
              <a:avLst/>
              <a:gdLst>
                <a:gd name="connsiteX0" fmla="*/ 0 w 2286"/>
                <a:gd name="connsiteY0" fmla="*/ 0 h 1600"/>
                <a:gd name="connsiteX1" fmla="*/ 2286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914" y="457"/>
                    <a:pt x="1600" y="914"/>
                    <a:pt x="2286" y="1600"/>
                  </a:cubicBezTo>
                  <a:cubicBezTo>
                    <a:pt x="1600" y="1143"/>
                    <a:pt x="686" y="685"/>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456">
              <a:extLst>
                <a:ext uri="{FF2B5EF4-FFF2-40B4-BE49-F238E27FC236}">
                  <a16:creationId xmlns:a16="http://schemas.microsoft.com/office/drawing/2014/main" id="{F5355919-4E92-D7DF-9C57-D931DB83958F}"/>
                </a:ext>
              </a:extLst>
            </p:cNvPr>
            <p:cNvSpPr/>
            <p:nvPr/>
          </p:nvSpPr>
          <p:spPr>
            <a:xfrm>
              <a:off x="4963872" y="6099505"/>
              <a:ext cx="1828" cy="1143"/>
            </a:xfrm>
            <a:custGeom>
              <a:avLst/>
              <a:gdLst>
                <a:gd name="connsiteX0" fmla="*/ 0 w 1828"/>
                <a:gd name="connsiteY0" fmla="*/ 0 h 1143"/>
                <a:gd name="connsiteX1" fmla="*/ 1829 w 1828"/>
                <a:gd name="connsiteY1" fmla="*/ 1143 h 1143"/>
                <a:gd name="connsiteX2" fmla="*/ 0 w 1828"/>
                <a:gd name="connsiteY2" fmla="*/ 0 h 1143"/>
              </a:gdLst>
              <a:ahLst/>
              <a:cxnLst>
                <a:cxn ang="0">
                  <a:pos x="connsiteX0" y="connsiteY0"/>
                </a:cxn>
                <a:cxn ang="0">
                  <a:pos x="connsiteX1" y="connsiteY1"/>
                </a:cxn>
                <a:cxn ang="0">
                  <a:pos x="connsiteX2" y="connsiteY2"/>
                </a:cxn>
              </a:cxnLst>
              <a:rect l="l" t="t" r="r" b="b"/>
              <a:pathLst>
                <a:path w="1828" h="1143">
                  <a:moveTo>
                    <a:pt x="0" y="0"/>
                  </a:moveTo>
                  <a:cubicBezTo>
                    <a:pt x="686" y="457"/>
                    <a:pt x="1143" y="915"/>
                    <a:pt x="1829" y="1143"/>
                  </a:cubicBezTo>
                  <a:cubicBezTo>
                    <a:pt x="1143" y="915"/>
                    <a:pt x="686" y="457"/>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457">
              <a:extLst>
                <a:ext uri="{FF2B5EF4-FFF2-40B4-BE49-F238E27FC236}">
                  <a16:creationId xmlns:a16="http://schemas.microsoft.com/office/drawing/2014/main" id="{3BC17C24-7E93-F8C9-E081-0412CEAF7913}"/>
                </a:ext>
              </a:extLst>
            </p:cNvPr>
            <p:cNvSpPr/>
            <p:nvPr/>
          </p:nvSpPr>
          <p:spPr>
            <a:xfrm>
              <a:off x="4941927" y="6086017"/>
              <a:ext cx="3657" cy="2057"/>
            </a:xfrm>
            <a:custGeom>
              <a:avLst/>
              <a:gdLst>
                <a:gd name="connsiteX0" fmla="*/ 0 w 3657"/>
                <a:gd name="connsiteY0" fmla="*/ 0 h 2057"/>
                <a:gd name="connsiteX1" fmla="*/ 3658 w 3657"/>
                <a:gd name="connsiteY1" fmla="*/ 2057 h 2057"/>
                <a:gd name="connsiteX2" fmla="*/ 0 w 3657"/>
                <a:gd name="connsiteY2" fmla="*/ 0 h 2057"/>
              </a:gdLst>
              <a:ahLst/>
              <a:cxnLst>
                <a:cxn ang="0">
                  <a:pos x="connsiteX0" y="connsiteY0"/>
                </a:cxn>
                <a:cxn ang="0">
                  <a:pos x="connsiteX1" y="connsiteY1"/>
                </a:cxn>
                <a:cxn ang="0">
                  <a:pos x="connsiteX2" y="connsiteY2"/>
                </a:cxn>
              </a:cxnLst>
              <a:rect l="l" t="t" r="r" b="b"/>
              <a:pathLst>
                <a:path w="3657" h="2057">
                  <a:moveTo>
                    <a:pt x="0" y="0"/>
                  </a:moveTo>
                  <a:cubicBezTo>
                    <a:pt x="1372" y="686"/>
                    <a:pt x="2515" y="1371"/>
                    <a:pt x="3658" y="2057"/>
                  </a:cubicBezTo>
                  <a:cubicBezTo>
                    <a:pt x="2515" y="1371"/>
                    <a:pt x="1143"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458">
              <a:extLst>
                <a:ext uri="{FF2B5EF4-FFF2-40B4-BE49-F238E27FC236}">
                  <a16:creationId xmlns:a16="http://schemas.microsoft.com/office/drawing/2014/main" id="{FD563448-A494-173C-F35C-9B5E4E821EA5}"/>
                </a:ext>
              </a:extLst>
            </p:cNvPr>
            <p:cNvSpPr/>
            <p:nvPr/>
          </p:nvSpPr>
          <p:spPr>
            <a:xfrm>
              <a:off x="4969816" y="6103848"/>
              <a:ext cx="1371" cy="1143"/>
            </a:xfrm>
            <a:custGeom>
              <a:avLst/>
              <a:gdLst>
                <a:gd name="connsiteX0" fmla="*/ 0 w 1371"/>
                <a:gd name="connsiteY0" fmla="*/ 0 h 1143"/>
                <a:gd name="connsiteX1" fmla="*/ 1372 w 1371"/>
                <a:gd name="connsiteY1" fmla="*/ 1143 h 1143"/>
                <a:gd name="connsiteX2" fmla="*/ 0 w 1371"/>
                <a:gd name="connsiteY2" fmla="*/ 0 h 1143"/>
              </a:gdLst>
              <a:ahLst/>
              <a:cxnLst>
                <a:cxn ang="0">
                  <a:pos x="connsiteX0" y="connsiteY0"/>
                </a:cxn>
                <a:cxn ang="0">
                  <a:pos x="connsiteX1" y="connsiteY1"/>
                </a:cxn>
                <a:cxn ang="0">
                  <a:pos x="connsiteX2" y="connsiteY2"/>
                </a:cxn>
              </a:cxnLst>
              <a:rect l="l" t="t" r="r" b="b"/>
              <a:pathLst>
                <a:path w="1371" h="1143">
                  <a:moveTo>
                    <a:pt x="0" y="0"/>
                  </a:moveTo>
                  <a:cubicBezTo>
                    <a:pt x="457" y="457"/>
                    <a:pt x="914" y="685"/>
                    <a:pt x="1372" y="1143"/>
                  </a:cubicBezTo>
                  <a:cubicBezTo>
                    <a:pt x="914" y="685"/>
                    <a:pt x="457" y="457"/>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459">
              <a:extLst>
                <a:ext uri="{FF2B5EF4-FFF2-40B4-BE49-F238E27FC236}">
                  <a16:creationId xmlns:a16="http://schemas.microsoft.com/office/drawing/2014/main" id="{8C06763D-C4C2-2819-8577-E2BDA8954855}"/>
                </a:ext>
              </a:extLst>
            </p:cNvPr>
            <p:cNvSpPr/>
            <p:nvPr/>
          </p:nvSpPr>
          <p:spPr>
            <a:xfrm>
              <a:off x="4948099" y="6089446"/>
              <a:ext cx="2286" cy="1371"/>
            </a:xfrm>
            <a:custGeom>
              <a:avLst/>
              <a:gdLst>
                <a:gd name="connsiteX0" fmla="*/ 0 w 2286"/>
                <a:gd name="connsiteY0" fmla="*/ 0 h 1371"/>
                <a:gd name="connsiteX1" fmla="*/ 2286 w 2286"/>
                <a:gd name="connsiteY1" fmla="*/ 1371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686" y="457"/>
                    <a:pt x="1600" y="914"/>
                    <a:pt x="2286" y="1371"/>
                  </a:cubicBezTo>
                  <a:cubicBezTo>
                    <a:pt x="1600"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460">
              <a:extLst>
                <a:ext uri="{FF2B5EF4-FFF2-40B4-BE49-F238E27FC236}">
                  <a16:creationId xmlns:a16="http://schemas.microsoft.com/office/drawing/2014/main" id="{B94DC284-A9BD-2050-FB3D-A7A1948D6453}"/>
                </a:ext>
              </a:extLst>
            </p:cNvPr>
            <p:cNvSpPr/>
            <p:nvPr/>
          </p:nvSpPr>
          <p:spPr>
            <a:xfrm>
              <a:off x="4931640" y="6080988"/>
              <a:ext cx="2743" cy="1371"/>
            </a:xfrm>
            <a:custGeom>
              <a:avLst/>
              <a:gdLst>
                <a:gd name="connsiteX0" fmla="*/ 0 w 2743"/>
                <a:gd name="connsiteY0" fmla="*/ 0 h 1371"/>
                <a:gd name="connsiteX1" fmla="*/ 2743 w 2743"/>
                <a:gd name="connsiteY1" fmla="*/ 1371 h 1371"/>
                <a:gd name="connsiteX2" fmla="*/ 0 w 2743"/>
                <a:gd name="connsiteY2" fmla="*/ 0 h 1371"/>
              </a:gdLst>
              <a:ahLst/>
              <a:cxnLst>
                <a:cxn ang="0">
                  <a:pos x="connsiteX0" y="connsiteY0"/>
                </a:cxn>
                <a:cxn ang="0">
                  <a:pos x="connsiteX1" y="connsiteY1"/>
                </a:cxn>
                <a:cxn ang="0">
                  <a:pos x="connsiteX2" y="connsiteY2"/>
                </a:cxn>
              </a:cxnLst>
              <a:rect l="l" t="t" r="r" b="b"/>
              <a:pathLst>
                <a:path w="2743" h="1371">
                  <a:moveTo>
                    <a:pt x="0" y="0"/>
                  </a:moveTo>
                  <a:cubicBezTo>
                    <a:pt x="914" y="457"/>
                    <a:pt x="1829" y="914"/>
                    <a:pt x="2743" y="1371"/>
                  </a:cubicBezTo>
                  <a:cubicBezTo>
                    <a:pt x="2057"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28" name="Freeform 1461">
              <a:extLst>
                <a:ext uri="{FF2B5EF4-FFF2-40B4-BE49-F238E27FC236}">
                  <a16:creationId xmlns:a16="http://schemas.microsoft.com/office/drawing/2014/main" id="{E1242E65-C461-89BA-FB79-E114E38B3796}"/>
                </a:ext>
              </a:extLst>
            </p:cNvPr>
            <p:cNvSpPr/>
            <p:nvPr/>
          </p:nvSpPr>
          <p:spPr>
            <a:xfrm>
              <a:off x="4911751" y="6072759"/>
              <a:ext cx="6858" cy="2514"/>
            </a:xfrm>
            <a:custGeom>
              <a:avLst/>
              <a:gdLst>
                <a:gd name="connsiteX0" fmla="*/ 0 w 6858"/>
                <a:gd name="connsiteY0" fmla="*/ 0 h 2514"/>
                <a:gd name="connsiteX1" fmla="*/ 6858 w 6858"/>
                <a:gd name="connsiteY1" fmla="*/ 2515 h 2514"/>
                <a:gd name="connsiteX2" fmla="*/ 0 w 6858"/>
                <a:gd name="connsiteY2" fmla="*/ 0 h 2514"/>
              </a:gdLst>
              <a:ahLst/>
              <a:cxnLst>
                <a:cxn ang="0">
                  <a:pos x="connsiteX0" y="connsiteY0"/>
                </a:cxn>
                <a:cxn ang="0">
                  <a:pos x="connsiteX1" y="connsiteY1"/>
                </a:cxn>
                <a:cxn ang="0">
                  <a:pos x="connsiteX2" y="connsiteY2"/>
                </a:cxn>
              </a:cxnLst>
              <a:rect l="l" t="t" r="r" b="b"/>
              <a:pathLst>
                <a:path w="6858" h="2514">
                  <a:moveTo>
                    <a:pt x="0" y="0"/>
                  </a:moveTo>
                  <a:cubicBezTo>
                    <a:pt x="2286" y="914"/>
                    <a:pt x="4572" y="1600"/>
                    <a:pt x="6858" y="2515"/>
                  </a:cubicBezTo>
                  <a:cubicBezTo>
                    <a:pt x="4572" y="1829"/>
                    <a:pt x="2286" y="914"/>
                    <a:pt x="0" y="0"/>
                  </a:cubicBezTo>
                  <a:close/>
                </a:path>
              </a:pathLst>
            </a:custGeom>
            <a:solidFill>
              <a:srgbClr val="FFFFFF"/>
            </a:solidFill>
            <a:ln w="2286" cap="flat">
              <a:noFill/>
              <a:prstDash val="solid"/>
              <a:miter/>
            </a:ln>
          </p:spPr>
          <p:txBody>
            <a:bodyPr rtlCol="0" anchor="ctr"/>
            <a:lstStyle/>
            <a:p>
              <a:endParaRPr lang="en-US"/>
            </a:p>
          </p:txBody>
        </p:sp>
        <p:sp>
          <p:nvSpPr>
            <p:cNvPr id="129" name="Freeform 1462">
              <a:extLst>
                <a:ext uri="{FF2B5EF4-FFF2-40B4-BE49-F238E27FC236}">
                  <a16:creationId xmlns:a16="http://schemas.microsoft.com/office/drawing/2014/main" id="{FB3B983F-B04D-D9F9-818C-D9C4967932E5}"/>
                </a:ext>
              </a:extLst>
            </p:cNvPr>
            <p:cNvSpPr/>
            <p:nvPr/>
          </p:nvSpPr>
          <p:spPr>
            <a:xfrm>
              <a:off x="4630116" y="6360566"/>
              <a:ext cx="685" cy="1600"/>
            </a:xfrm>
            <a:custGeom>
              <a:avLst/>
              <a:gdLst>
                <a:gd name="connsiteX0" fmla="*/ 686 w 685"/>
                <a:gd name="connsiteY0" fmla="*/ 1601 h 1600"/>
                <a:gd name="connsiteX1" fmla="*/ 0 w 685"/>
                <a:gd name="connsiteY1" fmla="*/ 0 h 1600"/>
                <a:gd name="connsiteX2" fmla="*/ 686 w 685"/>
                <a:gd name="connsiteY2" fmla="*/ 1601 h 1600"/>
              </a:gdLst>
              <a:ahLst/>
              <a:cxnLst>
                <a:cxn ang="0">
                  <a:pos x="connsiteX0" y="connsiteY0"/>
                </a:cxn>
                <a:cxn ang="0">
                  <a:pos x="connsiteX1" y="connsiteY1"/>
                </a:cxn>
                <a:cxn ang="0">
                  <a:pos x="connsiteX2" y="connsiteY2"/>
                </a:cxn>
              </a:cxnLst>
              <a:rect l="l" t="t" r="r" b="b"/>
              <a:pathLst>
                <a:path w="685" h="1600">
                  <a:moveTo>
                    <a:pt x="686" y="1601"/>
                  </a:moveTo>
                  <a:cubicBezTo>
                    <a:pt x="457" y="1143"/>
                    <a:pt x="229" y="458"/>
                    <a:pt x="0" y="0"/>
                  </a:cubicBezTo>
                  <a:cubicBezTo>
                    <a:pt x="229" y="686"/>
                    <a:pt x="457" y="1143"/>
                    <a:pt x="686" y="1601"/>
                  </a:cubicBezTo>
                  <a:close/>
                </a:path>
              </a:pathLst>
            </a:custGeom>
            <a:solidFill>
              <a:srgbClr val="FFFFFF"/>
            </a:solidFill>
            <a:ln w="2286" cap="flat">
              <a:noFill/>
              <a:prstDash val="solid"/>
              <a:miter/>
            </a:ln>
          </p:spPr>
          <p:txBody>
            <a:bodyPr rtlCol="0" anchor="ctr"/>
            <a:lstStyle/>
            <a:p>
              <a:endParaRPr lang="en-US"/>
            </a:p>
          </p:txBody>
        </p:sp>
        <p:sp>
          <p:nvSpPr>
            <p:cNvPr id="130" name="Freeform 1463">
              <a:extLst>
                <a:ext uri="{FF2B5EF4-FFF2-40B4-BE49-F238E27FC236}">
                  <a16:creationId xmlns:a16="http://schemas.microsoft.com/office/drawing/2014/main" id="{18A684A2-7924-BFEE-32F2-90BD3C3C6A6B}"/>
                </a:ext>
              </a:extLst>
            </p:cNvPr>
            <p:cNvSpPr/>
            <p:nvPr/>
          </p:nvSpPr>
          <p:spPr>
            <a:xfrm>
              <a:off x="4627602" y="6354165"/>
              <a:ext cx="685" cy="1828"/>
            </a:xfrm>
            <a:custGeom>
              <a:avLst/>
              <a:gdLst>
                <a:gd name="connsiteX0" fmla="*/ 686 w 685"/>
                <a:gd name="connsiteY0" fmla="*/ 1828 h 1828"/>
                <a:gd name="connsiteX1" fmla="*/ 0 w 685"/>
                <a:gd name="connsiteY1" fmla="*/ 0 h 1828"/>
                <a:gd name="connsiteX2" fmla="*/ 686 w 685"/>
                <a:gd name="connsiteY2" fmla="*/ 1828 h 1828"/>
              </a:gdLst>
              <a:ahLst/>
              <a:cxnLst>
                <a:cxn ang="0">
                  <a:pos x="connsiteX0" y="connsiteY0"/>
                </a:cxn>
                <a:cxn ang="0">
                  <a:pos x="connsiteX1" y="connsiteY1"/>
                </a:cxn>
                <a:cxn ang="0">
                  <a:pos x="connsiteX2" y="connsiteY2"/>
                </a:cxn>
              </a:cxnLst>
              <a:rect l="l" t="t" r="r" b="b"/>
              <a:pathLst>
                <a:path w="685" h="1828">
                  <a:moveTo>
                    <a:pt x="686" y="1828"/>
                  </a:moveTo>
                  <a:cubicBezTo>
                    <a:pt x="457" y="1143"/>
                    <a:pt x="229" y="685"/>
                    <a:pt x="0" y="0"/>
                  </a:cubicBezTo>
                  <a:cubicBezTo>
                    <a:pt x="229" y="685"/>
                    <a:pt x="457" y="1143"/>
                    <a:pt x="686" y="1828"/>
                  </a:cubicBezTo>
                  <a:close/>
                </a:path>
              </a:pathLst>
            </a:custGeom>
            <a:solidFill>
              <a:srgbClr val="FFFFFF"/>
            </a:solidFill>
            <a:ln w="2286" cap="flat">
              <a:noFill/>
              <a:prstDash val="solid"/>
              <a:miter/>
            </a:ln>
          </p:spPr>
          <p:txBody>
            <a:bodyPr rtlCol="0" anchor="ctr"/>
            <a:lstStyle/>
            <a:p>
              <a:endParaRPr lang="en-US"/>
            </a:p>
          </p:txBody>
        </p:sp>
        <p:sp>
          <p:nvSpPr>
            <p:cNvPr id="131" name="Freeform 1464">
              <a:extLst>
                <a:ext uri="{FF2B5EF4-FFF2-40B4-BE49-F238E27FC236}">
                  <a16:creationId xmlns:a16="http://schemas.microsoft.com/office/drawing/2014/main" id="{38D83708-F04E-AEEB-6DB4-3B8184C50A74}"/>
                </a:ext>
              </a:extLst>
            </p:cNvPr>
            <p:cNvSpPr/>
            <p:nvPr/>
          </p:nvSpPr>
          <p:spPr>
            <a:xfrm>
              <a:off x="4907637" y="6071387"/>
              <a:ext cx="3657" cy="1143"/>
            </a:xfrm>
            <a:custGeom>
              <a:avLst/>
              <a:gdLst>
                <a:gd name="connsiteX0" fmla="*/ 0 w 3657"/>
                <a:gd name="connsiteY0" fmla="*/ 0 h 1143"/>
                <a:gd name="connsiteX1" fmla="*/ 3658 w 3657"/>
                <a:gd name="connsiteY1" fmla="*/ 1143 h 1143"/>
                <a:gd name="connsiteX2" fmla="*/ 0 w 3657"/>
                <a:gd name="connsiteY2" fmla="*/ 0 h 1143"/>
              </a:gdLst>
              <a:ahLst/>
              <a:cxnLst>
                <a:cxn ang="0">
                  <a:pos x="connsiteX0" y="connsiteY0"/>
                </a:cxn>
                <a:cxn ang="0">
                  <a:pos x="connsiteX1" y="connsiteY1"/>
                </a:cxn>
                <a:cxn ang="0">
                  <a:pos x="connsiteX2" y="connsiteY2"/>
                </a:cxn>
              </a:cxnLst>
              <a:rect l="l" t="t" r="r" b="b"/>
              <a:pathLst>
                <a:path w="3657" h="1143">
                  <a:moveTo>
                    <a:pt x="0" y="0"/>
                  </a:moveTo>
                  <a:cubicBezTo>
                    <a:pt x="1143" y="458"/>
                    <a:pt x="2286" y="686"/>
                    <a:pt x="3658" y="1143"/>
                  </a:cubicBezTo>
                  <a:cubicBezTo>
                    <a:pt x="2286" y="915"/>
                    <a:pt x="1143" y="458"/>
                    <a:pt x="0" y="0"/>
                  </a:cubicBezTo>
                  <a:close/>
                </a:path>
              </a:pathLst>
            </a:custGeom>
            <a:solidFill>
              <a:srgbClr val="FFFFFF"/>
            </a:solidFill>
            <a:ln w="2286" cap="flat">
              <a:noFill/>
              <a:prstDash val="solid"/>
              <a:miter/>
            </a:ln>
          </p:spPr>
          <p:txBody>
            <a:bodyPr rtlCol="0" anchor="ctr"/>
            <a:lstStyle/>
            <a:p>
              <a:endParaRPr lang="en-US"/>
            </a:p>
          </p:txBody>
        </p:sp>
        <p:sp>
          <p:nvSpPr>
            <p:cNvPr id="132" name="Freeform 1465">
              <a:extLst>
                <a:ext uri="{FF2B5EF4-FFF2-40B4-BE49-F238E27FC236}">
                  <a16:creationId xmlns:a16="http://schemas.microsoft.com/office/drawing/2014/main" id="{70470577-88AA-598C-57D1-6337966BC589}"/>
                </a:ext>
              </a:extLst>
            </p:cNvPr>
            <p:cNvSpPr/>
            <p:nvPr/>
          </p:nvSpPr>
          <p:spPr>
            <a:xfrm>
              <a:off x="4635603" y="637222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33" name="Freeform 1466">
              <a:extLst>
                <a:ext uri="{FF2B5EF4-FFF2-40B4-BE49-F238E27FC236}">
                  <a16:creationId xmlns:a16="http://schemas.microsoft.com/office/drawing/2014/main" id="{92AF5668-6CFB-B2B1-4F84-E2F064A52622}"/>
                </a:ext>
              </a:extLst>
            </p:cNvPr>
            <p:cNvSpPr/>
            <p:nvPr/>
          </p:nvSpPr>
          <p:spPr>
            <a:xfrm>
              <a:off x="4625773" y="6348450"/>
              <a:ext cx="685" cy="2286"/>
            </a:xfrm>
            <a:custGeom>
              <a:avLst/>
              <a:gdLst>
                <a:gd name="connsiteX0" fmla="*/ 686 w 685"/>
                <a:gd name="connsiteY0" fmla="*/ 2286 h 2286"/>
                <a:gd name="connsiteX1" fmla="*/ 0 w 685"/>
                <a:gd name="connsiteY1" fmla="*/ 0 h 2286"/>
                <a:gd name="connsiteX2" fmla="*/ 686 w 685"/>
                <a:gd name="connsiteY2" fmla="*/ 2286 h 2286"/>
              </a:gdLst>
              <a:ahLst/>
              <a:cxnLst>
                <a:cxn ang="0">
                  <a:pos x="connsiteX0" y="connsiteY0"/>
                </a:cxn>
                <a:cxn ang="0">
                  <a:pos x="connsiteX1" y="connsiteY1"/>
                </a:cxn>
                <a:cxn ang="0">
                  <a:pos x="connsiteX2" y="connsiteY2"/>
                </a:cxn>
              </a:cxnLst>
              <a:rect l="l" t="t" r="r" b="b"/>
              <a:pathLst>
                <a:path w="685" h="2286">
                  <a:moveTo>
                    <a:pt x="686" y="2286"/>
                  </a:moveTo>
                  <a:cubicBezTo>
                    <a:pt x="457" y="1600"/>
                    <a:pt x="229" y="914"/>
                    <a:pt x="0" y="0"/>
                  </a:cubicBezTo>
                  <a:cubicBezTo>
                    <a:pt x="229" y="914"/>
                    <a:pt x="457" y="1600"/>
                    <a:pt x="686" y="2286"/>
                  </a:cubicBezTo>
                  <a:close/>
                </a:path>
              </a:pathLst>
            </a:custGeom>
            <a:solidFill>
              <a:srgbClr val="FFFFFF"/>
            </a:solidFill>
            <a:ln w="2286" cap="flat">
              <a:noFill/>
              <a:prstDash val="solid"/>
              <a:miter/>
            </a:ln>
          </p:spPr>
          <p:txBody>
            <a:bodyPr rtlCol="0" anchor="ctr"/>
            <a:lstStyle/>
            <a:p>
              <a:endParaRPr lang="en-US"/>
            </a:p>
          </p:txBody>
        </p:sp>
        <p:sp>
          <p:nvSpPr>
            <p:cNvPr id="134" name="Freeform 1467">
              <a:extLst>
                <a:ext uri="{FF2B5EF4-FFF2-40B4-BE49-F238E27FC236}">
                  <a16:creationId xmlns:a16="http://schemas.microsoft.com/office/drawing/2014/main" id="{107220CB-7592-013E-E91A-3F213C35813F}"/>
                </a:ext>
              </a:extLst>
            </p:cNvPr>
            <p:cNvSpPr/>
            <p:nvPr/>
          </p:nvSpPr>
          <p:spPr>
            <a:xfrm>
              <a:off x="4632631" y="6366510"/>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35" name="Freeform 1468">
              <a:extLst>
                <a:ext uri="{FF2B5EF4-FFF2-40B4-BE49-F238E27FC236}">
                  <a16:creationId xmlns:a16="http://schemas.microsoft.com/office/drawing/2014/main" id="{EE7BF9F0-DBCA-740C-48C3-701FD412DC67}"/>
                </a:ext>
              </a:extLst>
            </p:cNvPr>
            <p:cNvSpPr/>
            <p:nvPr/>
          </p:nvSpPr>
          <p:spPr>
            <a:xfrm>
              <a:off x="4618686" y="6315075"/>
              <a:ext cx="1828" cy="12115"/>
            </a:xfrm>
            <a:custGeom>
              <a:avLst/>
              <a:gdLst>
                <a:gd name="connsiteX0" fmla="*/ 1829 w 1828"/>
                <a:gd name="connsiteY0" fmla="*/ 12116 h 12115"/>
                <a:gd name="connsiteX1" fmla="*/ 0 w 1828"/>
                <a:gd name="connsiteY1" fmla="*/ 0 h 12115"/>
                <a:gd name="connsiteX2" fmla="*/ 1829 w 1828"/>
                <a:gd name="connsiteY2" fmla="*/ 12116 h 12115"/>
              </a:gdLst>
              <a:ahLst/>
              <a:cxnLst>
                <a:cxn ang="0">
                  <a:pos x="connsiteX0" y="connsiteY0"/>
                </a:cxn>
                <a:cxn ang="0">
                  <a:pos x="connsiteX1" y="connsiteY1"/>
                </a:cxn>
                <a:cxn ang="0">
                  <a:pos x="connsiteX2" y="connsiteY2"/>
                </a:cxn>
              </a:cxnLst>
              <a:rect l="l" t="t" r="r" b="b"/>
              <a:pathLst>
                <a:path w="1828" h="12115">
                  <a:moveTo>
                    <a:pt x="1829" y="12116"/>
                  </a:moveTo>
                  <a:cubicBezTo>
                    <a:pt x="1143" y="8230"/>
                    <a:pt x="457" y="4115"/>
                    <a:pt x="0" y="0"/>
                  </a:cubicBezTo>
                  <a:cubicBezTo>
                    <a:pt x="457" y="4115"/>
                    <a:pt x="1143" y="8001"/>
                    <a:pt x="1829" y="12116"/>
                  </a:cubicBezTo>
                  <a:close/>
                </a:path>
              </a:pathLst>
            </a:custGeom>
            <a:solidFill>
              <a:srgbClr val="FFFFFF"/>
            </a:solidFill>
            <a:ln w="2286" cap="flat">
              <a:noFill/>
              <a:prstDash val="solid"/>
              <a:miter/>
            </a:ln>
          </p:spPr>
          <p:txBody>
            <a:bodyPr rtlCol="0" anchor="ctr"/>
            <a:lstStyle/>
            <a:p>
              <a:endParaRPr lang="en-US"/>
            </a:p>
          </p:txBody>
        </p:sp>
        <p:sp>
          <p:nvSpPr>
            <p:cNvPr id="136" name="Freeform 1469">
              <a:extLst>
                <a:ext uri="{FF2B5EF4-FFF2-40B4-BE49-F238E27FC236}">
                  <a16:creationId xmlns:a16="http://schemas.microsoft.com/office/drawing/2014/main" id="{BCC2C333-F6DF-4095-1620-B7238740DA50}"/>
                </a:ext>
              </a:extLst>
            </p:cNvPr>
            <p:cNvSpPr/>
            <p:nvPr/>
          </p:nvSpPr>
          <p:spPr>
            <a:xfrm>
              <a:off x="4620744" y="6328333"/>
              <a:ext cx="685" cy="3657"/>
            </a:xfrm>
            <a:custGeom>
              <a:avLst/>
              <a:gdLst>
                <a:gd name="connsiteX0" fmla="*/ 686 w 685"/>
                <a:gd name="connsiteY0" fmla="*/ 3657 h 3657"/>
                <a:gd name="connsiteX1" fmla="*/ 0 w 685"/>
                <a:gd name="connsiteY1" fmla="*/ 0 h 3657"/>
                <a:gd name="connsiteX2" fmla="*/ 686 w 685"/>
                <a:gd name="connsiteY2" fmla="*/ 3657 h 3657"/>
              </a:gdLst>
              <a:ahLst/>
              <a:cxnLst>
                <a:cxn ang="0">
                  <a:pos x="connsiteX0" y="connsiteY0"/>
                </a:cxn>
                <a:cxn ang="0">
                  <a:pos x="connsiteX1" y="connsiteY1"/>
                </a:cxn>
                <a:cxn ang="0">
                  <a:pos x="connsiteX2" y="connsiteY2"/>
                </a:cxn>
              </a:cxnLst>
              <a:rect l="l" t="t" r="r" b="b"/>
              <a:pathLst>
                <a:path w="685" h="3657">
                  <a:moveTo>
                    <a:pt x="686" y="3657"/>
                  </a:moveTo>
                  <a:cubicBezTo>
                    <a:pt x="457" y="2514"/>
                    <a:pt x="229" y="1143"/>
                    <a:pt x="0" y="0"/>
                  </a:cubicBezTo>
                  <a:cubicBezTo>
                    <a:pt x="229" y="1143"/>
                    <a:pt x="457" y="2514"/>
                    <a:pt x="686" y="3657"/>
                  </a:cubicBezTo>
                  <a:close/>
                </a:path>
              </a:pathLst>
            </a:custGeom>
            <a:solidFill>
              <a:srgbClr val="FFFFFF"/>
            </a:solidFill>
            <a:ln w="2286" cap="flat">
              <a:noFill/>
              <a:prstDash val="solid"/>
              <a:miter/>
            </a:ln>
          </p:spPr>
          <p:txBody>
            <a:bodyPr rtlCol="0" anchor="ctr"/>
            <a:lstStyle/>
            <a:p>
              <a:endParaRPr lang="en-US"/>
            </a:p>
          </p:txBody>
        </p:sp>
        <p:sp>
          <p:nvSpPr>
            <p:cNvPr id="137" name="Freeform 1470">
              <a:extLst>
                <a:ext uri="{FF2B5EF4-FFF2-40B4-BE49-F238E27FC236}">
                  <a16:creationId xmlns:a16="http://schemas.microsoft.com/office/drawing/2014/main" id="{F48AA102-026C-95A0-74DC-B71374A25876}"/>
                </a:ext>
              </a:extLst>
            </p:cNvPr>
            <p:cNvSpPr/>
            <p:nvPr/>
          </p:nvSpPr>
          <p:spPr>
            <a:xfrm>
              <a:off x="4623715" y="6341364"/>
              <a:ext cx="685" cy="2743"/>
            </a:xfrm>
            <a:custGeom>
              <a:avLst/>
              <a:gdLst>
                <a:gd name="connsiteX0" fmla="*/ 686 w 685"/>
                <a:gd name="connsiteY0" fmla="*/ 2743 h 2743"/>
                <a:gd name="connsiteX1" fmla="*/ 0 w 685"/>
                <a:gd name="connsiteY1" fmla="*/ 0 h 2743"/>
                <a:gd name="connsiteX2" fmla="*/ 686 w 685"/>
                <a:gd name="connsiteY2" fmla="*/ 2743 h 2743"/>
              </a:gdLst>
              <a:ahLst/>
              <a:cxnLst>
                <a:cxn ang="0">
                  <a:pos x="connsiteX0" y="connsiteY0"/>
                </a:cxn>
                <a:cxn ang="0">
                  <a:pos x="connsiteX1" y="connsiteY1"/>
                </a:cxn>
                <a:cxn ang="0">
                  <a:pos x="connsiteX2" y="connsiteY2"/>
                </a:cxn>
              </a:cxnLst>
              <a:rect l="l" t="t" r="r" b="b"/>
              <a:pathLst>
                <a:path w="685" h="2743">
                  <a:moveTo>
                    <a:pt x="686" y="2743"/>
                  </a:moveTo>
                  <a:cubicBezTo>
                    <a:pt x="457" y="1829"/>
                    <a:pt x="229" y="914"/>
                    <a:pt x="0" y="0"/>
                  </a:cubicBezTo>
                  <a:cubicBezTo>
                    <a:pt x="0" y="914"/>
                    <a:pt x="457" y="1829"/>
                    <a:pt x="686" y="2743"/>
                  </a:cubicBezTo>
                  <a:close/>
                </a:path>
              </a:pathLst>
            </a:custGeom>
            <a:solidFill>
              <a:srgbClr val="FFFFFF"/>
            </a:solidFill>
            <a:ln w="2286" cap="flat">
              <a:noFill/>
              <a:prstDash val="solid"/>
              <a:miter/>
            </a:ln>
          </p:spPr>
          <p:txBody>
            <a:bodyPr rtlCol="0" anchor="ctr"/>
            <a:lstStyle/>
            <a:p>
              <a:endParaRPr lang="en-US"/>
            </a:p>
          </p:txBody>
        </p:sp>
        <p:sp>
          <p:nvSpPr>
            <p:cNvPr id="138" name="Freeform 1471">
              <a:extLst>
                <a:ext uri="{FF2B5EF4-FFF2-40B4-BE49-F238E27FC236}">
                  <a16:creationId xmlns:a16="http://schemas.microsoft.com/office/drawing/2014/main" id="{FD2ADA6C-3504-B0BA-006E-716DAA1B711C}"/>
                </a:ext>
              </a:extLst>
            </p:cNvPr>
            <p:cNvSpPr/>
            <p:nvPr/>
          </p:nvSpPr>
          <p:spPr>
            <a:xfrm>
              <a:off x="4621429" y="6331991"/>
              <a:ext cx="1600" cy="7086"/>
            </a:xfrm>
            <a:custGeom>
              <a:avLst/>
              <a:gdLst>
                <a:gd name="connsiteX0" fmla="*/ 1600 w 1600"/>
                <a:gd name="connsiteY0" fmla="*/ 7087 h 7086"/>
                <a:gd name="connsiteX1" fmla="*/ 0 w 1600"/>
                <a:gd name="connsiteY1" fmla="*/ 0 h 7086"/>
                <a:gd name="connsiteX2" fmla="*/ 1600 w 1600"/>
                <a:gd name="connsiteY2" fmla="*/ 7087 h 7086"/>
              </a:gdLst>
              <a:ahLst/>
              <a:cxnLst>
                <a:cxn ang="0">
                  <a:pos x="connsiteX0" y="connsiteY0"/>
                </a:cxn>
                <a:cxn ang="0">
                  <a:pos x="connsiteX1" y="connsiteY1"/>
                </a:cxn>
                <a:cxn ang="0">
                  <a:pos x="connsiteX2" y="connsiteY2"/>
                </a:cxn>
              </a:cxnLst>
              <a:rect l="l" t="t" r="r" b="b"/>
              <a:pathLst>
                <a:path w="1600" h="7086">
                  <a:moveTo>
                    <a:pt x="1600" y="7087"/>
                  </a:moveTo>
                  <a:cubicBezTo>
                    <a:pt x="914" y="4801"/>
                    <a:pt x="457" y="2515"/>
                    <a:pt x="0" y="0"/>
                  </a:cubicBezTo>
                  <a:cubicBezTo>
                    <a:pt x="457" y="2515"/>
                    <a:pt x="914" y="4801"/>
                    <a:pt x="1600" y="7087"/>
                  </a:cubicBezTo>
                  <a:close/>
                </a:path>
              </a:pathLst>
            </a:custGeom>
            <a:solidFill>
              <a:srgbClr val="FFFFFF"/>
            </a:solidFill>
            <a:ln w="2286" cap="flat">
              <a:noFill/>
              <a:prstDash val="solid"/>
              <a:miter/>
            </a:ln>
          </p:spPr>
          <p:txBody>
            <a:bodyPr rtlCol="0" anchor="ctr"/>
            <a:lstStyle/>
            <a:p>
              <a:endParaRPr lang="en-US"/>
            </a:p>
          </p:txBody>
        </p:sp>
        <p:sp>
          <p:nvSpPr>
            <p:cNvPr id="139" name="Freeform 1472">
              <a:extLst>
                <a:ext uri="{FF2B5EF4-FFF2-40B4-BE49-F238E27FC236}">
                  <a16:creationId xmlns:a16="http://schemas.microsoft.com/office/drawing/2014/main" id="{D6EA3ABE-A0A0-D713-886A-9D76E2D8EAD4}"/>
                </a:ext>
              </a:extLst>
            </p:cNvPr>
            <p:cNvSpPr/>
            <p:nvPr/>
          </p:nvSpPr>
          <p:spPr>
            <a:xfrm>
              <a:off x="4979417" y="6111621"/>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9" y="229"/>
                    <a:pt x="457" y="457"/>
                    <a:pt x="686" y="686"/>
                  </a:cubicBezTo>
                  <a:cubicBezTo>
                    <a:pt x="686"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473">
              <a:extLst>
                <a:ext uri="{FF2B5EF4-FFF2-40B4-BE49-F238E27FC236}">
                  <a16:creationId xmlns:a16="http://schemas.microsoft.com/office/drawing/2014/main" id="{26FB0345-B779-6F88-A5C7-C5A74ED4A24D}"/>
                </a:ext>
              </a:extLst>
            </p:cNvPr>
            <p:cNvSpPr/>
            <p:nvPr/>
          </p:nvSpPr>
          <p:spPr>
            <a:xfrm>
              <a:off x="4617828" y="6060016"/>
              <a:ext cx="383248" cy="379519"/>
            </a:xfrm>
            <a:custGeom>
              <a:avLst/>
              <a:gdLst>
                <a:gd name="connsiteX0" fmla="*/ 36748 w 383248"/>
                <a:gd name="connsiteY0" fmla="*/ 318381 h 379519"/>
                <a:gd name="connsiteX1" fmla="*/ 79039 w 383248"/>
                <a:gd name="connsiteY1" fmla="*/ 350156 h 379519"/>
                <a:gd name="connsiteX2" fmla="*/ 290494 w 383248"/>
                <a:gd name="connsiteY2" fmla="*/ 350385 h 379519"/>
                <a:gd name="connsiteX3" fmla="*/ 280436 w 383248"/>
                <a:gd name="connsiteY3" fmla="*/ 8628 h 379519"/>
                <a:gd name="connsiteX4" fmla="*/ 277235 w 383248"/>
                <a:gd name="connsiteY4" fmla="*/ 7713 h 379519"/>
                <a:gd name="connsiteX5" fmla="*/ 276321 w 383248"/>
                <a:gd name="connsiteY5" fmla="*/ 7485 h 379519"/>
                <a:gd name="connsiteX6" fmla="*/ 272435 w 383248"/>
                <a:gd name="connsiteY6" fmla="*/ 6570 h 379519"/>
                <a:gd name="connsiteX7" fmla="*/ 272206 w 383248"/>
                <a:gd name="connsiteY7" fmla="*/ 6570 h 379519"/>
                <a:gd name="connsiteX8" fmla="*/ 263748 w 383248"/>
                <a:gd name="connsiteY8" fmla="*/ 4741 h 379519"/>
                <a:gd name="connsiteX9" fmla="*/ 263748 w 383248"/>
                <a:gd name="connsiteY9" fmla="*/ 4741 h 379519"/>
                <a:gd name="connsiteX10" fmla="*/ 204312 w 383248"/>
                <a:gd name="connsiteY10" fmla="*/ 169 h 379519"/>
                <a:gd name="connsiteX11" fmla="*/ 22575 w 383248"/>
                <a:gd name="connsiteY11" fmla="*/ 127271 h 379519"/>
                <a:gd name="connsiteX12" fmla="*/ 1315 w 383248"/>
                <a:gd name="connsiteY12" fmla="*/ 255287 h 379519"/>
                <a:gd name="connsiteX13" fmla="*/ 4973 w 383248"/>
                <a:gd name="connsiteY13" fmla="*/ 265803 h 379519"/>
                <a:gd name="connsiteX14" fmla="*/ 36748 w 383248"/>
                <a:gd name="connsiteY14" fmla="*/ 318381 h 379519"/>
                <a:gd name="connsiteX15" fmla="*/ 173679 w 383248"/>
                <a:gd name="connsiteY15" fmla="*/ 124071 h 379519"/>
                <a:gd name="connsiteX16" fmla="*/ 300324 w 383248"/>
                <a:gd name="connsiteY16" fmla="*/ 156303 h 379519"/>
                <a:gd name="connsiteX17" fmla="*/ 298724 w 383248"/>
                <a:gd name="connsiteY17" fmla="*/ 259859 h 379519"/>
                <a:gd name="connsiteX18" fmla="*/ 208884 w 383248"/>
                <a:gd name="connsiteY18" fmla="*/ 302379 h 379519"/>
                <a:gd name="connsiteX19" fmla="*/ 119958 w 383248"/>
                <a:gd name="connsiteY19" fmla="*/ 218940 h 379519"/>
                <a:gd name="connsiteX20" fmla="*/ 173679 w 383248"/>
                <a:gd name="connsiteY20" fmla="*/ 124071 h 37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248" h="379519">
                  <a:moveTo>
                    <a:pt x="36748" y="318381"/>
                  </a:moveTo>
                  <a:cubicBezTo>
                    <a:pt x="48407" y="331411"/>
                    <a:pt x="63494" y="342384"/>
                    <a:pt x="79039" y="350156"/>
                  </a:cubicBezTo>
                  <a:cubicBezTo>
                    <a:pt x="143504" y="382846"/>
                    <a:pt x="233573" y="395190"/>
                    <a:pt x="290494" y="350385"/>
                  </a:cubicBezTo>
                  <a:cubicBezTo>
                    <a:pt x="458515" y="218254"/>
                    <a:pt x="362732" y="38574"/>
                    <a:pt x="280436" y="8628"/>
                  </a:cubicBezTo>
                  <a:cubicBezTo>
                    <a:pt x="279293" y="8399"/>
                    <a:pt x="278378" y="7942"/>
                    <a:pt x="277235" y="7713"/>
                  </a:cubicBezTo>
                  <a:cubicBezTo>
                    <a:pt x="277007" y="7713"/>
                    <a:pt x="276778" y="7485"/>
                    <a:pt x="276321" y="7485"/>
                  </a:cubicBezTo>
                  <a:cubicBezTo>
                    <a:pt x="274949" y="7256"/>
                    <a:pt x="273806" y="6799"/>
                    <a:pt x="272435" y="6570"/>
                  </a:cubicBezTo>
                  <a:cubicBezTo>
                    <a:pt x="272435" y="6570"/>
                    <a:pt x="272206" y="6570"/>
                    <a:pt x="272206" y="6570"/>
                  </a:cubicBezTo>
                  <a:cubicBezTo>
                    <a:pt x="269463" y="5884"/>
                    <a:pt x="266491" y="5199"/>
                    <a:pt x="263748" y="4741"/>
                  </a:cubicBezTo>
                  <a:lnTo>
                    <a:pt x="263748" y="4741"/>
                  </a:lnTo>
                  <a:cubicBezTo>
                    <a:pt x="244774" y="855"/>
                    <a:pt x="224886" y="-516"/>
                    <a:pt x="204312" y="169"/>
                  </a:cubicBezTo>
                  <a:cubicBezTo>
                    <a:pt x="117444" y="3598"/>
                    <a:pt x="61208" y="54576"/>
                    <a:pt x="22575" y="127271"/>
                  </a:cubicBezTo>
                  <a:cubicBezTo>
                    <a:pt x="7259" y="156075"/>
                    <a:pt x="-3943" y="207738"/>
                    <a:pt x="1315" y="255287"/>
                  </a:cubicBezTo>
                  <a:cubicBezTo>
                    <a:pt x="2458" y="258945"/>
                    <a:pt x="3601" y="262374"/>
                    <a:pt x="4973" y="265803"/>
                  </a:cubicBezTo>
                  <a:cubicBezTo>
                    <a:pt x="12516" y="285462"/>
                    <a:pt x="22118" y="302379"/>
                    <a:pt x="36748" y="318381"/>
                  </a:cubicBezTo>
                  <a:close/>
                  <a:moveTo>
                    <a:pt x="173679" y="124071"/>
                  </a:moveTo>
                  <a:cubicBezTo>
                    <a:pt x="216885" y="102811"/>
                    <a:pt x="277692" y="125214"/>
                    <a:pt x="300324" y="156303"/>
                  </a:cubicBezTo>
                  <a:cubicBezTo>
                    <a:pt x="322727" y="187393"/>
                    <a:pt x="320669" y="228541"/>
                    <a:pt x="298724" y="259859"/>
                  </a:cubicBezTo>
                  <a:cubicBezTo>
                    <a:pt x="276092" y="292320"/>
                    <a:pt x="247517" y="302150"/>
                    <a:pt x="208884" y="302379"/>
                  </a:cubicBezTo>
                  <a:cubicBezTo>
                    <a:pt x="166364" y="302607"/>
                    <a:pt x="125902" y="263745"/>
                    <a:pt x="119958" y="218940"/>
                  </a:cubicBezTo>
                  <a:cubicBezTo>
                    <a:pt x="115386" y="184650"/>
                    <a:pt x="142361" y="138015"/>
                    <a:pt x="173679" y="124071"/>
                  </a:cubicBezTo>
                  <a:close/>
                </a:path>
              </a:pathLst>
            </a:custGeom>
            <a:solidFill>
              <a:srgbClr val="FFFFFF"/>
            </a:solidFill>
            <a:ln w="2286" cap="flat">
              <a:noFill/>
              <a:prstDash val="solid"/>
              <a:miter/>
            </a:ln>
          </p:spPr>
          <p:txBody>
            <a:bodyPr rtlCol="0" anchor="ctr"/>
            <a:lstStyle/>
            <a:p>
              <a:endParaRPr lang="en-US"/>
            </a:p>
          </p:txBody>
        </p:sp>
        <p:sp>
          <p:nvSpPr>
            <p:cNvPr id="141" name="Freeform 1474">
              <a:extLst>
                <a:ext uri="{FF2B5EF4-FFF2-40B4-BE49-F238E27FC236}">
                  <a16:creationId xmlns:a16="http://schemas.microsoft.com/office/drawing/2014/main" id="{4F380CFE-BE11-99CE-0981-AA7F7B4B4AAA}"/>
                </a:ext>
              </a:extLst>
            </p:cNvPr>
            <p:cNvSpPr/>
            <p:nvPr/>
          </p:nvSpPr>
          <p:spPr>
            <a:xfrm>
              <a:off x="4998391" y="6129451"/>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914"/>
                    <a:pt x="1143" y="1143"/>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142" name="Freeform 1475">
              <a:extLst>
                <a:ext uri="{FF2B5EF4-FFF2-40B4-BE49-F238E27FC236}">
                  <a16:creationId xmlns:a16="http://schemas.microsoft.com/office/drawing/2014/main" id="{B47B6DC0-B105-3A0C-7FFE-A682235067DA}"/>
                </a:ext>
              </a:extLst>
            </p:cNvPr>
            <p:cNvSpPr/>
            <p:nvPr/>
          </p:nvSpPr>
          <p:spPr>
            <a:xfrm>
              <a:off x="4897807" y="6068644"/>
              <a:ext cx="8686" cy="2514"/>
            </a:xfrm>
            <a:custGeom>
              <a:avLst/>
              <a:gdLst>
                <a:gd name="connsiteX0" fmla="*/ 8687 w 8686"/>
                <a:gd name="connsiteY0" fmla="*/ 2515 h 2514"/>
                <a:gd name="connsiteX1" fmla="*/ 0 w 8686"/>
                <a:gd name="connsiteY1" fmla="*/ 0 h 2514"/>
                <a:gd name="connsiteX2" fmla="*/ 229 w 8686"/>
                <a:gd name="connsiteY2" fmla="*/ 0 h 2514"/>
                <a:gd name="connsiteX3" fmla="*/ 8687 w 8686"/>
                <a:gd name="connsiteY3" fmla="*/ 2515 h 2514"/>
              </a:gdLst>
              <a:ahLst/>
              <a:cxnLst>
                <a:cxn ang="0">
                  <a:pos x="connsiteX0" y="connsiteY0"/>
                </a:cxn>
                <a:cxn ang="0">
                  <a:pos x="connsiteX1" y="connsiteY1"/>
                </a:cxn>
                <a:cxn ang="0">
                  <a:pos x="connsiteX2" y="connsiteY2"/>
                </a:cxn>
                <a:cxn ang="0">
                  <a:pos x="connsiteX3" y="connsiteY3"/>
                </a:cxn>
              </a:cxnLst>
              <a:rect l="l" t="t" r="r" b="b"/>
              <a:pathLst>
                <a:path w="8686" h="2514">
                  <a:moveTo>
                    <a:pt x="8687" y="2515"/>
                  </a:moveTo>
                  <a:cubicBezTo>
                    <a:pt x="5944" y="1600"/>
                    <a:pt x="2972" y="686"/>
                    <a:pt x="0" y="0"/>
                  </a:cubicBezTo>
                  <a:cubicBezTo>
                    <a:pt x="0" y="0"/>
                    <a:pt x="229" y="0"/>
                    <a:pt x="229" y="0"/>
                  </a:cubicBezTo>
                  <a:cubicBezTo>
                    <a:pt x="2972" y="686"/>
                    <a:pt x="5715" y="1600"/>
                    <a:pt x="8687" y="2515"/>
                  </a:cubicBezTo>
                  <a:close/>
                </a:path>
              </a:pathLst>
            </a:custGeom>
            <a:solidFill>
              <a:srgbClr val="FFFFFF"/>
            </a:solidFill>
            <a:ln w="2286" cap="flat">
              <a:noFill/>
              <a:prstDash val="solid"/>
              <a:miter/>
            </a:ln>
          </p:spPr>
          <p:txBody>
            <a:bodyPr rtlCol="0" anchor="ctr"/>
            <a:lstStyle/>
            <a:p>
              <a:endParaRPr lang="en-US"/>
            </a:p>
          </p:txBody>
        </p:sp>
        <p:sp>
          <p:nvSpPr>
            <p:cNvPr id="143" name="Freeform 1476">
              <a:extLst>
                <a:ext uri="{FF2B5EF4-FFF2-40B4-BE49-F238E27FC236}">
                  <a16:creationId xmlns:a16="http://schemas.microsoft.com/office/drawing/2014/main" id="{32A00783-1707-9DE1-2269-5BC5F432EEDB}"/>
                </a:ext>
              </a:extLst>
            </p:cNvPr>
            <p:cNvSpPr/>
            <p:nvPr/>
          </p:nvSpPr>
          <p:spPr>
            <a:xfrm>
              <a:off x="4974388" y="6107506"/>
              <a:ext cx="1600" cy="1143"/>
            </a:xfrm>
            <a:custGeom>
              <a:avLst/>
              <a:gdLst>
                <a:gd name="connsiteX0" fmla="*/ 0 w 1600"/>
                <a:gd name="connsiteY0" fmla="*/ 0 h 1143"/>
                <a:gd name="connsiteX1" fmla="*/ 1600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7" y="457"/>
                    <a:pt x="1143" y="915"/>
                    <a:pt x="1600"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44" name="Freeform 1477">
              <a:extLst>
                <a:ext uri="{FF2B5EF4-FFF2-40B4-BE49-F238E27FC236}">
                  <a16:creationId xmlns:a16="http://schemas.microsoft.com/office/drawing/2014/main" id="{A0B59F8F-4310-3EFA-0427-2689043E9A4D}"/>
                </a:ext>
              </a:extLst>
            </p:cNvPr>
            <p:cNvSpPr/>
            <p:nvPr/>
          </p:nvSpPr>
          <p:spPr>
            <a:xfrm>
              <a:off x="4989018" y="6120079"/>
              <a:ext cx="1143" cy="914"/>
            </a:xfrm>
            <a:custGeom>
              <a:avLst/>
              <a:gdLst>
                <a:gd name="connsiteX0" fmla="*/ 0 w 1143"/>
                <a:gd name="connsiteY0" fmla="*/ 0 h 914"/>
                <a:gd name="connsiteX1" fmla="*/ 1143 w 1143"/>
                <a:gd name="connsiteY1" fmla="*/ 915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686" y="686"/>
                    <a:pt x="1143" y="915"/>
                  </a:cubicBezTo>
                  <a:cubicBezTo>
                    <a:pt x="686"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45" name="Freeform 1478">
              <a:extLst>
                <a:ext uri="{FF2B5EF4-FFF2-40B4-BE49-F238E27FC236}">
                  <a16:creationId xmlns:a16="http://schemas.microsoft.com/office/drawing/2014/main" id="{3F488081-3AE6-79B6-3AF7-D1EE66AF79AC}"/>
                </a:ext>
              </a:extLst>
            </p:cNvPr>
            <p:cNvSpPr/>
            <p:nvPr/>
          </p:nvSpPr>
          <p:spPr>
            <a:xfrm>
              <a:off x="4984446" y="6115964"/>
              <a:ext cx="1371" cy="1143"/>
            </a:xfrm>
            <a:custGeom>
              <a:avLst/>
              <a:gdLst>
                <a:gd name="connsiteX0" fmla="*/ 0 w 1371"/>
                <a:gd name="connsiteY0" fmla="*/ 0 h 1143"/>
                <a:gd name="connsiteX1" fmla="*/ 1372 w 1371"/>
                <a:gd name="connsiteY1" fmla="*/ 1143 h 1143"/>
                <a:gd name="connsiteX2" fmla="*/ 0 w 1371"/>
                <a:gd name="connsiteY2" fmla="*/ 0 h 1143"/>
              </a:gdLst>
              <a:ahLst/>
              <a:cxnLst>
                <a:cxn ang="0">
                  <a:pos x="connsiteX0" y="connsiteY0"/>
                </a:cxn>
                <a:cxn ang="0">
                  <a:pos x="connsiteX1" y="connsiteY1"/>
                </a:cxn>
                <a:cxn ang="0">
                  <a:pos x="connsiteX2" y="connsiteY2"/>
                </a:cxn>
              </a:cxnLst>
              <a:rect l="l" t="t" r="r" b="b"/>
              <a:pathLst>
                <a:path w="1371" h="1143">
                  <a:moveTo>
                    <a:pt x="0" y="0"/>
                  </a:moveTo>
                  <a:cubicBezTo>
                    <a:pt x="457" y="458"/>
                    <a:pt x="914" y="686"/>
                    <a:pt x="1372" y="1143"/>
                  </a:cubicBezTo>
                  <a:cubicBezTo>
                    <a:pt x="914" y="686"/>
                    <a:pt x="457" y="458"/>
                    <a:pt x="0" y="0"/>
                  </a:cubicBezTo>
                  <a:close/>
                </a:path>
              </a:pathLst>
            </a:custGeom>
            <a:solidFill>
              <a:srgbClr val="FFFFFF"/>
            </a:solidFill>
            <a:ln w="2286" cap="flat">
              <a:noFill/>
              <a:prstDash val="solid"/>
              <a:miter/>
            </a:ln>
          </p:spPr>
          <p:txBody>
            <a:bodyPr rtlCol="0" anchor="ctr"/>
            <a:lstStyle/>
            <a:p>
              <a:endParaRPr lang="en-US"/>
            </a:p>
          </p:txBody>
        </p:sp>
        <p:sp>
          <p:nvSpPr>
            <p:cNvPr id="146" name="Freeform 1479">
              <a:extLst>
                <a:ext uri="{FF2B5EF4-FFF2-40B4-BE49-F238E27FC236}">
                  <a16:creationId xmlns:a16="http://schemas.microsoft.com/office/drawing/2014/main" id="{59F5F3DE-7A7B-6814-CC66-1FD9DABAD08F}"/>
                </a:ext>
              </a:extLst>
            </p:cNvPr>
            <p:cNvSpPr/>
            <p:nvPr/>
          </p:nvSpPr>
          <p:spPr>
            <a:xfrm>
              <a:off x="4994276" y="6125108"/>
              <a:ext cx="914" cy="914"/>
            </a:xfrm>
            <a:custGeom>
              <a:avLst/>
              <a:gdLst>
                <a:gd name="connsiteX0" fmla="*/ 0 w 914"/>
                <a:gd name="connsiteY0" fmla="*/ 0 h 914"/>
                <a:gd name="connsiteX1" fmla="*/ 914 w 914"/>
                <a:gd name="connsiteY1" fmla="*/ 915 h 914"/>
                <a:gd name="connsiteX2" fmla="*/ 0 w 914"/>
                <a:gd name="connsiteY2" fmla="*/ 0 h 914"/>
              </a:gdLst>
              <a:ahLst/>
              <a:cxnLst>
                <a:cxn ang="0">
                  <a:pos x="connsiteX0" y="connsiteY0"/>
                </a:cxn>
                <a:cxn ang="0">
                  <a:pos x="connsiteX1" y="connsiteY1"/>
                </a:cxn>
                <a:cxn ang="0">
                  <a:pos x="connsiteX2" y="connsiteY2"/>
                </a:cxn>
              </a:cxnLst>
              <a:rect l="l" t="t" r="r" b="b"/>
              <a:pathLst>
                <a:path w="914" h="914">
                  <a:moveTo>
                    <a:pt x="0" y="0"/>
                  </a:moveTo>
                  <a:cubicBezTo>
                    <a:pt x="229" y="229"/>
                    <a:pt x="686" y="686"/>
                    <a:pt x="914" y="915"/>
                  </a:cubicBezTo>
                  <a:cubicBezTo>
                    <a:pt x="457" y="686"/>
                    <a:pt x="229" y="458"/>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80">
              <a:extLst>
                <a:ext uri="{FF2B5EF4-FFF2-40B4-BE49-F238E27FC236}">
                  <a16:creationId xmlns:a16="http://schemas.microsoft.com/office/drawing/2014/main" id="{028089DC-AA8B-F857-BEBD-41F32EA5C4F5}"/>
                </a:ext>
              </a:extLst>
            </p:cNvPr>
            <p:cNvSpPr/>
            <p:nvPr/>
          </p:nvSpPr>
          <p:spPr>
            <a:xfrm>
              <a:off x="4947413" y="5773521"/>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229" y="685"/>
                    <a:pt x="0" y="1143"/>
                  </a:cubicBezTo>
                  <a:cubicBezTo>
                    <a:pt x="0" y="685"/>
                    <a:pt x="0" y="228"/>
                    <a:pt x="229" y="0"/>
                  </a:cubicBezTo>
                  <a:close/>
                </a:path>
              </a:pathLst>
            </a:custGeom>
            <a:solidFill>
              <a:srgbClr val="FFFFFF"/>
            </a:solidFill>
            <a:ln w="2286" cap="flat">
              <a:noFill/>
              <a:prstDash val="solid"/>
              <a:miter/>
            </a:ln>
          </p:spPr>
          <p:txBody>
            <a:bodyPr rtlCol="0" anchor="ctr"/>
            <a:lstStyle/>
            <a:p>
              <a:endParaRPr lang="en-US"/>
            </a:p>
          </p:txBody>
        </p:sp>
        <p:sp>
          <p:nvSpPr>
            <p:cNvPr id="148" name="Freeform 1481">
              <a:extLst>
                <a:ext uri="{FF2B5EF4-FFF2-40B4-BE49-F238E27FC236}">
                  <a16:creationId xmlns:a16="http://schemas.microsoft.com/office/drawing/2014/main" id="{7459FB26-D5E8-4132-7037-0827CDB4DB81}"/>
                </a:ext>
              </a:extLst>
            </p:cNvPr>
            <p:cNvSpPr/>
            <p:nvPr/>
          </p:nvSpPr>
          <p:spPr>
            <a:xfrm>
              <a:off x="4946956" y="5775579"/>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229" y="914"/>
                    <a:pt x="229" y="457"/>
                    <a:pt x="229" y="0"/>
                  </a:cubicBezTo>
                  <a:close/>
                </a:path>
              </a:pathLst>
            </a:custGeom>
            <a:solidFill>
              <a:srgbClr val="FFFFFF"/>
            </a:solidFill>
            <a:ln w="2286" cap="flat">
              <a:noFill/>
              <a:prstDash val="solid"/>
              <a:miter/>
            </a:ln>
          </p:spPr>
          <p:txBody>
            <a:bodyPr rtlCol="0" anchor="ctr"/>
            <a:lstStyle/>
            <a:p>
              <a:endParaRPr lang="en-US"/>
            </a:p>
          </p:txBody>
        </p:sp>
        <p:sp>
          <p:nvSpPr>
            <p:cNvPr id="149" name="Freeform 1482">
              <a:extLst>
                <a:ext uri="{FF2B5EF4-FFF2-40B4-BE49-F238E27FC236}">
                  <a16:creationId xmlns:a16="http://schemas.microsoft.com/office/drawing/2014/main" id="{6F895703-4EAF-78BC-DDE1-AB4771D422C7}"/>
                </a:ext>
              </a:extLst>
            </p:cNvPr>
            <p:cNvSpPr/>
            <p:nvPr/>
          </p:nvSpPr>
          <p:spPr>
            <a:xfrm>
              <a:off x="4946499" y="5777865"/>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229"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150" name="Freeform 1483">
              <a:extLst>
                <a:ext uri="{FF2B5EF4-FFF2-40B4-BE49-F238E27FC236}">
                  <a16:creationId xmlns:a16="http://schemas.microsoft.com/office/drawing/2014/main" id="{2FB70E2C-23A0-0A90-D592-1652BEFD8FC8}"/>
                </a:ext>
              </a:extLst>
            </p:cNvPr>
            <p:cNvSpPr/>
            <p:nvPr/>
          </p:nvSpPr>
          <p:spPr>
            <a:xfrm>
              <a:off x="4947870" y="5769178"/>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6"/>
                    <a:pt x="0"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484">
              <a:extLst>
                <a:ext uri="{FF2B5EF4-FFF2-40B4-BE49-F238E27FC236}">
                  <a16:creationId xmlns:a16="http://schemas.microsoft.com/office/drawing/2014/main" id="{BF61DBFA-21CB-5483-0C5C-66CF4F3838EB}"/>
                </a:ext>
              </a:extLst>
            </p:cNvPr>
            <p:cNvSpPr/>
            <p:nvPr/>
          </p:nvSpPr>
          <p:spPr>
            <a:xfrm>
              <a:off x="4946041" y="5780151"/>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229" y="457"/>
                    <a:pt x="229" y="0"/>
                  </a:cubicBezTo>
                  <a:close/>
                </a:path>
              </a:pathLst>
            </a:custGeom>
            <a:solidFill>
              <a:srgbClr val="FFFFFF"/>
            </a:solidFill>
            <a:ln w="2286" cap="flat">
              <a:noFill/>
              <a:prstDash val="solid"/>
              <a:miter/>
            </a:ln>
          </p:spPr>
          <p:txBody>
            <a:bodyPr rtlCol="0" anchor="ctr"/>
            <a:lstStyle/>
            <a:p>
              <a:endParaRPr lang="en-US"/>
            </a:p>
          </p:txBody>
        </p:sp>
        <p:sp>
          <p:nvSpPr>
            <p:cNvPr id="152" name="Freeform 1485">
              <a:extLst>
                <a:ext uri="{FF2B5EF4-FFF2-40B4-BE49-F238E27FC236}">
                  <a16:creationId xmlns:a16="http://schemas.microsoft.com/office/drawing/2014/main" id="{FC89FCCA-589A-321C-2908-5761BA7FC636}"/>
                </a:ext>
              </a:extLst>
            </p:cNvPr>
            <p:cNvSpPr/>
            <p:nvPr/>
          </p:nvSpPr>
          <p:spPr>
            <a:xfrm>
              <a:off x="4947642" y="5771235"/>
              <a:ext cx="2286" cy="1143"/>
            </a:xfrm>
            <a:custGeom>
              <a:avLst/>
              <a:gdLst>
                <a:gd name="connsiteX0" fmla="*/ 0 w 2286"/>
                <a:gd name="connsiteY0" fmla="*/ 0 h 1143"/>
                <a:gd name="connsiteX1" fmla="*/ 0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0" y="457"/>
                    <a:pt x="0" y="685"/>
                    <a:pt x="0" y="1143"/>
                  </a:cubicBezTo>
                  <a:cubicBezTo>
                    <a:pt x="0" y="685"/>
                    <a:pt x="0"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486">
              <a:extLst>
                <a:ext uri="{FF2B5EF4-FFF2-40B4-BE49-F238E27FC236}">
                  <a16:creationId xmlns:a16="http://schemas.microsoft.com/office/drawing/2014/main" id="{D57751F3-FE8C-2F3E-FB5C-CA04CFCAAB05}"/>
                </a:ext>
              </a:extLst>
            </p:cNvPr>
            <p:cNvSpPr/>
            <p:nvPr/>
          </p:nvSpPr>
          <p:spPr>
            <a:xfrm>
              <a:off x="4947870" y="5766892"/>
              <a:ext cx="2286" cy="1371"/>
            </a:xfrm>
            <a:custGeom>
              <a:avLst/>
              <a:gdLst>
                <a:gd name="connsiteX0" fmla="*/ 0 w 2286"/>
                <a:gd name="connsiteY0" fmla="*/ 0 h 1371"/>
                <a:gd name="connsiteX1" fmla="*/ 0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0" y="457"/>
                    <a:pt x="0" y="915"/>
                    <a:pt x="0" y="1372"/>
                  </a:cubicBezTo>
                  <a:cubicBezTo>
                    <a:pt x="0" y="915"/>
                    <a:pt x="0" y="457"/>
                    <a:pt x="0" y="0"/>
                  </a:cubicBezTo>
                  <a:close/>
                </a:path>
              </a:pathLst>
            </a:custGeom>
            <a:solidFill>
              <a:srgbClr val="FFFFFF"/>
            </a:solidFill>
            <a:ln w="2286" cap="flat">
              <a:noFill/>
              <a:prstDash val="solid"/>
              <a:miter/>
            </a:ln>
          </p:spPr>
          <p:txBody>
            <a:bodyPr rtlCol="0" anchor="ctr"/>
            <a:lstStyle/>
            <a:p>
              <a:endParaRPr lang="en-US"/>
            </a:p>
          </p:txBody>
        </p:sp>
        <p:sp>
          <p:nvSpPr>
            <p:cNvPr id="154" name="Freeform 1487">
              <a:extLst>
                <a:ext uri="{FF2B5EF4-FFF2-40B4-BE49-F238E27FC236}">
                  <a16:creationId xmlns:a16="http://schemas.microsoft.com/office/drawing/2014/main" id="{3AB22B57-8B3B-C78C-959A-B980FA434B6B}"/>
                </a:ext>
              </a:extLst>
            </p:cNvPr>
            <p:cNvSpPr/>
            <p:nvPr/>
          </p:nvSpPr>
          <p:spPr>
            <a:xfrm>
              <a:off x="4941012" y="5792038"/>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155" name="Freeform 1488">
              <a:extLst>
                <a:ext uri="{FF2B5EF4-FFF2-40B4-BE49-F238E27FC236}">
                  <a16:creationId xmlns:a16="http://schemas.microsoft.com/office/drawing/2014/main" id="{060F7C60-E3C4-F2F2-E166-4F7887934BF8}"/>
                </a:ext>
              </a:extLst>
            </p:cNvPr>
            <p:cNvSpPr/>
            <p:nvPr/>
          </p:nvSpPr>
          <p:spPr>
            <a:xfrm>
              <a:off x="4945127" y="5782437"/>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457" y="457"/>
                    <a:pt x="229" y="686"/>
                    <a:pt x="0" y="1143"/>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156" name="Freeform 1489">
              <a:extLst>
                <a:ext uri="{FF2B5EF4-FFF2-40B4-BE49-F238E27FC236}">
                  <a16:creationId xmlns:a16="http://schemas.microsoft.com/office/drawing/2014/main" id="{629B788F-2CB2-1488-E0B9-D106F77E74C2}"/>
                </a:ext>
              </a:extLst>
            </p:cNvPr>
            <p:cNvSpPr/>
            <p:nvPr/>
          </p:nvSpPr>
          <p:spPr>
            <a:xfrm>
              <a:off x="4928211" y="5731230"/>
              <a:ext cx="10972" cy="12344"/>
            </a:xfrm>
            <a:custGeom>
              <a:avLst/>
              <a:gdLst>
                <a:gd name="connsiteX0" fmla="*/ 10973 w 10972"/>
                <a:gd name="connsiteY0" fmla="*/ 12344 h 12344"/>
                <a:gd name="connsiteX1" fmla="*/ 0 w 10972"/>
                <a:gd name="connsiteY1" fmla="*/ 0 h 12344"/>
                <a:gd name="connsiteX2" fmla="*/ 10973 w 10972"/>
                <a:gd name="connsiteY2" fmla="*/ 12344 h 12344"/>
              </a:gdLst>
              <a:ahLst/>
              <a:cxnLst>
                <a:cxn ang="0">
                  <a:pos x="connsiteX0" y="connsiteY0"/>
                </a:cxn>
                <a:cxn ang="0">
                  <a:pos x="connsiteX1" y="connsiteY1"/>
                </a:cxn>
                <a:cxn ang="0">
                  <a:pos x="connsiteX2" y="connsiteY2"/>
                </a:cxn>
              </a:cxnLst>
              <a:rect l="l" t="t" r="r" b="b"/>
              <a:pathLst>
                <a:path w="10972" h="12344">
                  <a:moveTo>
                    <a:pt x="10973" y="12344"/>
                  </a:moveTo>
                  <a:cubicBezTo>
                    <a:pt x="8001" y="8001"/>
                    <a:pt x="4343" y="3886"/>
                    <a:pt x="0" y="0"/>
                  </a:cubicBezTo>
                  <a:cubicBezTo>
                    <a:pt x="4343" y="3886"/>
                    <a:pt x="8001" y="8001"/>
                    <a:pt x="10973" y="12344"/>
                  </a:cubicBezTo>
                  <a:close/>
                </a:path>
              </a:pathLst>
            </a:custGeom>
            <a:solidFill>
              <a:srgbClr val="FFFFFF"/>
            </a:solidFill>
            <a:ln w="2286" cap="flat">
              <a:noFill/>
              <a:prstDash val="solid"/>
              <a:miter/>
            </a:ln>
          </p:spPr>
          <p:txBody>
            <a:bodyPr rtlCol="0" anchor="ctr"/>
            <a:lstStyle/>
            <a:p>
              <a:endParaRPr lang="en-US"/>
            </a:p>
          </p:txBody>
        </p:sp>
        <p:sp>
          <p:nvSpPr>
            <p:cNvPr id="157" name="Freeform 1490">
              <a:extLst>
                <a:ext uri="{FF2B5EF4-FFF2-40B4-BE49-F238E27FC236}">
                  <a16:creationId xmlns:a16="http://schemas.microsoft.com/office/drawing/2014/main" id="{C16A169B-A7F6-5ABD-DE5F-BAD38A0D56E7}"/>
                </a:ext>
              </a:extLst>
            </p:cNvPr>
            <p:cNvSpPr/>
            <p:nvPr/>
          </p:nvSpPr>
          <p:spPr>
            <a:xfrm>
              <a:off x="4940555" y="5745403"/>
              <a:ext cx="914" cy="1600"/>
            </a:xfrm>
            <a:custGeom>
              <a:avLst/>
              <a:gdLst>
                <a:gd name="connsiteX0" fmla="*/ 0 w 914"/>
                <a:gd name="connsiteY0" fmla="*/ 0 h 1600"/>
                <a:gd name="connsiteX1" fmla="*/ 914 w 914"/>
                <a:gd name="connsiteY1" fmla="*/ 1600 h 1600"/>
                <a:gd name="connsiteX2" fmla="*/ 0 w 914"/>
                <a:gd name="connsiteY2" fmla="*/ 0 h 1600"/>
              </a:gdLst>
              <a:ahLst/>
              <a:cxnLst>
                <a:cxn ang="0">
                  <a:pos x="connsiteX0" y="connsiteY0"/>
                </a:cxn>
                <a:cxn ang="0">
                  <a:pos x="connsiteX1" y="connsiteY1"/>
                </a:cxn>
                <a:cxn ang="0">
                  <a:pos x="connsiteX2" y="connsiteY2"/>
                </a:cxn>
              </a:cxnLst>
              <a:rect l="l" t="t" r="r" b="b"/>
              <a:pathLst>
                <a:path w="914" h="1600">
                  <a:moveTo>
                    <a:pt x="0" y="0"/>
                  </a:moveTo>
                  <a:cubicBezTo>
                    <a:pt x="229" y="457"/>
                    <a:pt x="686" y="914"/>
                    <a:pt x="914" y="1600"/>
                  </a:cubicBezTo>
                  <a:cubicBezTo>
                    <a:pt x="686"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158" name="Freeform 1491">
              <a:extLst>
                <a:ext uri="{FF2B5EF4-FFF2-40B4-BE49-F238E27FC236}">
                  <a16:creationId xmlns:a16="http://schemas.microsoft.com/office/drawing/2014/main" id="{4370D3E8-2738-7027-9162-F30BBAF6E10A}"/>
                </a:ext>
              </a:extLst>
            </p:cNvPr>
            <p:cNvSpPr/>
            <p:nvPr/>
          </p:nvSpPr>
          <p:spPr>
            <a:xfrm>
              <a:off x="4942384" y="5789523"/>
              <a:ext cx="457" cy="914"/>
            </a:xfrm>
            <a:custGeom>
              <a:avLst/>
              <a:gdLst>
                <a:gd name="connsiteX0" fmla="*/ 457 w 457"/>
                <a:gd name="connsiteY0" fmla="*/ 0 h 914"/>
                <a:gd name="connsiteX1" fmla="*/ 0 w 457"/>
                <a:gd name="connsiteY1" fmla="*/ 914 h 914"/>
                <a:gd name="connsiteX2" fmla="*/ 457 w 457"/>
                <a:gd name="connsiteY2" fmla="*/ 0 h 914"/>
              </a:gdLst>
              <a:ahLst/>
              <a:cxnLst>
                <a:cxn ang="0">
                  <a:pos x="connsiteX0" y="connsiteY0"/>
                </a:cxn>
                <a:cxn ang="0">
                  <a:pos x="connsiteX1" y="connsiteY1"/>
                </a:cxn>
                <a:cxn ang="0">
                  <a:pos x="connsiteX2" y="connsiteY2"/>
                </a:cxn>
              </a:cxnLst>
              <a:rect l="l" t="t" r="r" b="b"/>
              <a:pathLst>
                <a:path w="457" h="914">
                  <a:moveTo>
                    <a:pt x="457" y="0"/>
                  </a:moveTo>
                  <a:cubicBezTo>
                    <a:pt x="229" y="228"/>
                    <a:pt x="229" y="685"/>
                    <a:pt x="0" y="914"/>
                  </a:cubicBezTo>
                  <a:cubicBezTo>
                    <a:pt x="0" y="685"/>
                    <a:pt x="229" y="228"/>
                    <a:pt x="457" y="0"/>
                  </a:cubicBezTo>
                  <a:close/>
                </a:path>
              </a:pathLst>
            </a:custGeom>
            <a:solidFill>
              <a:srgbClr val="FFFFFF"/>
            </a:solidFill>
            <a:ln w="2286" cap="flat">
              <a:noFill/>
              <a:prstDash val="solid"/>
              <a:miter/>
            </a:ln>
          </p:spPr>
          <p:txBody>
            <a:bodyPr rtlCol="0" anchor="ctr"/>
            <a:lstStyle/>
            <a:p>
              <a:endParaRPr lang="en-US"/>
            </a:p>
          </p:txBody>
        </p:sp>
        <p:sp>
          <p:nvSpPr>
            <p:cNvPr id="159" name="Freeform 1492">
              <a:extLst>
                <a:ext uri="{FF2B5EF4-FFF2-40B4-BE49-F238E27FC236}">
                  <a16:creationId xmlns:a16="http://schemas.microsoft.com/office/drawing/2014/main" id="{DB939FBD-81A4-3198-808B-36B3A363A8D3}"/>
                </a:ext>
              </a:extLst>
            </p:cNvPr>
            <p:cNvSpPr/>
            <p:nvPr/>
          </p:nvSpPr>
          <p:spPr>
            <a:xfrm>
              <a:off x="4944441" y="5784723"/>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686"/>
                    <a:pt x="0" y="1143"/>
                  </a:cubicBezTo>
                  <a:cubicBezTo>
                    <a:pt x="0" y="686"/>
                    <a:pt x="229" y="457"/>
                    <a:pt x="457" y="0"/>
                  </a:cubicBezTo>
                  <a:close/>
                </a:path>
              </a:pathLst>
            </a:custGeom>
            <a:solidFill>
              <a:srgbClr val="FFFFFF"/>
            </a:solidFill>
            <a:ln w="2286" cap="flat">
              <a:noFill/>
              <a:prstDash val="solid"/>
              <a:miter/>
            </a:ln>
          </p:spPr>
          <p:txBody>
            <a:bodyPr rtlCol="0" anchor="ctr"/>
            <a:lstStyle/>
            <a:p>
              <a:endParaRPr lang="en-US"/>
            </a:p>
          </p:txBody>
        </p:sp>
        <p:sp>
          <p:nvSpPr>
            <p:cNvPr id="160" name="Freeform 1493">
              <a:extLst>
                <a:ext uri="{FF2B5EF4-FFF2-40B4-BE49-F238E27FC236}">
                  <a16:creationId xmlns:a16="http://schemas.microsoft.com/office/drawing/2014/main" id="{AF878997-9169-3101-E935-0B0D2FC4E410}"/>
                </a:ext>
              </a:extLst>
            </p:cNvPr>
            <p:cNvSpPr/>
            <p:nvPr/>
          </p:nvSpPr>
          <p:spPr>
            <a:xfrm>
              <a:off x="4939183" y="5743575"/>
              <a:ext cx="1143" cy="1600"/>
            </a:xfrm>
            <a:custGeom>
              <a:avLst/>
              <a:gdLst>
                <a:gd name="connsiteX0" fmla="*/ 0 w 1143"/>
                <a:gd name="connsiteY0" fmla="*/ 0 h 1600"/>
                <a:gd name="connsiteX1" fmla="*/ 1143 w 1143"/>
                <a:gd name="connsiteY1" fmla="*/ 1600 h 1600"/>
                <a:gd name="connsiteX2" fmla="*/ 0 w 1143"/>
                <a:gd name="connsiteY2" fmla="*/ 0 h 1600"/>
              </a:gdLst>
              <a:ahLst/>
              <a:cxnLst>
                <a:cxn ang="0">
                  <a:pos x="connsiteX0" y="connsiteY0"/>
                </a:cxn>
                <a:cxn ang="0">
                  <a:pos x="connsiteX1" y="connsiteY1"/>
                </a:cxn>
                <a:cxn ang="0">
                  <a:pos x="connsiteX2" y="connsiteY2"/>
                </a:cxn>
              </a:cxnLst>
              <a:rect l="l" t="t" r="r" b="b"/>
              <a:pathLst>
                <a:path w="1143" h="1600">
                  <a:moveTo>
                    <a:pt x="0" y="0"/>
                  </a:moveTo>
                  <a:cubicBezTo>
                    <a:pt x="457" y="457"/>
                    <a:pt x="686" y="1143"/>
                    <a:pt x="1143" y="1600"/>
                  </a:cubicBezTo>
                  <a:cubicBezTo>
                    <a:pt x="914"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161" name="Freeform 1494">
              <a:extLst>
                <a:ext uri="{FF2B5EF4-FFF2-40B4-BE49-F238E27FC236}">
                  <a16:creationId xmlns:a16="http://schemas.microsoft.com/office/drawing/2014/main" id="{4C9DD5D9-F4CE-CFA5-1C49-B5A87A7D1692}"/>
                </a:ext>
              </a:extLst>
            </p:cNvPr>
            <p:cNvSpPr/>
            <p:nvPr/>
          </p:nvSpPr>
          <p:spPr>
            <a:xfrm>
              <a:off x="4299561" y="5714880"/>
              <a:ext cx="628421" cy="725467"/>
            </a:xfrm>
            <a:custGeom>
              <a:avLst/>
              <a:gdLst>
                <a:gd name="connsiteX0" fmla="*/ 34519 w 628421"/>
                <a:gd name="connsiteY0" fmla="*/ 708093 h 725467"/>
                <a:gd name="connsiteX1" fmla="*/ 80239 w 628421"/>
                <a:gd name="connsiteY1" fmla="*/ 668774 h 725467"/>
                <a:gd name="connsiteX2" fmla="*/ 154076 w 628421"/>
                <a:gd name="connsiteY2" fmla="*/ 586021 h 725467"/>
                <a:gd name="connsiteX3" fmla="*/ 442798 w 628421"/>
                <a:gd name="connsiteY3" fmla="*/ 239235 h 725467"/>
                <a:gd name="connsiteX4" fmla="*/ 491261 w 628421"/>
                <a:gd name="connsiteY4" fmla="*/ 181399 h 725467"/>
                <a:gd name="connsiteX5" fmla="*/ 542011 w 628421"/>
                <a:gd name="connsiteY5" fmla="*/ 118534 h 725467"/>
                <a:gd name="connsiteX6" fmla="*/ 625450 w 628421"/>
                <a:gd name="connsiteY6" fmla="*/ 20693 h 725467"/>
                <a:gd name="connsiteX7" fmla="*/ 628421 w 628421"/>
                <a:gd name="connsiteY7" fmla="*/ 16121 h 725467"/>
                <a:gd name="connsiteX8" fmla="*/ 623621 w 628421"/>
                <a:gd name="connsiteY8" fmla="*/ 12006 h 725467"/>
                <a:gd name="connsiteX9" fmla="*/ 573557 w 628421"/>
                <a:gd name="connsiteY9" fmla="*/ 13378 h 725467"/>
                <a:gd name="connsiteX10" fmla="*/ 492176 w 628421"/>
                <a:gd name="connsiteY10" fmla="*/ 105961 h 725467"/>
                <a:gd name="connsiteX11" fmla="*/ 288493 w 628421"/>
                <a:gd name="connsiteY11" fmla="*/ 360393 h 725467"/>
                <a:gd name="connsiteX12" fmla="*/ 158877 w 628421"/>
                <a:gd name="connsiteY12" fmla="*/ 511269 h 725467"/>
                <a:gd name="connsiteX13" fmla="*/ 8458 w 628421"/>
                <a:gd name="connsiteY13" fmla="*/ 712437 h 725467"/>
                <a:gd name="connsiteX14" fmla="*/ 0 w 628421"/>
                <a:gd name="connsiteY14" fmla="*/ 725467 h 725467"/>
                <a:gd name="connsiteX15" fmla="*/ 1143 w 628421"/>
                <a:gd name="connsiteY15" fmla="*/ 723410 h 725467"/>
                <a:gd name="connsiteX16" fmla="*/ 34519 w 628421"/>
                <a:gd name="connsiteY16" fmla="*/ 708093 h 72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8421" h="725467">
                  <a:moveTo>
                    <a:pt x="34519" y="708093"/>
                  </a:moveTo>
                  <a:cubicBezTo>
                    <a:pt x="51206" y="696892"/>
                    <a:pt x="66294" y="683405"/>
                    <a:pt x="80239" y="668774"/>
                  </a:cubicBezTo>
                  <a:cubicBezTo>
                    <a:pt x="105842" y="642028"/>
                    <a:pt x="131216" y="615053"/>
                    <a:pt x="154076" y="586021"/>
                  </a:cubicBezTo>
                  <a:cubicBezTo>
                    <a:pt x="170078" y="565676"/>
                    <a:pt x="427025" y="260495"/>
                    <a:pt x="442798" y="239235"/>
                  </a:cubicBezTo>
                  <a:cubicBezTo>
                    <a:pt x="458343" y="219575"/>
                    <a:pt x="475259" y="200830"/>
                    <a:pt x="491261" y="181399"/>
                  </a:cubicBezTo>
                  <a:cubicBezTo>
                    <a:pt x="508178" y="160596"/>
                    <a:pt x="525094" y="139337"/>
                    <a:pt x="542011" y="118534"/>
                  </a:cubicBezTo>
                  <a:cubicBezTo>
                    <a:pt x="569214" y="85387"/>
                    <a:pt x="600761" y="56126"/>
                    <a:pt x="625450" y="20693"/>
                  </a:cubicBezTo>
                  <a:cubicBezTo>
                    <a:pt x="626593" y="19322"/>
                    <a:pt x="627507" y="17721"/>
                    <a:pt x="628421" y="16121"/>
                  </a:cubicBezTo>
                  <a:cubicBezTo>
                    <a:pt x="626821" y="14750"/>
                    <a:pt x="625221" y="13378"/>
                    <a:pt x="623621" y="12006"/>
                  </a:cubicBezTo>
                  <a:cubicBezTo>
                    <a:pt x="602818" y="-4224"/>
                    <a:pt x="593674" y="-4224"/>
                    <a:pt x="573557" y="13378"/>
                  </a:cubicBezTo>
                  <a:cubicBezTo>
                    <a:pt x="542239" y="40581"/>
                    <a:pt x="515950" y="72128"/>
                    <a:pt x="492176" y="105961"/>
                  </a:cubicBezTo>
                  <a:cubicBezTo>
                    <a:pt x="483489" y="118534"/>
                    <a:pt x="308839" y="338676"/>
                    <a:pt x="288493" y="360393"/>
                  </a:cubicBezTo>
                  <a:cubicBezTo>
                    <a:pt x="243002" y="408627"/>
                    <a:pt x="199111" y="458462"/>
                    <a:pt x="158877" y="511269"/>
                  </a:cubicBezTo>
                  <a:cubicBezTo>
                    <a:pt x="108128" y="577791"/>
                    <a:pt x="58522" y="645228"/>
                    <a:pt x="8458" y="712437"/>
                  </a:cubicBezTo>
                  <a:cubicBezTo>
                    <a:pt x="5258" y="716552"/>
                    <a:pt x="2515" y="720895"/>
                    <a:pt x="0" y="725467"/>
                  </a:cubicBezTo>
                  <a:cubicBezTo>
                    <a:pt x="457" y="724781"/>
                    <a:pt x="686" y="724095"/>
                    <a:pt x="1143" y="723410"/>
                  </a:cubicBezTo>
                  <a:cubicBezTo>
                    <a:pt x="13259" y="720209"/>
                    <a:pt x="24917" y="714723"/>
                    <a:pt x="34519" y="708093"/>
                  </a:cubicBezTo>
                  <a:close/>
                </a:path>
              </a:pathLst>
            </a:custGeom>
            <a:solidFill>
              <a:srgbClr val="FFFFFF"/>
            </a:solidFill>
            <a:ln w="2286" cap="flat">
              <a:noFill/>
              <a:prstDash val="solid"/>
              <a:miter/>
            </a:ln>
          </p:spPr>
          <p:txBody>
            <a:bodyPr rtlCol="0" anchor="ctr"/>
            <a:lstStyle/>
            <a:p>
              <a:endParaRPr lang="en-US"/>
            </a:p>
          </p:txBody>
        </p:sp>
        <p:sp>
          <p:nvSpPr>
            <p:cNvPr id="162" name="Freeform 1495">
              <a:extLst>
                <a:ext uri="{FF2B5EF4-FFF2-40B4-BE49-F238E27FC236}">
                  <a16:creationId xmlns:a16="http://schemas.microsoft.com/office/drawing/2014/main" id="{83F565DF-09E0-6515-F3C6-7189BD747EC2}"/>
                </a:ext>
              </a:extLst>
            </p:cNvPr>
            <p:cNvSpPr/>
            <p:nvPr/>
          </p:nvSpPr>
          <p:spPr>
            <a:xfrm>
              <a:off x="4947184" y="5761177"/>
              <a:ext cx="685" cy="5257"/>
            </a:xfrm>
            <a:custGeom>
              <a:avLst/>
              <a:gdLst>
                <a:gd name="connsiteX0" fmla="*/ 0 w 685"/>
                <a:gd name="connsiteY0" fmla="*/ 0 h 5257"/>
                <a:gd name="connsiteX1" fmla="*/ 686 w 685"/>
                <a:gd name="connsiteY1" fmla="*/ 5258 h 5257"/>
                <a:gd name="connsiteX2" fmla="*/ 0 w 685"/>
                <a:gd name="connsiteY2" fmla="*/ 0 h 5257"/>
              </a:gdLst>
              <a:ahLst/>
              <a:cxnLst>
                <a:cxn ang="0">
                  <a:pos x="connsiteX0" y="connsiteY0"/>
                </a:cxn>
                <a:cxn ang="0">
                  <a:pos x="connsiteX1" y="connsiteY1"/>
                </a:cxn>
                <a:cxn ang="0">
                  <a:pos x="connsiteX2" y="connsiteY2"/>
                </a:cxn>
              </a:cxnLst>
              <a:rect l="l" t="t" r="r" b="b"/>
              <a:pathLst>
                <a:path w="685" h="5257">
                  <a:moveTo>
                    <a:pt x="0" y="0"/>
                  </a:moveTo>
                  <a:cubicBezTo>
                    <a:pt x="457" y="1829"/>
                    <a:pt x="457" y="3429"/>
                    <a:pt x="686" y="5258"/>
                  </a:cubicBezTo>
                  <a:cubicBezTo>
                    <a:pt x="457"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496">
              <a:extLst>
                <a:ext uri="{FF2B5EF4-FFF2-40B4-BE49-F238E27FC236}">
                  <a16:creationId xmlns:a16="http://schemas.microsoft.com/office/drawing/2014/main" id="{5368EC8B-4BC8-E8E7-F62A-F90179D1BC7B}"/>
                </a:ext>
              </a:extLst>
            </p:cNvPr>
            <p:cNvSpPr/>
            <p:nvPr/>
          </p:nvSpPr>
          <p:spPr>
            <a:xfrm>
              <a:off x="4941698" y="5747461"/>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457" y="915"/>
                    <a:pt x="914" y="1372"/>
                  </a:cubicBezTo>
                  <a:cubicBezTo>
                    <a:pt x="686"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497">
              <a:extLst>
                <a:ext uri="{FF2B5EF4-FFF2-40B4-BE49-F238E27FC236}">
                  <a16:creationId xmlns:a16="http://schemas.microsoft.com/office/drawing/2014/main" id="{715E43AD-AE0F-C654-E870-10B2189B79CC}"/>
                </a:ext>
              </a:extLst>
            </p:cNvPr>
            <p:cNvSpPr/>
            <p:nvPr/>
          </p:nvSpPr>
          <p:spPr>
            <a:xfrm>
              <a:off x="4942841" y="5749290"/>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4"/>
                    <a:pt x="686"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5" name="Freeform 1498">
              <a:extLst>
                <a:ext uri="{FF2B5EF4-FFF2-40B4-BE49-F238E27FC236}">
                  <a16:creationId xmlns:a16="http://schemas.microsoft.com/office/drawing/2014/main" id="{86CA91AB-4C16-44DF-F40B-542AD9B9FCB1}"/>
                </a:ext>
              </a:extLst>
            </p:cNvPr>
            <p:cNvSpPr/>
            <p:nvPr/>
          </p:nvSpPr>
          <p:spPr>
            <a:xfrm>
              <a:off x="4943755" y="57513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8"/>
                    <a:pt x="457" y="915"/>
                    <a:pt x="686" y="1372"/>
                  </a:cubicBezTo>
                  <a:cubicBezTo>
                    <a:pt x="457" y="915"/>
                    <a:pt x="229" y="458"/>
                    <a:pt x="0" y="0"/>
                  </a:cubicBezTo>
                  <a:close/>
                </a:path>
              </a:pathLst>
            </a:custGeom>
            <a:solidFill>
              <a:srgbClr val="FFFFFF"/>
            </a:solidFill>
            <a:ln w="2286" cap="flat">
              <a:noFill/>
              <a:prstDash val="solid"/>
              <a:miter/>
            </a:ln>
          </p:spPr>
          <p:txBody>
            <a:bodyPr rtlCol="0" anchor="ctr"/>
            <a:lstStyle/>
            <a:p>
              <a:endParaRPr lang="en-US"/>
            </a:p>
          </p:txBody>
        </p:sp>
        <p:sp>
          <p:nvSpPr>
            <p:cNvPr id="166" name="Freeform 1499">
              <a:extLst>
                <a:ext uri="{FF2B5EF4-FFF2-40B4-BE49-F238E27FC236}">
                  <a16:creationId xmlns:a16="http://schemas.microsoft.com/office/drawing/2014/main" id="{615B5ADF-548A-C699-30FE-6A77C73118D0}"/>
                </a:ext>
              </a:extLst>
            </p:cNvPr>
            <p:cNvSpPr/>
            <p:nvPr/>
          </p:nvSpPr>
          <p:spPr>
            <a:xfrm>
              <a:off x="4946041" y="5757291"/>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7" name="Freeform 1500">
              <a:extLst>
                <a:ext uri="{FF2B5EF4-FFF2-40B4-BE49-F238E27FC236}">
                  <a16:creationId xmlns:a16="http://schemas.microsoft.com/office/drawing/2014/main" id="{61118FFF-EEEB-58F8-BB4F-B56DD2AF63BB}"/>
                </a:ext>
              </a:extLst>
            </p:cNvPr>
            <p:cNvSpPr/>
            <p:nvPr/>
          </p:nvSpPr>
          <p:spPr>
            <a:xfrm>
              <a:off x="4946727" y="57593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229" y="458"/>
                    <a:pt x="229" y="915"/>
                    <a:pt x="229" y="1372"/>
                  </a:cubicBezTo>
                  <a:cubicBezTo>
                    <a:pt x="229" y="915"/>
                    <a:pt x="0" y="458"/>
                    <a:pt x="0" y="0"/>
                  </a:cubicBezTo>
                  <a:close/>
                </a:path>
              </a:pathLst>
            </a:custGeom>
            <a:solidFill>
              <a:srgbClr val="FFFFFF"/>
            </a:solidFill>
            <a:ln w="2286" cap="flat">
              <a:noFill/>
              <a:prstDash val="solid"/>
              <a:miter/>
            </a:ln>
          </p:spPr>
          <p:txBody>
            <a:bodyPr rtlCol="0" anchor="ctr"/>
            <a:lstStyle/>
            <a:p>
              <a:endParaRPr lang="en-US"/>
            </a:p>
          </p:txBody>
        </p:sp>
        <p:sp>
          <p:nvSpPr>
            <p:cNvPr id="168" name="Freeform 1501">
              <a:extLst>
                <a:ext uri="{FF2B5EF4-FFF2-40B4-BE49-F238E27FC236}">
                  <a16:creationId xmlns:a16="http://schemas.microsoft.com/office/drawing/2014/main" id="{88E1F01E-DA47-18BC-4743-2409CF1721E7}"/>
                </a:ext>
              </a:extLst>
            </p:cNvPr>
            <p:cNvSpPr/>
            <p:nvPr/>
          </p:nvSpPr>
          <p:spPr>
            <a:xfrm>
              <a:off x="4945356" y="5755233"/>
              <a:ext cx="457" cy="1371"/>
            </a:xfrm>
            <a:custGeom>
              <a:avLst/>
              <a:gdLst>
                <a:gd name="connsiteX0" fmla="*/ 0 w 457"/>
                <a:gd name="connsiteY0" fmla="*/ 0 h 1371"/>
                <a:gd name="connsiteX1" fmla="*/ 457 w 457"/>
                <a:gd name="connsiteY1" fmla="*/ 1371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1"/>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9" name="Freeform 1502">
              <a:extLst>
                <a:ext uri="{FF2B5EF4-FFF2-40B4-BE49-F238E27FC236}">
                  <a16:creationId xmlns:a16="http://schemas.microsoft.com/office/drawing/2014/main" id="{AFCCB277-23BF-FE98-F761-299568CD59DE}"/>
                </a:ext>
              </a:extLst>
            </p:cNvPr>
            <p:cNvSpPr/>
            <p:nvPr/>
          </p:nvSpPr>
          <p:spPr>
            <a:xfrm>
              <a:off x="4298646" y="6440576"/>
              <a:ext cx="1143" cy="2286"/>
            </a:xfrm>
            <a:custGeom>
              <a:avLst/>
              <a:gdLst>
                <a:gd name="connsiteX0" fmla="*/ 0 w 1143"/>
                <a:gd name="connsiteY0" fmla="*/ 2286 h 2286"/>
                <a:gd name="connsiteX1" fmla="*/ 1143 w 1143"/>
                <a:gd name="connsiteY1" fmla="*/ 0 h 2286"/>
                <a:gd name="connsiteX2" fmla="*/ 0 w 1143"/>
                <a:gd name="connsiteY2" fmla="*/ 2286 h 2286"/>
              </a:gdLst>
              <a:ahLst/>
              <a:cxnLst>
                <a:cxn ang="0">
                  <a:pos x="connsiteX0" y="connsiteY0"/>
                </a:cxn>
                <a:cxn ang="0">
                  <a:pos x="connsiteX1" y="connsiteY1"/>
                </a:cxn>
                <a:cxn ang="0">
                  <a:pos x="connsiteX2" y="connsiteY2"/>
                </a:cxn>
              </a:cxnLst>
              <a:rect l="l" t="t" r="r" b="b"/>
              <a:pathLst>
                <a:path w="1143" h="2286">
                  <a:moveTo>
                    <a:pt x="0" y="2286"/>
                  </a:moveTo>
                  <a:cubicBezTo>
                    <a:pt x="457" y="1601"/>
                    <a:pt x="686" y="915"/>
                    <a:pt x="1143" y="0"/>
                  </a:cubicBezTo>
                  <a:cubicBezTo>
                    <a:pt x="686" y="915"/>
                    <a:pt x="229" y="1601"/>
                    <a:pt x="0" y="2286"/>
                  </a:cubicBezTo>
                  <a:close/>
                </a:path>
              </a:pathLst>
            </a:custGeom>
            <a:solidFill>
              <a:srgbClr val="FFFFFF"/>
            </a:solidFill>
            <a:ln w="2286" cap="flat">
              <a:noFill/>
              <a:prstDash val="solid"/>
              <a:miter/>
            </a:ln>
          </p:spPr>
          <p:txBody>
            <a:bodyPr rtlCol="0" anchor="ctr"/>
            <a:lstStyle/>
            <a:p>
              <a:endParaRPr lang="en-US"/>
            </a:p>
          </p:txBody>
        </p:sp>
        <p:sp>
          <p:nvSpPr>
            <p:cNvPr id="170" name="Freeform 1503">
              <a:extLst>
                <a:ext uri="{FF2B5EF4-FFF2-40B4-BE49-F238E27FC236}">
                  <a16:creationId xmlns:a16="http://schemas.microsoft.com/office/drawing/2014/main" id="{40C48723-3C9B-423F-9576-9AA689178C5A}"/>
                </a:ext>
              </a:extLst>
            </p:cNvPr>
            <p:cNvSpPr/>
            <p:nvPr/>
          </p:nvSpPr>
          <p:spPr>
            <a:xfrm>
              <a:off x="4944670" y="5753404"/>
              <a:ext cx="457" cy="1371"/>
            </a:xfrm>
            <a:custGeom>
              <a:avLst/>
              <a:gdLst>
                <a:gd name="connsiteX0" fmla="*/ 0 w 457"/>
                <a:gd name="connsiteY0" fmla="*/ 0 h 1371"/>
                <a:gd name="connsiteX1" fmla="*/ 457 w 457"/>
                <a:gd name="connsiteY1" fmla="*/ 1371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1"/>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71" name="Freeform 1504">
              <a:extLst>
                <a:ext uri="{FF2B5EF4-FFF2-40B4-BE49-F238E27FC236}">
                  <a16:creationId xmlns:a16="http://schemas.microsoft.com/office/drawing/2014/main" id="{230DDF7F-D56B-C427-E904-75CB0FE1CAB9}"/>
                </a:ext>
              </a:extLst>
            </p:cNvPr>
            <p:cNvSpPr/>
            <p:nvPr/>
          </p:nvSpPr>
          <p:spPr>
            <a:xfrm>
              <a:off x="4943298" y="5787009"/>
              <a:ext cx="457" cy="914"/>
            </a:xfrm>
            <a:custGeom>
              <a:avLst/>
              <a:gdLst>
                <a:gd name="connsiteX0" fmla="*/ 457 w 457"/>
                <a:gd name="connsiteY0" fmla="*/ 0 h 914"/>
                <a:gd name="connsiteX1" fmla="*/ 0 w 457"/>
                <a:gd name="connsiteY1" fmla="*/ 914 h 914"/>
                <a:gd name="connsiteX2" fmla="*/ 457 w 457"/>
                <a:gd name="connsiteY2" fmla="*/ 0 h 914"/>
              </a:gdLst>
              <a:ahLst/>
              <a:cxnLst>
                <a:cxn ang="0">
                  <a:pos x="connsiteX0" y="connsiteY0"/>
                </a:cxn>
                <a:cxn ang="0">
                  <a:pos x="connsiteX1" y="connsiteY1"/>
                </a:cxn>
                <a:cxn ang="0">
                  <a:pos x="connsiteX2" y="connsiteY2"/>
                </a:cxn>
              </a:cxnLst>
              <a:rect l="l" t="t" r="r" b="b"/>
              <a:pathLst>
                <a:path w="457" h="914">
                  <a:moveTo>
                    <a:pt x="457" y="0"/>
                  </a:moveTo>
                  <a:cubicBezTo>
                    <a:pt x="229" y="229"/>
                    <a:pt x="229" y="686"/>
                    <a:pt x="0" y="914"/>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172" name="Freeform 1505">
              <a:extLst>
                <a:ext uri="{FF2B5EF4-FFF2-40B4-BE49-F238E27FC236}">
                  <a16:creationId xmlns:a16="http://schemas.microsoft.com/office/drawing/2014/main" id="{89F02F8B-BC13-60E8-B2F8-51371A0D42B8}"/>
                </a:ext>
              </a:extLst>
            </p:cNvPr>
            <p:cNvSpPr/>
            <p:nvPr/>
          </p:nvSpPr>
          <p:spPr>
            <a:xfrm>
              <a:off x="4369284" y="6019038"/>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686"/>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173" name="Freeform 1506">
              <a:extLst>
                <a:ext uri="{FF2B5EF4-FFF2-40B4-BE49-F238E27FC236}">
                  <a16:creationId xmlns:a16="http://schemas.microsoft.com/office/drawing/2014/main" id="{AA07B1C1-3799-A301-E36F-0F3CA4FF6B32}"/>
                </a:ext>
              </a:extLst>
            </p:cNvPr>
            <p:cNvSpPr/>
            <p:nvPr/>
          </p:nvSpPr>
          <p:spPr>
            <a:xfrm>
              <a:off x="4581882" y="5742203"/>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914" y="458"/>
                    <a:pt x="1829" y="915"/>
                    <a:pt x="2515" y="1143"/>
                  </a:cubicBezTo>
                  <a:cubicBezTo>
                    <a:pt x="1829" y="915"/>
                    <a:pt x="914" y="458"/>
                    <a:pt x="0" y="0"/>
                  </a:cubicBezTo>
                  <a:close/>
                </a:path>
              </a:pathLst>
            </a:custGeom>
            <a:solidFill>
              <a:srgbClr val="FFFFFF"/>
            </a:solidFill>
            <a:ln w="2286" cap="flat">
              <a:noFill/>
              <a:prstDash val="solid"/>
              <a:miter/>
            </a:ln>
          </p:spPr>
          <p:txBody>
            <a:bodyPr rtlCol="0" anchor="ctr"/>
            <a:lstStyle/>
            <a:p>
              <a:endParaRPr lang="en-US"/>
            </a:p>
          </p:txBody>
        </p:sp>
        <p:sp>
          <p:nvSpPr>
            <p:cNvPr id="174" name="Freeform 1507">
              <a:extLst>
                <a:ext uri="{FF2B5EF4-FFF2-40B4-BE49-F238E27FC236}">
                  <a16:creationId xmlns:a16="http://schemas.microsoft.com/office/drawing/2014/main" id="{2D3D46E6-AEF8-189F-7297-1F3600234439}"/>
                </a:ext>
              </a:extLst>
            </p:cNvPr>
            <p:cNvSpPr/>
            <p:nvPr/>
          </p:nvSpPr>
          <p:spPr>
            <a:xfrm>
              <a:off x="4634688" y="578220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457" y="458"/>
                    <a:pt x="686" y="915"/>
                    <a:pt x="914" y="1372"/>
                  </a:cubicBezTo>
                  <a:cubicBezTo>
                    <a:pt x="686" y="915"/>
                    <a:pt x="229" y="458"/>
                    <a:pt x="0" y="0"/>
                  </a:cubicBezTo>
                  <a:close/>
                </a:path>
              </a:pathLst>
            </a:custGeom>
            <a:solidFill>
              <a:srgbClr val="FFFFFF"/>
            </a:solidFill>
            <a:ln w="2286" cap="flat">
              <a:noFill/>
              <a:prstDash val="solid"/>
              <a:miter/>
            </a:ln>
          </p:spPr>
          <p:txBody>
            <a:bodyPr rtlCol="0" anchor="ctr"/>
            <a:lstStyle/>
            <a:p>
              <a:endParaRPr lang="en-US"/>
            </a:p>
          </p:txBody>
        </p:sp>
        <p:sp>
          <p:nvSpPr>
            <p:cNvPr id="175" name="Freeform 1508">
              <a:extLst>
                <a:ext uri="{FF2B5EF4-FFF2-40B4-BE49-F238E27FC236}">
                  <a16:creationId xmlns:a16="http://schemas.microsoft.com/office/drawing/2014/main" id="{86A3B243-3172-09D0-4D43-CB62D0EBCC41}"/>
                </a:ext>
              </a:extLst>
            </p:cNvPr>
            <p:cNvSpPr/>
            <p:nvPr/>
          </p:nvSpPr>
          <p:spPr>
            <a:xfrm>
              <a:off x="4334994" y="59758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914"/>
                    <a:pt x="0" y="0"/>
                  </a:cubicBezTo>
                  <a:cubicBezTo>
                    <a:pt x="457" y="1143"/>
                    <a:pt x="1143" y="2057"/>
                    <a:pt x="1600" y="3200"/>
                  </a:cubicBezTo>
                  <a:close/>
                </a:path>
              </a:pathLst>
            </a:custGeom>
            <a:solidFill>
              <a:srgbClr val="FFFFFF"/>
            </a:solidFill>
            <a:ln w="2286" cap="flat">
              <a:noFill/>
              <a:prstDash val="solid"/>
              <a:miter/>
            </a:ln>
          </p:spPr>
          <p:txBody>
            <a:bodyPr rtlCol="0" anchor="ctr"/>
            <a:lstStyle/>
            <a:p>
              <a:endParaRPr lang="en-US"/>
            </a:p>
          </p:txBody>
        </p:sp>
        <p:sp>
          <p:nvSpPr>
            <p:cNvPr id="176" name="Freeform 1509">
              <a:extLst>
                <a:ext uri="{FF2B5EF4-FFF2-40B4-BE49-F238E27FC236}">
                  <a16:creationId xmlns:a16="http://schemas.microsoft.com/office/drawing/2014/main" id="{275B9F8F-E0C5-2425-9E4F-702F14356AA7}"/>
                </a:ext>
              </a:extLst>
            </p:cNvPr>
            <p:cNvSpPr/>
            <p:nvPr/>
          </p:nvSpPr>
          <p:spPr>
            <a:xfrm>
              <a:off x="4341394" y="5987262"/>
              <a:ext cx="9829" cy="13716"/>
            </a:xfrm>
            <a:custGeom>
              <a:avLst/>
              <a:gdLst>
                <a:gd name="connsiteX0" fmla="*/ 9830 w 9829"/>
                <a:gd name="connsiteY0" fmla="*/ 13716 h 13716"/>
                <a:gd name="connsiteX1" fmla="*/ 0 w 9829"/>
                <a:gd name="connsiteY1" fmla="*/ 0 h 13716"/>
                <a:gd name="connsiteX2" fmla="*/ 9830 w 9829"/>
                <a:gd name="connsiteY2" fmla="*/ 13716 h 13716"/>
              </a:gdLst>
              <a:ahLst/>
              <a:cxnLst>
                <a:cxn ang="0">
                  <a:pos x="connsiteX0" y="connsiteY0"/>
                </a:cxn>
                <a:cxn ang="0">
                  <a:pos x="connsiteX1" y="connsiteY1"/>
                </a:cxn>
                <a:cxn ang="0">
                  <a:pos x="connsiteX2" y="connsiteY2"/>
                </a:cxn>
              </a:cxnLst>
              <a:rect l="l" t="t" r="r" b="b"/>
              <a:pathLst>
                <a:path w="9829" h="13716">
                  <a:moveTo>
                    <a:pt x="9830" y="13716"/>
                  </a:moveTo>
                  <a:cubicBezTo>
                    <a:pt x="6172" y="9372"/>
                    <a:pt x="2972" y="4800"/>
                    <a:pt x="0" y="0"/>
                  </a:cubicBezTo>
                  <a:cubicBezTo>
                    <a:pt x="2972" y="4800"/>
                    <a:pt x="6401" y="9372"/>
                    <a:pt x="9830" y="13716"/>
                  </a:cubicBezTo>
                  <a:close/>
                </a:path>
              </a:pathLst>
            </a:custGeom>
            <a:solidFill>
              <a:srgbClr val="FFFFFF"/>
            </a:solidFill>
            <a:ln w="2286" cap="flat">
              <a:noFill/>
              <a:prstDash val="solid"/>
              <a:miter/>
            </a:ln>
          </p:spPr>
          <p:txBody>
            <a:bodyPr rtlCol="0" anchor="ctr"/>
            <a:lstStyle/>
            <a:p>
              <a:endParaRPr lang="en-US"/>
            </a:p>
          </p:txBody>
        </p:sp>
        <p:sp>
          <p:nvSpPr>
            <p:cNvPr id="177" name="Freeform 1510">
              <a:extLst>
                <a:ext uri="{FF2B5EF4-FFF2-40B4-BE49-F238E27FC236}">
                  <a16:creationId xmlns:a16="http://schemas.microsoft.com/office/drawing/2014/main" id="{EDCD86F9-30F6-3DD6-D548-3AE0C66384C7}"/>
                </a:ext>
              </a:extLst>
            </p:cNvPr>
            <p:cNvSpPr/>
            <p:nvPr/>
          </p:nvSpPr>
          <p:spPr>
            <a:xfrm>
              <a:off x="4613886" y="5761863"/>
              <a:ext cx="1600" cy="1143"/>
            </a:xfrm>
            <a:custGeom>
              <a:avLst/>
              <a:gdLst>
                <a:gd name="connsiteX0" fmla="*/ 0 w 1600"/>
                <a:gd name="connsiteY0" fmla="*/ 0 h 1143"/>
                <a:gd name="connsiteX1" fmla="*/ 1600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7" y="457"/>
                    <a:pt x="914" y="914"/>
                    <a:pt x="1600" y="1143"/>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78" name="Freeform 1511">
              <a:extLst>
                <a:ext uri="{FF2B5EF4-FFF2-40B4-BE49-F238E27FC236}">
                  <a16:creationId xmlns:a16="http://schemas.microsoft.com/office/drawing/2014/main" id="{56E3D1A4-C750-4733-476F-DEF2C47FFCAA}"/>
                </a:ext>
              </a:extLst>
            </p:cNvPr>
            <p:cNvSpPr/>
            <p:nvPr/>
          </p:nvSpPr>
          <p:spPr>
            <a:xfrm>
              <a:off x="4377056" y="6025438"/>
              <a:ext cx="1828" cy="1371"/>
            </a:xfrm>
            <a:custGeom>
              <a:avLst/>
              <a:gdLst>
                <a:gd name="connsiteX0" fmla="*/ 1829 w 1828"/>
                <a:gd name="connsiteY0" fmla="*/ 1371 h 1371"/>
                <a:gd name="connsiteX1" fmla="*/ 0 w 1828"/>
                <a:gd name="connsiteY1" fmla="*/ 0 h 1371"/>
                <a:gd name="connsiteX2" fmla="*/ 1829 w 1828"/>
                <a:gd name="connsiteY2" fmla="*/ 1371 h 1371"/>
              </a:gdLst>
              <a:ahLst/>
              <a:cxnLst>
                <a:cxn ang="0">
                  <a:pos x="connsiteX0" y="connsiteY0"/>
                </a:cxn>
                <a:cxn ang="0">
                  <a:pos x="connsiteX1" y="connsiteY1"/>
                </a:cxn>
                <a:cxn ang="0">
                  <a:pos x="connsiteX2" y="connsiteY2"/>
                </a:cxn>
              </a:cxnLst>
              <a:rect l="l" t="t" r="r" b="b"/>
              <a:pathLst>
                <a:path w="1828" h="1371">
                  <a:moveTo>
                    <a:pt x="1829" y="1371"/>
                  </a:moveTo>
                  <a:cubicBezTo>
                    <a:pt x="1143" y="914"/>
                    <a:pt x="686" y="457"/>
                    <a:pt x="0" y="0"/>
                  </a:cubicBezTo>
                  <a:cubicBezTo>
                    <a:pt x="686" y="457"/>
                    <a:pt x="1143" y="914"/>
                    <a:pt x="1829" y="1371"/>
                  </a:cubicBezTo>
                  <a:close/>
                </a:path>
              </a:pathLst>
            </a:custGeom>
            <a:solidFill>
              <a:srgbClr val="FFFFFF"/>
            </a:solidFill>
            <a:ln w="2286" cap="flat">
              <a:noFill/>
              <a:prstDash val="solid"/>
              <a:miter/>
            </a:ln>
          </p:spPr>
          <p:txBody>
            <a:bodyPr rtlCol="0" anchor="ctr"/>
            <a:lstStyle/>
            <a:p>
              <a:endParaRPr lang="en-US"/>
            </a:p>
          </p:txBody>
        </p:sp>
        <p:sp>
          <p:nvSpPr>
            <p:cNvPr id="179" name="Freeform 1512">
              <a:extLst>
                <a:ext uri="{FF2B5EF4-FFF2-40B4-BE49-F238E27FC236}">
                  <a16:creationId xmlns:a16="http://schemas.microsoft.com/office/drawing/2014/main" id="{2F427BC3-0596-E12E-3385-ED756F7B839C}"/>
                </a:ext>
              </a:extLst>
            </p:cNvPr>
            <p:cNvSpPr/>
            <p:nvPr/>
          </p:nvSpPr>
          <p:spPr>
            <a:xfrm>
              <a:off x="4591254" y="5747004"/>
              <a:ext cx="2286" cy="1371"/>
            </a:xfrm>
            <a:custGeom>
              <a:avLst/>
              <a:gdLst>
                <a:gd name="connsiteX0" fmla="*/ 0 w 2286"/>
                <a:gd name="connsiteY0" fmla="*/ 0 h 1371"/>
                <a:gd name="connsiteX1" fmla="*/ 2286 w 2286"/>
                <a:gd name="connsiteY1" fmla="*/ 1372 h 1371"/>
                <a:gd name="connsiteX2" fmla="*/ 0 w 2286"/>
                <a:gd name="connsiteY2" fmla="*/ 0 h 1371"/>
              </a:gdLst>
              <a:ahLst/>
              <a:cxnLst>
                <a:cxn ang="0">
                  <a:pos x="connsiteX0" y="connsiteY0"/>
                </a:cxn>
                <a:cxn ang="0">
                  <a:pos x="connsiteX1" y="connsiteY1"/>
                </a:cxn>
                <a:cxn ang="0">
                  <a:pos x="connsiteX2" y="connsiteY2"/>
                </a:cxn>
              </a:cxnLst>
              <a:rect l="l" t="t" r="r" b="b"/>
              <a:pathLst>
                <a:path w="2286" h="1371">
                  <a:moveTo>
                    <a:pt x="0" y="0"/>
                  </a:moveTo>
                  <a:cubicBezTo>
                    <a:pt x="686" y="457"/>
                    <a:pt x="1600" y="914"/>
                    <a:pt x="2286" y="1372"/>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80" name="Freeform 1513">
              <a:extLst>
                <a:ext uri="{FF2B5EF4-FFF2-40B4-BE49-F238E27FC236}">
                  <a16:creationId xmlns:a16="http://schemas.microsoft.com/office/drawing/2014/main" id="{2955E00A-303E-CA80-FF6D-17E0B32C5996}"/>
                </a:ext>
              </a:extLst>
            </p:cNvPr>
            <p:cNvSpPr/>
            <p:nvPr/>
          </p:nvSpPr>
          <p:spPr>
            <a:xfrm>
              <a:off x="4585311" y="5743803"/>
              <a:ext cx="5486" cy="2743"/>
            </a:xfrm>
            <a:custGeom>
              <a:avLst/>
              <a:gdLst>
                <a:gd name="connsiteX0" fmla="*/ 0 w 5486"/>
                <a:gd name="connsiteY0" fmla="*/ 0 h 2743"/>
                <a:gd name="connsiteX1" fmla="*/ 5486 w 5486"/>
                <a:gd name="connsiteY1" fmla="*/ 2743 h 2743"/>
                <a:gd name="connsiteX2" fmla="*/ 0 w 5486"/>
                <a:gd name="connsiteY2" fmla="*/ 0 h 2743"/>
              </a:gdLst>
              <a:ahLst/>
              <a:cxnLst>
                <a:cxn ang="0">
                  <a:pos x="connsiteX0" y="connsiteY0"/>
                </a:cxn>
                <a:cxn ang="0">
                  <a:pos x="connsiteX1" y="connsiteY1"/>
                </a:cxn>
                <a:cxn ang="0">
                  <a:pos x="connsiteX2" y="connsiteY2"/>
                </a:cxn>
              </a:cxnLst>
              <a:rect l="l" t="t" r="r" b="b"/>
              <a:pathLst>
                <a:path w="5486" h="2743">
                  <a:moveTo>
                    <a:pt x="0" y="0"/>
                  </a:moveTo>
                  <a:cubicBezTo>
                    <a:pt x="1829" y="914"/>
                    <a:pt x="3658" y="1828"/>
                    <a:pt x="5486" y="2743"/>
                  </a:cubicBezTo>
                  <a:cubicBezTo>
                    <a:pt x="3886" y="1828"/>
                    <a:pt x="2057" y="914"/>
                    <a:pt x="0" y="0"/>
                  </a:cubicBezTo>
                  <a:close/>
                </a:path>
              </a:pathLst>
            </a:custGeom>
            <a:solidFill>
              <a:srgbClr val="FFFFFF"/>
            </a:solidFill>
            <a:ln w="2286" cap="flat">
              <a:noFill/>
              <a:prstDash val="solid"/>
              <a:miter/>
            </a:ln>
          </p:spPr>
          <p:txBody>
            <a:bodyPr rtlCol="0" anchor="ctr"/>
            <a:lstStyle/>
            <a:p>
              <a:endParaRPr lang="en-US"/>
            </a:p>
          </p:txBody>
        </p:sp>
        <p:sp>
          <p:nvSpPr>
            <p:cNvPr id="181" name="Freeform 1514">
              <a:extLst>
                <a:ext uri="{FF2B5EF4-FFF2-40B4-BE49-F238E27FC236}">
                  <a16:creationId xmlns:a16="http://schemas.microsoft.com/office/drawing/2014/main" id="{E2AE5B50-737F-0CFF-B26F-9D39233EE3BD}"/>
                </a:ext>
              </a:extLst>
            </p:cNvPr>
            <p:cNvSpPr/>
            <p:nvPr/>
          </p:nvSpPr>
          <p:spPr>
            <a:xfrm>
              <a:off x="4365397" y="6015837"/>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457"/>
                    <a:pt x="0" y="0"/>
                  </a:cubicBezTo>
                  <a:cubicBezTo>
                    <a:pt x="686" y="685"/>
                    <a:pt x="1372" y="1143"/>
                    <a:pt x="1829" y="1600"/>
                  </a:cubicBezTo>
                  <a:close/>
                </a:path>
              </a:pathLst>
            </a:custGeom>
            <a:solidFill>
              <a:srgbClr val="FFFFFF"/>
            </a:solidFill>
            <a:ln w="2286" cap="flat">
              <a:noFill/>
              <a:prstDash val="solid"/>
              <a:miter/>
            </a:ln>
          </p:spPr>
          <p:txBody>
            <a:bodyPr rtlCol="0" anchor="ctr"/>
            <a:lstStyle/>
            <a:p>
              <a:endParaRPr lang="en-US"/>
            </a:p>
          </p:txBody>
        </p:sp>
        <p:sp>
          <p:nvSpPr>
            <p:cNvPr id="182" name="Freeform 1515">
              <a:extLst>
                <a:ext uri="{FF2B5EF4-FFF2-40B4-BE49-F238E27FC236}">
                  <a16:creationId xmlns:a16="http://schemas.microsoft.com/office/drawing/2014/main" id="{32BFCF6A-B5CF-3A6A-A0F8-00757EF14EB4}"/>
                </a:ext>
              </a:extLst>
            </p:cNvPr>
            <p:cNvSpPr/>
            <p:nvPr/>
          </p:nvSpPr>
          <p:spPr>
            <a:xfrm>
              <a:off x="4594912" y="5749061"/>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458"/>
                    <a:pt x="1372" y="915"/>
                    <a:pt x="2057" y="1143"/>
                  </a:cubicBezTo>
                  <a:cubicBezTo>
                    <a:pt x="1600"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83" name="Freeform 1516">
              <a:extLst>
                <a:ext uri="{FF2B5EF4-FFF2-40B4-BE49-F238E27FC236}">
                  <a16:creationId xmlns:a16="http://schemas.microsoft.com/office/drawing/2014/main" id="{22A6FD6E-BD96-D73D-B405-916742B0D3DB}"/>
                </a:ext>
              </a:extLst>
            </p:cNvPr>
            <p:cNvSpPr/>
            <p:nvPr/>
          </p:nvSpPr>
          <p:spPr>
            <a:xfrm>
              <a:off x="4601998" y="5753404"/>
              <a:ext cx="3429" cy="2286"/>
            </a:xfrm>
            <a:custGeom>
              <a:avLst/>
              <a:gdLst>
                <a:gd name="connsiteX0" fmla="*/ 0 w 3429"/>
                <a:gd name="connsiteY0" fmla="*/ 0 h 2286"/>
                <a:gd name="connsiteX1" fmla="*/ 3429 w 3429"/>
                <a:gd name="connsiteY1" fmla="*/ 2286 h 2286"/>
                <a:gd name="connsiteX2" fmla="*/ 0 w 3429"/>
                <a:gd name="connsiteY2" fmla="*/ 0 h 2286"/>
              </a:gdLst>
              <a:ahLst/>
              <a:cxnLst>
                <a:cxn ang="0">
                  <a:pos x="connsiteX0" y="connsiteY0"/>
                </a:cxn>
                <a:cxn ang="0">
                  <a:pos x="connsiteX1" y="connsiteY1"/>
                </a:cxn>
                <a:cxn ang="0">
                  <a:pos x="connsiteX2" y="connsiteY2"/>
                </a:cxn>
              </a:cxnLst>
              <a:rect l="l" t="t" r="r" b="b"/>
              <a:pathLst>
                <a:path w="3429" h="2286">
                  <a:moveTo>
                    <a:pt x="0" y="0"/>
                  </a:moveTo>
                  <a:cubicBezTo>
                    <a:pt x="1143" y="686"/>
                    <a:pt x="2286" y="1371"/>
                    <a:pt x="3429" y="2286"/>
                  </a:cubicBezTo>
                  <a:cubicBezTo>
                    <a:pt x="2286" y="1371"/>
                    <a:pt x="1143" y="686"/>
                    <a:pt x="0" y="0"/>
                  </a:cubicBezTo>
                  <a:close/>
                </a:path>
              </a:pathLst>
            </a:custGeom>
            <a:solidFill>
              <a:srgbClr val="FFFFFF"/>
            </a:solidFill>
            <a:ln w="2286" cap="flat">
              <a:noFill/>
              <a:prstDash val="solid"/>
              <a:miter/>
            </a:ln>
          </p:spPr>
          <p:txBody>
            <a:bodyPr rtlCol="0" anchor="ctr"/>
            <a:lstStyle/>
            <a:p>
              <a:endParaRPr lang="en-US"/>
            </a:p>
          </p:txBody>
        </p:sp>
        <p:sp>
          <p:nvSpPr>
            <p:cNvPr id="184" name="Freeform 1517">
              <a:extLst>
                <a:ext uri="{FF2B5EF4-FFF2-40B4-BE49-F238E27FC236}">
                  <a16:creationId xmlns:a16="http://schemas.microsoft.com/office/drawing/2014/main" id="{047BD714-7426-AF8A-95B6-D4B23D2A5C0C}"/>
                </a:ext>
              </a:extLst>
            </p:cNvPr>
            <p:cNvSpPr/>
            <p:nvPr/>
          </p:nvSpPr>
          <p:spPr>
            <a:xfrm>
              <a:off x="4598569" y="5751118"/>
              <a:ext cx="2057" cy="1371"/>
            </a:xfrm>
            <a:custGeom>
              <a:avLst/>
              <a:gdLst>
                <a:gd name="connsiteX0" fmla="*/ 0 w 2057"/>
                <a:gd name="connsiteY0" fmla="*/ 0 h 1371"/>
                <a:gd name="connsiteX1" fmla="*/ 2057 w 2057"/>
                <a:gd name="connsiteY1" fmla="*/ 1371 h 1371"/>
                <a:gd name="connsiteX2" fmla="*/ 0 w 2057"/>
                <a:gd name="connsiteY2" fmla="*/ 0 h 1371"/>
              </a:gdLst>
              <a:ahLst/>
              <a:cxnLst>
                <a:cxn ang="0">
                  <a:pos x="connsiteX0" y="connsiteY0"/>
                </a:cxn>
                <a:cxn ang="0">
                  <a:pos x="connsiteX1" y="connsiteY1"/>
                </a:cxn>
                <a:cxn ang="0">
                  <a:pos x="connsiteX2" y="connsiteY2"/>
                </a:cxn>
              </a:cxnLst>
              <a:rect l="l" t="t" r="r" b="b"/>
              <a:pathLst>
                <a:path w="2057" h="1371">
                  <a:moveTo>
                    <a:pt x="0" y="0"/>
                  </a:moveTo>
                  <a:cubicBezTo>
                    <a:pt x="686" y="457"/>
                    <a:pt x="1372" y="914"/>
                    <a:pt x="2057" y="1371"/>
                  </a:cubicBezTo>
                  <a:cubicBezTo>
                    <a:pt x="1372"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85" name="Freeform 1518">
              <a:extLst>
                <a:ext uri="{FF2B5EF4-FFF2-40B4-BE49-F238E27FC236}">
                  <a16:creationId xmlns:a16="http://schemas.microsoft.com/office/drawing/2014/main" id="{9D3DB576-C740-EBCB-FC77-2EF036D06BAB}"/>
                </a:ext>
              </a:extLst>
            </p:cNvPr>
            <p:cNvSpPr/>
            <p:nvPr/>
          </p:nvSpPr>
          <p:spPr>
            <a:xfrm>
              <a:off x="4372941" y="6022467"/>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229"/>
                    <a:pt x="1372" y="686"/>
                    <a:pt x="1829" y="1372"/>
                  </a:cubicBezTo>
                  <a:close/>
                </a:path>
              </a:pathLst>
            </a:custGeom>
            <a:solidFill>
              <a:srgbClr val="FFFFFF"/>
            </a:solidFill>
            <a:ln w="2286" cap="flat">
              <a:noFill/>
              <a:prstDash val="solid"/>
              <a:miter/>
            </a:ln>
          </p:spPr>
          <p:txBody>
            <a:bodyPr rtlCol="0" anchor="ctr"/>
            <a:lstStyle/>
            <a:p>
              <a:endParaRPr lang="en-US"/>
            </a:p>
          </p:txBody>
        </p:sp>
        <p:sp>
          <p:nvSpPr>
            <p:cNvPr id="186" name="Freeform 1519">
              <a:extLst>
                <a:ext uri="{FF2B5EF4-FFF2-40B4-BE49-F238E27FC236}">
                  <a16:creationId xmlns:a16="http://schemas.microsoft.com/office/drawing/2014/main" id="{7B57CF90-5ECA-8B44-0443-3182778AC8F2}"/>
                </a:ext>
              </a:extLst>
            </p:cNvPr>
            <p:cNvSpPr/>
            <p:nvPr/>
          </p:nvSpPr>
          <p:spPr>
            <a:xfrm>
              <a:off x="4645890" y="5798439"/>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457" y="914"/>
                    <a:pt x="914" y="1372"/>
                  </a:cubicBezTo>
                  <a:cubicBezTo>
                    <a:pt x="686"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87" name="Freeform 1520">
              <a:extLst>
                <a:ext uri="{FF2B5EF4-FFF2-40B4-BE49-F238E27FC236}">
                  <a16:creationId xmlns:a16="http://schemas.microsoft.com/office/drawing/2014/main" id="{2D600EE4-4EB5-8B49-B7AE-E4857AD5A372}"/>
                </a:ext>
              </a:extLst>
            </p:cNvPr>
            <p:cNvSpPr/>
            <p:nvPr/>
          </p:nvSpPr>
          <p:spPr>
            <a:xfrm>
              <a:off x="4643604" y="5794552"/>
              <a:ext cx="685" cy="1143"/>
            </a:xfrm>
            <a:custGeom>
              <a:avLst/>
              <a:gdLst>
                <a:gd name="connsiteX0" fmla="*/ 0 w 685"/>
                <a:gd name="connsiteY0" fmla="*/ 0 h 1143"/>
                <a:gd name="connsiteX1" fmla="*/ 686 w 685"/>
                <a:gd name="connsiteY1" fmla="*/ 1143 h 1143"/>
                <a:gd name="connsiteX2" fmla="*/ 0 w 685"/>
                <a:gd name="connsiteY2" fmla="*/ 0 h 1143"/>
              </a:gdLst>
              <a:ahLst/>
              <a:cxnLst>
                <a:cxn ang="0">
                  <a:pos x="connsiteX0" y="connsiteY0"/>
                </a:cxn>
                <a:cxn ang="0">
                  <a:pos x="connsiteX1" y="connsiteY1"/>
                </a:cxn>
                <a:cxn ang="0">
                  <a:pos x="connsiteX2" y="connsiteY2"/>
                </a:cxn>
              </a:cxnLst>
              <a:rect l="l" t="t" r="r" b="b"/>
              <a:pathLst>
                <a:path w="685" h="1143">
                  <a:moveTo>
                    <a:pt x="0" y="0"/>
                  </a:moveTo>
                  <a:cubicBezTo>
                    <a:pt x="229" y="457"/>
                    <a:pt x="457" y="686"/>
                    <a:pt x="686"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88" name="Freeform 1521">
              <a:extLst>
                <a:ext uri="{FF2B5EF4-FFF2-40B4-BE49-F238E27FC236}">
                  <a16:creationId xmlns:a16="http://schemas.microsoft.com/office/drawing/2014/main" id="{8C0FF32A-8F3D-B6DD-A409-838D712582B9}"/>
                </a:ext>
              </a:extLst>
            </p:cNvPr>
            <p:cNvSpPr/>
            <p:nvPr/>
          </p:nvSpPr>
          <p:spPr>
            <a:xfrm>
              <a:off x="4648404" y="5802782"/>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8"/>
                    <a:pt x="457" y="915"/>
                    <a:pt x="686" y="1372"/>
                  </a:cubicBezTo>
                  <a:cubicBezTo>
                    <a:pt x="457" y="686"/>
                    <a:pt x="229" y="458"/>
                    <a:pt x="0" y="0"/>
                  </a:cubicBezTo>
                  <a:close/>
                </a:path>
              </a:pathLst>
            </a:custGeom>
            <a:solidFill>
              <a:srgbClr val="FFFFFF"/>
            </a:solidFill>
            <a:ln w="2286" cap="flat">
              <a:noFill/>
              <a:prstDash val="solid"/>
              <a:miter/>
            </a:ln>
          </p:spPr>
          <p:txBody>
            <a:bodyPr rtlCol="0" anchor="ctr"/>
            <a:lstStyle/>
            <a:p>
              <a:endParaRPr lang="en-US"/>
            </a:p>
          </p:txBody>
        </p:sp>
        <p:sp>
          <p:nvSpPr>
            <p:cNvPr id="189" name="Freeform 1522">
              <a:extLst>
                <a:ext uri="{FF2B5EF4-FFF2-40B4-BE49-F238E27FC236}">
                  <a16:creationId xmlns:a16="http://schemas.microsoft.com/office/drawing/2014/main" id="{E678F894-05FF-AA60-1C52-3924D366D4A0}"/>
                </a:ext>
              </a:extLst>
            </p:cNvPr>
            <p:cNvSpPr/>
            <p:nvPr/>
          </p:nvSpPr>
          <p:spPr>
            <a:xfrm>
              <a:off x="4637431" y="5785866"/>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9" y="457"/>
                    <a:pt x="686" y="914"/>
                    <a:pt x="914" y="1143"/>
                  </a:cubicBezTo>
                  <a:cubicBezTo>
                    <a:pt x="686"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90" name="Freeform 1523">
              <a:extLst>
                <a:ext uri="{FF2B5EF4-FFF2-40B4-BE49-F238E27FC236}">
                  <a16:creationId xmlns:a16="http://schemas.microsoft.com/office/drawing/2014/main" id="{0A0C1311-9252-413D-0A51-F671FDDA938A}"/>
                </a:ext>
              </a:extLst>
            </p:cNvPr>
            <p:cNvSpPr/>
            <p:nvPr/>
          </p:nvSpPr>
          <p:spPr>
            <a:xfrm>
              <a:off x="4610457" y="5759119"/>
              <a:ext cx="1600" cy="1371"/>
            </a:xfrm>
            <a:custGeom>
              <a:avLst/>
              <a:gdLst>
                <a:gd name="connsiteX0" fmla="*/ 0 w 1600"/>
                <a:gd name="connsiteY0" fmla="*/ 0 h 1371"/>
                <a:gd name="connsiteX1" fmla="*/ 1600 w 1600"/>
                <a:gd name="connsiteY1" fmla="*/ 1371 h 1371"/>
                <a:gd name="connsiteX2" fmla="*/ 0 w 1600"/>
                <a:gd name="connsiteY2" fmla="*/ 0 h 1371"/>
              </a:gdLst>
              <a:ahLst/>
              <a:cxnLst>
                <a:cxn ang="0">
                  <a:pos x="connsiteX0" y="connsiteY0"/>
                </a:cxn>
                <a:cxn ang="0">
                  <a:pos x="connsiteX1" y="connsiteY1"/>
                </a:cxn>
                <a:cxn ang="0">
                  <a:pos x="connsiteX2" y="connsiteY2"/>
                </a:cxn>
              </a:cxnLst>
              <a:rect l="l" t="t" r="r" b="b"/>
              <a:pathLst>
                <a:path w="1600" h="1371">
                  <a:moveTo>
                    <a:pt x="0" y="0"/>
                  </a:moveTo>
                  <a:cubicBezTo>
                    <a:pt x="457" y="457"/>
                    <a:pt x="1143" y="914"/>
                    <a:pt x="1600" y="1371"/>
                  </a:cubicBezTo>
                  <a:cubicBezTo>
                    <a:pt x="1143"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91" name="Freeform 1524">
              <a:extLst>
                <a:ext uri="{FF2B5EF4-FFF2-40B4-BE49-F238E27FC236}">
                  <a16:creationId xmlns:a16="http://schemas.microsoft.com/office/drawing/2014/main" id="{CAC68832-95D6-B201-E539-3387D46491B8}"/>
                </a:ext>
              </a:extLst>
            </p:cNvPr>
            <p:cNvSpPr/>
            <p:nvPr/>
          </p:nvSpPr>
          <p:spPr>
            <a:xfrm>
              <a:off x="4640403" y="5789980"/>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8"/>
                    <a:pt x="229" y="457"/>
                    <a:pt x="457" y="686"/>
                  </a:cubicBezTo>
                  <a:cubicBezTo>
                    <a:pt x="457" y="457"/>
                    <a:pt x="229" y="457"/>
                    <a:pt x="0" y="0"/>
                  </a:cubicBezTo>
                  <a:close/>
                </a:path>
              </a:pathLst>
            </a:custGeom>
            <a:solidFill>
              <a:srgbClr val="FFFFFF"/>
            </a:solidFill>
            <a:ln w="2286" cap="flat">
              <a:noFill/>
              <a:prstDash val="solid"/>
              <a:miter/>
            </a:ln>
          </p:spPr>
          <p:txBody>
            <a:bodyPr rtlCol="0" anchor="ctr"/>
            <a:lstStyle/>
            <a:p>
              <a:endParaRPr lang="en-US"/>
            </a:p>
          </p:txBody>
        </p:sp>
        <p:sp>
          <p:nvSpPr>
            <p:cNvPr id="192" name="Freeform 1525">
              <a:extLst>
                <a:ext uri="{FF2B5EF4-FFF2-40B4-BE49-F238E27FC236}">
                  <a16:creationId xmlns:a16="http://schemas.microsoft.com/office/drawing/2014/main" id="{D58A4EF8-7400-F9B7-158D-1B159034DA13}"/>
                </a:ext>
              </a:extLst>
            </p:cNvPr>
            <p:cNvSpPr/>
            <p:nvPr/>
          </p:nvSpPr>
          <p:spPr>
            <a:xfrm>
              <a:off x="4355339" y="6005550"/>
              <a:ext cx="1828" cy="2057"/>
            </a:xfrm>
            <a:custGeom>
              <a:avLst/>
              <a:gdLst>
                <a:gd name="connsiteX0" fmla="*/ 1829 w 1828"/>
                <a:gd name="connsiteY0" fmla="*/ 2057 h 2057"/>
                <a:gd name="connsiteX1" fmla="*/ 0 w 1828"/>
                <a:gd name="connsiteY1" fmla="*/ 0 h 2057"/>
                <a:gd name="connsiteX2" fmla="*/ 1829 w 1828"/>
                <a:gd name="connsiteY2" fmla="*/ 2057 h 2057"/>
              </a:gdLst>
              <a:ahLst/>
              <a:cxnLst>
                <a:cxn ang="0">
                  <a:pos x="connsiteX0" y="connsiteY0"/>
                </a:cxn>
                <a:cxn ang="0">
                  <a:pos x="connsiteX1" y="connsiteY1"/>
                </a:cxn>
                <a:cxn ang="0">
                  <a:pos x="connsiteX2" y="connsiteY2"/>
                </a:cxn>
              </a:cxnLst>
              <a:rect l="l" t="t" r="r" b="b"/>
              <a:pathLst>
                <a:path w="1828" h="2057">
                  <a:moveTo>
                    <a:pt x="1829" y="2057"/>
                  </a:moveTo>
                  <a:cubicBezTo>
                    <a:pt x="1143" y="1371"/>
                    <a:pt x="686" y="685"/>
                    <a:pt x="0" y="0"/>
                  </a:cubicBezTo>
                  <a:cubicBezTo>
                    <a:pt x="457" y="685"/>
                    <a:pt x="1143" y="1371"/>
                    <a:pt x="1829" y="2057"/>
                  </a:cubicBezTo>
                  <a:close/>
                </a:path>
              </a:pathLst>
            </a:custGeom>
            <a:solidFill>
              <a:srgbClr val="FFFFFF"/>
            </a:solidFill>
            <a:ln w="2286" cap="flat">
              <a:noFill/>
              <a:prstDash val="solid"/>
              <a:miter/>
            </a:ln>
          </p:spPr>
          <p:txBody>
            <a:bodyPr rtlCol="0" anchor="ctr"/>
            <a:lstStyle/>
            <a:p>
              <a:endParaRPr lang="en-US"/>
            </a:p>
          </p:txBody>
        </p:sp>
        <p:sp>
          <p:nvSpPr>
            <p:cNvPr id="193" name="Freeform 1526">
              <a:extLst>
                <a:ext uri="{FF2B5EF4-FFF2-40B4-BE49-F238E27FC236}">
                  <a16:creationId xmlns:a16="http://schemas.microsoft.com/office/drawing/2014/main" id="{7AD659BF-8FE3-2CA1-FFC3-DCCC4AAF00E1}"/>
                </a:ext>
              </a:extLst>
            </p:cNvPr>
            <p:cNvSpPr/>
            <p:nvPr/>
          </p:nvSpPr>
          <p:spPr>
            <a:xfrm>
              <a:off x="4352139" y="6001893"/>
              <a:ext cx="1828" cy="2286"/>
            </a:xfrm>
            <a:custGeom>
              <a:avLst/>
              <a:gdLst>
                <a:gd name="connsiteX0" fmla="*/ 1829 w 1828"/>
                <a:gd name="connsiteY0" fmla="*/ 2286 h 2286"/>
                <a:gd name="connsiteX1" fmla="*/ 0 w 1828"/>
                <a:gd name="connsiteY1" fmla="*/ 0 h 2286"/>
                <a:gd name="connsiteX2" fmla="*/ 1829 w 1828"/>
                <a:gd name="connsiteY2" fmla="*/ 2286 h 2286"/>
              </a:gdLst>
              <a:ahLst/>
              <a:cxnLst>
                <a:cxn ang="0">
                  <a:pos x="connsiteX0" y="connsiteY0"/>
                </a:cxn>
                <a:cxn ang="0">
                  <a:pos x="connsiteX1" y="connsiteY1"/>
                </a:cxn>
                <a:cxn ang="0">
                  <a:pos x="connsiteX2" y="connsiteY2"/>
                </a:cxn>
              </a:cxnLst>
              <a:rect l="l" t="t" r="r" b="b"/>
              <a:pathLst>
                <a:path w="1828" h="2286">
                  <a:moveTo>
                    <a:pt x="1829" y="2286"/>
                  </a:moveTo>
                  <a:cubicBezTo>
                    <a:pt x="1143" y="1600"/>
                    <a:pt x="457" y="686"/>
                    <a:pt x="0" y="0"/>
                  </a:cubicBezTo>
                  <a:cubicBezTo>
                    <a:pt x="686" y="914"/>
                    <a:pt x="1372" y="1600"/>
                    <a:pt x="1829" y="2286"/>
                  </a:cubicBezTo>
                  <a:close/>
                </a:path>
              </a:pathLst>
            </a:custGeom>
            <a:solidFill>
              <a:srgbClr val="FFFFFF"/>
            </a:solidFill>
            <a:ln w="2286" cap="flat">
              <a:noFill/>
              <a:prstDash val="solid"/>
              <a:miter/>
            </a:ln>
          </p:spPr>
          <p:txBody>
            <a:bodyPr rtlCol="0" anchor="ctr"/>
            <a:lstStyle/>
            <a:p>
              <a:endParaRPr lang="en-US"/>
            </a:p>
          </p:txBody>
        </p:sp>
        <p:sp>
          <p:nvSpPr>
            <p:cNvPr id="194" name="Freeform 1527">
              <a:extLst>
                <a:ext uri="{FF2B5EF4-FFF2-40B4-BE49-F238E27FC236}">
                  <a16:creationId xmlns:a16="http://schemas.microsoft.com/office/drawing/2014/main" id="{74344718-97A1-0DAE-3D8D-946852D68DBB}"/>
                </a:ext>
              </a:extLst>
            </p:cNvPr>
            <p:cNvSpPr/>
            <p:nvPr/>
          </p:nvSpPr>
          <p:spPr>
            <a:xfrm>
              <a:off x="4358539" y="6009208"/>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686" y="686"/>
                    <a:pt x="0" y="0"/>
                  </a:cubicBezTo>
                  <a:cubicBezTo>
                    <a:pt x="686" y="457"/>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195" name="Freeform 1528">
              <a:extLst>
                <a:ext uri="{FF2B5EF4-FFF2-40B4-BE49-F238E27FC236}">
                  <a16:creationId xmlns:a16="http://schemas.microsoft.com/office/drawing/2014/main" id="{8B7B79FB-611F-C510-F165-A3F9165E0A32}"/>
                </a:ext>
              </a:extLst>
            </p:cNvPr>
            <p:cNvSpPr/>
            <p:nvPr/>
          </p:nvSpPr>
          <p:spPr>
            <a:xfrm>
              <a:off x="4361968" y="6012408"/>
              <a:ext cx="1828" cy="1828"/>
            </a:xfrm>
            <a:custGeom>
              <a:avLst/>
              <a:gdLst>
                <a:gd name="connsiteX0" fmla="*/ 1829 w 1828"/>
                <a:gd name="connsiteY0" fmla="*/ 1828 h 1828"/>
                <a:gd name="connsiteX1" fmla="*/ 0 w 1828"/>
                <a:gd name="connsiteY1" fmla="*/ 0 h 1828"/>
                <a:gd name="connsiteX2" fmla="*/ 1829 w 1828"/>
                <a:gd name="connsiteY2" fmla="*/ 1828 h 1828"/>
              </a:gdLst>
              <a:ahLst/>
              <a:cxnLst>
                <a:cxn ang="0">
                  <a:pos x="connsiteX0" y="connsiteY0"/>
                </a:cxn>
                <a:cxn ang="0">
                  <a:pos x="connsiteX1" y="connsiteY1"/>
                </a:cxn>
                <a:cxn ang="0">
                  <a:pos x="connsiteX2" y="connsiteY2"/>
                </a:cxn>
              </a:cxnLst>
              <a:rect l="l" t="t" r="r" b="b"/>
              <a:pathLst>
                <a:path w="1828" h="1828">
                  <a:moveTo>
                    <a:pt x="1829" y="1828"/>
                  </a:moveTo>
                  <a:cubicBezTo>
                    <a:pt x="1143" y="1143"/>
                    <a:pt x="686" y="685"/>
                    <a:pt x="0" y="0"/>
                  </a:cubicBezTo>
                  <a:cubicBezTo>
                    <a:pt x="457" y="685"/>
                    <a:pt x="1143" y="1371"/>
                    <a:pt x="1829" y="1828"/>
                  </a:cubicBezTo>
                  <a:close/>
                </a:path>
              </a:pathLst>
            </a:custGeom>
            <a:solidFill>
              <a:srgbClr val="FFFFFF"/>
            </a:solidFill>
            <a:ln w="2286" cap="flat">
              <a:noFill/>
              <a:prstDash val="solid"/>
              <a:miter/>
            </a:ln>
          </p:spPr>
          <p:txBody>
            <a:bodyPr rtlCol="0" anchor="ctr"/>
            <a:lstStyle/>
            <a:p>
              <a:endParaRPr lang="en-US"/>
            </a:p>
          </p:txBody>
        </p:sp>
        <p:sp>
          <p:nvSpPr>
            <p:cNvPr id="196" name="Freeform 1529">
              <a:extLst>
                <a:ext uri="{FF2B5EF4-FFF2-40B4-BE49-F238E27FC236}">
                  <a16:creationId xmlns:a16="http://schemas.microsoft.com/office/drawing/2014/main" id="{AE155F2A-219C-0967-DE83-51A3D6BCA067}"/>
                </a:ext>
              </a:extLst>
            </p:cNvPr>
            <p:cNvSpPr/>
            <p:nvPr/>
          </p:nvSpPr>
          <p:spPr>
            <a:xfrm>
              <a:off x="4317878" y="5723171"/>
              <a:ext cx="295901" cy="287974"/>
            </a:xfrm>
            <a:custGeom>
              <a:avLst/>
              <a:gdLst>
                <a:gd name="connsiteX0" fmla="*/ 45233 w 295901"/>
                <a:gd name="connsiteY0" fmla="*/ 244432 h 287974"/>
                <a:gd name="connsiteX1" fmla="*/ 128215 w 295901"/>
                <a:gd name="connsiteY1" fmla="*/ 285351 h 287974"/>
                <a:gd name="connsiteX2" fmla="*/ 225370 w 295901"/>
                <a:gd name="connsiteY2" fmla="*/ 270492 h 287974"/>
                <a:gd name="connsiteX3" fmla="*/ 242744 w 295901"/>
                <a:gd name="connsiteY3" fmla="*/ 10802 h 287974"/>
                <a:gd name="connsiteX4" fmla="*/ 211197 w 295901"/>
                <a:gd name="connsiteY4" fmla="*/ 2344 h 287974"/>
                <a:gd name="connsiteX5" fmla="*/ 39518 w 295901"/>
                <a:gd name="connsiteY5" fmla="*/ 63380 h 287974"/>
                <a:gd name="connsiteX6" fmla="*/ 199 w 295901"/>
                <a:gd name="connsiteY6" fmla="*/ 168536 h 287974"/>
                <a:gd name="connsiteX7" fmla="*/ 9800 w 295901"/>
                <a:gd name="connsiteY7" fmla="*/ 234602 h 287974"/>
                <a:gd name="connsiteX8" fmla="*/ 656 w 295901"/>
                <a:gd name="connsiteY8" fmla="*/ 184081 h 287974"/>
                <a:gd name="connsiteX9" fmla="*/ 45233 w 295901"/>
                <a:gd name="connsiteY9" fmla="*/ 244432 h 287974"/>
                <a:gd name="connsiteX10" fmla="*/ 158619 w 295901"/>
                <a:gd name="connsiteY10" fmla="*/ 106357 h 287974"/>
                <a:gd name="connsiteX11" fmla="*/ 255088 w 295901"/>
                <a:gd name="connsiteY11" fmla="*/ 155278 h 287974"/>
                <a:gd name="connsiteX12" fmla="*/ 186280 w 295901"/>
                <a:gd name="connsiteY12" fmla="*/ 235745 h 287974"/>
                <a:gd name="connsiteX13" fmla="*/ 113813 w 295901"/>
                <a:gd name="connsiteY13" fmla="*/ 183853 h 287974"/>
                <a:gd name="connsiteX14" fmla="*/ 158619 w 295901"/>
                <a:gd name="connsiteY14" fmla="*/ 106357 h 28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5901" h="287974">
                  <a:moveTo>
                    <a:pt x="45233" y="244432"/>
                  </a:moveTo>
                  <a:cubicBezTo>
                    <a:pt x="69236" y="264091"/>
                    <a:pt x="97126" y="280093"/>
                    <a:pt x="128215" y="285351"/>
                  </a:cubicBezTo>
                  <a:cubicBezTo>
                    <a:pt x="161591" y="290837"/>
                    <a:pt x="195881" y="288551"/>
                    <a:pt x="225370" y="270492"/>
                  </a:cubicBezTo>
                  <a:cubicBezTo>
                    <a:pt x="257374" y="250832"/>
                    <a:pt x="356358" y="135847"/>
                    <a:pt x="242744" y="10802"/>
                  </a:cubicBezTo>
                  <a:cubicBezTo>
                    <a:pt x="232685" y="7373"/>
                    <a:pt x="222170" y="4630"/>
                    <a:pt x="211197" y="2344"/>
                  </a:cubicBezTo>
                  <a:cubicBezTo>
                    <a:pt x="174164" y="-5200"/>
                    <a:pt x="97126" y="3030"/>
                    <a:pt x="39518" y="63380"/>
                  </a:cubicBezTo>
                  <a:cubicBezTo>
                    <a:pt x="12086" y="96756"/>
                    <a:pt x="-1858" y="134932"/>
                    <a:pt x="199" y="168536"/>
                  </a:cubicBezTo>
                  <a:cubicBezTo>
                    <a:pt x="199" y="193682"/>
                    <a:pt x="3400" y="215399"/>
                    <a:pt x="9800" y="234602"/>
                  </a:cubicBezTo>
                  <a:cubicBezTo>
                    <a:pt x="4771" y="219514"/>
                    <a:pt x="1571" y="202826"/>
                    <a:pt x="656" y="184081"/>
                  </a:cubicBezTo>
                  <a:cubicBezTo>
                    <a:pt x="10029" y="207398"/>
                    <a:pt x="25802" y="228658"/>
                    <a:pt x="45233" y="244432"/>
                  </a:cubicBezTo>
                  <a:close/>
                  <a:moveTo>
                    <a:pt x="158619" y="106357"/>
                  </a:moveTo>
                  <a:cubicBezTo>
                    <a:pt x="191309" y="94927"/>
                    <a:pt x="245944" y="107729"/>
                    <a:pt x="255088" y="155278"/>
                  </a:cubicBezTo>
                  <a:cubicBezTo>
                    <a:pt x="262403" y="206484"/>
                    <a:pt x="221255" y="233230"/>
                    <a:pt x="186280" y="235745"/>
                  </a:cubicBezTo>
                  <a:cubicBezTo>
                    <a:pt x="146275" y="235745"/>
                    <a:pt x="117242" y="209684"/>
                    <a:pt x="113813" y="183853"/>
                  </a:cubicBezTo>
                  <a:cubicBezTo>
                    <a:pt x="109470" y="152306"/>
                    <a:pt x="120443" y="119387"/>
                    <a:pt x="158619" y="106357"/>
                  </a:cubicBezTo>
                  <a:close/>
                </a:path>
              </a:pathLst>
            </a:custGeom>
            <a:solidFill>
              <a:srgbClr val="D11C5F"/>
            </a:solidFill>
            <a:ln w="2286" cap="flat">
              <a:noFill/>
              <a:prstDash val="solid"/>
              <a:miter/>
            </a:ln>
          </p:spPr>
          <p:txBody>
            <a:bodyPr rtlCol="0" anchor="ctr"/>
            <a:lstStyle/>
            <a:p>
              <a:endParaRPr lang="en-US"/>
            </a:p>
          </p:txBody>
        </p:sp>
        <p:sp>
          <p:nvSpPr>
            <p:cNvPr id="197" name="Freeform 1530">
              <a:extLst>
                <a:ext uri="{FF2B5EF4-FFF2-40B4-BE49-F238E27FC236}">
                  <a16:creationId xmlns:a16="http://schemas.microsoft.com/office/drawing/2014/main" id="{437C1D50-726F-55A8-7E54-6CE96C9AC815}"/>
                </a:ext>
              </a:extLst>
            </p:cNvPr>
            <p:cNvSpPr/>
            <p:nvPr/>
          </p:nvSpPr>
          <p:spPr>
            <a:xfrm>
              <a:off x="4607028" y="5756605"/>
              <a:ext cx="1828" cy="1143"/>
            </a:xfrm>
            <a:custGeom>
              <a:avLst/>
              <a:gdLst>
                <a:gd name="connsiteX0" fmla="*/ 0 w 1828"/>
                <a:gd name="connsiteY0" fmla="*/ 0 h 1143"/>
                <a:gd name="connsiteX1" fmla="*/ 1829 w 1828"/>
                <a:gd name="connsiteY1" fmla="*/ 1143 h 1143"/>
                <a:gd name="connsiteX2" fmla="*/ 0 w 1828"/>
                <a:gd name="connsiteY2" fmla="*/ 0 h 1143"/>
              </a:gdLst>
              <a:ahLst/>
              <a:cxnLst>
                <a:cxn ang="0">
                  <a:pos x="connsiteX0" y="connsiteY0"/>
                </a:cxn>
                <a:cxn ang="0">
                  <a:pos x="connsiteX1" y="connsiteY1"/>
                </a:cxn>
                <a:cxn ang="0">
                  <a:pos x="connsiteX2" y="connsiteY2"/>
                </a:cxn>
              </a:cxnLst>
              <a:rect l="l" t="t" r="r" b="b"/>
              <a:pathLst>
                <a:path w="1828" h="1143">
                  <a:moveTo>
                    <a:pt x="0" y="0"/>
                  </a:moveTo>
                  <a:cubicBezTo>
                    <a:pt x="686" y="457"/>
                    <a:pt x="1143" y="915"/>
                    <a:pt x="1829" y="1143"/>
                  </a:cubicBezTo>
                  <a:cubicBezTo>
                    <a:pt x="1372" y="915"/>
                    <a:pt x="686" y="457"/>
                    <a:pt x="0" y="0"/>
                  </a:cubicBezTo>
                  <a:close/>
                </a:path>
              </a:pathLst>
            </a:custGeom>
            <a:solidFill>
              <a:srgbClr val="FFFFFF"/>
            </a:solidFill>
            <a:ln w="2286" cap="flat">
              <a:noFill/>
              <a:prstDash val="solid"/>
              <a:miter/>
            </a:ln>
          </p:spPr>
          <p:txBody>
            <a:bodyPr rtlCol="0" anchor="ctr"/>
            <a:lstStyle/>
            <a:p>
              <a:endParaRPr lang="en-US"/>
            </a:p>
          </p:txBody>
        </p:sp>
        <p:sp>
          <p:nvSpPr>
            <p:cNvPr id="198" name="Freeform 1531">
              <a:extLst>
                <a:ext uri="{FF2B5EF4-FFF2-40B4-BE49-F238E27FC236}">
                  <a16:creationId xmlns:a16="http://schemas.microsoft.com/office/drawing/2014/main" id="{70177961-1E16-22FD-D6C3-442D77F83D32}"/>
                </a:ext>
              </a:extLst>
            </p:cNvPr>
            <p:cNvSpPr/>
            <p:nvPr/>
          </p:nvSpPr>
          <p:spPr>
            <a:xfrm>
              <a:off x="4327678" y="5957773"/>
              <a:ext cx="1371" cy="4114"/>
            </a:xfrm>
            <a:custGeom>
              <a:avLst/>
              <a:gdLst>
                <a:gd name="connsiteX0" fmla="*/ 1372 w 1371"/>
                <a:gd name="connsiteY0" fmla="*/ 4115 h 4114"/>
                <a:gd name="connsiteX1" fmla="*/ 0 w 1371"/>
                <a:gd name="connsiteY1" fmla="*/ 0 h 4114"/>
                <a:gd name="connsiteX2" fmla="*/ 1372 w 1371"/>
                <a:gd name="connsiteY2" fmla="*/ 4115 h 4114"/>
              </a:gdLst>
              <a:ahLst/>
              <a:cxnLst>
                <a:cxn ang="0">
                  <a:pos x="connsiteX0" y="connsiteY0"/>
                </a:cxn>
                <a:cxn ang="0">
                  <a:pos x="connsiteX1" y="connsiteY1"/>
                </a:cxn>
                <a:cxn ang="0">
                  <a:pos x="connsiteX2" y="connsiteY2"/>
                </a:cxn>
              </a:cxnLst>
              <a:rect l="l" t="t" r="r" b="b"/>
              <a:pathLst>
                <a:path w="1371" h="4114">
                  <a:moveTo>
                    <a:pt x="1372" y="4115"/>
                  </a:moveTo>
                  <a:cubicBezTo>
                    <a:pt x="914" y="2743"/>
                    <a:pt x="457" y="1372"/>
                    <a:pt x="0" y="0"/>
                  </a:cubicBezTo>
                  <a:cubicBezTo>
                    <a:pt x="457" y="1600"/>
                    <a:pt x="914" y="2972"/>
                    <a:pt x="1372" y="4115"/>
                  </a:cubicBezTo>
                  <a:close/>
                </a:path>
              </a:pathLst>
            </a:custGeom>
            <a:solidFill>
              <a:srgbClr val="FFFFFF"/>
            </a:solidFill>
            <a:ln w="2286" cap="flat">
              <a:noFill/>
              <a:prstDash val="solid"/>
              <a:miter/>
            </a:ln>
          </p:spPr>
          <p:txBody>
            <a:bodyPr rtlCol="0" anchor="ctr"/>
            <a:lstStyle/>
            <a:p>
              <a:endParaRPr lang="en-US"/>
            </a:p>
          </p:txBody>
        </p:sp>
        <p:sp>
          <p:nvSpPr>
            <p:cNvPr id="199" name="Freeform 1532">
              <a:extLst>
                <a:ext uri="{FF2B5EF4-FFF2-40B4-BE49-F238E27FC236}">
                  <a16:creationId xmlns:a16="http://schemas.microsoft.com/office/drawing/2014/main" id="{B1B3CBFD-7B3C-1C7F-2496-15E348C49374}"/>
                </a:ext>
              </a:extLst>
            </p:cNvPr>
            <p:cNvSpPr/>
            <p:nvPr/>
          </p:nvSpPr>
          <p:spPr>
            <a:xfrm>
              <a:off x="4332936" y="5971489"/>
              <a:ext cx="1600" cy="3429"/>
            </a:xfrm>
            <a:custGeom>
              <a:avLst/>
              <a:gdLst>
                <a:gd name="connsiteX0" fmla="*/ 1600 w 1600"/>
                <a:gd name="connsiteY0" fmla="*/ 3429 h 3429"/>
                <a:gd name="connsiteX1" fmla="*/ 0 w 1600"/>
                <a:gd name="connsiteY1" fmla="*/ 0 h 3429"/>
                <a:gd name="connsiteX2" fmla="*/ 1600 w 1600"/>
                <a:gd name="connsiteY2" fmla="*/ 3429 h 3429"/>
              </a:gdLst>
              <a:ahLst/>
              <a:cxnLst>
                <a:cxn ang="0">
                  <a:pos x="connsiteX0" y="connsiteY0"/>
                </a:cxn>
                <a:cxn ang="0">
                  <a:pos x="connsiteX1" y="connsiteY1"/>
                </a:cxn>
                <a:cxn ang="0">
                  <a:pos x="connsiteX2" y="connsiteY2"/>
                </a:cxn>
              </a:cxnLst>
              <a:rect l="l" t="t" r="r" b="b"/>
              <a:pathLst>
                <a:path w="1600" h="3429">
                  <a:moveTo>
                    <a:pt x="1600" y="3429"/>
                  </a:moveTo>
                  <a:cubicBezTo>
                    <a:pt x="1143" y="2286"/>
                    <a:pt x="457" y="1143"/>
                    <a:pt x="0" y="0"/>
                  </a:cubicBezTo>
                  <a:cubicBezTo>
                    <a:pt x="457" y="1143"/>
                    <a:pt x="1143" y="2286"/>
                    <a:pt x="1600" y="3429"/>
                  </a:cubicBezTo>
                  <a:close/>
                </a:path>
              </a:pathLst>
            </a:custGeom>
            <a:solidFill>
              <a:srgbClr val="FFFFFF"/>
            </a:solidFill>
            <a:ln w="2286" cap="flat">
              <a:noFill/>
              <a:prstDash val="solid"/>
              <a:miter/>
            </a:ln>
          </p:spPr>
          <p:txBody>
            <a:bodyPr rtlCol="0" anchor="ctr"/>
            <a:lstStyle/>
            <a:p>
              <a:endParaRPr lang="en-US"/>
            </a:p>
          </p:txBody>
        </p:sp>
        <p:sp>
          <p:nvSpPr>
            <p:cNvPr id="200" name="Freeform 1533">
              <a:extLst>
                <a:ext uri="{FF2B5EF4-FFF2-40B4-BE49-F238E27FC236}">
                  <a16:creationId xmlns:a16="http://schemas.microsoft.com/office/drawing/2014/main" id="{C60D122D-F9D0-FAA8-13C7-5C10A8BA9294}"/>
                </a:ext>
              </a:extLst>
            </p:cNvPr>
            <p:cNvSpPr/>
            <p:nvPr/>
          </p:nvSpPr>
          <p:spPr>
            <a:xfrm>
              <a:off x="4330879" y="5967145"/>
              <a:ext cx="1600" cy="3429"/>
            </a:xfrm>
            <a:custGeom>
              <a:avLst/>
              <a:gdLst>
                <a:gd name="connsiteX0" fmla="*/ 1600 w 1600"/>
                <a:gd name="connsiteY0" fmla="*/ 3429 h 3429"/>
                <a:gd name="connsiteX1" fmla="*/ 0 w 1600"/>
                <a:gd name="connsiteY1" fmla="*/ 0 h 3429"/>
                <a:gd name="connsiteX2" fmla="*/ 1600 w 1600"/>
                <a:gd name="connsiteY2" fmla="*/ 3429 h 3429"/>
              </a:gdLst>
              <a:ahLst/>
              <a:cxnLst>
                <a:cxn ang="0">
                  <a:pos x="connsiteX0" y="connsiteY0"/>
                </a:cxn>
                <a:cxn ang="0">
                  <a:pos x="connsiteX1" y="connsiteY1"/>
                </a:cxn>
                <a:cxn ang="0">
                  <a:pos x="connsiteX2" y="connsiteY2"/>
                </a:cxn>
              </a:cxnLst>
              <a:rect l="l" t="t" r="r" b="b"/>
              <a:pathLst>
                <a:path w="1600" h="3429">
                  <a:moveTo>
                    <a:pt x="1600" y="3429"/>
                  </a:moveTo>
                  <a:cubicBezTo>
                    <a:pt x="1143" y="2286"/>
                    <a:pt x="457" y="1143"/>
                    <a:pt x="0" y="0"/>
                  </a:cubicBezTo>
                  <a:cubicBezTo>
                    <a:pt x="686" y="1143"/>
                    <a:pt x="1143" y="2286"/>
                    <a:pt x="1600" y="3429"/>
                  </a:cubicBezTo>
                  <a:close/>
                </a:path>
              </a:pathLst>
            </a:custGeom>
            <a:solidFill>
              <a:srgbClr val="FFFFFF"/>
            </a:solidFill>
            <a:ln w="2286" cap="flat">
              <a:noFill/>
              <a:prstDash val="solid"/>
              <a:miter/>
            </a:ln>
          </p:spPr>
          <p:txBody>
            <a:bodyPr rtlCol="0" anchor="ctr"/>
            <a:lstStyle/>
            <a:p>
              <a:endParaRPr lang="en-US"/>
            </a:p>
          </p:txBody>
        </p:sp>
        <p:sp>
          <p:nvSpPr>
            <p:cNvPr id="201" name="Freeform 1534">
              <a:extLst>
                <a:ext uri="{FF2B5EF4-FFF2-40B4-BE49-F238E27FC236}">
                  <a16:creationId xmlns:a16="http://schemas.microsoft.com/office/drawing/2014/main" id="{B2A05EA0-54C5-C462-8B56-FC912F63811C}"/>
                </a:ext>
              </a:extLst>
            </p:cNvPr>
            <p:cNvSpPr/>
            <p:nvPr/>
          </p:nvSpPr>
          <p:spPr>
            <a:xfrm>
              <a:off x="4381399" y="6028410"/>
              <a:ext cx="1600" cy="1143"/>
            </a:xfrm>
            <a:custGeom>
              <a:avLst/>
              <a:gdLst>
                <a:gd name="connsiteX0" fmla="*/ 1600 w 1600"/>
                <a:gd name="connsiteY0" fmla="*/ 1143 h 1143"/>
                <a:gd name="connsiteX1" fmla="*/ 0 w 1600"/>
                <a:gd name="connsiteY1" fmla="*/ 0 h 1143"/>
                <a:gd name="connsiteX2" fmla="*/ 1600 w 1600"/>
                <a:gd name="connsiteY2" fmla="*/ 1143 h 1143"/>
              </a:gdLst>
              <a:ahLst/>
              <a:cxnLst>
                <a:cxn ang="0">
                  <a:pos x="connsiteX0" y="connsiteY0"/>
                </a:cxn>
                <a:cxn ang="0">
                  <a:pos x="connsiteX1" y="connsiteY1"/>
                </a:cxn>
                <a:cxn ang="0">
                  <a:pos x="connsiteX2" y="connsiteY2"/>
                </a:cxn>
              </a:cxnLst>
              <a:rect l="l" t="t" r="r" b="b"/>
              <a:pathLst>
                <a:path w="1600" h="1143">
                  <a:moveTo>
                    <a:pt x="1600" y="1143"/>
                  </a:moveTo>
                  <a:cubicBezTo>
                    <a:pt x="914" y="685"/>
                    <a:pt x="457" y="457"/>
                    <a:pt x="0" y="0"/>
                  </a:cubicBezTo>
                  <a:cubicBezTo>
                    <a:pt x="457" y="457"/>
                    <a:pt x="914" y="914"/>
                    <a:pt x="1600" y="1143"/>
                  </a:cubicBezTo>
                  <a:close/>
                </a:path>
              </a:pathLst>
            </a:custGeom>
            <a:solidFill>
              <a:srgbClr val="FFFFFF"/>
            </a:solidFill>
            <a:ln w="2286" cap="flat">
              <a:noFill/>
              <a:prstDash val="solid"/>
              <a:miter/>
            </a:ln>
          </p:spPr>
          <p:txBody>
            <a:bodyPr rtlCol="0" anchor="ctr"/>
            <a:lstStyle/>
            <a:p>
              <a:endParaRPr lang="en-US"/>
            </a:p>
          </p:txBody>
        </p:sp>
        <p:sp>
          <p:nvSpPr>
            <p:cNvPr id="202" name="Freeform 1535">
              <a:extLst>
                <a:ext uri="{FF2B5EF4-FFF2-40B4-BE49-F238E27FC236}">
                  <a16:creationId xmlns:a16="http://schemas.microsoft.com/office/drawing/2014/main" id="{8D273F78-010D-98DD-CA40-8868AD6C4562}"/>
                </a:ext>
              </a:extLst>
            </p:cNvPr>
            <p:cNvSpPr/>
            <p:nvPr/>
          </p:nvSpPr>
          <p:spPr>
            <a:xfrm>
              <a:off x="4385971" y="6031611"/>
              <a:ext cx="1371" cy="914"/>
            </a:xfrm>
            <a:custGeom>
              <a:avLst/>
              <a:gdLst>
                <a:gd name="connsiteX0" fmla="*/ 1372 w 1371"/>
                <a:gd name="connsiteY0" fmla="*/ 914 h 914"/>
                <a:gd name="connsiteX1" fmla="*/ 0 w 1371"/>
                <a:gd name="connsiteY1" fmla="*/ 0 h 914"/>
                <a:gd name="connsiteX2" fmla="*/ 1372 w 1371"/>
                <a:gd name="connsiteY2" fmla="*/ 914 h 914"/>
              </a:gdLst>
              <a:ahLst/>
              <a:cxnLst>
                <a:cxn ang="0">
                  <a:pos x="connsiteX0" y="connsiteY0"/>
                </a:cxn>
                <a:cxn ang="0">
                  <a:pos x="connsiteX1" y="connsiteY1"/>
                </a:cxn>
                <a:cxn ang="0">
                  <a:pos x="connsiteX2" y="connsiteY2"/>
                </a:cxn>
              </a:cxnLst>
              <a:rect l="l" t="t" r="r" b="b"/>
              <a:pathLst>
                <a:path w="1371" h="914">
                  <a:moveTo>
                    <a:pt x="1372" y="914"/>
                  </a:moveTo>
                  <a:cubicBezTo>
                    <a:pt x="914" y="686"/>
                    <a:pt x="457" y="229"/>
                    <a:pt x="0" y="0"/>
                  </a:cubicBezTo>
                  <a:cubicBezTo>
                    <a:pt x="229" y="229"/>
                    <a:pt x="914" y="686"/>
                    <a:pt x="1372" y="914"/>
                  </a:cubicBezTo>
                  <a:close/>
                </a:path>
              </a:pathLst>
            </a:custGeom>
            <a:solidFill>
              <a:srgbClr val="FFFFFF"/>
            </a:solidFill>
            <a:ln w="2286" cap="flat">
              <a:noFill/>
              <a:prstDash val="solid"/>
              <a:miter/>
            </a:ln>
          </p:spPr>
          <p:txBody>
            <a:bodyPr rtlCol="0" anchor="ctr"/>
            <a:lstStyle/>
            <a:p>
              <a:endParaRPr lang="en-US"/>
            </a:p>
          </p:txBody>
        </p:sp>
        <p:sp>
          <p:nvSpPr>
            <p:cNvPr id="203" name="Freeform 1536">
              <a:extLst>
                <a:ext uri="{FF2B5EF4-FFF2-40B4-BE49-F238E27FC236}">
                  <a16:creationId xmlns:a16="http://schemas.microsoft.com/office/drawing/2014/main" id="{79834D43-2965-9750-3FDB-8C71EB024BBC}"/>
                </a:ext>
              </a:extLst>
            </p:cNvPr>
            <p:cNvSpPr/>
            <p:nvPr/>
          </p:nvSpPr>
          <p:spPr>
            <a:xfrm>
              <a:off x="4560622" y="5733745"/>
              <a:ext cx="3200" cy="1143"/>
            </a:xfrm>
            <a:custGeom>
              <a:avLst/>
              <a:gdLst>
                <a:gd name="connsiteX0" fmla="*/ 0 w 3200"/>
                <a:gd name="connsiteY0" fmla="*/ 0 h 1143"/>
                <a:gd name="connsiteX1" fmla="*/ 3200 w 3200"/>
                <a:gd name="connsiteY1" fmla="*/ 1143 h 1143"/>
                <a:gd name="connsiteX2" fmla="*/ 0 w 3200"/>
                <a:gd name="connsiteY2" fmla="*/ 0 h 1143"/>
              </a:gdLst>
              <a:ahLst/>
              <a:cxnLst>
                <a:cxn ang="0">
                  <a:pos x="connsiteX0" y="connsiteY0"/>
                </a:cxn>
                <a:cxn ang="0">
                  <a:pos x="connsiteX1" y="connsiteY1"/>
                </a:cxn>
                <a:cxn ang="0">
                  <a:pos x="connsiteX2" y="connsiteY2"/>
                </a:cxn>
              </a:cxnLst>
              <a:rect l="l" t="t" r="r" b="b"/>
              <a:pathLst>
                <a:path w="3200" h="1143">
                  <a:moveTo>
                    <a:pt x="0" y="0"/>
                  </a:moveTo>
                  <a:cubicBezTo>
                    <a:pt x="1143" y="457"/>
                    <a:pt x="2057" y="686"/>
                    <a:pt x="3200" y="1143"/>
                  </a:cubicBezTo>
                  <a:cubicBezTo>
                    <a:pt x="2057" y="686"/>
                    <a:pt x="1143" y="457"/>
                    <a:pt x="0" y="0"/>
                  </a:cubicBezTo>
                  <a:close/>
                </a:path>
              </a:pathLst>
            </a:custGeom>
            <a:solidFill>
              <a:srgbClr val="FFFFFF"/>
            </a:solidFill>
            <a:ln w="2286" cap="flat">
              <a:noFill/>
              <a:prstDash val="solid"/>
              <a:miter/>
            </a:ln>
          </p:spPr>
          <p:txBody>
            <a:bodyPr rtlCol="0" anchor="ctr"/>
            <a:lstStyle/>
            <a:p>
              <a:endParaRPr lang="en-US"/>
            </a:p>
          </p:txBody>
        </p:sp>
        <p:sp>
          <p:nvSpPr>
            <p:cNvPr id="204" name="Freeform 1537">
              <a:extLst>
                <a:ext uri="{FF2B5EF4-FFF2-40B4-BE49-F238E27FC236}">
                  <a16:creationId xmlns:a16="http://schemas.microsoft.com/office/drawing/2014/main" id="{AA553AB5-8D26-A7D7-AD88-3339901BB558}"/>
                </a:ext>
              </a:extLst>
            </p:cNvPr>
            <p:cNvSpPr/>
            <p:nvPr/>
          </p:nvSpPr>
          <p:spPr>
            <a:xfrm>
              <a:off x="4339337" y="5983833"/>
              <a:ext cx="2057" cy="3429"/>
            </a:xfrm>
            <a:custGeom>
              <a:avLst/>
              <a:gdLst>
                <a:gd name="connsiteX0" fmla="*/ 2057 w 2057"/>
                <a:gd name="connsiteY0" fmla="*/ 3429 h 3429"/>
                <a:gd name="connsiteX1" fmla="*/ 0 w 2057"/>
                <a:gd name="connsiteY1" fmla="*/ 0 h 3429"/>
                <a:gd name="connsiteX2" fmla="*/ 2057 w 2057"/>
                <a:gd name="connsiteY2" fmla="*/ 3429 h 3429"/>
              </a:gdLst>
              <a:ahLst/>
              <a:cxnLst>
                <a:cxn ang="0">
                  <a:pos x="connsiteX0" y="connsiteY0"/>
                </a:cxn>
                <a:cxn ang="0">
                  <a:pos x="connsiteX1" y="connsiteY1"/>
                </a:cxn>
                <a:cxn ang="0">
                  <a:pos x="connsiteX2" y="connsiteY2"/>
                </a:cxn>
              </a:cxnLst>
              <a:rect l="l" t="t" r="r" b="b"/>
              <a:pathLst>
                <a:path w="2057" h="3429">
                  <a:moveTo>
                    <a:pt x="2057" y="3429"/>
                  </a:moveTo>
                  <a:cubicBezTo>
                    <a:pt x="1372" y="2286"/>
                    <a:pt x="686" y="1143"/>
                    <a:pt x="0" y="0"/>
                  </a:cubicBezTo>
                  <a:cubicBezTo>
                    <a:pt x="686" y="1143"/>
                    <a:pt x="1372" y="2286"/>
                    <a:pt x="2057" y="3429"/>
                  </a:cubicBezTo>
                  <a:close/>
                </a:path>
              </a:pathLst>
            </a:custGeom>
            <a:solidFill>
              <a:srgbClr val="FFFFFF"/>
            </a:solidFill>
            <a:ln w="2286" cap="flat">
              <a:noFill/>
              <a:prstDash val="solid"/>
              <a:miter/>
            </a:ln>
          </p:spPr>
          <p:txBody>
            <a:bodyPr rtlCol="0" anchor="ctr"/>
            <a:lstStyle/>
            <a:p>
              <a:endParaRPr lang="en-US"/>
            </a:p>
          </p:txBody>
        </p:sp>
        <p:sp>
          <p:nvSpPr>
            <p:cNvPr id="205" name="Freeform 1538">
              <a:extLst>
                <a:ext uri="{FF2B5EF4-FFF2-40B4-BE49-F238E27FC236}">
                  <a16:creationId xmlns:a16="http://schemas.microsoft.com/office/drawing/2014/main" id="{774E6D19-313D-1B8C-CCDA-262F0ECFCC9A}"/>
                </a:ext>
              </a:extLst>
            </p:cNvPr>
            <p:cNvSpPr/>
            <p:nvPr/>
          </p:nvSpPr>
          <p:spPr>
            <a:xfrm>
              <a:off x="4337051" y="5979947"/>
              <a:ext cx="1828" cy="3200"/>
            </a:xfrm>
            <a:custGeom>
              <a:avLst/>
              <a:gdLst>
                <a:gd name="connsiteX0" fmla="*/ 1829 w 1828"/>
                <a:gd name="connsiteY0" fmla="*/ 3201 h 3200"/>
                <a:gd name="connsiteX1" fmla="*/ 0 w 1828"/>
                <a:gd name="connsiteY1" fmla="*/ 0 h 3200"/>
                <a:gd name="connsiteX2" fmla="*/ 1829 w 1828"/>
                <a:gd name="connsiteY2" fmla="*/ 3201 h 3200"/>
              </a:gdLst>
              <a:ahLst/>
              <a:cxnLst>
                <a:cxn ang="0">
                  <a:pos x="connsiteX0" y="connsiteY0"/>
                </a:cxn>
                <a:cxn ang="0">
                  <a:pos x="connsiteX1" y="connsiteY1"/>
                </a:cxn>
                <a:cxn ang="0">
                  <a:pos x="connsiteX2" y="connsiteY2"/>
                </a:cxn>
              </a:cxnLst>
              <a:rect l="l" t="t" r="r" b="b"/>
              <a:pathLst>
                <a:path w="1828" h="3200">
                  <a:moveTo>
                    <a:pt x="1829" y="3201"/>
                  </a:moveTo>
                  <a:cubicBezTo>
                    <a:pt x="1143" y="2058"/>
                    <a:pt x="686" y="915"/>
                    <a:pt x="0" y="0"/>
                  </a:cubicBezTo>
                  <a:cubicBezTo>
                    <a:pt x="686" y="1143"/>
                    <a:pt x="1372" y="2058"/>
                    <a:pt x="1829" y="3201"/>
                  </a:cubicBezTo>
                  <a:close/>
                </a:path>
              </a:pathLst>
            </a:custGeom>
            <a:solidFill>
              <a:srgbClr val="FFFFFF"/>
            </a:solidFill>
            <a:ln w="2286" cap="flat">
              <a:noFill/>
              <a:prstDash val="solid"/>
              <a:miter/>
            </a:ln>
          </p:spPr>
          <p:txBody>
            <a:bodyPr rtlCol="0" anchor="ctr"/>
            <a:lstStyle/>
            <a:p>
              <a:endParaRPr lang="en-US"/>
            </a:p>
          </p:txBody>
        </p:sp>
        <p:sp>
          <p:nvSpPr>
            <p:cNvPr id="206" name="Freeform 1539">
              <a:extLst>
                <a:ext uri="{FF2B5EF4-FFF2-40B4-BE49-F238E27FC236}">
                  <a16:creationId xmlns:a16="http://schemas.microsoft.com/office/drawing/2014/main" id="{F7A47BE3-75A3-E34F-A7B4-575DC23F538C}"/>
                </a:ext>
              </a:extLst>
            </p:cNvPr>
            <p:cNvSpPr/>
            <p:nvPr/>
          </p:nvSpPr>
          <p:spPr>
            <a:xfrm>
              <a:off x="4329279" y="5962573"/>
              <a:ext cx="1371" cy="3657"/>
            </a:xfrm>
            <a:custGeom>
              <a:avLst/>
              <a:gdLst>
                <a:gd name="connsiteX0" fmla="*/ 1372 w 1371"/>
                <a:gd name="connsiteY0" fmla="*/ 3657 h 3657"/>
                <a:gd name="connsiteX1" fmla="*/ 0 w 1371"/>
                <a:gd name="connsiteY1" fmla="*/ 0 h 3657"/>
                <a:gd name="connsiteX2" fmla="*/ 1372 w 1371"/>
                <a:gd name="connsiteY2" fmla="*/ 3657 h 3657"/>
              </a:gdLst>
              <a:ahLst/>
              <a:cxnLst>
                <a:cxn ang="0">
                  <a:pos x="connsiteX0" y="connsiteY0"/>
                </a:cxn>
                <a:cxn ang="0">
                  <a:pos x="connsiteX1" y="connsiteY1"/>
                </a:cxn>
                <a:cxn ang="0">
                  <a:pos x="connsiteX2" y="connsiteY2"/>
                </a:cxn>
              </a:cxnLst>
              <a:rect l="l" t="t" r="r" b="b"/>
              <a:pathLst>
                <a:path w="1371" h="3657">
                  <a:moveTo>
                    <a:pt x="1372" y="3657"/>
                  </a:moveTo>
                  <a:cubicBezTo>
                    <a:pt x="914" y="2514"/>
                    <a:pt x="457" y="1143"/>
                    <a:pt x="0" y="0"/>
                  </a:cubicBezTo>
                  <a:cubicBezTo>
                    <a:pt x="457" y="1371"/>
                    <a:pt x="914" y="2514"/>
                    <a:pt x="1372" y="3657"/>
                  </a:cubicBezTo>
                  <a:close/>
                </a:path>
              </a:pathLst>
            </a:custGeom>
            <a:solidFill>
              <a:srgbClr val="FFFFFF"/>
            </a:solidFill>
            <a:ln w="2286" cap="flat">
              <a:noFill/>
              <a:prstDash val="solid"/>
              <a:miter/>
            </a:ln>
          </p:spPr>
          <p:txBody>
            <a:bodyPr rtlCol="0" anchor="ctr"/>
            <a:lstStyle/>
            <a:p>
              <a:endParaRPr lang="en-US"/>
            </a:p>
          </p:txBody>
        </p:sp>
        <p:sp>
          <p:nvSpPr>
            <p:cNvPr id="207" name="Freeform 1540">
              <a:extLst>
                <a:ext uri="{FF2B5EF4-FFF2-40B4-BE49-F238E27FC236}">
                  <a16:creationId xmlns:a16="http://schemas.microsoft.com/office/drawing/2014/main" id="{3945B242-C1C4-5181-9743-DA64BAFC0E2C}"/>
                </a:ext>
              </a:extLst>
            </p:cNvPr>
            <p:cNvSpPr/>
            <p:nvPr/>
          </p:nvSpPr>
          <p:spPr>
            <a:xfrm>
              <a:off x="4567937" y="5736488"/>
              <a:ext cx="9601" cy="3886"/>
            </a:xfrm>
            <a:custGeom>
              <a:avLst/>
              <a:gdLst>
                <a:gd name="connsiteX0" fmla="*/ 0 w 9601"/>
                <a:gd name="connsiteY0" fmla="*/ 0 h 3886"/>
                <a:gd name="connsiteX1" fmla="*/ 9601 w 9601"/>
                <a:gd name="connsiteY1" fmla="*/ 3887 h 3886"/>
                <a:gd name="connsiteX2" fmla="*/ 0 w 9601"/>
                <a:gd name="connsiteY2" fmla="*/ 0 h 3886"/>
              </a:gdLst>
              <a:ahLst/>
              <a:cxnLst>
                <a:cxn ang="0">
                  <a:pos x="connsiteX0" y="connsiteY0"/>
                </a:cxn>
                <a:cxn ang="0">
                  <a:pos x="connsiteX1" y="connsiteY1"/>
                </a:cxn>
                <a:cxn ang="0">
                  <a:pos x="connsiteX2" y="connsiteY2"/>
                </a:cxn>
              </a:cxnLst>
              <a:rect l="l" t="t" r="r" b="b"/>
              <a:pathLst>
                <a:path w="9601" h="3886">
                  <a:moveTo>
                    <a:pt x="0" y="0"/>
                  </a:moveTo>
                  <a:cubicBezTo>
                    <a:pt x="3200" y="1143"/>
                    <a:pt x="6401" y="2515"/>
                    <a:pt x="9601" y="3887"/>
                  </a:cubicBezTo>
                  <a:cubicBezTo>
                    <a:pt x="6401" y="2286"/>
                    <a:pt x="3200" y="1143"/>
                    <a:pt x="0" y="0"/>
                  </a:cubicBezTo>
                  <a:close/>
                </a:path>
              </a:pathLst>
            </a:custGeom>
            <a:solidFill>
              <a:srgbClr val="FFFFFF"/>
            </a:solidFill>
            <a:ln w="2286" cap="flat">
              <a:noFill/>
              <a:prstDash val="solid"/>
              <a:miter/>
            </a:ln>
          </p:spPr>
          <p:txBody>
            <a:bodyPr rtlCol="0" anchor="ctr"/>
            <a:lstStyle/>
            <a:p>
              <a:endParaRPr lang="en-US"/>
            </a:p>
          </p:txBody>
        </p:sp>
        <p:sp>
          <p:nvSpPr>
            <p:cNvPr id="208" name="Freeform 1541">
              <a:extLst>
                <a:ext uri="{FF2B5EF4-FFF2-40B4-BE49-F238E27FC236}">
                  <a16:creationId xmlns:a16="http://schemas.microsoft.com/office/drawing/2014/main" id="{26A28EBB-5B02-AA5E-29E8-AAE9E50DE99D}"/>
                </a:ext>
              </a:extLst>
            </p:cNvPr>
            <p:cNvSpPr/>
            <p:nvPr/>
          </p:nvSpPr>
          <p:spPr>
            <a:xfrm>
              <a:off x="4618458" y="5765520"/>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8"/>
                    <a:pt x="686" y="685"/>
                    <a:pt x="1143" y="1143"/>
                  </a:cubicBezTo>
                  <a:cubicBezTo>
                    <a:pt x="686" y="685"/>
                    <a:pt x="457" y="457"/>
                    <a:pt x="0" y="0"/>
                  </a:cubicBezTo>
                  <a:close/>
                </a:path>
              </a:pathLst>
            </a:custGeom>
            <a:solidFill>
              <a:srgbClr val="FFFFFF"/>
            </a:solidFill>
            <a:ln w="2286" cap="flat">
              <a:noFill/>
              <a:prstDash val="solid"/>
              <a:miter/>
            </a:ln>
          </p:spPr>
          <p:txBody>
            <a:bodyPr rtlCol="0" anchor="ctr"/>
            <a:lstStyle/>
            <a:p>
              <a:endParaRPr lang="en-US"/>
            </a:p>
          </p:txBody>
        </p:sp>
        <p:sp>
          <p:nvSpPr>
            <p:cNvPr id="209" name="Freeform 1542">
              <a:extLst>
                <a:ext uri="{FF2B5EF4-FFF2-40B4-BE49-F238E27FC236}">
                  <a16:creationId xmlns:a16="http://schemas.microsoft.com/office/drawing/2014/main" id="{D14C61EE-3A67-702E-256A-242CE77F9860}"/>
                </a:ext>
              </a:extLst>
            </p:cNvPr>
            <p:cNvSpPr/>
            <p:nvPr/>
          </p:nvSpPr>
          <p:spPr>
            <a:xfrm>
              <a:off x="4631716" y="5779008"/>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9" y="229"/>
                    <a:pt x="686" y="686"/>
                    <a:pt x="914" y="1143"/>
                  </a:cubicBezTo>
                  <a:cubicBezTo>
                    <a:pt x="686"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210" name="Freeform 1543">
              <a:extLst>
                <a:ext uri="{FF2B5EF4-FFF2-40B4-BE49-F238E27FC236}">
                  <a16:creationId xmlns:a16="http://schemas.microsoft.com/office/drawing/2014/main" id="{8F03D8D9-246E-BE8D-414E-FCDAC06379C0}"/>
                </a:ext>
              </a:extLst>
            </p:cNvPr>
            <p:cNvSpPr/>
            <p:nvPr/>
          </p:nvSpPr>
          <p:spPr>
            <a:xfrm>
              <a:off x="4628059" y="5774664"/>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9" y="457"/>
                    <a:pt x="686" y="685"/>
                    <a:pt x="914" y="1143"/>
                  </a:cubicBezTo>
                  <a:cubicBezTo>
                    <a:pt x="686" y="685"/>
                    <a:pt x="229" y="457"/>
                    <a:pt x="0" y="0"/>
                  </a:cubicBezTo>
                  <a:close/>
                </a:path>
              </a:pathLst>
            </a:custGeom>
            <a:solidFill>
              <a:srgbClr val="FFFFFF"/>
            </a:solidFill>
            <a:ln w="2286" cap="flat">
              <a:noFill/>
              <a:prstDash val="solid"/>
              <a:miter/>
            </a:ln>
          </p:spPr>
          <p:txBody>
            <a:bodyPr rtlCol="0" anchor="ctr"/>
            <a:lstStyle/>
            <a:p>
              <a:endParaRPr lang="en-US"/>
            </a:p>
          </p:txBody>
        </p:sp>
        <p:sp>
          <p:nvSpPr>
            <p:cNvPr id="211" name="Freeform 1544">
              <a:extLst>
                <a:ext uri="{FF2B5EF4-FFF2-40B4-BE49-F238E27FC236}">
                  <a16:creationId xmlns:a16="http://schemas.microsoft.com/office/drawing/2014/main" id="{9C0E9059-7823-F0E2-0F4F-9CEF7D072191}"/>
                </a:ext>
              </a:extLst>
            </p:cNvPr>
            <p:cNvSpPr/>
            <p:nvPr/>
          </p:nvSpPr>
          <p:spPr>
            <a:xfrm>
              <a:off x="4578224" y="5740603"/>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212" name="Freeform 1545">
              <a:extLst>
                <a:ext uri="{FF2B5EF4-FFF2-40B4-BE49-F238E27FC236}">
                  <a16:creationId xmlns:a16="http://schemas.microsoft.com/office/drawing/2014/main" id="{5051B0EB-B51D-F7DC-1D5E-BBB257A30392}"/>
                </a:ext>
              </a:extLst>
            </p:cNvPr>
            <p:cNvSpPr/>
            <p:nvPr/>
          </p:nvSpPr>
          <p:spPr>
            <a:xfrm>
              <a:off x="4564508" y="5735116"/>
              <a:ext cx="3200" cy="1143"/>
            </a:xfrm>
            <a:custGeom>
              <a:avLst/>
              <a:gdLst>
                <a:gd name="connsiteX0" fmla="*/ 0 w 3200"/>
                <a:gd name="connsiteY0" fmla="*/ 0 h 1143"/>
                <a:gd name="connsiteX1" fmla="*/ 3200 w 3200"/>
                <a:gd name="connsiteY1" fmla="*/ 1143 h 1143"/>
                <a:gd name="connsiteX2" fmla="*/ 0 w 3200"/>
                <a:gd name="connsiteY2" fmla="*/ 0 h 1143"/>
              </a:gdLst>
              <a:ahLst/>
              <a:cxnLst>
                <a:cxn ang="0">
                  <a:pos x="connsiteX0" y="connsiteY0"/>
                </a:cxn>
                <a:cxn ang="0">
                  <a:pos x="connsiteX1" y="connsiteY1"/>
                </a:cxn>
                <a:cxn ang="0">
                  <a:pos x="connsiteX2" y="connsiteY2"/>
                </a:cxn>
              </a:cxnLst>
              <a:rect l="l" t="t" r="r" b="b"/>
              <a:pathLst>
                <a:path w="3200" h="1143">
                  <a:moveTo>
                    <a:pt x="0" y="0"/>
                  </a:moveTo>
                  <a:cubicBezTo>
                    <a:pt x="1143" y="457"/>
                    <a:pt x="2057" y="686"/>
                    <a:pt x="3200" y="1143"/>
                  </a:cubicBezTo>
                  <a:cubicBezTo>
                    <a:pt x="2057"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213" name="Freeform 1546">
              <a:extLst>
                <a:ext uri="{FF2B5EF4-FFF2-40B4-BE49-F238E27FC236}">
                  <a16:creationId xmlns:a16="http://schemas.microsoft.com/office/drawing/2014/main" id="{CAB8D60C-38E1-E845-15F3-FD1ABB432262}"/>
                </a:ext>
              </a:extLst>
            </p:cNvPr>
            <p:cNvSpPr/>
            <p:nvPr/>
          </p:nvSpPr>
          <p:spPr>
            <a:xfrm>
              <a:off x="4621658" y="5768492"/>
              <a:ext cx="1371" cy="1143"/>
            </a:xfrm>
            <a:custGeom>
              <a:avLst/>
              <a:gdLst>
                <a:gd name="connsiteX0" fmla="*/ 0 w 1371"/>
                <a:gd name="connsiteY0" fmla="*/ 0 h 1143"/>
                <a:gd name="connsiteX1" fmla="*/ 1372 w 1371"/>
                <a:gd name="connsiteY1" fmla="*/ 1143 h 1143"/>
                <a:gd name="connsiteX2" fmla="*/ 0 w 1371"/>
                <a:gd name="connsiteY2" fmla="*/ 0 h 1143"/>
              </a:gdLst>
              <a:ahLst/>
              <a:cxnLst>
                <a:cxn ang="0">
                  <a:pos x="connsiteX0" y="connsiteY0"/>
                </a:cxn>
                <a:cxn ang="0">
                  <a:pos x="connsiteX1" y="connsiteY1"/>
                </a:cxn>
                <a:cxn ang="0">
                  <a:pos x="connsiteX2" y="connsiteY2"/>
                </a:cxn>
              </a:cxnLst>
              <a:rect l="l" t="t" r="r" b="b"/>
              <a:pathLst>
                <a:path w="1371" h="1143">
                  <a:moveTo>
                    <a:pt x="0" y="0"/>
                  </a:moveTo>
                  <a:cubicBezTo>
                    <a:pt x="457" y="458"/>
                    <a:pt x="914" y="915"/>
                    <a:pt x="1372"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1547">
              <a:extLst>
                <a:ext uri="{FF2B5EF4-FFF2-40B4-BE49-F238E27FC236}">
                  <a16:creationId xmlns:a16="http://schemas.microsoft.com/office/drawing/2014/main" id="{C2DD29ED-28DD-FFC2-BE8B-2D1B21061F81}"/>
                </a:ext>
              </a:extLst>
            </p:cNvPr>
            <p:cNvSpPr/>
            <p:nvPr/>
          </p:nvSpPr>
          <p:spPr>
            <a:xfrm>
              <a:off x="4624858" y="5771464"/>
              <a:ext cx="1371" cy="1371"/>
            </a:xfrm>
            <a:custGeom>
              <a:avLst/>
              <a:gdLst>
                <a:gd name="connsiteX0" fmla="*/ 0 w 1371"/>
                <a:gd name="connsiteY0" fmla="*/ 0 h 1371"/>
                <a:gd name="connsiteX1" fmla="*/ 1372 w 1371"/>
                <a:gd name="connsiteY1" fmla="*/ 1372 h 1371"/>
                <a:gd name="connsiteX2" fmla="*/ 0 w 1371"/>
                <a:gd name="connsiteY2" fmla="*/ 0 h 1371"/>
              </a:gdLst>
              <a:ahLst/>
              <a:cxnLst>
                <a:cxn ang="0">
                  <a:pos x="connsiteX0" y="connsiteY0"/>
                </a:cxn>
                <a:cxn ang="0">
                  <a:pos x="connsiteX1" y="connsiteY1"/>
                </a:cxn>
                <a:cxn ang="0">
                  <a:pos x="connsiteX2" y="connsiteY2"/>
                </a:cxn>
              </a:cxnLst>
              <a:rect l="l" t="t" r="r" b="b"/>
              <a:pathLst>
                <a:path w="1371" h="1371">
                  <a:moveTo>
                    <a:pt x="0" y="0"/>
                  </a:moveTo>
                  <a:cubicBezTo>
                    <a:pt x="457" y="457"/>
                    <a:pt x="914" y="915"/>
                    <a:pt x="1372" y="1372"/>
                  </a:cubicBezTo>
                  <a:cubicBezTo>
                    <a:pt x="686"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215" name="Freeform 1548">
              <a:extLst>
                <a:ext uri="{FF2B5EF4-FFF2-40B4-BE49-F238E27FC236}">
                  <a16:creationId xmlns:a16="http://schemas.microsoft.com/office/drawing/2014/main" id="{204B6EAA-6A53-6C48-F798-B710EE9CB925}"/>
                </a:ext>
              </a:extLst>
            </p:cNvPr>
            <p:cNvSpPr/>
            <p:nvPr/>
          </p:nvSpPr>
          <p:spPr>
            <a:xfrm>
              <a:off x="4881348" y="6064529"/>
              <a:ext cx="8458" cy="1828"/>
            </a:xfrm>
            <a:custGeom>
              <a:avLst/>
              <a:gdLst>
                <a:gd name="connsiteX0" fmla="*/ 8458 w 8458"/>
                <a:gd name="connsiteY0" fmla="*/ 1829 h 1828"/>
                <a:gd name="connsiteX1" fmla="*/ 0 w 8458"/>
                <a:gd name="connsiteY1" fmla="*/ 0 h 1828"/>
                <a:gd name="connsiteX2" fmla="*/ 0 w 8458"/>
                <a:gd name="connsiteY2" fmla="*/ 0 h 1828"/>
                <a:gd name="connsiteX3" fmla="*/ 8458 w 8458"/>
                <a:gd name="connsiteY3" fmla="*/ 1829 h 1828"/>
              </a:gdLst>
              <a:ahLst/>
              <a:cxnLst>
                <a:cxn ang="0">
                  <a:pos x="connsiteX0" y="connsiteY0"/>
                </a:cxn>
                <a:cxn ang="0">
                  <a:pos x="connsiteX1" y="connsiteY1"/>
                </a:cxn>
                <a:cxn ang="0">
                  <a:pos x="connsiteX2" y="connsiteY2"/>
                </a:cxn>
                <a:cxn ang="0">
                  <a:pos x="connsiteX3" y="connsiteY3"/>
                </a:cxn>
              </a:cxnLst>
              <a:rect l="l" t="t" r="r" b="b"/>
              <a:pathLst>
                <a:path w="8458" h="1828">
                  <a:moveTo>
                    <a:pt x="8458" y="1829"/>
                  </a:moveTo>
                  <a:cubicBezTo>
                    <a:pt x="5715" y="1143"/>
                    <a:pt x="2743" y="458"/>
                    <a:pt x="0" y="0"/>
                  </a:cubicBezTo>
                  <a:lnTo>
                    <a:pt x="0" y="0"/>
                  </a:lnTo>
                  <a:cubicBezTo>
                    <a:pt x="2743" y="686"/>
                    <a:pt x="5715" y="1143"/>
                    <a:pt x="8458" y="1829"/>
                  </a:cubicBezTo>
                  <a:close/>
                </a:path>
              </a:pathLst>
            </a:custGeom>
            <a:solidFill>
              <a:srgbClr val="FFFFFF"/>
            </a:solidFill>
            <a:ln w="2286" cap="flat">
              <a:noFill/>
              <a:prstDash val="solid"/>
              <a:miter/>
            </a:ln>
          </p:spPr>
          <p:txBody>
            <a:bodyPr rtlCol="0" anchor="ctr"/>
            <a:lstStyle/>
            <a:p>
              <a:endParaRPr lang="en-US"/>
            </a:p>
          </p:txBody>
        </p:sp>
        <p:sp>
          <p:nvSpPr>
            <p:cNvPr id="216" name="Freeform 1549">
              <a:extLst>
                <a:ext uri="{FF2B5EF4-FFF2-40B4-BE49-F238E27FC236}">
                  <a16:creationId xmlns:a16="http://schemas.microsoft.com/office/drawing/2014/main" id="{B7943D34-5FAA-5456-393E-21B20E2A1720}"/>
                </a:ext>
              </a:extLst>
            </p:cNvPr>
            <p:cNvSpPr/>
            <p:nvPr/>
          </p:nvSpPr>
          <p:spPr>
            <a:xfrm>
              <a:off x="4890034" y="6066358"/>
              <a:ext cx="3886" cy="914"/>
            </a:xfrm>
            <a:custGeom>
              <a:avLst/>
              <a:gdLst>
                <a:gd name="connsiteX0" fmla="*/ 0 w 3886"/>
                <a:gd name="connsiteY0" fmla="*/ 0 h 914"/>
                <a:gd name="connsiteX1" fmla="*/ 3886 w 3886"/>
                <a:gd name="connsiteY1" fmla="*/ 915 h 914"/>
                <a:gd name="connsiteX2" fmla="*/ 0 w 3886"/>
                <a:gd name="connsiteY2" fmla="*/ 0 h 914"/>
              </a:gdLst>
              <a:ahLst/>
              <a:cxnLst>
                <a:cxn ang="0">
                  <a:pos x="connsiteX0" y="connsiteY0"/>
                </a:cxn>
                <a:cxn ang="0">
                  <a:pos x="connsiteX1" y="connsiteY1"/>
                </a:cxn>
                <a:cxn ang="0">
                  <a:pos x="connsiteX2" y="connsiteY2"/>
                </a:cxn>
              </a:cxnLst>
              <a:rect l="l" t="t" r="r" b="b"/>
              <a:pathLst>
                <a:path w="3886" h="914">
                  <a:moveTo>
                    <a:pt x="0" y="0"/>
                  </a:moveTo>
                  <a:cubicBezTo>
                    <a:pt x="1372" y="229"/>
                    <a:pt x="2515" y="686"/>
                    <a:pt x="3886" y="915"/>
                  </a:cubicBezTo>
                  <a:cubicBezTo>
                    <a:pt x="2743" y="686"/>
                    <a:pt x="1372" y="4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1550">
              <a:extLst>
                <a:ext uri="{FF2B5EF4-FFF2-40B4-BE49-F238E27FC236}">
                  <a16:creationId xmlns:a16="http://schemas.microsoft.com/office/drawing/2014/main" id="{1269EC20-37E1-35CE-F959-2F76F922E486}"/>
                </a:ext>
              </a:extLst>
            </p:cNvPr>
            <p:cNvSpPr/>
            <p:nvPr/>
          </p:nvSpPr>
          <p:spPr>
            <a:xfrm>
              <a:off x="4618915" y="6068644"/>
              <a:ext cx="425755" cy="411834"/>
            </a:xfrm>
            <a:custGeom>
              <a:avLst/>
              <a:gdLst>
                <a:gd name="connsiteX0" fmla="*/ 417195 w 425755"/>
                <a:gd name="connsiteY0" fmla="*/ 258775 h 411834"/>
                <a:gd name="connsiteX1" fmla="*/ 384734 w 425755"/>
                <a:gd name="connsiteY1" fmla="*/ 66523 h 411834"/>
                <a:gd name="connsiteX2" fmla="*/ 380619 w 425755"/>
                <a:gd name="connsiteY2" fmla="*/ 62179 h 411834"/>
                <a:gd name="connsiteX3" fmla="*/ 379476 w 425755"/>
                <a:gd name="connsiteY3" fmla="*/ 61036 h 411834"/>
                <a:gd name="connsiteX4" fmla="*/ 376276 w 425755"/>
                <a:gd name="connsiteY4" fmla="*/ 57607 h 411834"/>
                <a:gd name="connsiteX5" fmla="*/ 375361 w 425755"/>
                <a:gd name="connsiteY5" fmla="*/ 56693 h 411834"/>
                <a:gd name="connsiteX6" fmla="*/ 371246 w 425755"/>
                <a:gd name="connsiteY6" fmla="*/ 52578 h 411834"/>
                <a:gd name="connsiteX7" fmla="*/ 370103 w 425755"/>
                <a:gd name="connsiteY7" fmla="*/ 51664 h 411834"/>
                <a:gd name="connsiteX8" fmla="*/ 366903 w 425755"/>
                <a:gd name="connsiteY8" fmla="*/ 48692 h 411834"/>
                <a:gd name="connsiteX9" fmla="*/ 365531 w 425755"/>
                <a:gd name="connsiteY9" fmla="*/ 47549 h 411834"/>
                <a:gd name="connsiteX10" fmla="*/ 361417 w 425755"/>
                <a:gd name="connsiteY10" fmla="*/ 43891 h 411834"/>
                <a:gd name="connsiteX11" fmla="*/ 360731 w 425755"/>
                <a:gd name="connsiteY11" fmla="*/ 43206 h 411834"/>
                <a:gd name="connsiteX12" fmla="*/ 357073 w 425755"/>
                <a:gd name="connsiteY12" fmla="*/ 40234 h 411834"/>
                <a:gd name="connsiteX13" fmla="*/ 355473 w 425755"/>
                <a:gd name="connsiteY13" fmla="*/ 39091 h 411834"/>
                <a:gd name="connsiteX14" fmla="*/ 352273 w 425755"/>
                <a:gd name="connsiteY14" fmla="*/ 36576 h 411834"/>
                <a:gd name="connsiteX15" fmla="*/ 350901 w 425755"/>
                <a:gd name="connsiteY15" fmla="*/ 35433 h 411834"/>
                <a:gd name="connsiteX16" fmla="*/ 346786 w 425755"/>
                <a:gd name="connsiteY16" fmla="*/ 32461 h 411834"/>
                <a:gd name="connsiteX17" fmla="*/ 344957 w 425755"/>
                <a:gd name="connsiteY17" fmla="*/ 31318 h 411834"/>
                <a:gd name="connsiteX18" fmla="*/ 342214 w 425755"/>
                <a:gd name="connsiteY18" fmla="*/ 29261 h 411834"/>
                <a:gd name="connsiteX19" fmla="*/ 340385 w 425755"/>
                <a:gd name="connsiteY19" fmla="*/ 27889 h 411834"/>
                <a:gd name="connsiteX20" fmla="*/ 336728 w 425755"/>
                <a:gd name="connsiteY20" fmla="*/ 25603 h 411834"/>
                <a:gd name="connsiteX21" fmla="*/ 334442 w 425755"/>
                <a:gd name="connsiteY21" fmla="*/ 24003 h 411834"/>
                <a:gd name="connsiteX22" fmla="*/ 331699 w 425755"/>
                <a:gd name="connsiteY22" fmla="*/ 22403 h 411834"/>
                <a:gd name="connsiteX23" fmla="*/ 329413 w 425755"/>
                <a:gd name="connsiteY23" fmla="*/ 21031 h 411834"/>
                <a:gd name="connsiteX24" fmla="*/ 326898 w 425755"/>
                <a:gd name="connsiteY24" fmla="*/ 19660 h 411834"/>
                <a:gd name="connsiteX25" fmla="*/ 323240 w 425755"/>
                <a:gd name="connsiteY25" fmla="*/ 17602 h 411834"/>
                <a:gd name="connsiteX26" fmla="*/ 320726 w 425755"/>
                <a:gd name="connsiteY26" fmla="*/ 16231 h 411834"/>
                <a:gd name="connsiteX27" fmla="*/ 317983 w 425755"/>
                <a:gd name="connsiteY27" fmla="*/ 14859 h 411834"/>
                <a:gd name="connsiteX28" fmla="*/ 315925 w 425755"/>
                <a:gd name="connsiteY28" fmla="*/ 13945 h 411834"/>
                <a:gd name="connsiteX29" fmla="*/ 313182 w 425755"/>
                <a:gd name="connsiteY29" fmla="*/ 12573 h 411834"/>
                <a:gd name="connsiteX30" fmla="*/ 311810 w 425755"/>
                <a:gd name="connsiteY30" fmla="*/ 11887 h 411834"/>
                <a:gd name="connsiteX31" fmla="*/ 306095 w 425755"/>
                <a:gd name="connsiteY31" fmla="*/ 9373 h 411834"/>
                <a:gd name="connsiteX32" fmla="*/ 304495 w 425755"/>
                <a:gd name="connsiteY32" fmla="*/ 8687 h 411834"/>
                <a:gd name="connsiteX33" fmla="*/ 301295 w 425755"/>
                <a:gd name="connsiteY33" fmla="*/ 7315 h 411834"/>
                <a:gd name="connsiteX34" fmla="*/ 299923 w 425755"/>
                <a:gd name="connsiteY34" fmla="*/ 6858 h 411834"/>
                <a:gd name="connsiteX35" fmla="*/ 293065 w 425755"/>
                <a:gd name="connsiteY35" fmla="*/ 4344 h 411834"/>
                <a:gd name="connsiteX36" fmla="*/ 292608 w 425755"/>
                <a:gd name="connsiteY36" fmla="*/ 4115 h 411834"/>
                <a:gd name="connsiteX37" fmla="*/ 288950 w 425755"/>
                <a:gd name="connsiteY37" fmla="*/ 2972 h 411834"/>
                <a:gd name="connsiteX38" fmla="*/ 287807 w 425755"/>
                <a:gd name="connsiteY38" fmla="*/ 2515 h 411834"/>
                <a:gd name="connsiteX39" fmla="*/ 279349 w 425755"/>
                <a:gd name="connsiteY39" fmla="*/ 0 h 411834"/>
                <a:gd name="connsiteX40" fmla="*/ 289408 w 425755"/>
                <a:gd name="connsiteY40" fmla="*/ 341757 h 411834"/>
                <a:gd name="connsiteX41" fmla="*/ 77953 w 425755"/>
                <a:gd name="connsiteY41" fmla="*/ 341529 h 411834"/>
                <a:gd name="connsiteX42" fmla="*/ 35662 w 425755"/>
                <a:gd name="connsiteY42" fmla="*/ 309753 h 411834"/>
                <a:gd name="connsiteX43" fmla="*/ 3658 w 425755"/>
                <a:gd name="connsiteY43" fmla="*/ 256947 h 411834"/>
                <a:gd name="connsiteX44" fmla="*/ 0 w 425755"/>
                <a:gd name="connsiteY44" fmla="*/ 246431 h 411834"/>
                <a:gd name="connsiteX45" fmla="*/ 0 w 425755"/>
                <a:gd name="connsiteY45" fmla="*/ 246431 h 411834"/>
                <a:gd name="connsiteX46" fmla="*/ 1829 w 425755"/>
                <a:gd name="connsiteY46" fmla="*/ 258547 h 411834"/>
                <a:gd name="connsiteX47" fmla="*/ 2057 w 425755"/>
                <a:gd name="connsiteY47" fmla="*/ 259690 h 411834"/>
                <a:gd name="connsiteX48" fmla="*/ 2743 w 425755"/>
                <a:gd name="connsiteY48" fmla="*/ 263347 h 411834"/>
                <a:gd name="connsiteX49" fmla="*/ 2743 w 425755"/>
                <a:gd name="connsiteY49" fmla="*/ 263347 h 411834"/>
                <a:gd name="connsiteX50" fmla="*/ 4343 w 425755"/>
                <a:gd name="connsiteY50" fmla="*/ 270434 h 411834"/>
                <a:gd name="connsiteX51" fmla="*/ 5029 w 425755"/>
                <a:gd name="connsiteY51" fmla="*/ 272720 h 411834"/>
                <a:gd name="connsiteX52" fmla="*/ 5715 w 425755"/>
                <a:gd name="connsiteY52" fmla="*/ 275463 h 411834"/>
                <a:gd name="connsiteX53" fmla="*/ 7087 w 425755"/>
                <a:gd name="connsiteY53" fmla="*/ 279807 h 411834"/>
                <a:gd name="connsiteX54" fmla="*/ 7772 w 425755"/>
                <a:gd name="connsiteY54" fmla="*/ 282093 h 411834"/>
                <a:gd name="connsiteX55" fmla="*/ 8915 w 425755"/>
                <a:gd name="connsiteY55" fmla="*/ 285522 h 411834"/>
                <a:gd name="connsiteX56" fmla="*/ 9601 w 425755"/>
                <a:gd name="connsiteY56" fmla="*/ 287350 h 411834"/>
                <a:gd name="connsiteX57" fmla="*/ 11430 w 425755"/>
                <a:gd name="connsiteY57" fmla="*/ 292151 h 411834"/>
                <a:gd name="connsiteX58" fmla="*/ 12116 w 425755"/>
                <a:gd name="connsiteY58" fmla="*/ 293751 h 411834"/>
                <a:gd name="connsiteX59" fmla="*/ 13945 w 425755"/>
                <a:gd name="connsiteY59" fmla="*/ 298095 h 411834"/>
                <a:gd name="connsiteX60" fmla="*/ 14402 w 425755"/>
                <a:gd name="connsiteY60" fmla="*/ 298780 h 411834"/>
                <a:gd name="connsiteX61" fmla="*/ 16916 w 425755"/>
                <a:gd name="connsiteY61" fmla="*/ 303581 h 411834"/>
                <a:gd name="connsiteX62" fmla="*/ 17602 w 425755"/>
                <a:gd name="connsiteY62" fmla="*/ 304724 h 411834"/>
                <a:gd name="connsiteX63" fmla="*/ 20345 w 425755"/>
                <a:gd name="connsiteY63" fmla="*/ 309525 h 411834"/>
                <a:gd name="connsiteX64" fmla="*/ 155448 w 425755"/>
                <a:gd name="connsiteY64" fmla="*/ 403708 h 411834"/>
                <a:gd name="connsiteX65" fmla="*/ 357302 w 425755"/>
                <a:gd name="connsiteY65" fmla="*/ 359359 h 411834"/>
                <a:gd name="connsiteX66" fmla="*/ 417195 w 425755"/>
                <a:gd name="connsiteY66" fmla="*/ 258775 h 411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425755" h="411834">
                  <a:moveTo>
                    <a:pt x="417195" y="258775"/>
                  </a:moveTo>
                  <a:cubicBezTo>
                    <a:pt x="437769" y="163221"/>
                    <a:pt x="419024" y="105156"/>
                    <a:pt x="384734" y="66523"/>
                  </a:cubicBezTo>
                  <a:cubicBezTo>
                    <a:pt x="383362" y="64923"/>
                    <a:pt x="381991" y="63551"/>
                    <a:pt x="380619" y="62179"/>
                  </a:cubicBezTo>
                  <a:cubicBezTo>
                    <a:pt x="380162" y="61722"/>
                    <a:pt x="379933" y="61265"/>
                    <a:pt x="379476" y="61036"/>
                  </a:cubicBezTo>
                  <a:cubicBezTo>
                    <a:pt x="378333" y="59893"/>
                    <a:pt x="377190" y="58750"/>
                    <a:pt x="376276" y="57607"/>
                  </a:cubicBezTo>
                  <a:cubicBezTo>
                    <a:pt x="376047" y="57379"/>
                    <a:pt x="375590" y="56922"/>
                    <a:pt x="375361" y="56693"/>
                  </a:cubicBezTo>
                  <a:cubicBezTo>
                    <a:pt x="373990" y="55321"/>
                    <a:pt x="372618" y="53950"/>
                    <a:pt x="371246" y="52578"/>
                  </a:cubicBezTo>
                  <a:cubicBezTo>
                    <a:pt x="370789" y="52121"/>
                    <a:pt x="370561" y="51892"/>
                    <a:pt x="370103" y="51664"/>
                  </a:cubicBezTo>
                  <a:cubicBezTo>
                    <a:pt x="368960" y="50749"/>
                    <a:pt x="368046" y="49606"/>
                    <a:pt x="366903" y="48692"/>
                  </a:cubicBezTo>
                  <a:cubicBezTo>
                    <a:pt x="366446" y="48235"/>
                    <a:pt x="365989" y="48006"/>
                    <a:pt x="365531" y="47549"/>
                  </a:cubicBezTo>
                  <a:cubicBezTo>
                    <a:pt x="364160" y="46406"/>
                    <a:pt x="362788" y="45034"/>
                    <a:pt x="361417" y="43891"/>
                  </a:cubicBezTo>
                  <a:cubicBezTo>
                    <a:pt x="361188" y="43663"/>
                    <a:pt x="360959" y="43434"/>
                    <a:pt x="360731" y="43206"/>
                  </a:cubicBezTo>
                  <a:cubicBezTo>
                    <a:pt x="359588" y="42291"/>
                    <a:pt x="358216" y="41148"/>
                    <a:pt x="357073" y="40234"/>
                  </a:cubicBezTo>
                  <a:cubicBezTo>
                    <a:pt x="356616" y="39777"/>
                    <a:pt x="355930" y="39319"/>
                    <a:pt x="355473" y="39091"/>
                  </a:cubicBezTo>
                  <a:cubicBezTo>
                    <a:pt x="354330" y="38176"/>
                    <a:pt x="353416" y="37491"/>
                    <a:pt x="352273" y="36576"/>
                  </a:cubicBezTo>
                  <a:cubicBezTo>
                    <a:pt x="351815" y="36119"/>
                    <a:pt x="351358" y="35890"/>
                    <a:pt x="350901" y="35433"/>
                  </a:cubicBezTo>
                  <a:cubicBezTo>
                    <a:pt x="349529" y="34290"/>
                    <a:pt x="348158" y="33376"/>
                    <a:pt x="346786" y="32461"/>
                  </a:cubicBezTo>
                  <a:cubicBezTo>
                    <a:pt x="346100" y="32004"/>
                    <a:pt x="345643" y="31547"/>
                    <a:pt x="344957" y="31318"/>
                  </a:cubicBezTo>
                  <a:cubicBezTo>
                    <a:pt x="344043" y="30633"/>
                    <a:pt x="343129" y="29947"/>
                    <a:pt x="342214" y="29261"/>
                  </a:cubicBezTo>
                  <a:cubicBezTo>
                    <a:pt x="341528" y="28804"/>
                    <a:pt x="340843" y="28347"/>
                    <a:pt x="340385" y="27889"/>
                  </a:cubicBezTo>
                  <a:cubicBezTo>
                    <a:pt x="339242" y="26975"/>
                    <a:pt x="337871" y="26289"/>
                    <a:pt x="336728" y="25603"/>
                  </a:cubicBezTo>
                  <a:cubicBezTo>
                    <a:pt x="336042" y="25146"/>
                    <a:pt x="335128" y="24689"/>
                    <a:pt x="334442" y="24003"/>
                  </a:cubicBezTo>
                  <a:cubicBezTo>
                    <a:pt x="333527" y="23546"/>
                    <a:pt x="332613" y="22860"/>
                    <a:pt x="331699" y="22403"/>
                  </a:cubicBezTo>
                  <a:cubicBezTo>
                    <a:pt x="331013" y="21946"/>
                    <a:pt x="330098" y="21489"/>
                    <a:pt x="329413" y="21031"/>
                  </a:cubicBezTo>
                  <a:cubicBezTo>
                    <a:pt x="328498" y="20574"/>
                    <a:pt x="327812" y="20117"/>
                    <a:pt x="326898" y="19660"/>
                  </a:cubicBezTo>
                  <a:cubicBezTo>
                    <a:pt x="325755" y="18974"/>
                    <a:pt x="324383" y="18288"/>
                    <a:pt x="323240" y="17602"/>
                  </a:cubicBezTo>
                  <a:cubicBezTo>
                    <a:pt x="322326" y="17145"/>
                    <a:pt x="321412" y="16688"/>
                    <a:pt x="320726" y="16231"/>
                  </a:cubicBezTo>
                  <a:cubicBezTo>
                    <a:pt x="319811" y="15774"/>
                    <a:pt x="318897" y="15316"/>
                    <a:pt x="317983" y="14859"/>
                  </a:cubicBezTo>
                  <a:cubicBezTo>
                    <a:pt x="317297" y="14631"/>
                    <a:pt x="316611" y="14173"/>
                    <a:pt x="315925" y="13945"/>
                  </a:cubicBezTo>
                  <a:cubicBezTo>
                    <a:pt x="315011" y="13488"/>
                    <a:pt x="314096" y="13030"/>
                    <a:pt x="313182" y="12573"/>
                  </a:cubicBezTo>
                  <a:cubicBezTo>
                    <a:pt x="312725" y="12345"/>
                    <a:pt x="312268" y="12116"/>
                    <a:pt x="311810" y="11887"/>
                  </a:cubicBezTo>
                  <a:cubicBezTo>
                    <a:pt x="309982" y="10973"/>
                    <a:pt x="307924" y="10287"/>
                    <a:pt x="306095" y="9373"/>
                  </a:cubicBezTo>
                  <a:cubicBezTo>
                    <a:pt x="305638" y="9144"/>
                    <a:pt x="304952" y="8916"/>
                    <a:pt x="304495" y="8687"/>
                  </a:cubicBezTo>
                  <a:cubicBezTo>
                    <a:pt x="303352" y="8230"/>
                    <a:pt x="302438" y="7773"/>
                    <a:pt x="301295" y="7315"/>
                  </a:cubicBezTo>
                  <a:cubicBezTo>
                    <a:pt x="300838" y="7087"/>
                    <a:pt x="300380" y="7087"/>
                    <a:pt x="299923" y="6858"/>
                  </a:cubicBezTo>
                  <a:cubicBezTo>
                    <a:pt x="297637" y="5944"/>
                    <a:pt x="295351" y="5029"/>
                    <a:pt x="293065" y="4344"/>
                  </a:cubicBezTo>
                  <a:cubicBezTo>
                    <a:pt x="292837" y="4344"/>
                    <a:pt x="292837" y="4115"/>
                    <a:pt x="292608" y="4115"/>
                  </a:cubicBezTo>
                  <a:cubicBezTo>
                    <a:pt x="291465" y="3658"/>
                    <a:pt x="290322" y="3201"/>
                    <a:pt x="288950" y="2972"/>
                  </a:cubicBezTo>
                  <a:cubicBezTo>
                    <a:pt x="288493" y="2743"/>
                    <a:pt x="288265" y="2743"/>
                    <a:pt x="287807" y="2515"/>
                  </a:cubicBezTo>
                  <a:cubicBezTo>
                    <a:pt x="285064" y="1600"/>
                    <a:pt x="282321" y="686"/>
                    <a:pt x="279349" y="0"/>
                  </a:cubicBezTo>
                  <a:cubicBezTo>
                    <a:pt x="361645" y="29947"/>
                    <a:pt x="457429" y="209626"/>
                    <a:pt x="289408" y="341757"/>
                  </a:cubicBezTo>
                  <a:cubicBezTo>
                    <a:pt x="232486" y="386563"/>
                    <a:pt x="142646" y="374218"/>
                    <a:pt x="77953" y="341529"/>
                  </a:cubicBezTo>
                  <a:cubicBezTo>
                    <a:pt x="62408" y="333756"/>
                    <a:pt x="47320" y="322555"/>
                    <a:pt x="35662" y="309753"/>
                  </a:cubicBezTo>
                  <a:cubicBezTo>
                    <a:pt x="21031" y="293751"/>
                    <a:pt x="11659" y="276835"/>
                    <a:pt x="3658" y="256947"/>
                  </a:cubicBezTo>
                  <a:cubicBezTo>
                    <a:pt x="2286" y="253518"/>
                    <a:pt x="1143" y="249860"/>
                    <a:pt x="0" y="246431"/>
                  </a:cubicBezTo>
                  <a:cubicBezTo>
                    <a:pt x="0" y="246431"/>
                    <a:pt x="0" y="246431"/>
                    <a:pt x="0" y="246431"/>
                  </a:cubicBezTo>
                  <a:cubicBezTo>
                    <a:pt x="457" y="250546"/>
                    <a:pt x="914" y="254432"/>
                    <a:pt x="1829" y="258547"/>
                  </a:cubicBezTo>
                  <a:cubicBezTo>
                    <a:pt x="1829" y="259004"/>
                    <a:pt x="2057" y="259233"/>
                    <a:pt x="2057" y="259690"/>
                  </a:cubicBezTo>
                  <a:cubicBezTo>
                    <a:pt x="2286" y="261061"/>
                    <a:pt x="2515" y="262204"/>
                    <a:pt x="2743" y="263347"/>
                  </a:cubicBezTo>
                  <a:cubicBezTo>
                    <a:pt x="2743" y="263347"/>
                    <a:pt x="2743" y="263347"/>
                    <a:pt x="2743" y="263347"/>
                  </a:cubicBezTo>
                  <a:cubicBezTo>
                    <a:pt x="3200" y="265633"/>
                    <a:pt x="3658" y="268148"/>
                    <a:pt x="4343" y="270434"/>
                  </a:cubicBezTo>
                  <a:cubicBezTo>
                    <a:pt x="4572" y="271120"/>
                    <a:pt x="4801" y="272034"/>
                    <a:pt x="5029" y="272720"/>
                  </a:cubicBezTo>
                  <a:cubicBezTo>
                    <a:pt x="5258" y="273634"/>
                    <a:pt x="5486" y="274549"/>
                    <a:pt x="5715" y="275463"/>
                  </a:cubicBezTo>
                  <a:cubicBezTo>
                    <a:pt x="6172" y="277063"/>
                    <a:pt x="6629" y="278435"/>
                    <a:pt x="7087" y="279807"/>
                  </a:cubicBezTo>
                  <a:cubicBezTo>
                    <a:pt x="7315" y="280492"/>
                    <a:pt x="7544" y="281178"/>
                    <a:pt x="7772" y="282093"/>
                  </a:cubicBezTo>
                  <a:cubicBezTo>
                    <a:pt x="8230" y="283236"/>
                    <a:pt x="8458" y="284379"/>
                    <a:pt x="8915" y="285522"/>
                  </a:cubicBezTo>
                  <a:cubicBezTo>
                    <a:pt x="9144" y="286207"/>
                    <a:pt x="9373" y="286665"/>
                    <a:pt x="9601" y="287350"/>
                  </a:cubicBezTo>
                  <a:cubicBezTo>
                    <a:pt x="10287" y="288951"/>
                    <a:pt x="10744" y="290551"/>
                    <a:pt x="11430" y="292151"/>
                  </a:cubicBezTo>
                  <a:cubicBezTo>
                    <a:pt x="11659" y="292608"/>
                    <a:pt x="11887" y="293294"/>
                    <a:pt x="12116" y="293751"/>
                  </a:cubicBezTo>
                  <a:cubicBezTo>
                    <a:pt x="12802" y="295123"/>
                    <a:pt x="13487" y="296494"/>
                    <a:pt x="13945" y="298095"/>
                  </a:cubicBezTo>
                  <a:cubicBezTo>
                    <a:pt x="14173" y="298323"/>
                    <a:pt x="14173" y="298552"/>
                    <a:pt x="14402" y="298780"/>
                  </a:cubicBezTo>
                  <a:cubicBezTo>
                    <a:pt x="15088" y="300381"/>
                    <a:pt x="16002" y="301981"/>
                    <a:pt x="16916" y="303581"/>
                  </a:cubicBezTo>
                  <a:cubicBezTo>
                    <a:pt x="17145" y="304038"/>
                    <a:pt x="17374" y="304267"/>
                    <a:pt x="17602" y="304724"/>
                  </a:cubicBezTo>
                  <a:cubicBezTo>
                    <a:pt x="18517" y="306324"/>
                    <a:pt x="19431" y="307924"/>
                    <a:pt x="20345" y="309525"/>
                  </a:cubicBezTo>
                  <a:cubicBezTo>
                    <a:pt x="53950" y="355016"/>
                    <a:pt x="98755" y="391821"/>
                    <a:pt x="155448" y="403708"/>
                  </a:cubicBezTo>
                  <a:cubicBezTo>
                    <a:pt x="258318" y="429311"/>
                    <a:pt x="323469" y="388849"/>
                    <a:pt x="357302" y="359359"/>
                  </a:cubicBezTo>
                  <a:cubicBezTo>
                    <a:pt x="385648" y="333985"/>
                    <a:pt x="410108" y="295809"/>
                    <a:pt x="417195" y="258775"/>
                  </a:cubicBezTo>
                  <a:close/>
                </a:path>
              </a:pathLst>
            </a:custGeom>
            <a:solidFill>
              <a:srgbClr val="D11C5F"/>
            </a:solidFill>
            <a:ln w="2286" cap="flat">
              <a:noFill/>
              <a:prstDash val="solid"/>
              <a:miter/>
            </a:ln>
          </p:spPr>
          <p:txBody>
            <a:bodyPr rtlCol="0" anchor="ctr"/>
            <a:lstStyle/>
            <a:p>
              <a:endParaRPr lang="en-US"/>
            </a:p>
          </p:txBody>
        </p:sp>
        <p:sp>
          <p:nvSpPr>
            <p:cNvPr id="218" name="Freeform 1551">
              <a:extLst>
                <a:ext uri="{FF2B5EF4-FFF2-40B4-BE49-F238E27FC236}">
                  <a16:creationId xmlns:a16="http://schemas.microsoft.com/office/drawing/2014/main" id="{DD23C403-6634-C23A-9E9C-FFD3920EF043}"/>
                </a:ext>
              </a:extLst>
            </p:cNvPr>
            <p:cNvSpPr/>
            <p:nvPr/>
          </p:nvSpPr>
          <p:spPr>
            <a:xfrm>
              <a:off x="4894835" y="6067729"/>
              <a:ext cx="3200" cy="914"/>
            </a:xfrm>
            <a:custGeom>
              <a:avLst/>
              <a:gdLst>
                <a:gd name="connsiteX0" fmla="*/ 2972 w 3200"/>
                <a:gd name="connsiteY0" fmla="*/ 686 h 914"/>
                <a:gd name="connsiteX1" fmla="*/ 0 w 3200"/>
                <a:gd name="connsiteY1" fmla="*/ 0 h 914"/>
                <a:gd name="connsiteX2" fmla="*/ 3200 w 3200"/>
                <a:gd name="connsiteY2" fmla="*/ 914 h 914"/>
                <a:gd name="connsiteX3" fmla="*/ 2972 w 3200"/>
                <a:gd name="connsiteY3" fmla="*/ 686 h 914"/>
              </a:gdLst>
              <a:ahLst/>
              <a:cxnLst>
                <a:cxn ang="0">
                  <a:pos x="connsiteX0" y="connsiteY0"/>
                </a:cxn>
                <a:cxn ang="0">
                  <a:pos x="connsiteX1" y="connsiteY1"/>
                </a:cxn>
                <a:cxn ang="0">
                  <a:pos x="connsiteX2" y="connsiteY2"/>
                </a:cxn>
                <a:cxn ang="0">
                  <a:pos x="connsiteX3" y="connsiteY3"/>
                </a:cxn>
              </a:cxnLst>
              <a:rect l="l" t="t" r="r" b="b"/>
              <a:pathLst>
                <a:path w="3200" h="914">
                  <a:moveTo>
                    <a:pt x="2972" y="686"/>
                  </a:moveTo>
                  <a:cubicBezTo>
                    <a:pt x="2057" y="457"/>
                    <a:pt x="914" y="228"/>
                    <a:pt x="0" y="0"/>
                  </a:cubicBezTo>
                  <a:cubicBezTo>
                    <a:pt x="1143" y="228"/>
                    <a:pt x="2057" y="457"/>
                    <a:pt x="3200" y="914"/>
                  </a:cubicBezTo>
                  <a:cubicBezTo>
                    <a:pt x="3200" y="686"/>
                    <a:pt x="2972" y="686"/>
                    <a:pt x="2972" y="686"/>
                  </a:cubicBezTo>
                  <a:close/>
                </a:path>
              </a:pathLst>
            </a:custGeom>
            <a:solidFill>
              <a:srgbClr val="FFFFFF"/>
            </a:solidFill>
            <a:ln w="2286" cap="flat">
              <a:noFill/>
              <a:prstDash val="solid"/>
              <a:miter/>
            </a:ln>
          </p:spPr>
          <p:txBody>
            <a:bodyPr rtlCol="0" anchor="ctr"/>
            <a:lstStyle/>
            <a:p>
              <a:endParaRPr lang="en-US"/>
            </a:p>
          </p:txBody>
        </p:sp>
        <p:sp>
          <p:nvSpPr>
            <p:cNvPr id="219" name="Freeform 1552">
              <a:extLst>
                <a:ext uri="{FF2B5EF4-FFF2-40B4-BE49-F238E27FC236}">
                  <a16:creationId xmlns:a16="http://schemas.microsoft.com/office/drawing/2014/main" id="{F58504C9-D010-C398-DB26-DF64373A2A1F}"/>
                </a:ext>
              </a:extLst>
            </p:cNvPr>
            <p:cNvSpPr/>
            <p:nvPr/>
          </p:nvSpPr>
          <p:spPr>
            <a:xfrm>
              <a:off x="4241725" y="5982038"/>
              <a:ext cx="84985" cy="63867"/>
            </a:xfrm>
            <a:custGeom>
              <a:avLst/>
              <a:gdLst>
                <a:gd name="connsiteX0" fmla="*/ 28346 w 84985"/>
                <a:gd name="connsiteY0" fmla="*/ 62603 h 63867"/>
                <a:gd name="connsiteX1" fmla="*/ 82067 w 84985"/>
                <a:gd name="connsiteY1" fmla="*/ 24427 h 63867"/>
                <a:gd name="connsiteX2" fmla="*/ 80239 w 84985"/>
                <a:gd name="connsiteY2" fmla="*/ 10939 h 63867"/>
                <a:gd name="connsiteX3" fmla="*/ 39776 w 84985"/>
                <a:gd name="connsiteY3" fmla="*/ 2481 h 63867"/>
                <a:gd name="connsiteX4" fmla="*/ 0 w 84985"/>
                <a:gd name="connsiteY4" fmla="*/ 21226 h 63867"/>
                <a:gd name="connsiteX5" fmla="*/ 15088 w 84985"/>
                <a:gd name="connsiteY5" fmla="*/ 55973 h 63867"/>
                <a:gd name="connsiteX6" fmla="*/ 28346 w 84985"/>
                <a:gd name="connsiteY6" fmla="*/ 62603 h 6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985" h="63867">
                  <a:moveTo>
                    <a:pt x="28346" y="62603"/>
                  </a:moveTo>
                  <a:cubicBezTo>
                    <a:pt x="57379" y="45686"/>
                    <a:pt x="65608" y="39057"/>
                    <a:pt x="82067" y="24427"/>
                  </a:cubicBezTo>
                  <a:cubicBezTo>
                    <a:pt x="87554" y="19626"/>
                    <a:pt x="84353" y="14825"/>
                    <a:pt x="80239" y="10939"/>
                  </a:cubicBezTo>
                  <a:cubicBezTo>
                    <a:pt x="68580" y="-491"/>
                    <a:pt x="54178" y="-2320"/>
                    <a:pt x="39776" y="2481"/>
                  </a:cubicBezTo>
                  <a:cubicBezTo>
                    <a:pt x="26975" y="6596"/>
                    <a:pt x="13945" y="11854"/>
                    <a:pt x="0" y="21226"/>
                  </a:cubicBezTo>
                  <a:cubicBezTo>
                    <a:pt x="8001" y="32885"/>
                    <a:pt x="12802" y="43858"/>
                    <a:pt x="15088" y="55973"/>
                  </a:cubicBezTo>
                  <a:cubicBezTo>
                    <a:pt x="16459" y="63289"/>
                    <a:pt x="20345" y="65575"/>
                    <a:pt x="28346" y="62603"/>
                  </a:cubicBezTo>
                  <a:close/>
                </a:path>
              </a:pathLst>
            </a:custGeom>
            <a:solidFill>
              <a:srgbClr val="FFFFFF"/>
            </a:solidFill>
            <a:ln w="2286" cap="flat">
              <a:noFill/>
              <a:prstDash val="solid"/>
              <a:miter/>
            </a:ln>
          </p:spPr>
          <p:txBody>
            <a:bodyPr rtlCol="0" anchor="ctr"/>
            <a:lstStyle/>
            <a:p>
              <a:endParaRPr lang="en-US"/>
            </a:p>
          </p:txBody>
        </p:sp>
        <p:sp>
          <p:nvSpPr>
            <p:cNvPr id="220" name="Freeform 1553">
              <a:extLst>
                <a:ext uri="{FF2B5EF4-FFF2-40B4-BE49-F238E27FC236}">
                  <a16:creationId xmlns:a16="http://schemas.microsoft.com/office/drawing/2014/main" id="{0BADF4FA-4F6B-7A87-9C28-80AA7FADCE75}"/>
                </a:ext>
              </a:extLst>
            </p:cNvPr>
            <p:cNvSpPr/>
            <p:nvPr/>
          </p:nvSpPr>
          <p:spPr>
            <a:xfrm>
              <a:off x="3766465" y="6049390"/>
              <a:ext cx="633653" cy="433217"/>
            </a:xfrm>
            <a:custGeom>
              <a:avLst/>
              <a:gdLst>
                <a:gd name="connsiteX0" fmla="*/ 628193 w 633653"/>
                <a:gd name="connsiteY0" fmla="*/ 6681 h 433217"/>
                <a:gd name="connsiteX1" fmla="*/ 599389 w 633653"/>
                <a:gd name="connsiteY1" fmla="*/ 5081 h 433217"/>
                <a:gd name="connsiteX2" fmla="*/ 547497 w 633653"/>
                <a:gd name="connsiteY2" fmla="*/ 38228 h 433217"/>
                <a:gd name="connsiteX3" fmla="*/ 414452 w 633653"/>
                <a:gd name="connsiteY3" fmla="*/ 92635 h 433217"/>
                <a:gd name="connsiteX4" fmla="*/ 341071 w 633653"/>
                <a:gd name="connsiteY4" fmla="*/ 79605 h 433217"/>
                <a:gd name="connsiteX5" fmla="*/ 331013 w 633653"/>
                <a:gd name="connsiteY5" fmla="*/ 70232 h 433217"/>
                <a:gd name="connsiteX6" fmla="*/ 316611 w 633653"/>
                <a:gd name="connsiteY6" fmla="*/ 69318 h 433217"/>
                <a:gd name="connsiteX7" fmla="*/ 299237 w 633653"/>
                <a:gd name="connsiteY7" fmla="*/ 80519 h 433217"/>
                <a:gd name="connsiteX8" fmla="*/ 120701 w 633653"/>
                <a:gd name="connsiteY8" fmla="*/ 239625 h 433217"/>
                <a:gd name="connsiteX9" fmla="*/ 10744 w 633653"/>
                <a:gd name="connsiteY9" fmla="*/ 373813 h 433217"/>
                <a:gd name="connsiteX10" fmla="*/ 0 w 633653"/>
                <a:gd name="connsiteY10" fmla="*/ 400788 h 433217"/>
                <a:gd name="connsiteX11" fmla="*/ 17145 w 633653"/>
                <a:gd name="connsiteY11" fmla="*/ 430506 h 433217"/>
                <a:gd name="connsiteX12" fmla="*/ 50749 w 633653"/>
                <a:gd name="connsiteY12" fmla="*/ 419990 h 433217"/>
                <a:gd name="connsiteX13" fmla="*/ 112700 w 633653"/>
                <a:gd name="connsiteY13" fmla="*/ 353010 h 433217"/>
                <a:gd name="connsiteX14" fmla="*/ 218999 w 633653"/>
                <a:gd name="connsiteY14" fmla="*/ 256084 h 433217"/>
                <a:gd name="connsiteX15" fmla="*/ 245745 w 633653"/>
                <a:gd name="connsiteY15" fmla="*/ 250369 h 433217"/>
                <a:gd name="connsiteX16" fmla="*/ 287579 w 633653"/>
                <a:gd name="connsiteY16" fmla="*/ 278029 h 433217"/>
                <a:gd name="connsiteX17" fmla="*/ 296494 w 633653"/>
                <a:gd name="connsiteY17" fmla="*/ 308662 h 433217"/>
                <a:gd name="connsiteX18" fmla="*/ 286436 w 633653"/>
                <a:gd name="connsiteY18" fmla="*/ 329007 h 433217"/>
                <a:gd name="connsiteX19" fmla="*/ 247117 w 633653"/>
                <a:gd name="connsiteY19" fmla="*/ 401245 h 433217"/>
                <a:gd name="connsiteX20" fmla="*/ 263347 w 633653"/>
                <a:gd name="connsiteY20" fmla="*/ 430734 h 433217"/>
                <a:gd name="connsiteX21" fmla="*/ 302438 w 633653"/>
                <a:gd name="connsiteY21" fmla="*/ 415189 h 433217"/>
                <a:gd name="connsiteX22" fmla="*/ 368275 w 633653"/>
                <a:gd name="connsiteY22" fmla="*/ 298146 h 433217"/>
                <a:gd name="connsiteX23" fmla="*/ 361188 w 633653"/>
                <a:gd name="connsiteY23" fmla="*/ 229338 h 433217"/>
                <a:gd name="connsiteX24" fmla="*/ 351587 w 633653"/>
                <a:gd name="connsiteY24" fmla="*/ 232995 h 433217"/>
                <a:gd name="connsiteX25" fmla="*/ 339471 w 633653"/>
                <a:gd name="connsiteY25" fmla="*/ 232538 h 433217"/>
                <a:gd name="connsiteX26" fmla="*/ 342900 w 633653"/>
                <a:gd name="connsiteY26" fmla="*/ 220422 h 433217"/>
                <a:gd name="connsiteX27" fmla="*/ 348158 w 633653"/>
                <a:gd name="connsiteY27" fmla="*/ 216307 h 433217"/>
                <a:gd name="connsiteX28" fmla="*/ 495833 w 633653"/>
                <a:gd name="connsiteY28" fmla="*/ 120981 h 433217"/>
                <a:gd name="connsiteX29" fmla="*/ 584073 w 633653"/>
                <a:gd name="connsiteY29" fmla="*/ 72747 h 433217"/>
                <a:gd name="connsiteX30" fmla="*/ 628879 w 633653"/>
                <a:gd name="connsiteY30" fmla="*/ 31370 h 433217"/>
                <a:gd name="connsiteX31" fmla="*/ 628193 w 633653"/>
                <a:gd name="connsiteY31" fmla="*/ 6681 h 433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3653" h="433217">
                  <a:moveTo>
                    <a:pt x="628193" y="6681"/>
                  </a:moveTo>
                  <a:cubicBezTo>
                    <a:pt x="620192" y="-177"/>
                    <a:pt x="611048" y="-3377"/>
                    <a:pt x="599389" y="5081"/>
                  </a:cubicBezTo>
                  <a:cubicBezTo>
                    <a:pt x="582930" y="17197"/>
                    <a:pt x="565556" y="28855"/>
                    <a:pt x="547497" y="38228"/>
                  </a:cubicBezTo>
                  <a:cubicBezTo>
                    <a:pt x="504977" y="60402"/>
                    <a:pt x="458800" y="74575"/>
                    <a:pt x="414452" y="92635"/>
                  </a:cubicBezTo>
                  <a:cubicBezTo>
                    <a:pt x="384277" y="104979"/>
                    <a:pt x="363245" y="95835"/>
                    <a:pt x="341071" y="79605"/>
                  </a:cubicBezTo>
                  <a:cubicBezTo>
                    <a:pt x="337414" y="76861"/>
                    <a:pt x="334442" y="73204"/>
                    <a:pt x="331013" y="70232"/>
                  </a:cubicBezTo>
                  <a:cubicBezTo>
                    <a:pt x="326441" y="66346"/>
                    <a:pt x="321869" y="65660"/>
                    <a:pt x="316611" y="69318"/>
                  </a:cubicBezTo>
                  <a:cubicBezTo>
                    <a:pt x="310896" y="73204"/>
                    <a:pt x="304952" y="76633"/>
                    <a:pt x="299237" y="80519"/>
                  </a:cubicBezTo>
                  <a:cubicBezTo>
                    <a:pt x="233629" y="126696"/>
                    <a:pt x="172364" y="177217"/>
                    <a:pt x="120701" y="239625"/>
                  </a:cubicBezTo>
                  <a:cubicBezTo>
                    <a:pt x="83896" y="284202"/>
                    <a:pt x="43434" y="325578"/>
                    <a:pt x="10744" y="373813"/>
                  </a:cubicBezTo>
                  <a:cubicBezTo>
                    <a:pt x="5029" y="382271"/>
                    <a:pt x="0" y="390272"/>
                    <a:pt x="0" y="400788"/>
                  </a:cubicBezTo>
                  <a:cubicBezTo>
                    <a:pt x="0" y="415189"/>
                    <a:pt x="6172" y="425934"/>
                    <a:pt x="17145" y="430506"/>
                  </a:cubicBezTo>
                  <a:cubicBezTo>
                    <a:pt x="30404" y="435992"/>
                    <a:pt x="40005" y="433477"/>
                    <a:pt x="50749" y="419990"/>
                  </a:cubicBezTo>
                  <a:cubicBezTo>
                    <a:pt x="69723" y="395987"/>
                    <a:pt x="91211" y="374499"/>
                    <a:pt x="112700" y="353010"/>
                  </a:cubicBezTo>
                  <a:cubicBezTo>
                    <a:pt x="146533" y="318949"/>
                    <a:pt x="181737" y="286259"/>
                    <a:pt x="218999" y="256084"/>
                  </a:cubicBezTo>
                  <a:cubicBezTo>
                    <a:pt x="227228" y="249454"/>
                    <a:pt x="235458" y="243968"/>
                    <a:pt x="245745" y="250369"/>
                  </a:cubicBezTo>
                  <a:cubicBezTo>
                    <a:pt x="259690" y="259513"/>
                    <a:pt x="274777" y="266599"/>
                    <a:pt x="287579" y="278029"/>
                  </a:cubicBezTo>
                  <a:cubicBezTo>
                    <a:pt x="297866" y="287173"/>
                    <a:pt x="299695" y="297003"/>
                    <a:pt x="296494" y="308662"/>
                  </a:cubicBezTo>
                  <a:cubicBezTo>
                    <a:pt x="294437" y="315748"/>
                    <a:pt x="290551" y="322835"/>
                    <a:pt x="286436" y="329007"/>
                  </a:cubicBezTo>
                  <a:cubicBezTo>
                    <a:pt x="271120" y="351867"/>
                    <a:pt x="260147" y="377013"/>
                    <a:pt x="247117" y="401245"/>
                  </a:cubicBezTo>
                  <a:cubicBezTo>
                    <a:pt x="239116" y="415875"/>
                    <a:pt x="247574" y="427762"/>
                    <a:pt x="263347" y="430734"/>
                  </a:cubicBezTo>
                  <a:cubicBezTo>
                    <a:pt x="279578" y="433935"/>
                    <a:pt x="290551" y="429820"/>
                    <a:pt x="302438" y="415189"/>
                  </a:cubicBezTo>
                  <a:cubicBezTo>
                    <a:pt x="332156" y="370841"/>
                    <a:pt x="349987" y="339751"/>
                    <a:pt x="368275" y="298146"/>
                  </a:cubicBezTo>
                  <a:cubicBezTo>
                    <a:pt x="377876" y="273457"/>
                    <a:pt x="375361" y="252426"/>
                    <a:pt x="361188" y="229338"/>
                  </a:cubicBezTo>
                  <a:cubicBezTo>
                    <a:pt x="357073" y="230938"/>
                    <a:pt x="354330" y="231852"/>
                    <a:pt x="351587" y="232995"/>
                  </a:cubicBezTo>
                  <a:cubicBezTo>
                    <a:pt x="347472" y="234824"/>
                    <a:pt x="342900" y="237796"/>
                    <a:pt x="339471" y="232538"/>
                  </a:cubicBezTo>
                  <a:cubicBezTo>
                    <a:pt x="336499" y="227737"/>
                    <a:pt x="340157" y="223851"/>
                    <a:pt x="342900" y="220422"/>
                  </a:cubicBezTo>
                  <a:cubicBezTo>
                    <a:pt x="344272" y="218593"/>
                    <a:pt x="346329" y="217679"/>
                    <a:pt x="348158" y="216307"/>
                  </a:cubicBezTo>
                  <a:cubicBezTo>
                    <a:pt x="395935" y="182246"/>
                    <a:pt x="443027" y="147270"/>
                    <a:pt x="495833" y="120981"/>
                  </a:cubicBezTo>
                  <a:cubicBezTo>
                    <a:pt x="525780" y="106122"/>
                    <a:pt x="556412" y="91949"/>
                    <a:pt x="584073" y="72747"/>
                  </a:cubicBezTo>
                  <a:cubicBezTo>
                    <a:pt x="600761" y="61088"/>
                    <a:pt x="619277" y="50801"/>
                    <a:pt x="628879" y="31370"/>
                  </a:cubicBezTo>
                  <a:cubicBezTo>
                    <a:pt x="633451" y="22912"/>
                    <a:pt x="637108" y="14225"/>
                    <a:pt x="628193" y="6681"/>
                  </a:cubicBezTo>
                  <a:close/>
                </a:path>
              </a:pathLst>
            </a:custGeom>
            <a:solidFill>
              <a:srgbClr val="FFFFFF"/>
            </a:solidFill>
            <a:ln w="2286" cap="flat">
              <a:noFill/>
              <a:prstDash val="solid"/>
              <a:miter/>
            </a:ln>
          </p:spPr>
          <p:txBody>
            <a:bodyPr rtlCol="0" anchor="ctr"/>
            <a:lstStyle/>
            <a:p>
              <a:endParaRPr lang="en-US"/>
            </a:p>
          </p:txBody>
        </p:sp>
        <p:sp>
          <p:nvSpPr>
            <p:cNvPr id="221" name="Freeform 1554">
              <a:extLst>
                <a:ext uri="{FF2B5EF4-FFF2-40B4-BE49-F238E27FC236}">
                  <a16:creationId xmlns:a16="http://schemas.microsoft.com/office/drawing/2014/main" id="{110197E8-F392-E339-7369-26807FCDC570}"/>
                </a:ext>
              </a:extLst>
            </p:cNvPr>
            <p:cNvSpPr/>
            <p:nvPr/>
          </p:nvSpPr>
          <p:spPr>
            <a:xfrm>
              <a:off x="4295455" y="5731230"/>
              <a:ext cx="652186" cy="747764"/>
            </a:xfrm>
            <a:custGeom>
              <a:avLst/>
              <a:gdLst>
                <a:gd name="connsiteX0" fmla="*/ 381981 w 652186"/>
                <a:gd name="connsiteY0" fmla="*/ 372389 h 747764"/>
                <a:gd name="connsiteX1" fmla="*/ 512055 w 652186"/>
                <a:gd name="connsiteY1" fmla="*/ 227914 h 747764"/>
                <a:gd name="connsiteX2" fmla="*/ 594808 w 652186"/>
                <a:gd name="connsiteY2" fmla="*/ 124358 h 747764"/>
                <a:gd name="connsiteX3" fmla="*/ 643957 w 652186"/>
                <a:gd name="connsiteY3" fmla="*/ 64008 h 747764"/>
                <a:gd name="connsiteX4" fmla="*/ 645329 w 652186"/>
                <a:gd name="connsiteY4" fmla="*/ 61722 h 747764"/>
                <a:gd name="connsiteX5" fmla="*/ 645786 w 652186"/>
                <a:gd name="connsiteY5" fmla="*/ 61036 h 747764"/>
                <a:gd name="connsiteX6" fmla="*/ 646700 w 652186"/>
                <a:gd name="connsiteY6" fmla="*/ 59436 h 747764"/>
                <a:gd name="connsiteX7" fmla="*/ 647157 w 652186"/>
                <a:gd name="connsiteY7" fmla="*/ 58521 h 747764"/>
                <a:gd name="connsiteX8" fmla="*/ 647843 w 652186"/>
                <a:gd name="connsiteY8" fmla="*/ 57150 h 747764"/>
                <a:gd name="connsiteX9" fmla="*/ 648300 w 652186"/>
                <a:gd name="connsiteY9" fmla="*/ 56235 h 747764"/>
                <a:gd name="connsiteX10" fmla="*/ 648758 w 652186"/>
                <a:gd name="connsiteY10" fmla="*/ 54864 h 747764"/>
                <a:gd name="connsiteX11" fmla="*/ 649215 w 652186"/>
                <a:gd name="connsiteY11" fmla="*/ 53721 h 747764"/>
                <a:gd name="connsiteX12" fmla="*/ 649672 w 652186"/>
                <a:gd name="connsiteY12" fmla="*/ 52578 h 747764"/>
                <a:gd name="connsiteX13" fmla="*/ 650129 w 652186"/>
                <a:gd name="connsiteY13" fmla="*/ 51435 h 747764"/>
                <a:gd name="connsiteX14" fmla="*/ 650586 w 652186"/>
                <a:gd name="connsiteY14" fmla="*/ 50292 h 747764"/>
                <a:gd name="connsiteX15" fmla="*/ 650815 w 652186"/>
                <a:gd name="connsiteY15" fmla="*/ 49149 h 747764"/>
                <a:gd name="connsiteX16" fmla="*/ 651044 w 652186"/>
                <a:gd name="connsiteY16" fmla="*/ 48006 h 747764"/>
                <a:gd name="connsiteX17" fmla="*/ 651272 w 652186"/>
                <a:gd name="connsiteY17" fmla="*/ 46863 h 747764"/>
                <a:gd name="connsiteX18" fmla="*/ 651501 w 652186"/>
                <a:gd name="connsiteY18" fmla="*/ 45720 h 747764"/>
                <a:gd name="connsiteX19" fmla="*/ 651729 w 652186"/>
                <a:gd name="connsiteY19" fmla="*/ 44577 h 747764"/>
                <a:gd name="connsiteX20" fmla="*/ 651958 w 652186"/>
                <a:gd name="connsiteY20" fmla="*/ 43434 h 747764"/>
                <a:gd name="connsiteX21" fmla="*/ 652187 w 652186"/>
                <a:gd name="connsiteY21" fmla="*/ 42291 h 747764"/>
                <a:gd name="connsiteX22" fmla="*/ 652187 w 652186"/>
                <a:gd name="connsiteY22" fmla="*/ 41148 h 747764"/>
                <a:gd name="connsiteX23" fmla="*/ 652187 w 652186"/>
                <a:gd name="connsiteY23" fmla="*/ 40005 h 747764"/>
                <a:gd name="connsiteX24" fmla="*/ 652187 w 652186"/>
                <a:gd name="connsiteY24" fmla="*/ 39090 h 747764"/>
                <a:gd name="connsiteX25" fmla="*/ 652187 w 652186"/>
                <a:gd name="connsiteY25" fmla="*/ 37947 h 747764"/>
                <a:gd name="connsiteX26" fmla="*/ 652187 w 652186"/>
                <a:gd name="connsiteY26" fmla="*/ 37033 h 747764"/>
                <a:gd name="connsiteX27" fmla="*/ 652187 w 652186"/>
                <a:gd name="connsiteY27" fmla="*/ 35661 h 747764"/>
                <a:gd name="connsiteX28" fmla="*/ 652187 w 652186"/>
                <a:gd name="connsiteY28" fmla="*/ 35204 h 747764"/>
                <a:gd name="connsiteX29" fmla="*/ 651501 w 652186"/>
                <a:gd name="connsiteY29" fmla="*/ 29946 h 747764"/>
                <a:gd name="connsiteX30" fmla="*/ 651501 w 652186"/>
                <a:gd name="connsiteY30" fmla="*/ 29489 h 747764"/>
                <a:gd name="connsiteX31" fmla="*/ 651272 w 652186"/>
                <a:gd name="connsiteY31" fmla="*/ 28117 h 747764"/>
                <a:gd name="connsiteX32" fmla="*/ 651044 w 652186"/>
                <a:gd name="connsiteY32" fmla="*/ 27432 h 747764"/>
                <a:gd name="connsiteX33" fmla="*/ 650586 w 652186"/>
                <a:gd name="connsiteY33" fmla="*/ 26060 h 747764"/>
                <a:gd name="connsiteX34" fmla="*/ 650358 w 652186"/>
                <a:gd name="connsiteY34" fmla="*/ 25374 h 747764"/>
                <a:gd name="connsiteX35" fmla="*/ 649901 w 652186"/>
                <a:gd name="connsiteY35" fmla="*/ 24003 h 747764"/>
                <a:gd name="connsiteX36" fmla="*/ 649672 w 652186"/>
                <a:gd name="connsiteY36" fmla="*/ 23317 h 747764"/>
                <a:gd name="connsiteX37" fmla="*/ 649215 w 652186"/>
                <a:gd name="connsiteY37" fmla="*/ 21945 h 747764"/>
                <a:gd name="connsiteX38" fmla="*/ 648986 w 652186"/>
                <a:gd name="connsiteY38" fmla="*/ 21259 h 747764"/>
                <a:gd name="connsiteX39" fmla="*/ 648300 w 652186"/>
                <a:gd name="connsiteY39" fmla="*/ 19888 h 747764"/>
                <a:gd name="connsiteX40" fmla="*/ 648072 w 652186"/>
                <a:gd name="connsiteY40" fmla="*/ 19431 h 747764"/>
                <a:gd name="connsiteX41" fmla="*/ 647386 w 652186"/>
                <a:gd name="connsiteY41" fmla="*/ 18059 h 747764"/>
                <a:gd name="connsiteX42" fmla="*/ 647157 w 652186"/>
                <a:gd name="connsiteY42" fmla="*/ 17602 h 747764"/>
                <a:gd name="connsiteX43" fmla="*/ 646243 w 652186"/>
                <a:gd name="connsiteY43" fmla="*/ 16230 h 747764"/>
                <a:gd name="connsiteX44" fmla="*/ 646014 w 652186"/>
                <a:gd name="connsiteY44" fmla="*/ 15773 h 747764"/>
                <a:gd name="connsiteX45" fmla="*/ 645100 w 652186"/>
                <a:gd name="connsiteY45" fmla="*/ 14173 h 747764"/>
                <a:gd name="connsiteX46" fmla="*/ 644871 w 652186"/>
                <a:gd name="connsiteY46" fmla="*/ 13944 h 747764"/>
                <a:gd name="connsiteX47" fmla="*/ 643728 w 652186"/>
                <a:gd name="connsiteY47" fmla="*/ 12344 h 747764"/>
                <a:gd name="connsiteX48" fmla="*/ 643728 w 652186"/>
                <a:gd name="connsiteY48" fmla="*/ 12344 h 747764"/>
                <a:gd name="connsiteX49" fmla="*/ 632756 w 652186"/>
                <a:gd name="connsiteY49" fmla="*/ 0 h 747764"/>
                <a:gd name="connsiteX50" fmla="*/ 632756 w 652186"/>
                <a:gd name="connsiteY50" fmla="*/ 0 h 747764"/>
                <a:gd name="connsiteX51" fmla="*/ 629784 w 652186"/>
                <a:gd name="connsiteY51" fmla="*/ 4572 h 747764"/>
                <a:gd name="connsiteX52" fmla="*/ 546345 w 652186"/>
                <a:gd name="connsiteY52" fmla="*/ 102412 h 747764"/>
                <a:gd name="connsiteX53" fmla="*/ 495596 w 652186"/>
                <a:gd name="connsiteY53" fmla="*/ 165277 h 747764"/>
                <a:gd name="connsiteX54" fmla="*/ 447132 w 652186"/>
                <a:gd name="connsiteY54" fmla="*/ 223113 h 747764"/>
                <a:gd name="connsiteX55" fmla="*/ 158410 w 652186"/>
                <a:gd name="connsiteY55" fmla="*/ 569899 h 747764"/>
                <a:gd name="connsiteX56" fmla="*/ 84573 w 652186"/>
                <a:gd name="connsiteY56" fmla="*/ 652653 h 747764"/>
                <a:gd name="connsiteX57" fmla="*/ 38853 w 652186"/>
                <a:gd name="connsiteY57" fmla="*/ 691972 h 747764"/>
                <a:gd name="connsiteX58" fmla="*/ 5706 w 652186"/>
                <a:gd name="connsiteY58" fmla="*/ 707517 h 747764"/>
                <a:gd name="connsiteX59" fmla="*/ 4563 w 652186"/>
                <a:gd name="connsiteY59" fmla="*/ 709574 h 747764"/>
                <a:gd name="connsiteX60" fmla="*/ 4563 w 652186"/>
                <a:gd name="connsiteY60" fmla="*/ 709803 h 747764"/>
                <a:gd name="connsiteX61" fmla="*/ 3420 w 652186"/>
                <a:gd name="connsiteY61" fmla="*/ 712089 h 747764"/>
                <a:gd name="connsiteX62" fmla="*/ 10963 w 652186"/>
                <a:gd name="connsiteY62" fmla="*/ 736320 h 747764"/>
                <a:gd name="connsiteX63" fmla="*/ 60341 w 652186"/>
                <a:gd name="connsiteY63" fmla="*/ 747064 h 747764"/>
                <a:gd name="connsiteX64" fmla="*/ 93945 w 652186"/>
                <a:gd name="connsiteY64" fmla="*/ 729919 h 747764"/>
                <a:gd name="connsiteX65" fmla="*/ 112233 w 652186"/>
                <a:gd name="connsiteY65" fmla="*/ 706602 h 747764"/>
                <a:gd name="connsiteX66" fmla="*/ 195444 w 652186"/>
                <a:gd name="connsiteY66" fmla="*/ 594588 h 747764"/>
                <a:gd name="connsiteX67" fmla="*/ 351806 w 652186"/>
                <a:gd name="connsiteY67" fmla="*/ 406679 h 747764"/>
                <a:gd name="connsiteX68" fmla="*/ 381981 w 652186"/>
                <a:gd name="connsiteY68" fmla="*/ 372389 h 74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52186" h="747764">
                  <a:moveTo>
                    <a:pt x="381981" y="372389"/>
                  </a:moveTo>
                  <a:cubicBezTo>
                    <a:pt x="427016" y="325526"/>
                    <a:pt x="471593" y="278663"/>
                    <a:pt x="512055" y="227914"/>
                  </a:cubicBezTo>
                  <a:cubicBezTo>
                    <a:pt x="539715" y="193395"/>
                    <a:pt x="566690" y="158191"/>
                    <a:pt x="594808" y="124358"/>
                  </a:cubicBezTo>
                  <a:cubicBezTo>
                    <a:pt x="611039" y="104927"/>
                    <a:pt x="630927" y="85496"/>
                    <a:pt x="643957" y="64008"/>
                  </a:cubicBezTo>
                  <a:cubicBezTo>
                    <a:pt x="644414" y="63322"/>
                    <a:pt x="644871" y="62407"/>
                    <a:pt x="645329" y="61722"/>
                  </a:cubicBezTo>
                  <a:cubicBezTo>
                    <a:pt x="645557" y="61493"/>
                    <a:pt x="645557" y="61264"/>
                    <a:pt x="645786" y="61036"/>
                  </a:cubicBezTo>
                  <a:cubicBezTo>
                    <a:pt x="646014" y="60579"/>
                    <a:pt x="646243" y="59893"/>
                    <a:pt x="646700" y="59436"/>
                  </a:cubicBezTo>
                  <a:cubicBezTo>
                    <a:pt x="646929" y="59207"/>
                    <a:pt x="646929" y="58750"/>
                    <a:pt x="647157" y="58521"/>
                  </a:cubicBezTo>
                  <a:cubicBezTo>
                    <a:pt x="647386" y="58064"/>
                    <a:pt x="647615" y="57607"/>
                    <a:pt x="647843" y="57150"/>
                  </a:cubicBezTo>
                  <a:cubicBezTo>
                    <a:pt x="648072" y="56921"/>
                    <a:pt x="648072" y="56464"/>
                    <a:pt x="648300" y="56235"/>
                  </a:cubicBezTo>
                  <a:cubicBezTo>
                    <a:pt x="648529" y="55778"/>
                    <a:pt x="648758" y="55321"/>
                    <a:pt x="648758" y="54864"/>
                  </a:cubicBezTo>
                  <a:cubicBezTo>
                    <a:pt x="648986" y="54406"/>
                    <a:pt x="648986" y="54178"/>
                    <a:pt x="649215" y="53721"/>
                  </a:cubicBezTo>
                  <a:cubicBezTo>
                    <a:pt x="649443" y="53263"/>
                    <a:pt x="649443" y="52806"/>
                    <a:pt x="649672" y="52578"/>
                  </a:cubicBezTo>
                  <a:cubicBezTo>
                    <a:pt x="649901" y="52120"/>
                    <a:pt x="649901" y="51892"/>
                    <a:pt x="650129" y="51435"/>
                  </a:cubicBezTo>
                  <a:cubicBezTo>
                    <a:pt x="650358" y="50977"/>
                    <a:pt x="650358" y="50520"/>
                    <a:pt x="650586" y="50292"/>
                  </a:cubicBezTo>
                  <a:cubicBezTo>
                    <a:pt x="650586" y="49834"/>
                    <a:pt x="650815" y="49606"/>
                    <a:pt x="650815" y="49149"/>
                  </a:cubicBezTo>
                  <a:cubicBezTo>
                    <a:pt x="650815" y="48691"/>
                    <a:pt x="651044" y="48463"/>
                    <a:pt x="651044" y="48006"/>
                  </a:cubicBezTo>
                  <a:cubicBezTo>
                    <a:pt x="651044" y="47548"/>
                    <a:pt x="651272" y="47320"/>
                    <a:pt x="651272" y="46863"/>
                  </a:cubicBezTo>
                  <a:cubicBezTo>
                    <a:pt x="651272" y="46405"/>
                    <a:pt x="651501" y="46177"/>
                    <a:pt x="651501" y="45720"/>
                  </a:cubicBezTo>
                  <a:cubicBezTo>
                    <a:pt x="651501" y="45262"/>
                    <a:pt x="651729" y="45034"/>
                    <a:pt x="651729" y="44577"/>
                  </a:cubicBezTo>
                  <a:cubicBezTo>
                    <a:pt x="651729" y="44119"/>
                    <a:pt x="651729" y="43891"/>
                    <a:pt x="651958" y="43434"/>
                  </a:cubicBezTo>
                  <a:cubicBezTo>
                    <a:pt x="651958" y="42976"/>
                    <a:pt x="651958" y="42748"/>
                    <a:pt x="652187" y="42291"/>
                  </a:cubicBezTo>
                  <a:cubicBezTo>
                    <a:pt x="652187" y="41833"/>
                    <a:pt x="652187" y="41605"/>
                    <a:pt x="652187" y="41148"/>
                  </a:cubicBezTo>
                  <a:cubicBezTo>
                    <a:pt x="652187" y="40690"/>
                    <a:pt x="652187" y="40462"/>
                    <a:pt x="652187" y="40005"/>
                  </a:cubicBezTo>
                  <a:cubicBezTo>
                    <a:pt x="652187" y="39776"/>
                    <a:pt x="652187" y="39319"/>
                    <a:pt x="652187" y="39090"/>
                  </a:cubicBezTo>
                  <a:cubicBezTo>
                    <a:pt x="652187" y="38633"/>
                    <a:pt x="652187" y="38404"/>
                    <a:pt x="652187" y="37947"/>
                  </a:cubicBezTo>
                  <a:cubicBezTo>
                    <a:pt x="652187" y="37719"/>
                    <a:pt x="652187" y="37261"/>
                    <a:pt x="652187" y="37033"/>
                  </a:cubicBezTo>
                  <a:cubicBezTo>
                    <a:pt x="652187" y="36576"/>
                    <a:pt x="652187" y="36118"/>
                    <a:pt x="652187" y="35661"/>
                  </a:cubicBezTo>
                  <a:cubicBezTo>
                    <a:pt x="652187" y="35433"/>
                    <a:pt x="652187" y="35433"/>
                    <a:pt x="652187" y="35204"/>
                  </a:cubicBezTo>
                  <a:cubicBezTo>
                    <a:pt x="652187" y="33375"/>
                    <a:pt x="651958" y="31546"/>
                    <a:pt x="651501" y="29946"/>
                  </a:cubicBezTo>
                  <a:cubicBezTo>
                    <a:pt x="651501" y="29718"/>
                    <a:pt x="651501" y="29718"/>
                    <a:pt x="651501" y="29489"/>
                  </a:cubicBezTo>
                  <a:cubicBezTo>
                    <a:pt x="651501" y="29032"/>
                    <a:pt x="651272" y="28575"/>
                    <a:pt x="651272" y="28117"/>
                  </a:cubicBezTo>
                  <a:cubicBezTo>
                    <a:pt x="651272" y="27889"/>
                    <a:pt x="651272" y="27660"/>
                    <a:pt x="651044" y="27432"/>
                  </a:cubicBezTo>
                  <a:cubicBezTo>
                    <a:pt x="650815" y="26974"/>
                    <a:pt x="650815" y="26517"/>
                    <a:pt x="650586" y="26060"/>
                  </a:cubicBezTo>
                  <a:cubicBezTo>
                    <a:pt x="650586" y="25831"/>
                    <a:pt x="650358" y="25603"/>
                    <a:pt x="650358" y="25374"/>
                  </a:cubicBezTo>
                  <a:cubicBezTo>
                    <a:pt x="650129" y="24917"/>
                    <a:pt x="650129" y="24460"/>
                    <a:pt x="649901" y="24003"/>
                  </a:cubicBezTo>
                  <a:cubicBezTo>
                    <a:pt x="649901" y="23774"/>
                    <a:pt x="649672" y="23545"/>
                    <a:pt x="649672" y="23317"/>
                  </a:cubicBezTo>
                  <a:cubicBezTo>
                    <a:pt x="649443" y="22860"/>
                    <a:pt x="649215" y="22402"/>
                    <a:pt x="649215" y="21945"/>
                  </a:cubicBezTo>
                  <a:cubicBezTo>
                    <a:pt x="649215" y="21717"/>
                    <a:pt x="648986" y="21488"/>
                    <a:pt x="648986" y="21259"/>
                  </a:cubicBezTo>
                  <a:cubicBezTo>
                    <a:pt x="648758" y="20802"/>
                    <a:pt x="648529" y="20345"/>
                    <a:pt x="648300" y="19888"/>
                  </a:cubicBezTo>
                  <a:cubicBezTo>
                    <a:pt x="648300" y="19659"/>
                    <a:pt x="648072" y="19431"/>
                    <a:pt x="648072" y="19431"/>
                  </a:cubicBezTo>
                  <a:cubicBezTo>
                    <a:pt x="647843" y="18973"/>
                    <a:pt x="647615" y="18516"/>
                    <a:pt x="647386" y="18059"/>
                  </a:cubicBezTo>
                  <a:cubicBezTo>
                    <a:pt x="647386" y="17830"/>
                    <a:pt x="647157" y="17830"/>
                    <a:pt x="647157" y="17602"/>
                  </a:cubicBezTo>
                  <a:cubicBezTo>
                    <a:pt x="646929" y="17145"/>
                    <a:pt x="646700" y="16687"/>
                    <a:pt x="646243" y="16230"/>
                  </a:cubicBezTo>
                  <a:cubicBezTo>
                    <a:pt x="646243" y="16002"/>
                    <a:pt x="646014" y="16002"/>
                    <a:pt x="646014" y="15773"/>
                  </a:cubicBezTo>
                  <a:cubicBezTo>
                    <a:pt x="645786" y="15316"/>
                    <a:pt x="645329" y="14859"/>
                    <a:pt x="645100" y="14173"/>
                  </a:cubicBezTo>
                  <a:cubicBezTo>
                    <a:pt x="645100" y="14173"/>
                    <a:pt x="644871" y="13944"/>
                    <a:pt x="644871" y="13944"/>
                  </a:cubicBezTo>
                  <a:cubicBezTo>
                    <a:pt x="644414" y="13487"/>
                    <a:pt x="644186" y="12801"/>
                    <a:pt x="643728" y="12344"/>
                  </a:cubicBezTo>
                  <a:cubicBezTo>
                    <a:pt x="643728" y="12344"/>
                    <a:pt x="643728" y="12344"/>
                    <a:pt x="643728" y="12344"/>
                  </a:cubicBezTo>
                  <a:cubicBezTo>
                    <a:pt x="640757" y="8001"/>
                    <a:pt x="637099" y="3886"/>
                    <a:pt x="632756" y="0"/>
                  </a:cubicBezTo>
                  <a:lnTo>
                    <a:pt x="632756" y="0"/>
                  </a:lnTo>
                  <a:cubicBezTo>
                    <a:pt x="631841" y="1600"/>
                    <a:pt x="630698" y="2971"/>
                    <a:pt x="629784" y="4572"/>
                  </a:cubicBezTo>
                  <a:cubicBezTo>
                    <a:pt x="605095" y="40005"/>
                    <a:pt x="573548" y="69037"/>
                    <a:pt x="546345" y="102412"/>
                  </a:cubicBezTo>
                  <a:cubicBezTo>
                    <a:pt x="529200" y="123215"/>
                    <a:pt x="512512" y="144475"/>
                    <a:pt x="495596" y="165277"/>
                  </a:cubicBezTo>
                  <a:cubicBezTo>
                    <a:pt x="479822" y="184708"/>
                    <a:pt x="462906" y="203454"/>
                    <a:pt x="447132" y="223113"/>
                  </a:cubicBezTo>
                  <a:cubicBezTo>
                    <a:pt x="431130" y="244373"/>
                    <a:pt x="174412" y="549325"/>
                    <a:pt x="158410" y="569899"/>
                  </a:cubicBezTo>
                  <a:cubicBezTo>
                    <a:pt x="135550" y="598932"/>
                    <a:pt x="110176" y="625906"/>
                    <a:pt x="84573" y="652653"/>
                  </a:cubicBezTo>
                  <a:cubicBezTo>
                    <a:pt x="70628" y="667283"/>
                    <a:pt x="55540" y="680770"/>
                    <a:pt x="38853" y="691972"/>
                  </a:cubicBezTo>
                  <a:cubicBezTo>
                    <a:pt x="29251" y="698373"/>
                    <a:pt x="17593" y="704088"/>
                    <a:pt x="5706" y="707517"/>
                  </a:cubicBezTo>
                  <a:cubicBezTo>
                    <a:pt x="5248" y="708202"/>
                    <a:pt x="5020" y="708888"/>
                    <a:pt x="4563" y="709574"/>
                  </a:cubicBezTo>
                  <a:cubicBezTo>
                    <a:pt x="4563" y="709574"/>
                    <a:pt x="4563" y="709574"/>
                    <a:pt x="4563" y="709803"/>
                  </a:cubicBezTo>
                  <a:cubicBezTo>
                    <a:pt x="4105" y="710488"/>
                    <a:pt x="3877" y="711174"/>
                    <a:pt x="3420" y="712089"/>
                  </a:cubicBezTo>
                  <a:cubicBezTo>
                    <a:pt x="-2524" y="724662"/>
                    <a:pt x="-1152" y="729005"/>
                    <a:pt x="10963" y="736320"/>
                  </a:cubicBezTo>
                  <a:cubicBezTo>
                    <a:pt x="25137" y="745007"/>
                    <a:pt x="40910" y="746836"/>
                    <a:pt x="60341" y="747064"/>
                  </a:cubicBezTo>
                  <a:cubicBezTo>
                    <a:pt x="73600" y="750036"/>
                    <a:pt x="85030" y="743407"/>
                    <a:pt x="93945" y="729919"/>
                  </a:cubicBezTo>
                  <a:cubicBezTo>
                    <a:pt x="99432" y="721690"/>
                    <a:pt x="106290" y="714603"/>
                    <a:pt x="112233" y="706602"/>
                  </a:cubicBezTo>
                  <a:cubicBezTo>
                    <a:pt x="139894" y="669340"/>
                    <a:pt x="166183" y="630707"/>
                    <a:pt x="195444" y="594588"/>
                  </a:cubicBezTo>
                  <a:cubicBezTo>
                    <a:pt x="246650" y="531266"/>
                    <a:pt x="299457" y="469087"/>
                    <a:pt x="351806" y="406679"/>
                  </a:cubicBezTo>
                  <a:cubicBezTo>
                    <a:pt x="361179" y="394563"/>
                    <a:pt x="371466" y="383362"/>
                    <a:pt x="381981" y="372389"/>
                  </a:cubicBezTo>
                  <a:close/>
                </a:path>
              </a:pathLst>
            </a:custGeom>
            <a:solidFill>
              <a:srgbClr val="D11C5F"/>
            </a:solidFill>
            <a:ln w="2286" cap="flat">
              <a:noFill/>
              <a:prstDash val="solid"/>
              <a:miter/>
            </a:ln>
          </p:spPr>
          <p:txBody>
            <a:bodyPr rtlCol="0" anchor="ctr"/>
            <a:lstStyle/>
            <a:p>
              <a:endParaRPr lang="en-US"/>
            </a:p>
          </p:txBody>
        </p:sp>
        <p:sp>
          <p:nvSpPr>
            <p:cNvPr id="222" name="Freeform 1555">
              <a:extLst>
                <a:ext uri="{FF2B5EF4-FFF2-40B4-BE49-F238E27FC236}">
                  <a16:creationId xmlns:a16="http://schemas.microsoft.com/office/drawing/2014/main" id="{3359FBCF-BAA3-91A9-85A1-5FAC39F797F8}"/>
                </a:ext>
              </a:extLst>
            </p:cNvPr>
            <p:cNvSpPr/>
            <p:nvPr/>
          </p:nvSpPr>
          <p:spPr>
            <a:xfrm>
              <a:off x="4091102" y="5986051"/>
              <a:ext cx="153495" cy="144405"/>
            </a:xfrm>
            <a:custGeom>
              <a:avLst/>
              <a:gdLst>
                <a:gd name="connsiteX0" fmla="*/ 38380 w 153495"/>
                <a:gd name="connsiteY0" fmla="*/ 137000 h 144405"/>
                <a:gd name="connsiteX1" fmla="*/ 93701 w 153495"/>
                <a:gd name="connsiteY1" fmla="*/ 140429 h 144405"/>
                <a:gd name="connsiteX2" fmla="*/ 149708 w 153495"/>
                <a:gd name="connsiteY2" fmla="*/ 98595 h 144405"/>
                <a:gd name="connsiteX3" fmla="*/ 52553 w 153495"/>
                <a:gd name="connsiteY3" fmla="*/ 2812 h 144405"/>
                <a:gd name="connsiteX4" fmla="*/ 4090 w 153495"/>
                <a:gd name="connsiteY4" fmla="*/ 102253 h 144405"/>
                <a:gd name="connsiteX5" fmla="*/ 38380 w 153495"/>
                <a:gd name="connsiteY5" fmla="*/ 137000 h 144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95" h="144405">
                  <a:moveTo>
                    <a:pt x="38380" y="137000"/>
                  </a:moveTo>
                  <a:cubicBezTo>
                    <a:pt x="55525" y="145687"/>
                    <a:pt x="73127" y="146601"/>
                    <a:pt x="93701" y="140429"/>
                  </a:cubicBezTo>
                  <a:cubicBezTo>
                    <a:pt x="123190" y="127856"/>
                    <a:pt x="144450" y="119398"/>
                    <a:pt x="149708" y="98595"/>
                  </a:cubicBezTo>
                  <a:cubicBezTo>
                    <a:pt x="161595" y="59962"/>
                    <a:pt x="149708" y="-15476"/>
                    <a:pt x="52553" y="2812"/>
                  </a:cubicBezTo>
                  <a:cubicBezTo>
                    <a:pt x="12319" y="14013"/>
                    <a:pt x="-9626" y="62019"/>
                    <a:pt x="4090" y="102253"/>
                  </a:cubicBezTo>
                  <a:cubicBezTo>
                    <a:pt x="10033" y="118941"/>
                    <a:pt x="23521" y="129456"/>
                    <a:pt x="38380" y="137000"/>
                  </a:cubicBezTo>
                  <a:close/>
                </a:path>
              </a:pathLst>
            </a:custGeom>
            <a:solidFill>
              <a:srgbClr val="FFFFFF"/>
            </a:solidFill>
            <a:ln w="2286" cap="flat">
              <a:noFill/>
              <a:prstDash val="solid"/>
              <a:miter/>
            </a:ln>
          </p:spPr>
          <p:txBody>
            <a:bodyPr rtlCol="0" anchor="ctr"/>
            <a:lstStyle/>
            <a:p>
              <a:endParaRPr lang="en-US"/>
            </a:p>
          </p:txBody>
        </p:sp>
        <p:sp>
          <p:nvSpPr>
            <p:cNvPr id="223" name="Freeform 1556">
              <a:extLst>
                <a:ext uri="{FF2B5EF4-FFF2-40B4-BE49-F238E27FC236}">
                  <a16:creationId xmlns:a16="http://schemas.microsoft.com/office/drawing/2014/main" id="{9A33BF97-E4DB-6031-84C6-2F484F662A27}"/>
                </a:ext>
              </a:extLst>
            </p:cNvPr>
            <p:cNvSpPr/>
            <p:nvPr/>
          </p:nvSpPr>
          <p:spPr>
            <a:xfrm>
              <a:off x="4317620" y="5733516"/>
              <a:ext cx="352317" cy="332160"/>
            </a:xfrm>
            <a:custGeom>
              <a:avLst/>
              <a:gdLst>
                <a:gd name="connsiteX0" fmla="*/ 347701 w 352317"/>
                <a:gd name="connsiteY0" fmla="*/ 194767 h 332160"/>
                <a:gd name="connsiteX1" fmla="*/ 333756 w 352317"/>
                <a:gd name="connsiteY1" fmla="*/ 74752 h 332160"/>
                <a:gd name="connsiteX2" fmla="*/ 331470 w 352317"/>
                <a:gd name="connsiteY2" fmla="*/ 70637 h 332160"/>
                <a:gd name="connsiteX3" fmla="*/ 330784 w 352317"/>
                <a:gd name="connsiteY3" fmla="*/ 69265 h 332160"/>
                <a:gd name="connsiteX4" fmla="*/ 329184 w 352317"/>
                <a:gd name="connsiteY4" fmla="*/ 66294 h 332160"/>
                <a:gd name="connsiteX5" fmla="*/ 328270 w 352317"/>
                <a:gd name="connsiteY5" fmla="*/ 64922 h 332160"/>
                <a:gd name="connsiteX6" fmla="*/ 326441 w 352317"/>
                <a:gd name="connsiteY6" fmla="*/ 62179 h 332160"/>
                <a:gd name="connsiteX7" fmla="*/ 325755 w 352317"/>
                <a:gd name="connsiteY7" fmla="*/ 61036 h 332160"/>
                <a:gd name="connsiteX8" fmla="*/ 323240 w 352317"/>
                <a:gd name="connsiteY8" fmla="*/ 57378 h 332160"/>
                <a:gd name="connsiteX9" fmla="*/ 322783 w 352317"/>
                <a:gd name="connsiteY9" fmla="*/ 56692 h 332160"/>
                <a:gd name="connsiteX10" fmla="*/ 320726 w 352317"/>
                <a:gd name="connsiteY10" fmla="*/ 53721 h 332160"/>
                <a:gd name="connsiteX11" fmla="*/ 319811 w 352317"/>
                <a:gd name="connsiteY11" fmla="*/ 52578 h 332160"/>
                <a:gd name="connsiteX12" fmla="*/ 317983 w 352317"/>
                <a:gd name="connsiteY12" fmla="*/ 50292 h 332160"/>
                <a:gd name="connsiteX13" fmla="*/ 317068 w 352317"/>
                <a:gd name="connsiteY13" fmla="*/ 48920 h 332160"/>
                <a:gd name="connsiteX14" fmla="*/ 315011 w 352317"/>
                <a:gd name="connsiteY14" fmla="*/ 46634 h 332160"/>
                <a:gd name="connsiteX15" fmla="*/ 314096 w 352317"/>
                <a:gd name="connsiteY15" fmla="*/ 45491 h 332160"/>
                <a:gd name="connsiteX16" fmla="*/ 311353 w 352317"/>
                <a:gd name="connsiteY16" fmla="*/ 42291 h 332160"/>
                <a:gd name="connsiteX17" fmla="*/ 310439 w 352317"/>
                <a:gd name="connsiteY17" fmla="*/ 41148 h 332160"/>
                <a:gd name="connsiteX18" fmla="*/ 308381 w 352317"/>
                <a:gd name="connsiteY18" fmla="*/ 39090 h 332160"/>
                <a:gd name="connsiteX19" fmla="*/ 307010 w 352317"/>
                <a:gd name="connsiteY19" fmla="*/ 37719 h 332160"/>
                <a:gd name="connsiteX20" fmla="*/ 305181 w 352317"/>
                <a:gd name="connsiteY20" fmla="*/ 35890 h 332160"/>
                <a:gd name="connsiteX21" fmla="*/ 303809 w 352317"/>
                <a:gd name="connsiteY21" fmla="*/ 34747 h 332160"/>
                <a:gd name="connsiteX22" fmla="*/ 301752 w 352317"/>
                <a:gd name="connsiteY22" fmla="*/ 32918 h 332160"/>
                <a:gd name="connsiteX23" fmla="*/ 300609 w 352317"/>
                <a:gd name="connsiteY23" fmla="*/ 31775 h 332160"/>
                <a:gd name="connsiteX24" fmla="*/ 297637 w 352317"/>
                <a:gd name="connsiteY24" fmla="*/ 29260 h 332160"/>
                <a:gd name="connsiteX25" fmla="*/ 296037 w 352317"/>
                <a:gd name="connsiteY25" fmla="*/ 28117 h 332160"/>
                <a:gd name="connsiteX26" fmla="*/ 294208 w 352317"/>
                <a:gd name="connsiteY26" fmla="*/ 26746 h 332160"/>
                <a:gd name="connsiteX27" fmla="*/ 292608 w 352317"/>
                <a:gd name="connsiteY27" fmla="*/ 25374 h 332160"/>
                <a:gd name="connsiteX28" fmla="*/ 291008 w 352317"/>
                <a:gd name="connsiteY28" fmla="*/ 24231 h 332160"/>
                <a:gd name="connsiteX29" fmla="*/ 289179 w 352317"/>
                <a:gd name="connsiteY29" fmla="*/ 23088 h 332160"/>
                <a:gd name="connsiteX30" fmla="*/ 287579 w 352317"/>
                <a:gd name="connsiteY30" fmla="*/ 21945 h 332160"/>
                <a:gd name="connsiteX31" fmla="*/ 284150 w 352317"/>
                <a:gd name="connsiteY31" fmla="*/ 19659 h 332160"/>
                <a:gd name="connsiteX32" fmla="*/ 282550 w 352317"/>
                <a:gd name="connsiteY32" fmla="*/ 18745 h 332160"/>
                <a:gd name="connsiteX33" fmla="*/ 280492 w 352317"/>
                <a:gd name="connsiteY33" fmla="*/ 17373 h 332160"/>
                <a:gd name="connsiteX34" fmla="*/ 279121 w 352317"/>
                <a:gd name="connsiteY34" fmla="*/ 16459 h 332160"/>
                <a:gd name="connsiteX35" fmla="*/ 277063 w 352317"/>
                <a:gd name="connsiteY35" fmla="*/ 15316 h 332160"/>
                <a:gd name="connsiteX36" fmla="*/ 275692 w 352317"/>
                <a:gd name="connsiteY36" fmla="*/ 14630 h 332160"/>
                <a:gd name="connsiteX37" fmla="*/ 273406 w 352317"/>
                <a:gd name="connsiteY37" fmla="*/ 13258 h 332160"/>
                <a:gd name="connsiteX38" fmla="*/ 272948 w 352317"/>
                <a:gd name="connsiteY38" fmla="*/ 13030 h 332160"/>
                <a:gd name="connsiteX39" fmla="*/ 267462 w 352317"/>
                <a:gd name="connsiteY39" fmla="*/ 10287 h 332160"/>
                <a:gd name="connsiteX40" fmla="*/ 266548 w 352317"/>
                <a:gd name="connsiteY40" fmla="*/ 9829 h 332160"/>
                <a:gd name="connsiteX41" fmla="*/ 264033 w 352317"/>
                <a:gd name="connsiteY41" fmla="*/ 8686 h 332160"/>
                <a:gd name="connsiteX42" fmla="*/ 262890 w 352317"/>
                <a:gd name="connsiteY42" fmla="*/ 8229 h 332160"/>
                <a:gd name="connsiteX43" fmla="*/ 260147 w 352317"/>
                <a:gd name="connsiteY43" fmla="*/ 7086 h 332160"/>
                <a:gd name="connsiteX44" fmla="*/ 259461 w 352317"/>
                <a:gd name="connsiteY44" fmla="*/ 6629 h 332160"/>
                <a:gd name="connsiteX45" fmla="*/ 249860 w 352317"/>
                <a:gd name="connsiteY45" fmla="*/ 2743 h 332160"/>
                <a:gd name="connsiteX46" fmla="*/ 249403 w 352317"/>
                <a:gd name="connsiteY46" fmla="*/ 2514 h 332160"/>
                <a:gd name="connsiteX47" fmla="*/ 246202 w 352317"/>
                <a:gd name="connsiteY47" fmla="*/ 1371 h 332160"/>
                <a:gd name="connsiteX48" fmla="*/ 245516 w 352317"/>
                <a:gd name="connsiteY48" fmla="*/ 1143 h 332160"/>
                <a:gd name="connsiteX49" fmla="*/ 242316 w 352317"/>
                <a:gd name="connsiteY49" fmla="*/ 0 h 332160"/>
                <a:gd name="connsiteX50" fmla="*/ 242316 w 352317"/>
                <a:gd name="connsiteY50" fmla="*/ 0 h 332160"/>
                <a:gd name="connsiteX51" fmla="*/ 224942 w 352317"/>
                <a:gd name="connsiteY51" fmla="*/ 259689 h 332160"/>
                <a:gd name="connsiteX52" fmla="*/ 127787 w 352317"/>
                <a:gd name="connsiteY52" fmla="*/ 274548 h 332160"/>
                <a:gd name="connsiteX53" fmla="*/ 44806 w 352317"/>
                <a:gd name="connsiteY53" fmla="*/ 233629 h 332160"/>
                <a:gd name="connsiteX54" fmla="*/ 0 w 352317"/>
                <a:gd name="connsiteY54" fmla="*/ 173050 h 332160"/>
                <a:gd name="connsiteX55" fmla="*/ 9144 w 352317"/>
                <a:gd name="connsiteY55" fmla="*/ 223570 h 332160"/>
                <a:gd name="connsiteX56" fmla="*/ 9144 w 352317"/>
                <a:gd name="connsiteY56" fmla="*/ 223799 h 332160"/>
                <a:gd name="connsiteX57" fmla="*/ 10516 w 352317"/>
                <a:gd name="connsiteY57" fmla="*/ 227914 h 332160"/>
                <a:gd name="connsiteX58" fmla="*/ 10744 w 352317"/>
                <a:gd name="connsiteY58" fmla="*/ 228600 h 332160"/>
                <a:gd name="connsiteX59" fmla="*/ 12116 w 352317"/>
                <a:gd name="connsiteY59" fmla="*/ 232257 h 332160"/>
                <a:gd name="connsiteX60" fmla="*/ 12344 w 352317"/>
                <a:gd name="connsiteY60" fmla="*/ 232943 h 332160"/>
                <a:gd name="connsiteX61" fmla="*/ 13945 w 352317"/>
                <a:gd name="connsiteY61" fmla="*/ 236372 h 332160"/>
                <a:gd name="connsiteX62" fmla="*/ 14402 w 352317"/>
                <a:gd name="connsiteY62" fmla="*/ 237286 h 332160"/>
                <a:gd name="connsiteX63" fmla="*/ 16002 w 352317"/>
                <a:gd name="connsiteY63" fmla="*/ 240715 h 332160"/>
                <a:gd name="connsiteX64" fmla="*/ 16459 w 352317"/>
                <a:gd name="connsiteY64" fmla="*/ 241630 h 332160"/>
                <a:gd name="connsiteX65" fmla="*/ 18059 w 352317"/>
                <a:gd name="connsiteY65" fmla="*/ 244830 h 332160"/>
                <a:gd name="connsiteX66" fmla="*/ 18517 w 352317"/>
                <a:gd name="connsiteY66" fmla="*/ 245745 h 332160"/>
                <a:gd name="connsiteX67" fmla="*/ 20345 w 352317"/>
                <a:gd name="connsiteY67" fmla="*/ 248945 h 332160"/>
                <a:gd name="connsiteX68" fmla="*/ 20803 w 352317"/>
                <a:gd name="connsiteY68" fmla="*/ 249631 h 332160"/>
                <a:gd name="connsiteX69" fmla="*/ 22860 w 352317"/>
                <a:gd name="connsiteY69" fmla="*/ 253060 h 332160"/>
                <a:gd name="connsiteX70" fmla="*/ 23089 w 352317"/>
                <a:gd name="connsiteY70" fmla="*/ 253288 h 332160"/>
                <a:gd name="connsiteX71" fmla="*/ 32918 w 352317"/>
                <a:gd name="connsiteY71" fmla="*/ 267004 h 332160"/>
                <a:gd name="connsiteX72" fmla="*/ 33833 w 352317"/>
                <a:gd name="connsiteY72" fmla="*/ 267919 h 332160"/>
                <a:gd name="connsiteX73" fmla="*/ 35662 w 352317"/>
                <a:gd name="connsiteY73" fmla="*/ 270205 h 332160"/>
                <a:gd name="connsiteX74" fmla="*/ 36805 w 352317"/>
                <a:gd name="connsiteY74" fmla="*/ 271576 h 332160"/>
                <a:gd name="connsiteX75" fmla="*/ 38633 w 352317"/>
                <a:gd name="connsiteY75" fmla="*/ 273634 h 332160"/>
                <a:gd name="connsiteX76" fmla="*/ 40005 w 352317"/>
                <a:gd name="connsiteY76" fmla="*/ 275005 h 332160"/>
                <a:gd name="connsiteX77" fmla="*/ 41834 w 352317"/>
                <a:gd name="connsiteY77" fmla="*/ 276834 h 332160"/>
                <a:gd name="connsiteX78" fmla="*/ 43434 w 352317"/>
                <a:gd name="connsiteY78" fmla="*/ 278434 h 332160"/>
                <a:gd name="connsiteX79" fmla="*/ 45263 w 352317"/>
                <a:gd name="connsiteY79" fmla="*/ 280263 h 332160"/>
                <a:gd name="connsiteX80" fmla="*/ 47092 w 352317"/>
                <a:gd name="connsiteY80" fmla="*/ 281863 h 332160"/>
                <a:gd name="connsiteX81" fmla="*/ 48920 w 352317"/>
                <a:gd name="connsiteY81" fmla="*/ 283464 h 332160"/>
                <a:gd name="connsiteX82" fmla="*/ 50749 w 352317"/>
                <a:gd name="connsiteY82" fmla="*/ 285064 h 332160"/>
                <a:gd name="connsiteX83" fmla="*/ 52578 w 352317"/>
                <a:gd name="connsiteY83" fmla="*/ 286664 h 332160"/>
                <a:gd name="connsiteX84" fmla="*/ 54635 w 352317"/>
                <a:gd name="connsiteY84" fmla="*/ 288264 h 332160"/>
                <a:gd name="connsiteX85" fmla="*/ 56464 w 352317"/>
                <a:gd name="connsiteY85" fmla="*/ 289636 h 332160"/>
                <a:gd name="connsiteX86" fmla="*/ 58750 w 352317"/>
                <a:gd name="connsiteY86" fmla="*/ 291236 h 332160"/>
                <a:gd name="connsiteX87" fmla="*/ 60579 w 352317"/>
                <a:gd name="connsiteY87" fmla="*/ 292608 h 332160"/>
                <a:gd name="connsiteX88" fmla="*/ 63094 w 352317"/>
                <a:gd name="connsiteY88" fmla="*/ 294436 h 332160"/>
                <a:gd name="connsiteX89" fmla="*/ 64694 w 352317"/>
                <a:gd name="connsiteY89" fmla="*/ 295579 h 332160"/>
                <a:gd name="connsiteX90" fmla="*/ 67437 w 352317"/>
                <a:gd name="connsiteY90" fmla="*/ 297408 h 332160"/>
                <a:gd name="connsiteX91" fmla="*/ 68809 w 352317"/>
                <a:gd name="connsiteY91" fmla="*/ 298323 h 332160"/>
                <a:gd name="connsiteX92" fmla="*/ 73152 w 352317"/>
                <a:gd name="connsiteY92" fmla="*/ 301066 h 332160"/>
                <a:gd name="connsiteX93" fmla="*/ 85496 w 352317"/>
                <a:gd name="connsiteY93" fmla="*/ 310896 h 332160"/>
                <a:gd name="connsiteX94" fmla="*/ 128016 w 352317"/>
                <a:gd name="connsiteY94" fmla="*/ 330327 h 332160"/>
                <a:gd name="connsiteX95" fmla="*/ 155448 w 352317"/>
                <a:gd name="connsiteY95" fmla="*/ 332155 h 332160"/>
                <a:gd name="connsiteX96" fmla="*/ 347701 w 352317"/>
                <a:gd name="connsiteY96" fmla="*/ 194767 h 332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52317" h="332160">
                  <a:moveTo>
                    <a:pt x="347701" y="194767"/>
                  </a:moveTo>
                  <a:cubicBezTo>
                    <a:pt x="356616" y="153162"/>
                    <a:pt x="352958" y="112928"/>
                    <a:pt x="333756" y="74752"/>
                  </a:cubicBezTo>
                  <a:cubicBezTo>
                    <a:pt x="333070" y="73380"/>
                    <a:pt x="332384" y="72009"/>
                    <a:pt x="331470" y="70637"/>
                  </a:cubicBezTo>
                  <a:cubicBezTo>
                    <a:pt x="331241" y="70180"/>
                    <a:pt x="331013" y="69723"/>
                    <a:pt x="330784" y="69265"/>
                  </a:cubicBezTo>
                  <a:cubicBezTo>
                    <a:pt x="330327" y="68351"/>
                    <a:pt x="329641" y="67437"/>
                    <a:pt x="329184" y="66294"/>
                  </a:cubicBezTo>
                  <a:cubicBezTo>
                    <a:pt x="328955" y="65836"/>
                    <a:pt x="328727" y="65379"/>
                    <a:pt x="328270" y="64922"/>
                  </a:cubicBezTo>
                  <a:cubicBezTo>
                    <a:pt x="327584" y="64008"/>
                    <a:pt x="327127" y="63093"/>
                    <a:pt x="326441" y="62179"/>
                  </a:cubicBezTo>
                  <a:cubicBezTo>
                    <a:pt x="326212" y="61722"/>
                    <a:pt x="325984" y="61493"/>
                    <a:pt x="325755" y="61036"/>
                  </a:cubicBezTo>
                  <a:cubicBezTo>
                    <a:pt x="324841" y="59664"/>
                    <a:pt x="324155" y="58521"/>
                    <a:pt x="323240" y="57378"/>
                  </a:cubicBezTo>
                  <a:cubicBezTo>
                    <a:pt x="323012" y="57150"/>
                    <a:pt x="323012" y="56921"/>
                    <a:pt x="322783" y="56692"/>
                  </a:cubicBezTo>
                  <a:cubicBezTo>
                    <a:pt x="322097" y="55778"/>
                    <a:pt x="321412" y="54635"/>
                    <a:pt x="320726" y="53721"/>
                  </a:cubicBezTo>
                  <a:cubicBezTo>
                    <a:pt x="320497" y="53263"/>
                    <a:pt x="320040" y="52806"/>
                    <a:pt x="319811" y="52578"/>
                  </a:cubicBezTo>
                  <a:cubicBezTo>
                    <a:pt x="319126" y="51892"/>
                    <a:pt x="318668" y="50977"/>
                    <a:pt x="317983" y="50292"/>
                  </a:cubicBezTo>
                  <a:cubicBezTo>
                    <a:pt x="317754" y="49834"/>
                    <a:pt x="317297" y="49377"/>
                    <a:pt x="317068" y="48920"/>
                  </a:cubicBezTo>
                  <a:cubicBezTo>
                    <a:pt x="316382" y="48234"/>
                    <a:pt x="315697" y="47320"/>
                    <a:pt x="315011" y="46634"/>
                  </a:cubicBezTo>
                  <a:cubicBezTo>
                    <a:pt x="314782" y="46177"/>
                    <a:pt x="314325" y="45948"/>
                    <a:pt x="314096" y="45491"/>
                  </a:cubicBezTo>
                  <a:cubicBezTo>
                    <a:pt x="313182" y="44348"/>
                    <a:pt x="312268" y="43434"/>
                    <a:pt x="311353" y="42291"/>
                  </a:cubicBezTo>
                  <a:cubicBezTo>
                    <a:pt x="311125" y="41833"/>
                    <a:pt x="310667" y="41605"/>
                    <a:pt x="310439" y="41148"/>
                  </a:cubicBezTo>
                  <a:cubicBezTo>
                    <a:pt x="309753" y="40462"/>
                    <a:pt x="309067" y="39776"/>
                    <a:pt x="308381" y="39090"/>
                  </a:cubicBezTo>
                  <a:cubicBezTo>
                    <a:pt x="307924" y="38633"/>
                    <a:pt x="307467" y="38176"/>
                    <a:pt x="307010" y="37719"/>
                  </a:cubicBezTo>
                  <a:cubicBezTo>
                    <a:pt x="306324" y="37033"/>
                    <a:pt x="305867" y="36576"/>
                    <a:pt x="305181" y="35890"/>
                  </a:cubicBezTo>
                  <a:cubicBezTo>
                    <a:pt x="304724" y="35433"/>
                    <a:pt x="304267" y="34975"/>
                    <a:pt x="303809" y="34747"/>
                  </a:cubicBezTo>
                  <a:cubicBezTo>
                    <a:pt x="303124" y="34061"/>
                    <a:pt x="302438" y="33604"/>
                    <a:pt x="301752" y="32918"/>
                  </a:cubicBezTo>
                  <a:cubicBezTo>
                    <a:pt x="301295" y="32461"/>
                    <a:pt x="301066" y="32232"/>
                    <a:pt x="300609" y="31775"/>
                  </a:cubicBezTo>
                  <a:cubicBezTo>
                    <a:pt x="299695" y="30861"/>
                    <a:pt x="298552" y="30175"/>
                    <a:pt x="297637" y="29260"/>
                  </a:cubicBezTo>
                  <a:cubicBezTo>
                    <a:pt x="297180" y="28803"/>
                    <a:pt x="296723" y="28346"/>
                    <a:pt x="296037" y="28117"/>
                  </a:cubicBezTo>
                  <a:cubicBezTo>
                    <a:pt x="295351" y="27660"/>
                    <a:pt x="294894" y="27203"/>
                    <a:pt x="294208" y="26746"/>
                  </a:cubicBezTo>
                  <a:cubicBezTo>
                    <a:pt x="293751" y="26289"/>
                    <a:pt x="293065" y="25831"/>
                    <a:pt x="292608" y="25374"/>
                  </a:cubicBezTo>
                  <a:cubicBezTo>
                    <a:pt x="292151" y="24917"/>
                    <a:pt x="291465" y="24460"/>
                    <a:pt x="291008" y="24231"/>
                  </a:cubicBezTo>
                  <a:cubicBezTo>
                    <a:pt x="290322" y="23774"/>
                    <a:pt x="289865" y="23317"/>
                    <a:pt x="289179" y="23088"/>
                  </a:cubicBezTo>
                  <a:cubicBezTo>
                    <a:pt x="288722" y="22631"/>
                    <a:pt x="288036" y="22402"/>
                    <a:pt x="287579" y="21945"/>
                  </a:cubicBezTo>
                  <a:cubicBezTo>
                    <a:pt x="286436" y="21259"/>
                    <a:pt x="285293" y="20345"/>
                    <a:pt x="284150" y="19659"/>
                  </a:cubicBezTo>
                  <a:cubicBezTo>
                    <a:pt x="283693" y="19431"/>
                    <a:pt x="283235" y="18973"/>
                    <a:pt x="282550" y="18745"/>
                  </a:cubicBezTo>
                  <a:cubicBezTo>
                    <a:pt x="281864" y="18288"/>
                    <a:pt x="281178" y="17830"/>
                    <a:pt x="280492" y="17373"/>
                  </a:cubicBezTo>
                  <a:cubicBezTo>
                    <a:pt x="280035" y="17145"/>
                    <a:pt x="279578" y="16687"/>
                    <a:pt x="279121" y="16459"/>
                  </a:cubicBezTo>
                  <a:cubicBezTo>
                    <a:pt x="278435" y="16002"/>
                    <a:pt x="277749" y="15544"/>
                    <a:pt x="277063" y="15316"/>
                  </a:cubicBezTo>
                  <a:cubicBezTo>
                    <a:pt x="276606" y="15087"/>
                    <a:pt x="276149" y="14859"/>
                    <a:pt x="275692" y="14630"/>
                  </a:cubicBezTo>
                  <a:cubicBezTo>
                    <a:pt x="275006" y="14173"/>
                    <a:pt x="274091" y="13716"/>
                    <a:pt x="273406" y="13258"/>
                  </a:cubicBezTo>
                  <a:cubicBezTo>
                    <a:pt x="273177" y="13258"/>
                    <a:pt x="273177" y="13030"/>
                    <a:pt x="272948" y="13030"/>
                  </a:cubicBezTo>
                  <a:cubicBezTo>
                    <a:pt x="271120" y="12115"/>
                    <a:pt x="269291" y="11201"/>
                    <a:pt x="267462" y="10287"/>
                  </a:cubicBezTo>
                  <a:cubicBezTo>
                    <a:pt x="267233" y="10058"/>
                    <a:pt x="267005" y="10058"/>
                    <a:pt x="266548" y="9829"/>
                  </a:cubicBezTo>
                  <a:cubicBezTo>
                    <a:pt x="265633" y="9372"/>
                    <a:pt x="264719" y="8915"/>
                    <a:pt x="264033" y="8686"/>
                  </a:cubicBezTo>
                  <a:cubicBezTo>
                    <a:pt x="263576" y="8458"/>
                    <a:pt x="263347" y="8458"/>
                    <a:pt x="262890" y="8229"/>
                  </a:cubicBezTo>
                  <a:cubicBezTo>
                    <a:pt x="261976" y="7772"/>
                    <a:pt x="261061" y="7315"/>
                    <a:pt x="260147" y="7086"/>
                  </a:cubicBezTo>
                  <a:cubicBezTo>
                    <a:pt x="259918" y="6858"/>
                    <a:pt x="259690" y="6858"/>
                    <a:pt x="259461" y="6629"/>
                  </a:cubicBezTo>
                  <a:cubicBezTo>
                    <a:pt x="256261" y="5257"/>
                    <a:pt x="253060" y="4114"/>
                    <a:pt x="249860" y="2743"/>
                  </a:cubicBezTo>
                  <a:cubicBezTo>
                    <a:pt x="249631" y="2743"/>
                    <a:pt x="249631" y="2743"/>
                    <a:pt x="249403" y="2514"/>
                  </a:cubicBezTo>
                  <a:cubicBezTo>
                    <a:pt x="248260" y="2057"/>
                    <a:pt x="247345" y="1828"/>
                    <a:pt x="246202" y="1371"/>
                  </a:cubicBezTo>
                  <a:cubicBezTo>
                    <a:pt x="245974" y="1371"/>
                    <a:pt x="245745" y="1143"/>
                    <a:pt x="245516" y="1143"/>
                  </a:cubicBezTo>
                  <a:cubicBezTo>
                    <a:pt x="244373" y="685"/>
                    <a:pt x="243459" y="457"/>
                    <a:pt x="242316" y="0"/>
                  </a:cubicBezTo>
                  <a:cubicBezTo>
                    <a:pt x="242316" y="0"/>
                    <a:pt x="242316" y="0"/>
                    <a:pt x="242316" y="0"/>
                  </a:cubicBezTo>
                  <a:cubicBezTo>
                    <a:pt x="355930" y="125272"/>
                    <a:pt x="256946" y="240258"/>
                    <a:pt x="224942" y="259689"/>
                  </a:cubicBezTo>
                  <a:cubicBezTo>
                    <a:pt x="195453" y="277749"/>
                    <a:pt x="161163" y="280263"/>
                    <a:pt x="127787" y="274548"/>
                  </a:cubicBezTo>
                  <a:cubicBezTo>
                    <a:pt x="96926" y="269519"/>
                    <a:pt x="68809" y="253288"/>
                    <a:pt x="44806" y="233629"/>
                  </a:cubicBezTo>
                  <a:cubicBezTo>
                    <a:pt x="25375" y="217855"/>
                    <a:pt x="9601" y="196367"/>
                    <a:pt x="0" y="173050"/>
                  </a:cubicBezTo>
                  <a:cubicBezTo>
                    <a:pt x="1143" y="191795"/>
                    <a:pt x="4115" y="208483"/>
                    <a:pt x="9144" y="223570"/>
                  </a:cubicBezTo>
                  <a:cubicBezTo>
                    <a:pt x="9144" y="223570"/>
                    <a:pt x="9144" y="223799"/>
                    <a:pt x="9144" y="223799"/>
                  </a:cubicBezTo>
                  <a:cubicBezTo>
                    <a:pt x="9601" y="225171"/>
                    <a:pt x="10058" y="226542"/>
                    <a:pt x="10516" y="227914"/>
                  </a:cubicBezTo>
                  <a:cubicBezTo>
                    <a:pt x="10516" y="228142"/>
                    <a:pt x="10744" y="228371"/>
                    <a:pt x="10744" y="228600"/>
                  </a:cubicBezTo>
                  <a:cubicBezTo>
                    <a:pt x="11201" y="229971"/>
                    <a:pt x="11659" y="231114"/>
                    <a:pt x="12116" y="232257"/>
                  </a:cubicBezTo>
                  <a:cubicBezTo>
                    <a:pt x="12116" y="232486"/>
                    <a:pt x="12344" y="232714"/>
                    <a:pt x="12344" y="232943"/>
                  </a:cubicBezTo>
                  <a:cubicBezTo>
                    <a:pt x="12802" y="234086"/>
                    <a:pt x="13259" y="235229"/>
                    <a:pt x="13945" y="236372"/>
                  </a:cubicBezTo>
                  <a:cubicBezTo>
                    <a:pt x="14173" y="236601"/>
                    <a:pt x="14173" y="236829"/>
                    <a:pt x="14402" y="237286"/>
                  </a:cubicBezTo>
                  <a:cubicBezTo>
                    <a:pt x="14859" y="238429"/>
                    <a:pt x="15545" y="239572"/>
                    <a:pt x="16002" y="240715"/>
                  </a:cubicBezTo>
                  <a:cubicBezTo>
                    <a:pt x="16231" y="240944"/>
                    <a:pt x="16231" y="241401"/>
                    <a:pt x="16459" y="241630"/>
                  </a:cubicBezTo>
                  <a:cubicBezTo>
                    <a:pt x="16916" y="242773"/>
                    <a:pt x="17602" y="243916"/>
                    <a:pt x="18059" y="244830"/>
                  </a:cubicBezTo>
                  <a:cubicBezTo>
                    <a:pt x="18288" y="245059"/>
                    <a:pt x="18288" y="245287"/>
                    <a:pt x="18517" y="245745"/>
                  </a:cubicBezTo>
                  <a:cubicBezTo>
                    <a:pt x="19202" y="246888"/>
                    <a:pt x="19660" y="248031"/>
                    <a:pt x="20345" y="248945"/>
                  </a:cubicBezTo>
                  <a:cubicBezTo>
                    <a:pt x="20574" y="249174"/>
                    <a:pt x="20574" y="249402"/>
                    <a:pt x="20803" y="249631"/>
                  </a:cubicBezTo>
                  <a:cubicBezTo>
                    <a:pt x="21488" y="250774"/>
                    <a:pt x="22174" y="251917"/>
                    <a:pt x="22860" y="253060"/>
                  </a:cubicBezTo>
                  <a:cubicBezTo>
                    <a:pt x="22860" y="253060"/>
                    <a:pt x="22860" y="253288"/>
                    <a:pt x="23089" y="253288"/>
                  </a:cubicBezTo>
                  <a:cubicBezTo>
                    <a:pt x="26060" y="258089"/>
                    <a:pt x="29261" y="262661"/>
                    <a:pt x="32918" y="267004"/>
                  </a:cubicBezTo>
                  <a:cubicBezTo>
                    <a:pt x="33147" y="267233"/>
                    <a:pt x="33376" y="267690"/>
                    <a:pt x="33833" y="267919"/>
                  </a:cubicBezTo>
                  <a:cubicBezTo>
                    <a:pt x="34519" y="268605"/>
                    <a:pt x="35204" y="269519"/>
                    <a:pt x="35662" y="270205"/>
                  </a:cubicBezTo>
                  <a:cubicBezTo>
                    <a:pt x="36119" y="270662"/>
                    <a:pt x="36347" y="271119"/>
                    <a:pt x="36805" y="271576"/>
                  </a:cubicBezTo>
                  <a:cubicBezTo>
                    <a:pt x="37490" y="272262"/>
                    <a:pt x="37948" y="272948"/>
                    <a:pt x="38633" y="273634"/>
                  </a:cubicBezTo>
                  <a:cubicBezTo>
                    <a:pt x="39091" y="274091"/>
                    <a:pt x="39548" y="274548"/>
                    <a:pt x="40005" y="275005"/>
                  </a:cubicBezTo>
                  <a:cubicBezTo>
                    <a:pt x="40691" y="275691"/>
                    <a:pt x="41148" y="276148"/>
                    <a:pt x="41834" y="276834"/>
                  </a:cubicBezTo>
                  <a:cubicBezTo>
                    <a:pt x="42291" y="277291"/>
                    <a:pt x="42977" y="277977"/>
                    <a:pt x="43434" y="278434"/>
                  </a:cubicBezTo>
                  <a:cubicBezTo>
                    <a:pt x="44120" y="279120"/>
                    <a:pt x="44577" y="279577"/>
                    <a:pt x="45263" y="280263"/>
                  </a:cubicBezTo>
                  <a:cubicBezTo>
                    <a:pt x="45720" y="280720"/>
                    <a:pt x="46406" y="281406"/>
                    <a:pt x="47092" y="281863"/>
                  </a:cubicBezTo>
                  <a:cubicBezTo>
                    <a:pt x="47777" y="282321"/>
                    <a:pt x="48235" y="283006"/>
                    <a:pt x="48920" y="283464"/>
                  </a:cubicBezTo>
                  <a:cubicBezTo>
                    <a:pt x="49606" y="283921"/>
                    <a:pt x="50063" y="284607"/>
                    <a:pt x="50749" y="285064"/>
                  </a:cubicBezTo>
                  <a:cubicBezTo>
                    <a:pt x="51435" y="285521"/>
                    <a:pt x="51892" y="286207"/>
                    <a:pt x="52578" y="286664"/>
                  </a:cubicBezTo>
                  <a:cubicBezTo>
                    <a:pt x="53264" y="287121"/>
                    <a:pt x="53950" y="287807"/>
                    <a:pt x="54635" y="288264"/>
                  </a:cubicBezTo>
                  <a:cubicBezTo>
                    <a:pt x="55321" y="288721"/>
                    <a:pt x="55778" y="289179"/>
                    <a:pt x="56464" y="289636"/>
                  </a:cubicBezTo>
                  <a:cubicBezTo>
                    <a:pt x="57150" y="290093"/>
                    <a:pt x="57836" y="290779"/>
                    <a:pt x="58750" y="291236"/>
                  </a:cubicBezTo>
                  <a:cubicBezTo>
                    <a:pt x="59436" y="291693"/>
                    <a:pt x="59893" y="292150"/>
                    <a:pt x="60579" y="292608"/>
                  </a:cubicBezTo>
                  <a:cubicBezTo>
                    <a:pt x="61265" y="293293"/>
                    <a:pt x="62179" y="293751"/>
                    <a:pt x="63094" y="294436"/>
                  </a:cubicBezTo>
                  <a:cubicBezTo>
                    <a:pt x="63551" y="294894"/>
                    <a:pt x="64237" y="295351"/>
                    <a:pt x="64694" y="295579"/>
                  </a:cubicBezTo>
                  <a:cubicBezTo>
                    <a:pt x="65608" y="296265"/>
                    <a:pt x="66523" y="296951"/>
                    <a:pt x="67437" y="297408"/>
                  </a:cubicBezTo>
                  <a:cubicBezTo>
                    <a:pt x="67894" y="297637"/>
                    <a:pt x="68351" y="298094"/>
                    <a:pt x="68809" y="298323"/>
                  </a:cubicBezTo>
                  <a:cubicBezTo>
                    <a:pt x="70180" y="299237"/>
                    <a:pt x="71780" y="300151"/>
                    <a:pt x="73152" y="301066"/>
                  </a:cubicBezTo>
                  <a:cubicBezTo>
                    <a:pt x="77724" y="303809"/>
                    <a:pt x="82067" y="307238"/>
                    <a:pt x="85496" y="310896"/>
                  </a:cubicBezTo>
                  <a:cubicBezTo>
                    <a:pt x="96926" y="323469"/>
                    <a:pt x="111557" y="328726"/>
                    <a:pt x="128016" y="330327"/>
                  </a:cubicBezTo>
                  <a:cubicBezTo>
                    <a:pt x="137160" y="331241"/>
                    <a:pt x="146304" y="331241"/>
                    <a:pt x="155448" y="332155"/>
                  </a:cubicBezTo>
                  <a:cubicBezTo>
                    <a:pt x="301295" y="333070"/>
                    <a:pt x="341986" y="222199"/>
                    <a:pt x="347701" y="194767"/>
                  </a:cubicBezTo>
                  <a:close/>
                </a:path>
              </a:pathLst>
            </a:custGeom>
            <a:solidFill>
              <a:srgbClr val="FFFFFF"/>
            </a:solidFill>
            <a:ln w="2286" cap="flat">
              <a:noFill/>
              <a:prstDash val="solid"/>
              <a:miter/>
            </a:ln>
          </p:spPr>
          <p:txBody>
            <a:bodyPr rtlCol="0" anchor="ctr"/>
            <a:lstStyle/>
            <a:p>
              <a:endParaRPr lang="en-US"/>
            </a:p>
          </p:txBody>
        </p:sp>
        <p:sp>
          <p:nvSpPr>
            <p:cNvPr id="224" name="Freeform 1557">
              <a:extLst>
                <a:ext uri="{FF2B5EF4-FFF2-40B4-BE49-F238E27FC236}">
                  <a16:creationId xmlns:a16="http://schemas.microsoft.com/office/drawing/2014/main" id="{4928AD79-DEC0-1204-12A0-C82C84F40DC8}"/>
                </a:ext>
              </a:extLst>
            </p:cNvPr>
            <p:cNvSpPr/>
            <p:nvPr/>
          </p:nvSpPr>
          <p:spPr>
            <a:xfrm>
              <a:off x="3749159" y="5700215"/>
              <a:ext cx="1311057" cy="797326"/>
            </a:xfrm>
            <a:custGeom>
              <a:avLst/>
              <a:gdLst>
                <a:gd name="connsiteX0" fmla="*/ 1288779 w 1311057"/>
                <a:gd name="connsiteY0" fmla="*/ 458268 h 797326"/>
                <a:gd name="connsiteX1" fmla="*/ 1127616 w 1311057"/>
                <a:gd name="connsiteY1" fmla="*/ 348997 h 797326"/>
                <a:gd name="connsiteX2" fmla="*/ 983598 w 1311057"/>
                <a:gd name="connsiteY2" fmla="*/ 367742 h 797326"/>
                <a:gd name="connsiteX3" fmla="*/ 989085 w 1311057"/>
                <a:gd name="connsiteY3" fmla="*/ 356998 h 797326"/>
                <a:gd name="connsiteX4" fmla="*/ 1096527 w 1311057"/>
                <a:gd name="connsiteY4" fmla="*/ 232183 h 797326"/>
                <a:gd name="connsiteX5" fmla="*/ 1197797 w 1311057"/>
                <a:gd name="connsiteY5" fmla="*/ 105310 h 797326"/>
                <a:gd name="connsiteX6" fmla="*/ 1211741 w 1311057"/>
                <a:gd name="connsiteY6" fmla="*/ 79706 h 797326"/>
                <a:gd name="connsiteX7" fmla="*/ 1164650 w 1311057"/>
                <a:gd name="connsiteY7" fmla="*/ 4268 h 797326"/>
                <a:gd name="connsiteX8" fmla="*/ 1120530 w 1311057"/>
                <a:gd name="connsiteY8" fmla="*/ 11812 h 797326"/>
                <a:gd name="connsiteX9" fmla="*/ 1073667 w 1311057"/>
                <a:gd name="connsiteY9" fmla="*/ 57304 h 797326"/>
                <a:gd name="connsiteX10" fmla="*/ 975826 w 1311057"/>
                <a:gd name="connsiteY10" fmla="*/ 180976 h 797326"/>
                <a:gd name="connsiteX11" fmla="*/ 926906 w 1311057"/>
                <a:gd name="connsiteY11" fmla="*/ 242698 h 797326"/>
                <a:gd name="connsiteX12" fmla="*/ 894902 w 1311057"/>
                <a:gd name="connsiteY12" fmla="*/ 72391 h 797326"/>
                <a:gd name="connsiteX13" fmla="*/ 758199 w 1311057"/>
                <a:gd name="connsiteY13" fmla="*/ 10212 h 797326"/>
                <a:gd name="connsiteX14" fmla="*/ 590406 w 1311057"/>
                <a:gd name="connsiteY14" fmla="*/ 83821 h 797326"/>
                <a:gd name="connsiteX15" fmla="*/ 552230 w 1311057"/>
                <a:gd name="connsiteY15" fmla="*/ 207494 h 797326"/>
                <a:gd name="connsiteX16" fmla="*/ 565946 w 1311057"/>
                <a:gd name="connsiteY16" fmla="*/ 268987 h 797326"/>
                <a:gd name="connsiteX17" fmla="*/ 496680 w 1311057"/>
                <a:gd name="connsiteY17" fmla="*/ 284761 h 797326"/>
                <a:gd name="connsiteX18" fmla="*/ 466277 w 1311057"/>
                <a:gd name="connsiteY18" fmla="*/ 280874 h 797326"/>
                <a:gd name="connsiteX19" fmla="*/ 363864 w 1311057"/>
                <a:gd name="connsiteY19" fmla="*/ 286361 h 797326"/>
                <a:gd name="connsiteX20" fmla="*/ 325916 w 1311057"/>
                <a:gd name="connsiteY20" fmla="*/ 365228 h 797326"/>
                <a:gd name="connsiteX21" fmla="*/ 328202 w 1311057"/>
                <a:gd name="connsiteY21" fmla="*/ 383287 h 797326"/>
                <a:gd name="connsiteX22" fmla="*/ 317001 w 1311057"/>
                <a:gd name="connsiteY22" fmla="*/ 412548 h 797326"/>
                <a:gd name="connsiteX23" fmla="*/ 227618 w 1311057"/>
                <a:gd name="connsiteY23" fmla="*/ 480214 h 797326"/>
                <a:gd name="connsiteX24" fmla="*/ 149437 w 1311057"/>
                <a:gd name="connsiteY24" fmla="*/ 553594 h 797326"/>
                <a:gd name="connsiteX25" fmla="*/ 97545 w 1311057"/>
                <a:gd name="connsiteY25" fmla="*/ 614402 h 797326"/>
                <a:gd name="connsiteX26" fmla="*/ 5876 w 1311057"/>
                <a:gd name="connsiteY26" fmla="*/ 731216 h 797326"/>
                <a:gd name="connsiteX27" fmla="*/ 21650 w 1311057"/>
                <a:gd name="connsiteY27" fmla="*/ 790652 h 797326"/>
                <a:gd name="connsiteX28" fmla="*/ 74228 w 1311057"/>
                <a:gd name="connsiteY28" fmla="*/ 781737 h 797326"/>
                <a:gd name="connsiteX29" fmla="*/ 241791 w 1311057"/>
                <a:gd name="connsiteY29" fmla="*/ 617374 h 797326"/>
                <a:gd name="connsiteX30" fmla="*/ 258936 w 1311057"/>
                <a:gd name="connsiteY30" fmla="*/ 615088 h 797326"/>
                <a:gd name="connsiteX31" fmla="*/ 286140 w 1311057"/>
                <a:gd name="connsiteY31" fmla="*/ 631775 h 797326"/>
                <a:gd name="connsiteX32" fmla="*/ 291626 w 1311057"/>
                <a:gd name="connsiteY32" fmla="*/ 671323 h 797326"/>
                <a:gd name="connsiteX33" fmla="*/ 245449 w 1311057"/>
                <a:gd name="connsiteY33" fmla="*/ 752933 h 797326"/>
                <a:gd name="connsiteX34" fmla="*/ 261451 w 1311057"/>
                <a:gd name="connsiteY34" fmla="*/ 790195 h 797326"/>
                <a:gd name="connsiteX35" fmla="*/ 334832 w 1311057"/>
                <a:gd name="connsiteY35" fmla="*/ 768250 h 797326"/>
                <a:gd name="connsiteX36" fmla="*/ 406383 w 1311057"/>
                <a:gd name="connsiteY36" fmla="*/ 643434 h 797326"/>
                <a:gd name="connsiteX37" fmla="*/ 408669 w 1311057"/>
                <a:gd name="connsiteY37" fmla="*/ 616688 h 797326"/>
                <a:gd name="connsiteX38" fmla="*/ 397925 w 1311057"/>
                <a:gd name="connsiteY38" fmla="*/ 576911 h 797326"/>
                <a:gd name="connsiteX39" fmla="*/ 402269 w 1311057"/>
                <a:gd name="connsiteY39" fmla="*/ 556337 h 797326"/>
                <a:gd name="connsiteX40" fmla="*/ 527999 w 1311057"/>
                <a:gd name="connsiteY40" fmla="*/ 477470 h 797326"/>
                <a:gd name="connsiteX41" fmla="*/ 621496 w 1311057"/>
                <a:gd name="connsiteY41" fmla="*/ 424664 h 797326"/>
                <a:gd name="connsiteX42" fmla="*/ 654186 w 1311057"/>
                <a:gd name="connsiteY42" fmla="*/ 393346 h 797326"/>
                <a:gd name="connsiteX43" fmla="*/ 685733 w 1311057"/>
                <a:gd name="connsiteY43" fmla="*/ 378487 h 797326"/>
                <a:gd name="connsiteX44" fmla="*/ 816263 w 1311057"/>
                <a:gd name="connsiteY44" fmla="*/ 366828 h 797326"/>
                <a:gd name="connsiteX45" fmla="*/ 834094 w 1311057"/>
                <a:gd name="connsiteY45" fmla="*/ 359970 h 797326"/>
                <a:gd name="connsiteX46" fmla="*/ 799118 w 1311057"/>
                <a:gd name="connsiteY46" fmla="*/ 397003 h 797326"/>
                <a:gd name="connsiteX47" fmla="*/ 720251 w 1311057"/>
                <a:gd name="connsiteY47" fmla="*/ 489129 h 797326"/>
                <a:gd name="connsiteX48" fmla="*/ 587435 w 1311057"/>
                <a:gd name="connsiteY48" fmla="*/ 664237 h 797326"/>
                <a:gd name="connsiteX49" fmla="*/ 530513 w 1311057"/>
                <a:gd name="connsiteY49" fmla="*/ 741503 h 797326"/>
                <a:gd name="connsiteX50" fmla="*/ 529827 w 1311057"/>
                <a:gd name="connsiteY50" fmla="*/ 764135 h 797326"/>
                <a:gd name="connsiteX51" fmla="*/ 540572 w 1311057"/>
                <a:gd name="connsiteY51" fmla="*/ 775793 h 797326"/>
                <a:gd name="connsiteX52" fmla="*/ 627211 w 1311057"/>
                <a:gd name="connsiteY52" fmla="*/ 792024 h 797326"/>
                <a:gd name="connsiteX53" fmla="*/ 647328 w 1311057"/>
                <a:gd name="connsiteY53" fmla="*/ 775336 h 797326"/>
                <a:gd name="connsiteX54" fmla="*/ 684361 w 1311057"/>
                <a:gd name="connsiteY54" fmla="*/ 723215 h 797326"/>
                <a:gd name="connsiteX55" fmla="*/ 797289 w 1311057"/>
                <a:gd name="connsiteY55" fmla="*/ 579426 h 797326"/>
                <a:gd name="connsiteX56" fmla="*/ 871584 w 1311057"/>
                <a:gd name="connsiteY56" fmla="*/ 490729 h 797326"/>
                <a:gd name="connsiteX57" fmla="*/ 852611 w 1311057"/>
                <a:gd name="connsiteY57" fmla="*/ 610973 h 797326"/>
                <a:gd name="connsiteX58" fmla="*/ 866555 w 1311057"/>
                <a:gd name="connsiteY58" fmla="*/ 666065 h 797326"/>
                <a:gd name="connsiteX59" fmla="*/ 966911 w 1311057"/>
                <a:gd name="connsiteY59" fmla="*/ 765735 h 797326"/>
                <a:gd name="connsiteX60" fmla="*/ 1126245 w 1311057"/>
                <a:gd name="connsiteY60" fmla="*/ 790424 h 797326"/>
                <a:gd name="connsiteX61" fmla="*/ 1221342 w 1311057"/>
                <a:gd name="connsiteY61" fmla="*/ 751790 h 797326"/>
                <a:gd name="connsiteX62" fmla="*/ 1288779 w 1311057"/>
                <a:gd name="connsiteY62" fmla="*/ 458268 h 797326"/>
                <a:gd name="connsiteX63" fmla="*/ 532342 w 1311057"/>
                <a:gd name="connsiteY63" fmla="*/ 284303 h 797326"/>
                <a:gd name="connsiteX64" fmla="*/ 572804 w 1311057"/>
                <a:gd name="connsiteY64" fmla="*/ 292762 h 797326"/>
                <a:gd name="connsiteX65" fmla="*/ 574633 w 1311057"/>
                <a:gd name="connsiteY65" fmla="*/ 306249 h 797326"/>
                <a:gd name="connsiteX66" fmla="*/ 520912 w 1311057"/>
                <a:gd name="connsiteY66" fmla="*/ 344425 h 797326"/>
                <a:gd name="connsiteX67" fmla="*/ 507653 w 1311057"/>
                <a:gd name="connsiteY67" fmla="*/ 337796 h 797326"/>
                <a:gd name="connsiteX68" fmla="*/ 492566 w 1311057"/>
                <a:gd name="connsiteY68" fmla="*/ 303049 h 797326"/>
                <a:gd name="connsiteX69" fmla="*/ 532342 w 1311057"/>
                <a:gd name="connsiteY69" fmla="*/ 284303 h 797326"/>
                <a:gd name="connsiteX70" fmla="*/ 602065 w 1311057"/>
                <a:gd name="connsiteY70" fmla="*/ 325223 h 797326"/>
                <a:gd name="connsiteX71" fmla="*/ 600922 w 1311057"/>
                <a:gd name="connsiteY71" fmla="*/ 349683 h 797326"/>
                <a:gd name="connsiteX72" fmla="*/ 501938 w 1311057"/>
                <a:gd name="connsiteY72" fmla="*/ 399289 h 797326"/>
                <a:gd name="connsiteX73" fmla="*/ 525027 w 1311057"/>
                <a:gd name="connsiteY73" fmla="*/ 357455 h 797326"/>
                <a:gd name="connsiteX74" fmla="*/ 575090 w 1311057"/>
                <a:gd name="connsiteY74" fmla="*/ 324537 h 797326"/>
                <a:gd name="connsiteX75" fmla="*/ 602065 w 1311057"/>
                <a:gd name="connsiteY75" fmla="*/ 325223 h 797326"/>
                <a:gd name="connsiteX76" fmla="*/ 394725 w 1311057"/>
                <a:gd name="connsiteY76" fmla="*/ 288418 h 797326"/>
                <a:gd name="connsiteX77" fmla="*/ 491880 w 1311057"/>
                <a:gd name="connsiteY77" fmla="*/ 384202 h 797326"/>
                <a:gd name="connsiteX78" fmla="*/ 435873 w 1311057"/>
                <a:gd name="connsiteY78" fmla="*/ 426035 h 797326"/>
                <a:gd name="connsiteX79" fmla="*/ 380552 w 1311057"/>
                <a:gd name="connsiteY79" fmla="*/ 422606 h 797326"/>
                <a:gd name="connsiteX80" fmla="*/ 346490 w 1311057"/>
                <a:gd name="connsiteY80" fmla="*/ 387631 h 797326"/>
                <a:gd name="connsiteX81" fmla="*/ 394725 w 1311057"/>
                <a:gd name="connsiteY81" fmla="*/ 288418 h 797326"/>
                <a:gd name="connsiteX82" fmla="*/ 646413 w 1311057"/>
                <a:gd name="connsiteY82" fmla="*/ 380544 h 797326"/>
                <a:gd name="connsiteX83" fmla="*/ 601608 w 1311057"/>
                <a:gd name="connsiteY83" fmla="*/ 421921 h 797326"/>
                <a:gd name="connsiteX84" fmla="*/ 513368 w 1311057"/>
                <a:gd name="connsiteY84" fmla="*/ 470155 h 797326"/>
                <a:gd name="connsiteX85" fmla="*/ 365693 w 1311057"/>
                <a:gd name="connsiteY85" fmla="*/ 565481 h 797326"/>
                <a:gd name="connsiteX86" fmla="*/ 360435 w 1311057"/>
                <a:gd name="connsiteY86" fmla="*/ 569596 h 797326"/>
                <a:gd name="connsiteX87" fmla="*/ 357006 w 1311057"/>
                <a:gd name="connsiteY87" fmla="*/ 581712 h 797326"/>
                <a:gd name="connsiteX88" fmla="*/ 369122 w 1311057"/>
                <a:gd name="connsiteY88" fmla="*/ 582169 h 797326"/>
                <a:gd name="connsiteX89" fmla="*/ 378723 w 1311057"/>
                <a:gd name="connsiteY89" fmla="*/ 578512 h 797326"/>
                <a:gd name="connsiteX90" fmla="*/ 385809 w 1311057"/>
                <a:gd name="connsiteY90" fmla="*/ 647320 h 797326"/>
                <a:gd name="connsiteX91" fmla="*/ 319973 w 1311057"/>
                <a:gd name="connsiteY91" fmla="*/ 764363 h 797326"/>
                <a:gd name="connsiteX92" fmla="*/ 280882 w 1311057"/>
                <a:gd name="connsiteY92" fmla="*/ 779908 h 797326"/>
                <a:gd name="connsiteX93" fmla="*/ 264651 w 1311057"/>
                <a:gd name="connsiteY93" fmla="*/ 750419 h 797326"/>
                <a:gd name="connsiteX94" fmla="*/ 303971 w 1311057"/>
                <a:gd name="connsiteY94" fmla="*/ 678181 h 797326"/>
                <a:gd name="connsiteX95" fmla="*/ 314029 w 1311057"/>
                <a:gd name="connsiteY95" fmla="*/ 657836 h 797326"/>
                <a:gd name="connsiteX96" fmla="*/ 305114 w 1311057"/>
                <a:gd name="connsiteY96" fmla="*/ 627203 h 797326"/>
                <a:gd name="connsiteX97" fmla="*/ 263280 w 1311057"/>
                <a:gd name="connsiteY97" fmla="*/ 599543 h 797326"/>
                <a:gd name="connsiteX98" fmla="*/ 236534 w 1311057"/>
                <a:gd name="connsiteY98" fmla="*/ 605258 h 797326"/>
                <a:gd name="connsiteX99" fmla="*/ 130235 w 1311057"/>
                <a:gd name="connsiteY99" fmla="*/ 702184 h 797326"/>
                <a:gd name="connsiteX100" fmla="*/ 68284 w 1311057"/>
                <a:gd name="connsiteY100" fmla="*/ 769164 h 797326"/>
                <a:gd name="connsiteX101" fmla="*/ 34680 w 1311057"/>
                <a:gd name="connsiteY101" fmla="*/ 779680 h 797326"/>
                <a:gd name="connsiteX102" fmla="*/ 17535 w 1311057"/>
                <a:gd name="connsiteY102" fmla="*/ 749962 h 797326"/>
                <a:gd name="connsiteX103" fmla="*/ 28279 w 1311057"/>
                <a:gd name="connsiteY103" fmla="*/ 722987 h 797326"/>
                <a:gd name="connsiteX104" fmla="*/ 138236 w 1311057"/>
                <a:gd name="connsiteY104" fmla="*/ 588799 h 797326"/>
                <a:gd name="connsiteX105" fmla="*/ 316772 w 1311057"/>
                <a:gd name="connsiteY105" fmla="*/ 429693 h 797326"/>
                <a:gd name="connsiteX106" fmla="*/ 334146 w 1311057"/>
                <a:gd name="connsiteY106" fmla="*/ 418492 h 797326"/>
                <a:gd name="connsiteX107" fmla="*/ 348548 w 1311057"/>
                <a:gd name="connsiteY107" fmla="*/ 419406 h 797326"/>
                <a:gd name="connsiteX108" fmla="*/ 358606 w 1311057"/>
                <a:gd name="connsiteY108" fmla="*/ 428779 h 797326"/>
                <a:gd name="connsiteX109" fmla="*/ 431987 w 1311057"/>
                <a:gd name="connsiteY109" fmla="*/ 441809 h 797326"/>
                <a:gd name="connsiteX110" fmla="*/ 565032 w 1311057"/>
                <a:gd name="connsiteY110" fmla="*/ 387402 h 797326"/>
                <a:gd name="connsiteX111" fmla="*/ 616924 w 1311057"/>
                <a:gd name="connsiteY111" fmla="*/ 354255 h 797326"/>
                <a:gd name="connsiteX112" fmla="*/ 645728 w 1311057"/>
                <a:gd name="connsiteY112" fmla="*/ 355855 h 797326"/>
                <a:gd name="connsiteX113" fmla="*/ 646413 w 1311057"/>
                <a:gd name="connsiteY113" fmla="*/ 380544 h 797326"/>
                <a:gd name="connsiteX114" fmla="*/ 724823 w 1311057"/>
                <a:gd name="connsiteY114" fmla="*/ 366142 h 797326"/>
                <a:gd name="connsiteX115" fmla="*/ 697391 w 1311057"/>
                <a:gd name="connsiteY115" fmla="*/ 364313 h 797326"/>
                <a:gd name="connsiteX116" fmla="*/ 654872 w 1311057"/>
                <a:gd name="connsiteY116" fmla="*/ 344882 h 797326"/>
                <a:gd name="connsiteX117" fmla="*/ 642527 w 1311057"/>
                <a:gd name="connsiteY117" fmla="*/ 335053 h 797326"/>
                <a:gd name="connsiteX118" fmla="*/ 638184 w 1311057"/>
                <a:gd name="connsiteY118" fmla="*/ 332309 h 797326"/>
                <a:gd name="connsiteX119" fmla="*/ 636812 w 1311057"/>
                <a:gd name="connsiteY119" fmla="*/ 331395 h 797326"/>
                <a:gd name="connsiteX120" fmla="*/ 634069 w 1311057"/>
                <a:gd name="connsiteY120" fmla="*/ 329566 h 797326"/>
                <a:gd name="connsiteX121" fmla="*/ 632469 w 1311057"/>
                <a:gd name="connsiteY121" fmla="*/ 328423 h 797326"/>
                <a:gd name="connsiteX122" fmla="*/ 629954 w 1311057"/>
                <a:gd name="connsiteY122" fmla="*/ 326594 h 797326"/>
                <a:gd name="connsiteX123" fmla="*/ 628125 w 1311057"/>
                <a:gd name="connsiteY123" fmla="*/ 325223 h 797326"/>
                <a:gd name="connsiteX124" fmla="*/ 625839 w 1311057"/>
                <a:gd name="connsiteY124" fmla="*/ 323623 h 797326"/>
                <a:gd name="connsiteX125" fmla="*/ 624011 w 1311057"/>
                <a:gd name="connsiteY125" fmla="*/ 322251 h 797326"/>
                <a:gd name="connsiteX126" fmla="*/ 621953 w 1311057"/>
                <a:gd name="connsiteY126" fmla="*/ 320651 h 797326"/>
                <a:gd name="connsiteX127" fmla="*/ 620124 w 1311057"/>
                <a:gd name="connsiteY127" fmla="*/ 319051 h 797326"/>
                <a:gd name="connsiteX128" fmla="*/ 618296 w 1311057"/>
                <a:gd name="connsiteY128" fmla="*/ 317450 h 797326"/>
                <a:gd name="connsiteX129" fmla="*/ 616467 w 1311057"/>
                <a:gd name="connsiteY129" fmla="*/ 315850 h 797326"/>
                <a:gd name="connsiteX130" fmla="*/ 614638 w 1311057"/>
                <a:gd name="connsiteY130" fmla="*/ 314250 h 797326"/>
                <a:gd name="connsiteX131" fmla="*/ 612809 w 1311057"/>
                <a:gd name="connsiteY131" fmla="*/ 312421 h 797326"/>
                <a:gd name="connsiteX132" fmla="*/ 611209 w 1311057"/>
                <a:gd name="connsiteY132" fmla="*/ 310821 h 797326"/>
                <a:gd name="connsiteX133" fmla="*/ 609380 w 1311057"/>
                <a:gd name="connsiteY133" fmla="*/ 308992 h 797326"/>
                <a:gd name="connsiteX134" fmla="*/ 608009 w 1311057"/>
                <a:gd name="connsiteY134" fmla="*/ 307621 h 797326"/>
                <a:gd name="connsiteX135" fmla="*/ 606180 w 1311057"/>
                <a:gd name="connsiteY135" fmla="*/ 305563 h 797326"/>
                <a:gd name="connsiteX136" fmla="*/ 605037 w 1311057"/>
                <a:gd name="connsiteY136" fmla="*/ 304192 h 797326"/>
                <a:gd name="connsiteX137" fmla="*/ 603208 w 1311057"/>
                <a:gd name="connsiteY137" fmla="*/ 301906 h 797326"/>
                <a:gd name="connsiteX138" fmla="*/ 602294 w 1311057"/>
                <a:gd name="connsiteY138" fmla="*/ 300991 h 797326"/>
                <a:gd name="connsiteX139" fmla="*/ 592464 w 1311057"/>
                <a:gd name="connsiteY139" fmla="*/ 287275 h 797326"/>
                <a:gd name="connsiteX140" fmla="*/ 592235 w 1311057"/>
                <a:gd name="connsiteY140" fmla="*/ 287047 h 797326"/>
                <a:gd name="connsiteX141" fmla="*/ 590178 w 1311057"/>
                <a:gd name="connsiteY141" fmla="*/ 283618 h 797326"/>
                <a:gd name="connsiteX142" fmla="*/ 589721 w 1311057"/>
                <a:gd name="connsiteY142" fmla="*/ 282932 h 797326"/>
                <a:gd name="connsiteX143" fmla="*/ 587892 w 1311057"/>
                <a:gd name="connsiteY143" fmla="*/ 279731 h 797326"/>
                <a:gd name="connsiteX144" fmla="*/ 587435 w 1311057"/>
                <a:gd name="connsiteY144" fmla="*/ 278817 h 797326"/>
                <a:gd name="connsiteX145" fmla="*/ 585834 w 1311057"/>
                <a:gd name="connsiteY145" fmla="*/ 275617 h 797326"/>
                <a:gd name="connsiteX146" fmla="*/ 585377 w 1311057"/>
                <a:gd name="connsiteY146" fmla="*/ 274702 h 797326"/>
                <a:gd name="connsiteX147" fmla="*/ 583777 w 1311057"/>
                <a:gd name="connsiteY147" fmla="*/ 271273 h 797326"/>
                <a:gd name="connsiteX148" fmla="*/ 583320 w 1311057"/>
                <a:gd name="connsiteY148" fmla="*/ 270359 h 797326"/>
                <a:gd name="connsiteX149" fmla="*/ 581720 w 1311057"/>
                <a:gd name="connsiteY149" fmla="*/ 266930 h 797326"/>
                <a:gd name="connsiteX150" fmla="*/ 581491 w 1311057"/>
                <a:gd name="connsiteY150" fmla="*/ 266244 h 797326"/>
                <a:gd name="connsiteX151" fmla="*/ 580119 w 1311057"/>
                <a:gd name="connsiteY151" fmla="*/ 262586 h 797326"/>
                <a:gd name="connsiteX152" fmla="*/ 579891 w 1311057"/>
                <a:gd name="connsiteY152" fmla="*/ 261901 h 797326"/>
                <a:gd name="connsiteX153" fmla="*/ 578519 w 1311057"/>
                <a:gd name="connsiteY153" fmla="*/ 257786 h 797326"/>
                <a:gd name="connsiteX154" fmla="*/ 578519 w 1311057"/>
                <a:gd name="connsiteY154" fmla="*/ 257557 h 797326"/>
                <a:gd name="connsiteX155" fmla="*/ 568918 w 1311057"/>
                <a:gd name="connsiteY155" fmla="*/ 191492 h 797326"/>
                <a:gd name="connsiteX156" fmla="*/ 608237 w 1311057"/>
                <a:gd name="connsiteY156" fmla="*/ 86336 h 797326"/>
                <a:gd name="connsiteX157" fmla="*/ 779916 w 1311057"/>
                <a:gd name="connsiteY157" fmla="*/ 25300 h 797326"/>
                <a:gd name="connsiteX158" fmla="*/ 811463 w 1311057"/>
                <a:gd name="connsiteY158" fmla="*/ 33758 h 797326"/>
                <a:gd name="connsiteX159" fmla="*/ 811463 w 1311057"/>
                <a:gd name="connsiteY159" fmla="*/ 33758 h 797326"/>
                <a:gd name="connsiteX160" fmla="*/ 814663 w 1311057"/>
                <a:gd name="connsiteY160" fmla="*/ 34901 h 797326"/>
                <a:gd name="connsiteX161" fmla="*/ 815349 w 1311057"/>
                <a:gd name="connsiteY161" fmla="*/ 35129 h 797326"/>
                <a:gd name="connsiteX162" fmla="*/ 818549 w 1311057"/>
                <a:gd name="connsiteY162" fmla="*/ 36272 h 797326"/>
                <a:gd name="connsiteX163" fmla="*/ 819006 w 1311057"/>
                <a:gd name="connsiteY163" fmla="*/ 36501 h 797326"/>
                <a:gd name="connsiteX164" fmla="*/ 828608 w 1311057"/>
                <a:gd name="connsiteY164" fmla="*/ 40387 h 797326"/>
                <a:gd name="connsiteX165" fmla="*/ 829293 w 1311057"/>
                <a:gd name="connsiteY165" fmla="*/ 40844 h 797326"/>
                <a:gd name="connsiteX166" fmla="*/ 832037 w 1311057"/>
                <a:gd name="connsiteY166" fmla="*/ 41987 h 797326"/>
                <a:gd name="connsiteX167" fmla="*/ 833180 w 1311057"/>
                <a:gd name="connsiteY167" fmla="*/ 42445 h 797326"/>
                <a:gd name="connsiteX168" fmla="*/ 835694 w 1311057"/>
                <a:gd name="connsiteY168" fmla="*/ 43588 h 797326"/>
                <a:gd name="connsiteX169" fmla="*/ 836609 w 1311057"/>
                <a:gd name="connsiteY169" fmla="*/ 44045 h 797326"/>
                <a:gd name="connsiteX170" fmla="*/ 842095 w 1311057"/>
                <a:gd name="connsiteY170" fmla="*/ 46788 h 797326"/>
                <a:gd name="connsiteX171" fmla="*/ 842552 w 1311057"/>
                <a:gd name="connsiteY171" fmla="*/ 47017 h 797326"/>
                <a:gd name="connsiteX172" fmla="*/ 844838 w 1311057"/>
                <a:gd name="connsiteY172" fmla="*/ 48388 h 797326"/>
                <a:gd name="connsiteX173" fmla="*/ 846210 w 1311057"/>
                <a:gd name="connsiteY173" fmla="*/ 49074 h 797326"/>
                <a:gd name="connsiteX174" fmla="*/ 848267 w 1311057"/>
                <a:gd name="connsiteY174" fmla="*/ 50217 h 797326"/>
                <a:gd name="connsiteX175" fmla="*/ 849639 w 1311057"/>
                <a:gd name="connsiteY175" fmla="*/ 51131 h 797326"/>
                <a:gd name="connsiteX176" fmla="*/ 851696 w 1311057"/>
                <a:gd name="connsiteY176" fmla="*/ 52503 h 797326"/>
                <a:gd name="connsiteX177" fmla="*/ 853296 w 1311057"/>
                <a:gd name="connsiteY177" fmla="*/ 53417 h 797326"/>
                <a:gd name="connsiteX178" fmla="*/ 856725 w 1311057"/>
                <a:gd name="connsiteY178" fmla="*/ 55703 h 797326"/>
                <a:gd name="connsiteX179" fmla="*/ 858326 w 1311057"/>
                <a:gd name="connsiteY179" fmla="*/ 56846 h 797326"/>
                <a:gd name="connsiteX180" fmla="*/ 860154 w 1311057"/>
                <a:gd name="connsiteY180" fmla="*/ 57989 h 797326"/>
                <a:gd name="connsiteX181" fmla="*/ 861755 w 1311057"/>
                <a:gd name="connsiteY181" fmla="*/ 59132 h 797326"/>
                <a:gd name="connsiteX182" fmla="*/ 863355 w 1311057"/>
                <a:gd name="connsiteY182" fmla="*/ 60504 h 797326"/>
                <a:gd name="connsiteX183" fmla="*/ 865184 w 1311057"/>
                <a:gd name="connsiteY183" fmla="*/ 61876 h 797326"/>
                <a:gd name="connsiteX184" fmla="*/ 866784 w 1311057"/>
                <a:gd name="connsiteY184" fmla="*/ 63019 h 797326"/>
                <a:gd name="connsiteX185" fmla="*/ 869756 w 1311057"/>
                <a:gd name="connsiteY185" fmla="*/ 65533 h 797326"/>
                <a:gd name="connsiteX186" fmla="*/ 870899 w 1311057"/>
                <a:gd name="connsiteY186" fmla="*/ 66676 h 797326"/>
                <a:gd name="connsiteX187" fmla="*/ 872956 w 1311057"/>
                <a:gd name="connsiteY187" fmla="*/ 68505 h 797326"/>
                <a:gd name="connsiteX188" fmla="*/ 874328 w 1311057"/>
                <a:gd name="connsiteY188" fmla="*/ 69648 h 797326"/>
                <a:gd name="connsiteX189" fmla="*/ 876156 w 1311057"/>
                <a:gd name="connsiteY189" fmla="*/ 71477 h 797326"/>
                <a:gd name="connsiteX190" fmla="*/ 877528 w 1311057"/>
                <a:gd name="connsiteY190" fmla="*/ 72848 h 797326"/>
                <a:gd name="connsiteX191" fmla="*/ 879585 w 1311057"/>
                <a:gd name="connsiteY191" fmla="*/ 74906 h 797326"/>
                <a:gd name="connsiteX192" fmla="*/ 880500 w 1311057"/>
                <a:gd name="connsiteY192" fmla="*/ 76049 h 797326"/>
                <a:gd name="connsiteX193" fmla="*/ 883243 w 1311057"/>
                <a:gd name="connsiteY193" fmla="*/ 79249 h 797326"/>
                <a:gd name="connsiteX194" fmla="*/ 884157 w 1311057"/>
                <a:gd name="connsiteY194" fmla="*/ 80392 h 797326"/>
                <a:gd name="connsiteX195" fmla="*/ 886215 w 1311057"/>
                <a:gd name="connsiteY195" fmla="*/ 82678 h 797326"/>
                <a:gd name="connsiteX196" fmla="*/ 887129 w 1311057"/>
                <a:gd name="connsiteY196" fmla="*/ 84050 h 797326"/>
                <a:gd name="connsiteX197" fmla="*/ 888958 w 1311057"/>
                <a:gd name="connsiteY197" fmla="*/ 86336 h 797326"/>
                <a:gd name="connsiteX198" fmla="*/ 889872 w 1311057"/>
                <a:gd name="connsiteY198" fmla="*/ 87479 h 797326"/>
                <a:gd name="connsiteX199" fmla="*/ 891930 w 1311057"/>
                <a:gd name="connsiteY199" fmla="*/ 90451 h 797326"/>
                <a:gd name="connsiteX200" fmla="*/ 892387 w 1311057"/>
                <a:gd name="connsiteY200" fmla="*/ 91136 h 797326"/>
                <a:gd name="connsiteX201" fmla="*/ 894902 w 1311057"/>
                <a:gd name="connsiteY201" fmla="*/ 94794 h 797326"/>
                <a:gd name="connsiteX202" fmla="*/ 895587 w 1311057"/>
                <a:gd name="connsiteY202" fmla="*/ 95937 h 797326"/>
                <a:gd name="connsiteX203" fmla="*/ 897416 w 1311057"/>
                <a:gd name="connsiteY203" fmla="*/ 98680 h 797326"/>
                <a:gd name="connsiteX204" fmla="*/ 898331 w 1311057"/>
                <a:gd name="connsiteY204" fmla="*/ 100052 h 797326"/>
                <a:gd name="connsiteX205" fmla="*/ 899931 w 1311057"/>
                <a:gd name="connsiteY205" fmla="*/ 103024 h 797326"/>
                <a:gd name="connsiteX206" fmla="*/ 900617 w 1311057"/>
                <a:gd name="connsiteY206" fmla="*/ 104395 h 797326"/>
                <a:gd name="connsiteX207" fmla="*/ 902903 w 1311057"/>
                <a:gd name="connsiteY207" fmla="*/ 108510 h 797326"/>
                <a:gd name="connsiteX208" fmla="*/ 916847 w 1311057"/>
                <a:gd name="connsiteY208" fmla="*/ 228525 h 797326"/>
                <a:gd name="connsiteX209" fmla="*/ 724823 w 1311057"/>
                <a:gd name="connsiteY209" fmla="*/ 366142 h 797326"/>
                <a:gd name="connsiteX210" fmla="*/ 741282 w 1311057"/>
                <a:gd name="connsiteY210" fmla="*/ 625146 h 797326"/>
                <a:gd name="connsiteX211" fmla="*/ 658072 w 1311057"/>
                <a:gd name="connsiteY211" fmla="*/ 737160 h 797326"/>
                <a:gd name="connsiteX212" fmla="*/ 639784 w 1311057"/>
                <a:gd name="connsiteY212" fmla="*/ 760477 h 797326"/>
                <a:gd name="connsiteX213" fmla="*/ 606180 w 1311057"/>
                <a:gd name="connsiteY213" fmla="*/ 777622 h 797326"/>
                <a:gd name="connsiteX214" fmla="*/ 556802 w 1311057"/>
                <a:gd name="connsiteY214" fmla="*/ 766878 h 797326"/>
                <a:gd name="connsiteX215" fmla="*/ 549258 w 1311057"/>
                <a:gd name="connsiteY215" fmla="*/ 742646 h 797326"/>
                <a:gd name="connsiteX216" fmla="*/ 550401 w 1311057"/>
                <a:gd name="connsiteY216" fmla="*/ 740360 h 797326"/>
                <a:gd name="connsiteX217" fmla="*/ 550401 w 1311057"/>
                <a:gd name="connsiteY217" fmla="*/ 740132 h 797326"/>
                <a:gd name="connsiteX218" fmla="*/ 558860 w 1311057"/>
                <a:gd name="connsiteY218" fmla="*/ 727102 h 797326"/>
                <a:gd name="connsiteX219" fmla="*/ 709278 w 1311057"/>
                <a:gd name="connsiteY219" fmla="*/ 525934 h 797326"/>
                <a:gd name="connsiteX220" fmla="*/ 838895 w 1311057"/>
                <a:gd name="connsiteY220" fmla="*/ 375058 h 797326"/>
                <a:gd name="connsiteX221" fmla="*/ 1042577 w 1311057"/>
                <a:gd name="connsiteY221" fmla="*/ 120626 h 797326"/>
                <a:gd name="connsiteX222" fmla="*/ 1123959 w 1311057"/>
                <a:gd name="connsiteY222" fmla="*/ 28043 h 797326"/>
                <a:gd name="connsiteX223" fmla="*/ 1174022 w 1311057"/>
                <a:gd name="connsiteY223" fmla="*/ 26671 h 797326"/>
                <a:gd name="connsiteX224" fmla="*/ 1178823 w 1311057"/>
                <a:gd name="connsiteY224" fmla="*/ 30786 h 797326"/>
                <a:gd name="connsiteX225" fmla="*/ 1178823 w 1311057"/>
                <a:gd name="connsiteY225" fmla="*/ 30786 h 797326"/>
                <a:gd name="connsiteX226" fmla="*/ 1189796 w 1311057"/>
                <a:gd name="connsiteY226" fmla="*/ 43130 h 797326"/>
                <a:gd name="connsiteX227" fmla="*/ 1189796 w 1311057"/>
                <a:gd name="connsiteY227" fmla="*/ 43130 h 797326"/>
                <a:gd name="connsiteX228" fmla="*/ 1190939 w 1311057"/>
                <a:gd name="connsiteY228" fmla="*/ 44731 h 797326"/>
                <a:gd name="connsiteX229" fmla="*/ 1191167 w 1311057"/>
                <a:gd name="connsiteY229" fmla="*/ 44959 h 797326"/>
                <a:gd name="connsiteX230" fmla="*/ 1192082 w 1311057"/>
                <a:gd name="connsiteY230" fmla="*/ 46559 h 797326"/>
                <a:gd name="connsiteX231" fmla="*/ 1192310 w 1311057"/>
                <a:gd name="connsiteY231" fmla="*/ 47017 h 797326"/>
                <a:gd name="connsiteX232" fmla="*/ 1193225 w 1311057"/>
                <a:gd name="connsiteY232" fmla="*/ 48388 h 797326"/>
                <a:gd name="connsiteX233" fmla="*/ 1193453 w 1311057"/>
                <a:gd name="connsiteY233" fmla="*/ 48845 h 797326"/>
                <a:gd name="connsiteX234" fmla="*/ 1194139 w 1311057"/>
                <a:gd name="connsiteY234" fmla="*/ 50217 h 797326"/>
                <a:gd name="connsiteX235" fmla="*/ 1194368 w 1311057"/>
                <a:gd name="connsiteY235" fmla="*/ 50674 h 797326"/>
                <a:gd name="connsiteX236" fmla="*/ 1195053 w 1311057"/>
                <a:gd name="connsiteY236" fmla="*/ 52046 h 797326"/>
                <a:gd name="connsiteX237" fmla="*/ 1195282 w 1311057"/>
                <a:gd name="connsiteY237" fmla="*/ 52732 h 797326"/>
                <a:gd name="connsiteX238" fmla="*/ 1195739 w 1311057"/>
                <a:gd name="connsiteY238" fmla="*/ 54103 h 797326"/>
                <a:gd name="connsiteX239" fmla="*/ 1195968 w 1311057"/>
                <a:gd name="connsiteY239" fmla="*/ 54789 h 797326"/>
                <a:gd name="connsiteX240" fmla="*/ 1196425 w 1311057"/>
                <a:gd name="connsiteY240" fmla="*/ 56161 h 797326"/>
                <a:gd name="connsiteX241" fmla="*/ 1196654 w 1311057"/>
                <a:gd name="connsiteY241" fmla="*/ 56846 h 797326"/>
                <a:gd name="connsiteX242" fmla="*/ 1197111 w 1311057"/>
                <a:gd name="connsiteY242" fmla="*/ 58218 h 797326"/>
                <a:gd name="connsiteX243" fmla="*/ 1197339 w 1311057"/>
                <a:gd name="connsiteY243" fmla="*/ 58904 h 797326"/>
                <a:gd name="connsiteX244" fmla="*/ 1197568 w 1311057"/>
                <a:gd name="connsiteY244" fmla="*/ 60275 h 797326"/>
                <a:gd name="connsiteX245" fmla="*/ 1197568 w 1311057"/>
                <a:gd name="connsiteY245" fmla="*/ 60733 h 797326"/>
                <a:gd name="connsiteX246" fmla="*/ 1198254 w 1311057"/>
                <a:gd name="connsiteY246" fmla="*/ 65990 h 797326"/>
                <a:gd name="connsiteX247" fmla="*/ 1198254 w 1311057"/>
                <a:gd name="connsiteY247" fmla="*/ 66448 h 797326"/>
                <a:gd name="connsiteX248" fmla="*/ 1198254 w 1311057"/>
                <a:gd name="connsiteY248" fmla="*/ 67819 h 797326"/>
                <a:gd name="connsiteX249" fmla="*/ 1198254 w 1311057"/>
                <a:gd name="connsiteY249" fmla="*/ 68734 h 797326"/>
                <a:gd name="connsiteX250" fmla="*/ 1198254 w 1311057"/>
                <a:gd name="connsiteY250" fmla="*/ 69877 h 797326"/>
                <a:gd name="connsiteX251" fmla="*/ 1198254 w 1311057"/>
                <a:gd name="connsiteY251" fmla="*/ 70791 h 797326"/>
                <a:gd name="connsiteX252" fmla="*/ 1198254 w 1311057"/>
                <a:gd name="connsiteY252" fmla="*/ 71934 h 797326"/>
                <a:gd name="connsiteX253" fmla="*/ 1198254 w 1311057"/>
                <a:gd name="connsiteY253" fmla="*/ 73077 h 797326"/>
                <a:gd name="connsiteX254" fmla="*/ 1198025 w 1311057"/>
                <a:gd name="connsiteY254" fmla="*/ 74220 h 797326"/>
                <a:gd name="connsiteX255" fmla="*/ 1197797 w 1311057"/>
                <a:gd name="connsiteY255" fmla="*/ 75363 h 797326"/>
                <a:gd name="connsiteX256" fmla="*/ 1197568 w 1311057"/>
                <a:gd name="connsiteY256" fmla="*/ 76506 h 797326"/>
                <a:gd name="connsiteX257" fmla="*/ 1197339 w 1311057"/>
                <a:gd name="connsiteY257" fmla="*/ 77649 h 797326"/>
                <a:gd name="connsiteX258" fmla="*/ 1197111 w 1311057"/>
                <a:gd name="connsiteY258" fmla="*/ 78792 h 797326"/>
                <a:gd name="connsiteX259" fmla="*/ 1196882 w 1311057"/>
                <a:gd name="connsiteY259" fmla="*/ 79935 h 797326"/>
                <a:gd name="connsiteX260" fmla="*/ 1196654 w 1311057"/>
                <a:gd name="connsiteY260" fmla="*/ 81078 h 797326"/>
                <a:gd name="connsiteX261" fmla="*/ 1196196 w 1311057"/>
                <a:gd name="connsiteY261" fmla="*/ 82221 h 797326"/>
                <a:gd name="connsiteX262" fmla="*/ 1195739 w 1311057"/>
                <a:gd name="connsiteY262" fmla="*/ 83364 h 797326"/>
                <a:gd name="connsiteX263" fmla="*/ 1195282 w 1311057"/>
                <a:gd name="connsiteY263" fmla="*/ 84507 h 797326"/>
                <a:gd name="connsiteX264" fmla="*/ 1194825 w 1311057"/>
                <a:gd name="connsiteY264" fmla="*/ 85650 h 797326"/>
                <a:gd name="connsiteX265" fmla="*/ 1194368 w 1311057"/>
                <a:gd name="connsiteY265" fmla="*/ 87022 h 797326"/>
                <a:gd name="connsiteX266" fmla="*/ 1193910 w 1311057"/>
                <a:gd name="connsiteY266" fmla="*/ 87936 h 797326"/>
                <a:gd name="connsiteX267" fmla="*/ 1193225 w 1311057"/>
                <a:gd name="connsiteY267" fmla="*/ 89308 h 797326"/>
                <a:gd name="connsiteX268" fmla="*/ 1192767 w 1311057"/>
                <a:gd name="connsiteY268" fmla="*/ 90222 h 797326"/>
                <a:gd name="connsiteX269" fmla="*/ 1191853 w 1311057"/>
                <a:gd name="connsiteY269" fmla="*/ 91822 h 797326"/>
                <a:gd name="connsiteX270" fmla="*/ 1191396 w 1311057"/>
                <a:gd name="connsiteY270" fmla="*/ 92508 h 797326"/>
                <a:gd name="connsiteX271" fmla="*/ 1190024 w 1311057"/>
                <a:gd name="connsiteY271" fmla="*/ 94794 h 797326"/>
                <a:gd name="connsiteX272" fmla="*/ 1140875 w 1311057"/>
                <a:gd name="connsiteY272" fmla="*/ 155144 h 797326"/>
                <a:gd name="connsiteX273" fmla="*/ 1058122 w 1311057"/>
                <a:gd name="connsiteY273" fmla="*/ 258700 h 797326"/>
                <a:gd name="connsiteX274" fmla="*/ 928049 w 1311057"/>
                <a:gd name="connsiteY274" fmla="*/ 403175 h 797326"/>
                <a:gd name="connsiteX275" fmla="*/ 897416 w 1311057"/>
                <a:gd name="connsiteY275" fmla="*/ 437008 h 797326"/>
                <a:gd name="connsiteX276" fmla="*/ 741282 w 1311057"/>
                <a:gd name="connsiteY276" fmla="*/ 625146 h 797326"/>
                <a:gd name="connsiteX277" fmla="*/ 1024975 w 1311057"/>
                <a:gd name="connsiteY277" fmla="*/ 771907 h 797326"/>
                <a:gd name="connsiteX278" fmla="*/ 889872 w 1311057"/>
                <a:gd name="connsiteY278" fmla="*/ 677724 h 797326"/>
                <a:gd name="connsiteX279" fmla="*/ 887129 w 1311057"/>
                <a:gd name="connsiteY279" fmla="*/ 672923 h 797326"/>
                <a:gd name="connsiteX280" fmla="*/ 886443 w 1311057"/>
                <a:gd name="connsiteY280" fmla="*/ 671780 h 797326"/>
                <a:gd name="connsiteX281" fmla="*/ 883929 w 1311057"/>
                <a:gd name="connsiteY281" fmla="*/ 666980 h 797326"/>
                <a:gd name="connsiteX282" fmla="*/ 883472 w 1311057"/>
                <a:gd name="connsiteY282" fmla="*/ 666294 h 797326"/>
                <a:gd name="connsiteX283" fmla="*/ 881643 w 1311057"/>
                <a:gd name="connsiteY283" fmla="*/ 661951 h 797326"/>
                <a:gd name="connsiteX284" fmla="*/ 880957 w 1311057"/>
                <a:gd name="connsiteY284" fmla="*/ 660350 h 797326"/>
                <a:gd name="connsiteX285" fmla="*/ 879128 w 1311057"/>
                <a:gd name="connsiteY285" fmla="*/ 655550 h 797326"/>
                <a:gd name="connsiteX286" fmla="*/ 878442 w 1311057"/>
                <a:gd name="connsiteY286" fmla="*/ 653721 h 797326"/>
                <a:gd name="connsiteX287" fmla="*/ 877299 w 1311057"/>
                <a:gd name="connsiteY287" fmla="*/ 650292 h 797326"/>
                <a:gd name="connsiteX288" fmla="*/ 876614 w 1311057"/>
                <a:gd name="connsiteY288" fmla="*/ 648006 h 797326"/>
                <a:gd name="connsiteX289" fmla="*/ 875242 w 1311057"/>
                <a:gd name="connsiteY289" fmla="*/ 643663 h 797326"/>
                <a:gd name="connsiteX290" fmla="*/ 874556 w 1311057"/>
                <a:gd name="connsiteY290" fmla="*/ 640919 h 797326"/>
                <a:gd name="connsiteX291" fmla="*/ 873870 w 1311057"/>
                <a:gd name="connsiteY291" fmla="*/ 638633 h 797326"/>
                <a:gd name="connsiteX292" fmla="*/ 872270 w 1311057"/>
                <a:gd name="connsiteY292" fmla="*/ 631547 h 797326"/>
                <a:gd name="connsiteX293" fmla="*/ 872270 w 1311057"/>
                <a:gd name="connsiteY293" fmla="*/ 631547 h 797326"/>
                <a:gd name="connsiteX294" fmla="*/ 871584 w 1311057"/>
                <a:gd name="connsiteY294" fmla="*/ 627889 h 797326"/>
                <a:gd name="connsiteX295" fmla="*/ 871356 w 1311057"/>
                <a:gd name="connsiteY295" fmla="*/ 626746 h 797326"/>
                <a:gd name="connsiteX296" fmla="*/ 869527 w 1311057"/>
                <a:gd name="connsiteY296" fmla="*/ 614630 h 797326"/>
                <a:gd name="connsiteX297" fmla="*/ 869527 w 1311057"/>
                <a:gd name="connsiteY297" fmla="*/ 614630 h 797326"/>
                <a:gd name="connsiteX298" fmla="*/ 890787 w 1311057"/>
                <a:gd name="connsiteY298" fmla="*/ 486614 h 797326"/>
                <a:gd name="connsiteX299" fmla="*/ 1072524 w 1311057"/>
                <a:gd name="connsiteY299" fmla="*/ 359513 h 797326"/>
                <a:gd name="connsiteX300" fmla="*/ 1131960 w 1311057"/>
                <a:gd name="connsiteY300" fmla="*/ 364085 h 797326"/>
                <a:gd name="connsiteX301" fmla="*/ 1140418 w 1311057"/>
                <a:gd name="connsiteY301" fmla="*/ 365914 h 797326"/>
                <a:gd name="connsiteX302" fmla="*/ 1140647 w 1311057"/>
                <a:gd name="connsiteY302" fmla="*/ 365914 h 797326"/>
                <a:gd name="connsiteX303" fmla="*/ 1144533 w 1311057"/>
                <a:gd name="connsiteY303" fmla="*/ 366828 h 797326"/>
                <a:gd name="connsiteX304" fmla="*/ 1145447 w 1311057"/>
                <a:gd name="connsiteY304" fmla="*/ 367057 h 797326"/>
                <a:gd name="connsiteX305" fmla="*/ 1148419 w 1311057"/>
                <a:gd name="connsiteY305" fmla="*/ 367742 h 797326"/>
                <a:gd name="connsiteX306" fmla="*/ 1157106 w 1311057"/>
                <a:gd name="connsiteY306" fmla="*/ 370257 h 797326"/>
                <a:gd name="connsiteX307" fmla="*/ 1158249 w 1311057"/>
                <a:gd name="connsiteY307" fmla="*/ 370714 h 797326"/>
                <a:gd name="connsiteX308" fmla="*/ 1161906 w 1311057"/>
                <a:gd name="connsiteY308" fmla="*/ 371857 h 797326"/>
                <a:gd name="connsiteX309" fmla="*/ 1162364 w 1311057"/>
                <a:gd name="connsiteY309" fmla="*/ 372086 h 797326"/>
                <a:gd name="connsiteX310" fmla="*/ 1169222 w 1311057"/>
                <a:gd name="connsiteY310" fmla="*/ 374600 h 797326"/>
                <a:gd name="connsiteX311" fmla="*/ 1170593 w 1311057"/>
                <a:gd name="connsiteY311" fmla="*/ 375058 h 797326"/>
                <a:gd name="connsiteX312" fmla="*/ 1173794 w 1311057"/>
                <a:gd name="connsiteY312" fmla="*/ 376429 h 797326"/>
                <a:gd name="connsiteX313" fmla="*/ 1175394 w 1311057"/>
                <a:gd name="connsiteY313" fmla="*/ 377115 h 797326"/>
                <a:gd name="connsiteX314" fmla="*/ 1181109 w 1311057"/>
                <a:gd name="connsiteY314" fmla="*/ 379630 h 797326"/>
                <a:gd name="connsiteX315" fmla="*/ 1182480 w 1311057"/>
                <a:gd name="connsiteY315" fmla="*/ 380315 h 797326"/>
                <a:gd name="connsiteX316" fmla="*/ 1185224 w 1311057"/>
                <a:gd name="connsiteY316" fmla="*/ 381687 h 797326"/>
                <a:gd name="connsiteX317" fmla="*/ 1187281 w 1311057"/>
                <a:gd name="connsiteY317" fmla="*/ 382601 h 797326"/>
                <a:gd name="connsiteX318" fmla="*/ 1190024 w 1311057"/>
                <a:gd name="connsiteY318" fmla="*/ 383973 h 797326"/>
                <a:gd name="connsiteX319" fmla="*/ 1192539 w 1311057"/>
                <a:gd name="connsiteY319" fmla="*/ 385345 h 797326"/>
                <a:gd name="connsiteX320" fmla="*/ 1196196 w 1311057"/>
                <a:gd name="connsiteY320" fmla="*/ 387402 h 797326"/>
                <a:gd name="connsiteX321" fmla="*/ 1198711 w 1311057"/>
                <a:gd name="connsiteY321" fmla="*/ 388774 h 797326"/>
                <a:gd name="connsiteX322" fmla="*/ 1200997 w 1311057"/>
                <a:gd name="connsiteY322" fmla="*/ 390145 h 797326"/>
                <a:gd name="connsiteX323" fmla="*/ 1203740 w 1311057"/>
                <a:gd name="connsiteY323" fmla="*/ 391745 h 797326"/>
                <a:gd name="connsiteX324" fmla="*/ 1206026 w 1311057"/>
                <a:gd name="connsiteY324" fmla="*/ 393346 h 797326"/>
                <a:gd name="connsiteX325" fmla="*/ 1209684 w 1311057"/>
                <a:gd name="connsiteY325" fmla="*/ 395632 h 797326"/>
                <a:gd name="connsiteX326" fmla="*/ 1211513 w 1311057"/>
                <a:gd name="connsiteY326" fmla="*/ 397003 h 797326"/>
                <a:gd name="connsiteX327" fmla="*/ 1214256 w 1311057"/>
                <a:gd name="connsiteY327" fmla="*/ 399061 h 797326"/>
                <a:gd name="connsiteX328" fmla="*/ 1216085 w 1311057"/>
                <a:gd name="connsiteY328" fmla="*/ 400204 h 797326"/>
                <a:gd name="connsiteX329" fmla="*/ 1220199 w 1311057"/>
                <a:gd name="connsiteY329" fmla="*/ 403175 h 797326"/>
                <a:gd name="connsiteX330" fmla="*/ 1221571 w 1311057"/>
                <a:gd name="connsiteY330" fmla="*/ 404318 h 797326"/>
                <a:gd name="connsiteX331" fmla="*/ 1224771 w 1311057"/>
                <a:gd name="connsiteY331" fmla="*/ 406833 h 797326"/>
                <a:gd name="connsiteX332" fmla="*/ 1226372 w 1311057"/>
                <a:gd name="connsiteY332" fmla="*/ 407976 h 797326"/>
                <a:gd name="connsiteX333" fmla="*/ 1230029 w 1311057"/>
                <a:gd name="connsiteY333" fmla="*/ 410948 h 797326"/>
                <a:gd name="connsiteX334" fmla="*/ 1230715 w 1311057"/>
                <a:gd name="connsiteY334" fmla="*/ 411634 h 797326"/>
                <a:gd name="connsiteX335" fmla="*/ 1234830 w 1311057"/>
                <a:gd name="connsiteY335" fmla="*/ 415291 h 797326"/>
                <a:gd name="connsiteX336" fmla="*/ 1236201 w 1311057"/>
                <a:gd name="connsiteY336" fmla="*/ 416434 h 797326"/>
                <a:gd name="connsiteX337" fmla="*/ 1239402 w 1311057"/>
                <a:gd name="connsiteY337" fmla="*/ 419406 h 797326"/>
                <a:gd name="connsiteX338" fmla="*/ 1240545 w 1311057"/>
                <a:gd name="connsiteY338" fmla="*/ 420320 h 797326"/>
                <a:gd name="connsiteX339" fmla="*/ 1244660 w 1311057"/>
                <a:gd name="connsiteY339" fmla="*/ 424435 h 797326"/>
                <a:gd name="connsiteX340" fmla="*/ 1245574 w 1311057"/>
                <a:gd name="connsiteY340" fmla="*/ 425350 h 797326"/>
                <a:gd name="connsiteX341" fmla="*/ 1248774 w 1311057"/>
                <a:gd name="connsiteY341" fmla="*/ 428779 h 797326"/>
                <a:gd name="connsiteX342" fmla="*/ 1249917 w 1311057"/>
                <a:gd name="connsiteY342" fmla="*/ 429922 h 797326"/>
                <a:gd name="connsiteX343" fmla="*/ 1254032 w 1311057"/>
                <a:gd name="connsiteY343" fmla="*/ 434265 h 797326"/>
                <a:gd name="connsiteX344" fmla="*/ 1286493 w 1311057"/>
                <a:gd name="connsiteY344" fmla="*/ 626518 h 797326"/>
                <a:gd name="connsiteX345" fmla="*/ 1226372 w 1311057"/>
                <a:gd name="connsiteY345" fmla="*/ 726873 h 797326"/>
                <a:gd name="connsiteX346" fmla="*/ 1024975 w 1311057"/>
                <a:gd name="connsiteY346" fmla="*/ 771907 h 797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Lst>
              <a:rect l="l" t="t" r="r" b="b"/>
              <a:pathLst>
                <a:path w="1311057" h="797326">
                  <a:moveTo>
                    <a:pt x="1288779" y="458268"/>
                  </a:moveTo>
                  <a:cubicBezTo>
                    <a:pt x="1252432" y="396546"/>
                    <a:pt x="1195968" y="362485"/>
                    <a:pt x="1127616" y="348997"/>
                  </a:cubicBezTo>
                  <a:cubicBezTo>
                    <a:pt x="1100413" y="343511"/>
                    <a:pt x="1046463" y="340310"/>
                    <a:pt x="983598" y="367742"/>
                  </a:cubicBezTo>
                  <a:cubicBezTo>
                    <a:pt x="983827" y="362256"/>
                    <a:pt x="986799" y="359741"/>
                    <a:pt x="989085" y="356998"/>
                  </a:cubicBezTo>
                  <a:cubicBezTo>
                    <a:pt x="1026347" y="316765"/>
                    <a:pt x="1063151" y="276074"/>
                    <a:pt x="1096527" y="232183"/>
                  </a:cubicBezTo>
                  <a:cubicBezTo>
                    <a:pt x="1129445" y="189206"/>
                    <a:pt x="1163964" y="147601"/>
                    <a:pt x="1197797" y="105310"/>
                  </a:cubicBezTo>
                  <a:cubicBezTo>
                    <a:pt x="1203054" y="98680"/>
                    <a:pt x="1210370" y="87936"/>
                    <a:pt x="1211741" y="79706"/>
                  </a:cubicBezTo>
                  <a:cubicBezTo>
                    <a:pt x="1216999" y="47245"/>
                    <a:pt x="1196196" y="19356"/>
                    <a:pt x="1164650" y="4268"/>
                  </a:cubicBezTo>
                  <a:cubicBezTo>
                    <a:pt x="1147733" y="-3733"/>
                    <a:pt x="1133789" y="-75"/>
                    <a:pt x="1120530" y="11812"/>
                  </a:cubicBezTo>
                  <a:cubicBezTo>
                    <a:pt x="1103842" y="26443"/>
                    <a:pt x="1087611" y="39930"/>
                    <a:pt x="1073667" y="57304"/>
                  </a:cubicBezTo>
                  <a:cubicBezTo>
                    <a:pt x="1040977" y="98452"/>
                    <a:pt x="1008973" y="140285"/>
                    <a:pt x="975826" y="180976"/>
                  </a:cubicBezTo>
                  <a:cubicBezTo>
                    <a:pt x="964167" y="195378"/>
                    <a:pt x="926906" y="243384"/>
                    <a:pt x="926906" y="242698"/>
                  </a:cubicBezTo>
                  <a:cubicBezTo>
                    <a:pt x="932163" y="228982"/>
                    <a:pt x="951137" y="131599"/>
                    <a:pt x="894902" y="72391"/>
                  </a:cubicBezTo>
                  <a:cubicBezTo>
                    <a:pt x="883243" y="56618"/>
                    <a:pt x="850096" y="14784"/>
                    <a:pt x="758199" y="10212"/>
                  </a:cubicBezTo>
                  <a:cubicBezTo>
                    <a:pt x="706307" y="6097"/>
                    <a:pt x="640927" y="28957"/>
                    <a:pt x="590406" y="83821"/>
                  </a:cubicBezTo>
                  <a:cubicBezTo>
                    <a:pt x="561831" y="117425"/>
                    <a:pt x="550630" y="163831"/>
                    <a:pt x="552230" y="207494"/>
                  </a:cubicBezTo>
                  <a:cubicBezTo>
                    <a:pt x="552916" y="226925"/>
                    <a:pt x="560460" y="247956"/>
                    <a:pt x="565946" y="268987"/>
                  </a:cubicBezTo>
                  <a:cubicBezTo>
                    <a:pt x="541257" y="265787"/>
                    <a:pt x="516111" y="276760"/>
                    <a:pt x="496680" y="284761"/>
                  </a:cubicBezTo>
                  <a:cubicBezTo>
                    <a:pt x="486393" y="288875"/>
                    <a:pt x="477021" y="286818"/>
                    <a:pt x="466277" y="280874"/>
                  </a:cubicBezTo>
                  <a:cubicBezTo>
                    <a:pt x="431072" y="260986"/>
                    <a:pt x="397011" y="268530"/>
                    <a:pt x="363864" y="286361"/>
                  </a:cubicBezTo>
                  <a:cubicBezTo>
                    <a:pt x="337803" y="300534"/>
                    <a:pt x="322487" y="335510"/>
                    <a:pt x="325916" y="365228"/>
                  </a:cubicBezTo>
                  <a:cubicBezTo>
                    <a:pt x="326602" y="371400"/>
                    <a:pt x="326145" y="377801"/>
                    <a:pt x="328202" y="383287"/>
                  </a:cubicBezTo>
                  <a:cubicBezTo>
                    <a:pt x="332774" y="396546"/>
                    <a:pt x="327288" y="404776"/>
                    <a:pt x="317001" y="412548"/>
                  </a:cubicBezTo>
                  <a:cubicBezTo>
                    <a:pt x="287054" y="434722"/>
                    <a:pt x="257108" y="457125"/>
                    <a:pt x="227618" y="480214"/>
                  </a:cubicBezTo>
                  <a:cubicBezTo>
                    <a:pt x="199272" y="502388"/>
                    <a:pt x="172526" y="526391"/>
                    <a:pt x="149437" y="553594"/>
                  </a:cubicBezTo>
                  <a:cubicBezTo>
                    <a:pt x="132063" y="573940"/>
                    <a:pt x="116519" y="595428"/>
                    <a:pt x="97545" y="614402"/>
                  </a:cubicBezTo>
                  <a:cubicBezTo>
                    <a:pt x="62112" y="649378"/>
                    <a:pt x="33308" y="689840"/>
                    <a:pt x="5876" y="731216"/>
                  </a:cubicBezTo>
                  <a:cubicBezTo>
                    <a:pt x="-6697" y="750190"/>
                    <a:pt x="1990" y="780137"/>
                    <a:pt x="21650" y="790652"/>
                  </a:cubicBezTo>
                  <a:cubicBezTo>
                    <a:pt x="42681" y="802082"/>
                    <a:pt x="58911" y="798653"/>
                    <a:pt x="74228" y="781737"/>
                  </a:cubicBezTo>
                  <a:cubicBezTo>
                    <a:pt x="114461" y="736931"/>
                    <a:pt x="211616" y="633604"/>
                    <a:pt x="241791" y="617374"/>
                  </a:cubicBezTo>
                  <a:cubicBezTo>
                    <a:pt x="246363" y="613030"/>
                    <a:pt x="252993" y="611659"/>
                    <a:pt x="258936" y="615088"/>
                  </a:cubicBezTo>
                  <a:cubicBezTo>
                    <a:pt x="268080" y="620574"/>
                    <a:pt x="278367" y="624232"/>
                    <a:pt x="286140" y="631775"/>
                  </a:cubicBezTo>
                  <a:cubicBezTo>
                    <a:pt x="301456" y="646406"/>
                    <a:pt x="302599" y="652121"/>
                    <a:pt x="291626" y="671323"/>
                  </a:cubicBezTo>
                  <a:cubicBezTo>
                    <a:pt x="276310" y="698527"/>
                    <a:pt x="260079" y="725273"/>
                    <a:pt x="245449" y="752933"/>
                  </a:cubicBezTo>
                  <a:cubicBezTo>
                    <a:pt x="236534" y="769850"/>
                    <a:pt x="243163" y="785623"/>
                    <a:pt x="261451" y="790195"/>
                  </a:cubicBezTo>
                  <a:cubicBezTo>
                    <a:pt x="300999" y="800482"/>
                    <a:pt x="313343" y="798653"/>
                    <a:pt x="334832" y="768250"/>
                  </a:cubicBezTo>
                  <a:cubicBezTo>
                    <a:pt x="340089" y="760706"/>
                    <a:pt x="385809" y="676581"/>
                    <a:pt x="406383" y="643434"/>
                  </a:cubicBezTo>
                  <a:cubicBezTo>
                    <a:pt x="411413" y="635204"/>
                    <a:pt x="411184" y="625832"/>
                    <a:pt x="408669" y="616688"/>
                  </a:cubicBezTo>
                  <a:cubicBezTo>
                    <a:pt x="405240" y="603429"/>
                    <a:pt x="401126" y="590399"/>
                    <a:pt x="397925" y="576911"/>
                  </a:cubicBezTo>
                  <a:cubicBezTo>
                    <a:pt x="396096" y="569596"/>
                    <a:pt x="394268" y="562281"/>
                    <a:pt x="402269" y="556337"/>
                  </a:cubicBezTo>
                  <a:cubicBezTo>
                    <a:pt x="442274" y="526848"/>
                    <a:pt x="482964" y="498502"/>
                    <a:pt x="527999" y="477470"/>
                  </a:cubicBezTo>
                  <a:cubicBezTo>
                    <a:pt x="560460" y="462154"/>
                    <a:pt x="591549" y="444323"/>
                    <a:pt x="621496" y="424664"/>
                  </a:cubicBezTo>
                  <a:cubicBezTo>
                    <a:pt x="634069" y="416434"/>
                    <a:pt x="646413" y="406833"/>
                    <a:pt x="654186" y="393346"/>
                  </a:cubicBezTo>
                  <a:cubicBezTo>
                    <a:pt x="664473" y="375515"/>
                    <a:pt x="664244" y="376658"/>
                    <a:pt x="685733" y="378487"/>
                  </a:cubicBezTo>
                  <a:cubicBezTo>
                    <a:pt x="729852" y="382373"/>
                    <a:pt x="774201" y="386030"/>
                    <a:pt x="816263" y="366828"/>
                  </a:cubicBezTo>
                  <a:cubicBezTo>
                    <a:pt x="818092" y="365914"/>
                    <a:pt x="823121" y="363399"/>
                    <a:pt x="834094" y="359970"/>
                  </a:cubicBezTo>
                  <a:cubicBezTo>
                    <a:pt x="826550" y="368200"/>
                    <a:pt x="807119" y="388088"/>
                    <a:pt x="799118" y="397003"/>
                  </a:cubicBezTo>
                  <a:cubicBezTo>
                    <a:pt x="771915" y="426721"/>
                    <a:pt x="746083" y="458039"/>
                    <a:pt x="720251" y="489129"/>
                  </a:cubicBezTo>
                  <a:cubicBezTo>
                    <a:pt x="673617" y="545593"/>
                    <a:pt x="634069" y="607544"/>
                    <a:pt x="587435" y="664237"/>
                  </a:cubicBezTo>
                  <a:cubicBezTo>
                    <a:pt x="567089" y="688925"/>
                    <a:pt x="549716" y="715900"/>
                    <a:pt x="530513" y="741503"/>
                  </a:cubicBezTo>
                  <a:cubicBezTo>
                    <a:pt x="524570" y="749504"/>
                    <a:pt x="523884" y="756591"/>
                    <a:pt x="529827" y="764135"/>
                  </a:cubicBezTo>
                  <a:cubicBezTo>
                    <a:pt x="533028" y="768250"/>
                    <a:pt x="536457" y="772593"/>
                    <a:pt x="540572" y="775793"/>
                  </a:cubicBezTo>
                  <a:cubicBezTo>
                    <a:pt x="567775" y="796596"/>
                    <a:pt x="595893" y="798425"/>
                    <a:pt x="627211" y="792024"/>
                  </a:cubicBezTo>
                  <a:cubicBezTo>
                    <a:pt x="634983" y="790424"/>
                    <a:pt x="644127" y="782651"/>
                    <a:pt x="647328" y="775336"/>
                  </a:cubicBezTo>
                  <a:cubicBezTo>
                    <a:pt x="656472" y="755677"/>
                    <a:pt x="671331" y="740132"/>
                    <a:pt x="684361" y="723215"/>
                  </a:cubicBezTo>
                  <a:cubicBezTo>
                    <a:pt x="721623" y="674981"/>
                    <a:pt x="755913" y="624460"/>
                    <a:pt x="797289" y="579426"/>
                  </a:cubicBezTo>
                  <a:cubicBezTo>
                    <a:pt x="822207" y="552223"/>
                    <a:pt x="843009" y="521362"/>
                    <a:pt x="871584" y="490729"/>
                  </a:cubicBezTo>
                  <a:cubicBezTo>
                    <a:pt x="857411" y="532792"/>
                    <a:pt x="848953" y="570968"/>
                    <a:pt x="852611" y="610973"/>
                  </a:cubicBezTo>
                  <a:cubicBezTo>
                    <a:pt x="854439" y="629947"/>
                    <a:pt x="858554" y="648235"/>
                    <a:pt x="866555" y="666065"/>
                  </a:cubicBezTo>
                  <a:cubicBezTo>
                    <a:pt x="887358" y="712243"/>
                    <a:pt x="924162" y="743104"/>
                    <a:pt x="966911" y="765735"/>
                  </a:cubicBezTo>
                  <a:cubicBezTo>
                    <a:pt x="1016517" y="792024"/>
                    <a:pt x="1070466" y="800939"/>
                    <a:pt x="1126245" y="790424"/>
                  </a:cubicBezTo>
                  <a:cubicBezTo>
                    <a:pt x="1158935" y="784252"/>
                    <a:pt x="1194139" y="772593"/>
                    <a:pt x="1221342" y="751790"/>
                  </a:cubicBezTo>
                  <a:cubicBezTo>
                    <a:pt x="1271406" y="721387"/>
                    <a:pt x="1349816" y="581026"/>
                    <a:pt x="1288779" y="458268"/>
                  </a:cubicBezTo>
                  <a:close/>
                  <a:moveTo>
                    <a:pt x="532342" y="284303"/>
                  </a:moveTo>
                  <a:cubicBezTo>
                    <a:pt x="546744" y="279503"/>
                    <a:pt x="561146" y="281332"/>
                    <a:pt x="572804" y="292762"/>
                  </a:cubicBezTo>
                  <a:cubicBezTo>
                    <a:pt x="576919" y="296876"/>
                    <a:pt x="580119" y="301448"/>
                    <a:pt x="574633" y="306249"/>
                  </a:cubicBezTo>
                  <a:cubicBezTo>
                    <a:pt x="558174" y="320879"/>
                    <a:pt x="549944" y="327509"/>
                    <a:pt x="520912" y="344425"/>
                  </a:cubicBezTo>
                  <a:cubicBezTo>
                    <a:pt x="512911" y="347397"/>
                    <a:pt x="509253" y="345111"/>
                    <a:pt x="507653" y="337796"/>
                  </a:cubicBezTo>
                  <a:cubicBezTo>
                    <a:pt x="505139" y="325680"/>
                    <a:pt x="500567" y="314479"/>
                    <a:pt x="492566" y="303049"/>
                  </a:cubicBezTo>
                  <a:cubicBezTo>
                    <a:pt x="506510" y="293447"/>
                    <a:pt x="519540" y="288418"/>
                    <a:pt x="532342" y="284303"/>
                  </a:cubicBezTo>
                  <a:close/>
                  <a:moveTo>
                    <a:pt x="602065" y="325223"/>
                  </a:moveTo>
                  <a:cubicBezTo>
                    <a:pt x="615781" y="338482"/>
                    <a:pt x="615781" y="338482"/>
                    <a:pt x="600922" y="349683"/>
                  </a:cubicBezTo>
                  <a:cubicBezTo>
                    <a:pt x="571433" y="371857"/>
                    <a:pt x="538514" y="387173"/>
                    <a:pt x="501938" y="399289"/>
                  </a:cubicBezTo>
                  <a:cubicBezTo>
                    <a:pt x="505596" y="373457"/>
                    <a:pt x="506739" y="365685"/>
                    <a:pt x="525027" y="357455"/>
                  </a:cubicBezTo>
                  <a:cubicBezTo>
                    <a:pt x="546287" y="345111"/>
                    <a:pt x="561831" y="335738"/>
                    <a:pt x="575090" y="324537"/>
                  </a:cubicBezTo>
                  <a:cubicBezTo>
                    <a:pt x="588806" y="312421"/>
                    <a:pt x="588806" y="312421"/>
                    <a:pt x="602065" y="325223"/>
                  </a:cubicBezTo>
                  <a:close/>
                  <a:moveTo>
                    <a:pt x="394725" y="288418"/>
                  </a:moveTo>
                  <a:cubicBezTo>
                    <a:pt x="491880" y="270359"/>
                    <a:pt x="503767" y="345568"/>
                    <a:pt x="491880" y="384202"/>
                  </a:cubicBezTo>
                  <a:cubicBezTo>
                    <a:pt x="486622" y="405004"/>
                    <a:pt x="465362" y="413462"/>
                    <a:pt x="435873" y="426035"/>
                  </a:cubicBezTo>
                  <a:cubicBezTo>
                    <a:pt x="415070" y="432436"/>
                    <a:pt x="397697" y="431293"/>
                    <a:pt x="380552" y="422606"/>
                  </a:cubicBezTo>
                  <a:cubicBezTo>
                    <a:pt x="365693" y="415063"/>
                    <a:pt x="352205" y="404547"/>
                    <a:pt x="346490" y="387631"/>
                  </a:cubicBezTo>
                  <a:cubicBezTo>
                    <a:pt x="332546" y="347854"/>
                    <a:pt x="354263" y="299620"/>
                    <a:pt x="394725" y="288418"/>
                  </a:cubicBezTo>
                  <a:close/>
                  <a:moveTo>
                    <a:pt x="646413" y="380544"/>
                  </a:moveTo>
                  <a:cubicBezTo>
                    <a:pt x="636584" y="399975"/>
                    <a:pt x="618296" y="410033"/>
                    <a:pt x="601608" y="421921"/>
                  </a:cubicBezTo>
                  <a:cubicBezTo>
                    <a:pt x="573947" y="441123"/>
                    <a:pt x="543543" y="455296"/>
                    <a:pt x="513368" y="470155"/>
                  </a:cubicBezTo>
                  <a:cubicBezTo>
                    <a:pt x="460562" y="496444"/>
                    <a:pt x="413470" y="531420"/>
                    <a:pt x="365693" y="565481"/>
                  </a:cubicBezTo>
                  <a:cubicBezTo>
                    <a:pt x="363864" y="566853"/>
                    <a:pt x="361578" y="567996"/>
                    <a:pt x="360435" y="569596"/>
                  </a:cubicBezTo>
                  <a:cubicBezTo>
                    <a:pt x="357692" y="573254"/>
                    <a:pt x="354034" y="577140"/>
                    <a:pt x="357006" y="581712"/>
                  </a:cubicBezTo>
                  <a:cubicBezTo>
                    <a:pt x="360435" y="586970"/>
                    <a:pt x="365007" y="583998"/>
                    <a:pt x="369122" y="582169"/>
                  </a:cubicBezTo>
                  <a:cubicBezTo>
                    <a:pt x="371865" y="581026"/>
                    <a:pt x="374608" y="580112"/>
                    <a:pt x="378723" y="578512"/>
                  </a:cubicBezTo>
                  <a:cubicBezTo>
                    <a:pt x="392667" y="601600"/>
                    <a:pt x="395411" y="622631"/>
                    <a:pt x="385809" y="647320"/>
                  </a:cubicBezTo>
                  <a:cubicBezTo>
                    <a:pt x="367521" y="688925"/>
                    <a:pt x="349691" y="720015"/>
                    <a:pt x="319973" y="764363"/>
                  </a:cubicBezTo>
                  <a:cubicBezTo>
                    <a:pt x="308085" y="778994"/>
                    <a:pt x="297113" y="783109"/>
                    <a:pt x="280882" y="779908"/>
                  </a:cubicBezTo>
                  <a:cubicBezTo>
                    <a:pt x="265109" y="776936"/>
                    <a:pt x="256879" y="764821"/>
                    <a:pt x="264651" y="750419"/>
                  </a:cubicBezTo>
                  <a:cubicBezTo>
                    <a:pt x="277682" y="726416"/>
                    <a:pt x="288654" y="701041"/>
                    <a:pt x="303971" y="678181"/>
                  </a:cubicBezTo>
                  <a:cubicBezTo>
                    <a:pt x="308085" y="672009"/>
                    <a:pt x="311972" y="664922"/>
                    <a:pt x="314029" y="657836"/>
                  </a:cubicBezTo>
                  <a:cubicBezTo>
                    <a:pt x="317229" y="646177"/>
                    <a:pt x="315401" y="636347"/>
                    <a:pt x="305114" y="627203"/>
                  </a:cubicBezTo>
                  <a:cubicBezTo>
                    <a:pt x="292312" y="616002"/>
                    <a:pt x="277224" y="608687"/>
                    <a:pt x="263280" y="599543"/>
                  </a:cubicBezTo>
                  <a:cubicBezTo>
                    <a:pt x="252993" y="592913"/>
                    <a:pt x="244763" y="598628"/>
                    <a:pt x="236534" y="605258"/>
                  </a:cubicBezTo>
                  <a:cubicBezTo>
                    <a:pt x="199043" y="635433"/>
                    <a:pt x="164067" y="668123"/>
                    <a:pt x="130235" y="702184"/>
                  </a:cubicBezTo>
                  <a:cubicBezTo>
                    <a:pt x="108746" y="723673"/>
                    <a:pt x="87258" y="745161"/>
                    <a:pt x="68284" y="769164"/>
                  </a:cubicBezTo>
                  <a:cubicBezTo>
                    <a:pt x="57540" y="782880"/>
                    <a:pt x="47939" y="785395"/>
                    <a:pt x="34680" y="779680"/>
                  </a:cubicBezTo>
                  <a:cubicBezTo>
                    <a:pt x="23707" y="775108"/>
                    <a:pt x="17535" y="764363"/>
                    <a:pt x="17535" y="749962"/>
                  </a:cubicBezTo>
                  <a:cubicBezTo>
                    <a:pt x="17535" y="739446"/>
                    <a:pt x="22793" y="731216"/>
                    <a:pt x="28279" y="722987"/>
                  </a:cubicBezTo>
                  <a:cubicBezTo>
                    <a:pt x="60740" y="674981"/>
                    <a:pt x="101431" y="633376"/>
                    <a:pt x="138236" y="588799"/>
                  </a:cubicBezTo>
                  <a:cubicBezTo>
                    <a:pt x="189671" y="526391"/>
                    <a:pt x="250935" y="475870"/>
                    <a:pt x="316772" y="429693"/>
                  </a:cubicBezTo>
                  <a:cubicBezTo>
                    <a:pt x="322487" y="425807"/>
                    <a:pt x="328431" y="422378"/>
                    <a:pt x="334146" y="418492"/>
                  </a:cubicBezTo>
                  <a:cubicBezTo>
                    <a:pt x="339404" y="414834"/>
                    <a:pt x="344204" y="415520"/>
                    <a:pt x="348548" y="419406"/>
                  </a:cubicBezTo>
                  <a:cubicBezTo>
                    <a:pt x="351977" y="422378"/>
                    <a:pt x="354948" y="426035"/>
                    <a:pt x="358606" y="428779"/>
                  </a:cubicBezTo>
                  <a:cubicBezTo>
                    <a:pt x="380780" y="445009"/>
                    <a:pt x="401811" y="454153"/>
                    <a:pt x="431987" y="441809"/>
                  </a:cubicBezTo>
                  <a:cubicBezTo>
                    <a:pt x="476335" y="423749"/>
                    <a:pt x="522284" y="409576"/>
                    <a:pt x="565032" y="387402"/>
                  </a:cubicBezTo>
                  <a:cubicBezTo>
                    <a:pt x="583091" y="378029"/>
                    <a:pt x="600465" y="366599"/>
                    <a:pt x="616924" y="354255"/>
                  </a:cubicBezTo>
                  <a:cubicBezTo>
                    <a:pt x="628583" y="345568"/>
                    <a:pt x="637498" y="348769"/>
                    <a:pt x="645728" y="355855"/>
                  </a:cubicBezTo>
                  <a:cubicBezTo>
                    <a:pt x="654414" y="363399"/>
                    <a:pt x="650757" y="372086"/>
                    <a:pt x="646413" y="380544"/>
                  </a:cubicBezTo>
                  <a:close/>
                  <a:moveTo>
                    <a:pt x="724823" y="366142"/>
                  </a:moveTo>
                  <a:cubicBezTo>
                    <a:pt x="715679" y="365456"/>
                    <a:pt x="706535" y="365228"/>
                    <a:pt x="697391" y="364313"/>
                  </a:cubicBezTo>
                  <a:cubicBezTo>
                    <a:pt x="680932" y="362942"/>
                    <a:pt x="666302" y="357455"/>
                    <a:pt x="654872" y="344882"/>
                  </a:cubicBezTo>
                  <a:cubicBezTo>
                    <a:pt x="651443" y="340996"/>
                    <a:pt x="646871" y="337567"/>
                    <a:pt x="642527" y="335053"/>
                  </a:cubicBezTo>
                  <a:cubicBezTo>
                    <a:pt x="640927" y="334138"/>
                    <a:pt x="639555" y="333224"/>
                    <a:pt x="638184" y="332309"/>
                  </a:cubicBezTo>
                  <a:cubicBezTo>
                    <a:pt x="637727" y="332081"/>
                    <a:pt x="637269" y="331624"/>
                    <a:pt x="636812" y="331395"/>
                  </a:cubicBezTo>
                  <a:cubicBezTo>
                    <a:pt x="635898" y="330709"/>
                    <a:pt x="634983" y="330252"/>
                    <a:pt x="634069" y="329566"/>
                  </a:cubicBezTo>
                  <a:cubicBezTo>
                    <a:pt x="633383" y="329109"/>
                    <a:pt x="632926" y="328880"/>
                    <a:pt x="632469" y="328423"/>
                  </a:cubicBezTo>
                  <a:cubicBezTo>
                    <a:pt x="631554" y="327737"/>
                    <a:pt x="630869" y="327280"/>
                    <a:pt x="629954" y="326594"/>
                  </a:cubicBezTo>
                  <a:cubicBezTo>
                    <a:pt x="629268" y="326137"/>
                    <a:pt x="628811" y="325680"/>
                    <a:pt x="628125" y="325223"/>
                  </a:cubicBezTo>
                  <a:cubicBezTo>
                    <a:pt x="627440" y="324766"/>
                    <a:pt x="626754" y="324080"/>
                    <a:pt x="625839" y="323623"/>
                  </a:cubicBezTo>
                  <a:cubicBezTo>
                    <a:pt x="625154" y="323165"/>
                    <a:pt x="624696" y="322708"/>
                    <a:pt x="624011" y="322251"/>
                  </a:cubicBezTo>
                  <a:cubicBezTo>
                    <a:pt x="623325" y="321794"/>
                    <a:pt x="622639" y="321108"/>
                    <a:pt x="621953" y="320651"/>
                  </a:cubicBezTo>
                  <a:cubicBezTo>
                    <a:pt x="621267" y="320194"/>
                    <a:pt x="620810" y="319508"/>
                    <a:pt x="620124" y="319051"/>
                  </a:cubicBezTo>
                  <a:cubicBezTo>
                    <a:pt x="619439" y="318593"/>
                    <a:pt x="618981" y="317908"/>
                    <a:pt x="618296" y="317450"/>
                  </a:cubicBezTo>
                  <a:cubicBezTo>
                    <a:pt x="617610" y="316993"/>
                    <a:pt x="617153" y="316307"/>
                    <a:pt x="616467" y="315850"/>
                  </a:cubicBezTo>
                  <a:cubicBezTo>
                    <a:pt x="615781" y="315393"/>
                    <a:pt x="615324" y="314707"/>
                    <a:pt x="614638" y="314250"/>
                  </a:cubicBezTo>
                  <a:cubicBezTo>
                    <a:pt x="613952" y="313564"/>
                    <a:pt x="613495" y="313107"/>
                    <a:pt x="612809" y="312421"/>
                  </a:cubicBezTo>
                  <a:cubicBezTo>
                    <a:pt x="612352" y="311964"/>
                    <a:pt x="611666" y="311278"/>
                    <a:pt x="611209" y="310821"/>
                  </a:cubicBezTo>
                  <a:cubicBezTo>
                    <a:pt x="610523" y="310135"/>
                    <a:pt x="610066" y="309678"/>
                    <a:pt x="609380" y="308992"/>
                  </a:cubicBezTo>
                  <a:cubicBezTo>
                    <a:pt x="608923" y="308535"/>
                    <a:pt x="608466" y="308078"/>
                    <a:pt x="608009" y="307621"/>
                  </a:cubicBezTo>
                  <a:cubicBezTo>
                    <a:pt x="607323" y="306935"/>
                    <a:pt x="606866" y="306249"/>
                    <a:pt x="606180" y="305563"/>
                  </a:cubicBezTo>
                  <a:cubicBezTo>
                    <a:pt x="605723" y="305106"/>
                    <a:pt x="605494" y="304649"/>
                    <a:pt x="605037" y="304192"/>
                  </a:cubicBezTo>
                  <a:cubicBezTo>
                    <a:pt x="604351" y="303506"/>
                    <a:pt x="603665" y="302591"/>
                    <a:pt x="603208" y="301906"/>
                  </a:cubicBezTo>
                  <a:cubicBezTo>
                    <a:pt x="602979" y="301677"/>
                    <a:pt x="602751" y="301220"/>
                    <a:pt x="602294" y="300991"/>
                  </a:cubicBezTo>
                  <a:cubicBezTo>
                    <a:pt x="598636" y="296648"/>
                    <a:pt x="595436" y="292076"/>
                    <a:pt x="592464" y="287275"/>
                  </a:cubicBezTo>
                  <a:cubicBezTo>
                    <a:pt x="592464" y="287275"/>
                    <a:pt x="592464" y="287047"/>
                    <a:pt x="592235" y="287047"/>
                  </a:cubicBezTo>
                  <a:cubicBezTo>
                    <a:pt x="591549" y="285904"/>
                    <a:pt x="590864" y="284761"/>
                    <a:pt x="590178" y="283618"/>
                  </a:cubicBezTo>
                  <a:cubicBezTo>
                    <a:pt x="589949" y="283389"/>
                    <a:pt x="589949" y="283160"/>
                    <a:pt x="589721" y="282932"/>
                  </a:cubicBezTo>
                  <a:cubicBezTo>
                    <a:pt x="589035" y="281789"/>
                    <a:pt x="588578" y="280646"/>
                    <a:pt x="587892" y="279731"/>
                  </a:cubicBezTo>
                  <a:cubicBezTo>
                    <a:pt x="587663" y="279503"/>
                    <a:pt x="587663" y="279274"/>
                    <a:pt x="587435" y="278817"/>
                  </a:cubicBezTo>
                  <a:cubicBezTo>
                    <a:pt x="586749" y="277674"/>
                    <a:pt x="586292" y="276531"/>
                    <a:pt x="585834" y="275617"/>
                  </a:cubicBezTo>
                  <a:cubicBezTo>
                    <a:pt x="585606" y="275388"/>
                    <a:pt x="585606" y="274931"/>
                    <a:pt x="585377" y="274702"/>
                  </a:cubicBezTo>
                  <a:cubicBezTo>
                    <a:pt x="584920" y="273559"/>
                    <a:pt x="584234" y="272416"/>
                    <a:pt x="583777" y="271273"/>
                  </a:cubicBezTo>
                  <a:cubicBezTo>
                    <a:pt x="583548" y="271045"/>
                    <a:pt x="583548" y="270816"/>
                    <a:pt x="583320" y="270359"/>
                  </a:cubicBezTo>
                  <a:cubicBezTo>
                    <a:pt x="582863" y="269216"/>
                    <a:pt x="582177" y="268073"/>
                    <a:pt x="581720" y="266930"/>
                  </a:cubicBezTo>
                  <a:cubicBezTo>
                    <a:pt x="581720" y="266701"/>
                    <a:pt x="581491" y="266473"/>
                    <a:pt x="581491" y="266244"/>
                  </a:cubicBezTo>
                  <a:cubicBezTo>
                    <a:pt x="581034" y="265101"/>
                    <a:pt x="580577" y="263729"/>
                    <a:pt x="580119" y="262586"/>
                  </a:cubicBezTo>
                  <a:cubicBezTo>
                    <a:pt x="580119" y="262358"/>
                    <a:pt x="579891" y="262129"/>
                    <a:pt x="579891" y="261901"/>
                  </a:cubicBezTo>
                  <a:cubicBezTo>
                    <a:pt x="579434" y="260529"/>
                    <a:pt x="578976" y="259157"/>
                    <a:pt x="578519" y="257786"/>
                  </a:cubicBezTo>
                  <a:cubicBezTo>
                    <a:pt x="578519" y="257786"/>
                    <a:pt x="578519" y="257557"/>
                    <a:pt x="578519" y="257557"/>
                  </a:cubicBezTo>
                  <a:cubicBezTo>
                    <a:pt x="572118" y="238355"/>
                    <a:pt x="568918" y="216638"/>
                    <a:pt x="568918" y="191492"/>
                  </a:cubicBezTo>
                  <a:cubicBezTo>
                    <a:pt x="566861" y="157888"/>
                    <a:pt x="581034" y="119483"/>
                    <a:pt x="608237" y="86336"/>
                  </a:cubicBezTo>
                  <a:cubicBezTo>
                    <a:pt x="665844" y="25985"/>
                    <a:pt x="742883" y="17756"/>
                    <a:pt x="779916" y="25300"/>
                  </a:cubicBezTo>
                  <a:cubicBezTo>
                    <a:pt x="790660" y="27586"/>
                    <a:pt x="801176" y="30329"/>
                    <a:pt x="811463" y="33758"/>
                  </a:cubicBezTo>
                  <a:cubicBezTo>
                    <a:pt x="811463" y="33758"/>
                    <a:pt x="811463" y="33758"/>
                    <a:pt x="811463" y="33758"/>
                  </a:cubicBezTo>
                  <a:cubicBezTo>
                    <a:pt x="812606" y="34215"/>
                    <a:pt x="813520" y="34444"/>
                    <a:pt x="814663" y="34901"/>
                  </a:cubicBezTo>
                  <a:cubicBezTo>
                    <a:pt x="814892" y="34901"/>
                    <a:pt x="815120" y="35129"/>
                    <a:pt x="815349" y="35129"/>
                  </a:cubicBezTo>
                  <a:cubicBezTo>
                    <a:pt x="816492" y="35587"/>
                    <a:pt x="817406" y="35815"/>
                    <a:pt x="818549" y="36272"/>
                  </a:cubicBezTo>
                  <a:cubicBezTo>
                    <a:pt x="818778" y="36272"/>
                    <a:pt x="818778" y="36272"/>
                    <a:pt x="819006" y="36501"/>
                  </a:cubicBezTo>
                  <a:cubicBezTo>
                    <a:pt x="822207" y="37644"/>
                    <a:pt x="825407" y="39016"/>
                    <a:pt x="828608" y="40387"/>
                  </a:cubicBezTo>
                  <a:cubicBezTo>
                    <a:pt x="828836" y="40616"/>
                    <a:pt x="829065" y="40616"/>
                    <a:pt x="829293" y="40844"/>
                  </a:cubicBezTo>
                  <a:cubicBezTo>
                    <a:pt x="830208" y="41302"/>
                    <a:pt x="831122" y="41530"/>
                    <a:pt x="832037" y="41987"/>
                  </a:cubicBezTo>
                  <a:cubicBezTo>
                    <a:pt x="832494" y="42216"/>
                    <a:pt x="832722" y="42216"/>
                    <a:pt x="833180" y="42445"/>
                  </a:cubicBezTo>
                  <a:cubicBezTo>
                    <a:pt x="834094" y="42902"/>
                    <a:pt x="835008" y="43359"/>
                    <a:pt x="835694" y="43588"/>
                  </a:cubicBezTo>
                  <a:cubicBezTo>
                    <a:pt x="835923" y="43816"/>
                    <a:pt x="836151" y="43816"/>
                    <a:pt x="836609" y="44045"/>
                  </a:cubicBezTo>
                  <a:cubicBezTo>
                    <a:pt x="838437" y="44959"/>
                    <a:pt x="840266" y="45874"/>
                    <a:pt x="842095" y="46788"/>
                  </a:cubicBezTo>
                  <a:cubicBezTo>
                    <a:pt x="842324" y="46788"/>
                    <a:pt x="842324" y="47017"/>
                    <a:pt x="842552" y="47017"/>
                  </a:cubicBezTo>
                  <a:cubicBezTo>
                    <a:pt x="843238" y="47474"/>
                    <a:pt x="844152" y="47931"/>
                    <a:pt x="844838" y="48388"/>
                  </a:cubicBezTo>
                  <a:cubicBezTo>
                    <a:pt x="845295" y="48617"/>
                    <a:pt x="845753" y="48845"/>
                    <a:pt x="846210" y="49074"/>
                  </a:cubicBezTo>
                  <a:cubicBezTo>
                    <a:pt x="846896" y="49531"/>
                    <a:pt x="847581" y="49988"/>
                    <a:pt x="848267" y="50217"/>
                  </a:cubicBezTo>
                  <a:cubicBezTo>
                    <a:pt x="848724" y="50446"/>
                    <a:pt x="849182" y="50903"/>
                    <a:pt x="849639" y="51131"/>
                  </a:cubicBezTo>
                  <a:cubicBezTo>
                    <a:pt x="850325" y="51589"/>
                    <a:pt x="851010" y="52046"/>
                    <a:pt x="851696" y="52503"/>
                  </a:cubicBezTo>
                  <a:cubicBezTo>
                    <a:pt x="852153" y="52732"/>
                    <a:pt x="852611" y="53189"/>
                    <a:pt x="853296" y="53417"/>
                  </a:cubicBezTo>
                  <a:cubicBezTo>
                    <a:pt x="854439" y="54103"/>
                    <a:pt x="855582" y="54789"/>
                    <a:pt x="856725" y="55703"/>
                  </a:cubicBezTo>
                  <a:cubicBezTo>
                    <a:pt x="857183" y="56161"/>
                    <a:pt x="857868" y="56389"/>
                    <a:pt x="858326" y="56846"/>
                  </a:cubicBezTo>
                  <a:cubicBezTo>
                    <a:pt x="859011" y="57304"/>
                    <a:pt x="859469" y="57761"/>
                    <a:pt x="860154" y="57989"/>
                  </a:cubicBezTo>
                  <a:cubicBezTo>
                    <a:pt x="860612" y="58447"/>
                    <a:pt x="861297" y="58904"/>
                    <a:pt x="861755" y="59132"/>
                  </a:cubicBezTo>
                  <a:cubicBezTo>
                    <a:pt x="862212" y="59590"/>
                    <a:pt x="862898" y="60047"/>
                    <a:pt x="863355" y="60504"/>
                  </a:cubicBezTo>
                  <a:cubicBezTo>
                    <a:pt x="864041" y="60961"/>
                    <a:pt x="864498" y="61418"/>
                    <a:pt x="865184" y="61876"/>
                  </a:cubicBezTo>
                  <a:cubicBezTo>
                    <a:pt x="865641" y="62333"/>
                    <a:pt x="866098" y="62790"/>
                    <a:pt x="866784" y="63019"/>
                  </a:cubicBezTo>
                  <a:cubicBezTo>
                    <a:pt x="867698" y="63933"/>
                    <a:pt x="868841" y="64619"/>
                    <a:pt x="869756" y="65533"/>
                  </a:cubicBezTo>
                  <a:cubicBezTo>
                    <a:pt x="870213" y="65762"/>
                    <a:pt x="870441" y="66219"/>
                    <a:pt x="870899" y="66676"/>
                  </a:cubicBezTo>
                  <a:cubicBezTo>
                    <a:pt x="871584" y="67362"/>
                    <a:pt x="872270" y="67819"/>
                    <a:pt x="872956" y="68505"/>
                  </a:cubicBezTo>
                  <a:cubicBezTo>
                    <a:pt x="873413" y="68962"/>
                    <a:pt x="873870" y="69419"/>
                    <a:pt x="874328" y="69648"/>
                  </a:cubicBezTo>
                  <a:cubicBezTo>
                    <a:pt x="875013" y="70334"/>
                    <a:pt x="875471" y="70791"/>
                    <a:pt x="876156" y="71477"/>
                  </a:cubicBezTo>
                  <a:cubicBezTo>
                    <a:pt x="876614" y="71934"/>
                    <a:pt x="877071" y="72391"/>
                    <a:pt x="877528" y="72848"/>
                  </a:cubicBezTo>
                  <a:cubicBezTo>
                    <a:pt x="878214" y="73534"/>
                    <a:pt x="878900" y="74220"/>
                    <a:pt x="879585" y="74906"/>
                  </a:cubicBezTo>
                  <a:cubicBezTo>
                    <a:pt x="879814" y="75363"/>
                    <a:pt x="880271" y="75592"/>
                    <a:pt x="880500" y="76049"/>
                  </a:cubicBezTo>
                  <a:cubicBezTo>
                    <a:pt x="881414" y="76963"/>
                    <a:pt x="882329" y="78106"/>
                    <a:pt x="883243" y="79249"/>
                  </a:cubicBezTo>
                  <a:cubicBezTo>
                    <a:pt x="883472" y="79478"/>
                    <a:pt x="883929" y="79935"/>
                    <a:pt x="884157" y="80392"/>
                  </a:cubicBezTo>
                  <a:cubicBezTo>
                    <a:pt x="884843" y="81078"/>
                    <a:pt x="885529" y="81992"/>
                    <a:pt x="886215" y="82678"/>
                  </a:cubicBezTo>
                  <a:cubicBezTo>
                    <a:pt x="886672" y="83135"/>
                    <a:pt x="886901" y="83593"/>
                    <a:pt x="887129" y="84050"/>
                  </a:cubicBezTo>
                  <a:cubicBezTo>
                    <a:pt x="887815" y="84736"/>
                    <a:pt x="888272" y="85650"/>
                    <a:pt x="888958" y="86336"/>
                  </a:cubicBezTo>
                  <a:cubicBezTo>
                    <a:pt x="889187" y="86793"/>
                    <a:pt x="889644" y="87250"/>
                    <a:pt x="889872" y="87479"/>
                  </a:cubicBezTo>
                  <a:cubicBezTo>
                    <a:pt x="890558" y="88393"/>
                    <a:pt x="891244" y="89536"/>
                    <a:pt x="891930" y="90451"/>
                  </a:cubicBezTo>
                  <a:cubicBezTo>
                    <a:pt x="892158" y="90679"/>
                    <a:pt x="892158" y="90908"/>
                    <a:pt x="892387" y="91136"/>
                  </a:cubicBezTo>
                  <a:cubicBezTo>
                    <a:pt x="893301" y="92279"/>
                    <a:pt x="893987" y="93651"/>
                    <a:pt x="894902" y="94794"/>
                  </a:cubicBezTo>
                  <a:cubicBezTo>
                    <a:pt x="895130" y="95251"/>
                    <a:pt x="895359" y="95480"/>
                    <a:pt x="895587" y="95937"/>
                  </a:cubicBezTo>
                  <a:cubicBezTo>
                    <a:pt x="896273" y="96851"/>
                    <a:pt x="896730" y="97766"/>
                    <a:pt x="897416" y="98680"/>
                  </a:cubicBezTo>
                  <a:cubicBezTo>
                    <a:pt x="897645" y="99137"/>
                    <a:pt x="897873" y="99595"/>
                    <a:pt x="898331" y="100052"/>
                  </a:cubicBezTo>
                  <a:cubicBezTo>
                    <a:pt x="898788" y="100966"/>
                    <a:pt x="899474" y="101881"/>
                    <a:pt x="899931" y="103024"/>
                  </a:cubicBezTo>
                  <a:cubicBezTo>
                    <a:pt x="900159" y="103481"/>
                    <a:pt x="900388" y="103938"/>
                    <a:pt x="900617" y="104395"/>
                  </a:cubicBezTo>
                  <a:cubicBezTo>
                    <a:pt x="901302" y="105767"/>
                    <a:pt x="902217" y="107138"/>
                    <a:pt x="902903" y="108510"/>
                  </a:cubicBezTo>
                  <a:cubicBezTo>
                    <a:pt x="922105" y="146686"/>
                    <a:pt x="925763" y="186920"/>
                    <a:pt x="916847" y="228525"/>
                  </a:cubicBezTo>
                  <a:cubicBezTo>
                    <a:pt x="910446" y="255500"/>
                    <a:pt x="869756" y="366371"/>
                    <a:pt x="724823" y="366142"/>
                  </a:cubicBezTo>
                  <a:close/>
                  <a:moveTo>
                    <a:pt x="741282" y="625146"/>
                  </a:moveTo>
                  <a:cubicBezTo>
                    <a:pt x="712022" y="661265"/>
                    <a:pt x="685733" y="699670"/>
                    <a:pt x="658072" y="737160"/>
                  </a:cubicBezTo>
                  <a:cubicBezTo>
                    <a:pt x="652128" y="745161"/>
                    <a:pt x="645270" y="752248"/>
                    <a:pt x="639784" y="760477"/>
                  </a:cubicBezTo>
                  <a:cubicBezTo>
                    <a:pt x="630869" y="773965"/>
                    <a:pt x="619439" y="780594"/>
                    <a:pt x="606180" y="777622"/>
                  </a:cubicBezTo>
                  <a:cubicBezTo>
                    <a:pt x="586977" y="777394"/>
                    <a:pt x="570975" y="775336"/>
                    <a:pt x="556802" y="766878"/>
                  </a:cubicBezTo>
                  <a:cubicBezTo>
                    <a:pt x="544686" y="759563"/>
                    <a:pt x="543315" y="755219"/>
                    <a:pt x="549258" y="742646"/>
                  </a:cubicBezTo>
                  <a:cubicBezTo>
                    <a:pt x="549716" y="741961"/>
                    <a:pt x="549944" y="741275"/>
                    <a:pt x="550401" y="740360"/>
                  </a:cubicBezTo>
                  <a:cubicBezTo>
                    <a:pt x="550401" y="740360"/>
                    <a:pt x="550401" y="740360"/>
                    <a:pt x="550401" y="740132"/>
                  </a:cubicBezTo>
                  <a:cubicBezTo>
                    <a:pt x="552687" y="735560"/>
                    <a:pt x="555659" y="731216"/>
                    <a:pt x="558860" y="727102"/>
                  </a:cubicBezTo>
                  <a:cubicBezTo>
                    <a:pt x="608923" y="659893"/>
                    <a:pt x="658529" y="592456"/>
                    <a:pt x="709278" y="525934"/>
                  </a:cubicBezTo>
                  <a:cubicBezTo>
                    <a:pt x="749512" y="473127"/>
                    <a:pt x="793403" y="423292"/>
                    <a:pt x="838895" y="375058"/>
                  </a:cubicBezTo>
                  <a:cubicBezTo>
                    <a:pt x="859240" y="353569"/>
                    <a:pt x="1033890" y="133199"/>
                    <a:pt x="1042577" y="120626"/>
                  </a:cubicBezTo>
                  <a:cubicBezTo>
                    <a:pt x="1066352" y="86793"/>
                    <a:pt x="1092641" y="55246"/>
                    <a:pt x="1123959" y="28043"/>
                  </a:cubicBezTo>
                  <a:cubicBezTo>
                    <a:pt x="1144304" y="10441"/>
                    <a:pt x="1153448" y="10212"/>
                    <a:pt x="1174022" y="26671"/>
                  </a:cubicBezTo>
                  <a:cubicBezTo>
                    <a:pt x="1175622" y="28043"/>
                    <a:pt x="1177223" y="29414"/>
                    <a:pt x="1178823" y="30786"/>
                  </a:cubicBezTo>
                  <a:lnTo>
                    <a:pt x="1178823" y="30786"/>
                  </a:lnTo>
                  <a:cubicBezTo>
                    <a:pt x="1183166" y="34672"/>
                    <a:pt x="1186824" y="38787"/>
                    <a:pt x="1189796" y="43130"/>
                  </a:cubicBezTo>
                  <a:cubicBezTo>
                    <a:pt x="1189796" y="43130"/>
                    <a:pt x="1189796" y="43130"/>
                    <a:pt x="1189796" y="43130"/>
                  </a:cubicBezTo>
                  <a:cubicBezTo>
                    <a:pt x="1190253" y="43588"/>
                    <a:pt x="1190481" y="44273"/>
                    <a:pt x="1190939" y="44731"/>
                  </a:cubicBezTo>
                  <a:cubicBezTo>
                    <a:pt x="1190939" y="44731"/>
                    <a:pt x="1191167" y="44959"/>
                    <a:pt x="1191167" y="44959"/>
                  </a:cubicBezTo>
                  <a:cubicBezTo>
                    <a:pt x="1191396" y="45416"/>
                    <a:pt x="1191853" y="45874"/>
                    <a:pt x="1192082" y="46559"/>
                  </a:cubicBezTo>
                  <a:cubicBezTo>
                    <a:pt x="1192082" y="46788"/>
                    <a:pt x="1192310" y="46788"/>
                    <a:pt x="1192310" y="47017"/>
                  </a:cubicBezTo>
                  <a:cubicBezTo>
                    <a:pt x="1192539" y="47474"/>
                    <a:pt x="1192767" y="47931"/>
                    <a:pt x="1193225" y="48388"/>
                  </a:cubicBezTo>
                  <a:cubicBezTo>
                    <a:pt x="1193225" y="48617"/>
                    <a:pt x="1193453" y="48617"/>
                    <a:pt x="1193453" y="48845"/>
                  </a:cubicBezTo>
                  <a:cubicBezTo>
                    <a:pt x="1193682" y="49303"/>
                    <a:pt x="1193910" y="49760"/>
                    <a:pt x="1194139" y="50217"/>
                  </a:cubicBezTo>
                  <a:cubicBezTo>
                    <a:pt x="1194139" y="50446"/>
                    <a:pt x="1194368" y="50674"/>
                    <a:pt x="1194368" y="50674"/>
                  </a:cubicBezTo>
                  <a:cubicBezTo>
                    <a:pt x="1194596" y="51131"/>
                    <a:pt x="1194825" y="51589"/>
                    <a:pt x="1195053" y="52046"/>
                  </a:cubicBezTo>
                  <a:cubicBezTo>
                    <a:pt x="1195053" y="52274"/>
                    <a:pt x="1195282" y="52503"/>
                    <a:pt x="1195282" y="52732"/>
                  </a:cubicBezTo>
                  <a:cubicBezTo>
                    <a:pt x="1195511" y="53189"/>
                    <a:pt x="1195739" y="53646"/>
                    <a:pt x="1195739" y="54103"/>
                  </a:cubicBezTo>
                  <a:cubicBezTo>
                    <a:pt x="1195739" y="54332"/>
                    <a:pt x="1195968" y="54560"/>
                    <a:pt x="1195968" y="54789"/>
                  </a:cubicBezTo>
                  <a:cubicBezTo>
                    <a:pt x="1196196" y="55246"/>
                    <a:pt x="1196196" y="55703"/>
                    <a:pt x="1196425" y="56161"/>
                  </a:cubicBezTo>
                  <a:cubicBezTo>
                    <a:pt x="1196425" y="56389"/>
                    <a:pt x="1196654" y="56618"/>
                    <a:pt x="1196654" y="56846"/>
                  </a:cubicBezTo>
                  <a:cubicBezTo>
                    <a:pt x="1196882" y="57304"/>
                    <a:pt x="1196882" y="57761"/>
                    <a:pt x="1197111" y="58218"/>
                  </a:cubicBezTo>
                  <a:cubicBezTo>
                    <a:pt x="1197111" y="58447"/>
                    <a:pt x="1197111" y="58675"/>
                    <a:pt x="1197339" y="58904"/>
                  </a:cubicBezTo>
                  <a:cubicBezTo>
                    <a:pt x="1197568" y="59361"/>
                    <a:pt x="1197568" y="59818"/>
                    <a:pt x="1197568" y="60275"/>
                  </a:cubicBezTo>
                  <a:cubicBezTo>
                    <a:pt x="1197568" y="60504"/>
                    <a:pt x="1197568" y="60504"/>
                    <a:pt x="1197568" y="60733"/>
                  </a:cubicBezTo>
                  <a:cubicBezTo>
                    <a:pt x="1198025" y="62561"/>
                    <a:pt x="1198254" y="64162"/>
                    <a:pt x="1198254" y="65990"/>
                  </a:cubicBezTo>
                  <a:cubicBezTo>
                    <a:pt x="1198254" y="66219"/>
                    <a:pt x="1198254" y="66219"/>
                    <a:pt x="1198254" y="66448"/>
                  </a:cubicBezTo>
                  <a:cubicBezTo>
                    <a:pt x="1198254" y="66905"/>
                    <a:pt x="1198254" y="67362"/>
                    <a:pt x="1198254" y="67819"/>
                  </a:cubicBezTo>
                  <a:cubicBezTo>
                    <a:pt x="1198254" y="68048"/>
                    <a:pt x="1198254" y="68276"/>
                    <a:pt x="1198254" y="68734"/>
                  </a:cubicBezTo>
                  <a:cubicBezTo>
                    <a:pt x="1198254" y="69191"/>
                    <a:pt x="1198254" y="69419"/>
                    <a:pt x="1198254" y="69877"/>
                  </a:cubicBezTo>
                  <a:cubicBezTo>
                    <a:pt x="1198254" y="70105"/>
                    <a:pt x="1198254" y="70562"/>
                    <a:pt x="1198254" y="70791"/>
                  </a:cubicBezTo>
                  <a:cubicBezTo>
                    <a:pt x="1198254" y="71248"/>
                    <a:pt x="1198254" y="71477"/>
                    <a:pt x="1198254" y="71934"/>
                  </a:cubicBezTo>
                  <a:cubicBezTo>
                    <a:pt x="1198254" y="72391"/>
                    <a:pt x="1198254" y="72620"/>
                    <a:pt x="1198254" y="73077"/>
                  </a:cubicBezTo>
                  <a:cubicBezTo>
                    <a:pt x="1198254" y="73534"/>
                    <a:pt x="1198254" y="73763"/>
                    <a:pt x="1198025" y="74220"/>
                  </a:cubicBezTo>
                  <a:cubicBezTo>
                    <a:pt x="1198025" y="74677"/>
                    <a:pt x="1198025" y="74906"/>
                    <a:pt x="1197797" y="75363"/>
                  </a:cubicBezTo>
                  <a:cubicBezTo>
                    <a:pt x="1197797" y="75820"/>
                    <a:pt x="1197568" y="76049"/>
                    <a:pt x="1197568" y="76506"/>
                  </a:cubicBezTo>
                  <a:cubicBezTo>
                    <a:pt x="1197568" y="76963"/>
                    <a:pt x="1197339" y="77192"/>
                    <a:pt x="1197339" y="77649"/>
                  </a:cubicBezTo>
                  <a:cubicBezTo>
                    <a:pt x="1197339" y="78106"/>
                    <a:pt x="1197111" y="78335"/>
                    <a:pt x="1197111" y="78792"/>
                  </a:cubicBezTo>
                  <a:cubicBezTo>
                    <a:pt x="1197111" y="79249"/>
                    <a:pt x="1196882" y="79478"/>
                    <a:pt x="1196882" y="79935"/>
                  </a:cubicBezTo>
                  <a:cubicBezTo>
                    <a:pt x="1196882" y="80392"/>
                    <a:pt x="1196654" y="80621"/>
                    <a:pt x="1196654" y="81078"/>
                  </a:cubicBezTo>
                  <a:cubicBezTo>
                    <a:pt x="1196425" y="81535"/>
                    <a:pt x="1196425" y="81992"/>
                    <a:pt x="1196196" y="82221"/>
                  </a:cubicBezTo>
                  <a:cubicBezTo>
                    <a:pt x="1196196" y="82678"/>
                    <a:pt x="1195968" y="82907"/>
                    <a:pt x="1195739" y="83364"/>
                  </a:cubicBezTo>
                  <a:cubicBezTo>
                    <a:pt x="1195511" y="83821"/>
                    <a:pt x="1195511" y="84278"/>
                    <a:pt x="1195282" y="84507"/>
                  </a:cubicBezTo>
                  <a:cubicBezTo>
                    <a:pt x="1195053" y="84964"/>
                    <a:pt x="1195053" y="85193"/>
                    <a:pt x="1194825" y="85650"/>
                  </a:cubicBezTo>
                  <a:cubicBezTo>
                    <a:pt x="1194596" y="86107"/>
                    <a:pt x="1194368" y="86564"/>
                    <a:pt x="1194368" y="87022"/>
                  </a:cubicBezTo>
                  <a:cubicBezTo>
                    <a:pt x="1194139" y="87250"/>
                    <a:pt x="1194139" y="87707"/>
                    <a:pt x="1193910" y="87936"/>
                  </a:cubicBezTo>
                  <a:cubicBezTo>
                    <a:pt x="1193682" y="88393"/>
                    <a:pt x="1193453" y="88850"/>
                    <a:pt x="1193225" y="89308"/>
                  </a:cubicBezTo>
                  <a:cubicBezTo>
                    <a:pt x="1192996" y="89536"/>
                    <a:pt x="1192996" y="89993"/>
                    <a:pt x="1192767" y="90222"/>
                  </a:cubicBezTo>
                  <a:cubicBezTo>
                    <a:pt x="1192539" y="90679"/>
                    <a:pt x="1192310" y="91365"/>
                    <a:pt x="1191853" y="91822"/>
                  </a:cubicBezTo>
                  <a:cubicBezTo>
                    <a:pt x="1191624" y="92051"/>
                    <a:pt x="1191624" y="92279"/>
                    <a:pt x="1191396" y="92508"/>
                  </a:cubicBezTo>
                  <a:cubicBezTo>
                    <a:pt x="1190939" y="93194"/>
                    <a:pt x="1190481" y="94108"/>
                    <a:pt x="1190024" y="94794"/>
                  </a:cubicBezTo>
                  <a:cubicBezTo>
                    <a:pt x="1176994" y="116282"/>
                    <a:pt x="1156877" y="135942"/>
                    <a:pt x="1140875" y="155144"/>
                  </a:cubicBezTo>
                  <a:cubicBezTo>
                    <a:pt x="1112529" y="189206"/>
                    <a:pt x="1085783" y="224182"/>
                    <a:pt x="1058122" y="258700"/>
                  </a:cubicBezTo>
                  <a:cubicBezTo>
                    <a:pt x="1017431" y="309449"/>
                    <a:pt x="972854" y="356312"/>
                    <a:pt x="928049" y="403175"/>
                  </a:cubicBezTo>
                  <a:cubicBezTo>
                    <a:pt x="917533" y="414148"/>
                    <a:pt x="907017" y="425350"/>
                    <a:pt x="897416" y="437008"/>
                  </a:cubicBezTo>
                  <a:cubicBezTo>
                    <a:pt x="845295" y="499873"/>
                    <a:pt x="792489" y="561824"/>
                    <a:pt x="741282" y="625146"/>
                  </a:cubicBezTo>
                  <a:close/>
                  <a:moveTo>
                    <a:pt x="1024975" y="771907"/>
                  </a:moveTo>
                  <a:cubicBezTo>
                    <a:pt x="968511" y="760020"/>
                    <a:pt x="923705" y="723215"/>
                    <a:pt x="889872" y="677724"/>
                  </a:cubicBezTo>
                  <a:cubicBezTo>
                    <a:pt x="888958" y="676124"/>
                    <a:pt x="888044" y="674524"/>
                    <a:pt x="887129" y="672923"/>
                  </a:cubicBezTo>
                  <a:cubicBezTo>
                    <a:pt x="886901" y="672466"/>
                    <a:pt x="886672" y="672238"/>
                    <a:pt x="886443" y="671780"/>
                  </a:cubicBezTo>
                  <a:cubicBezTo>
                    <a:pt x="885529" y="670180"/>
                    <a:pt x="884843" y="668580"/>
                    <a:pt x="883929" y="666980"/>
                  </a:cubicBezTo>
                  <a:cubicBezTo>
                    <a:pt x="883700" y="666751"/>
                    <a:pt x="883700" y="666523"/>
                    <a:pt x="883472" y="666294"/>
                  </a:cubicBezTo>
                  <a:cubicBezTo>
                    <a:pt x="882786" y="664922"/>
                    <a:pt x="882100" y="663551"/>
                    <a:pt x="881643" y="661951"/>
                  </a:cubicBezTo>
                  <a:cubicBezTo>
                    <a:pt x="881414" y="661493"/>
                    <a:pt x="881186" y="660808"/>
                    <a:pt x="880957" y="660350"/>
                  </a:cubicBezTo>
                  <a:cubicBezTo>
                    <a:pt x="880271" y="658750"/>
                    <a:pt x="879585" y="657150"/>
                    <a:pt x="879128" y="655550"/>
                  </a:cubicBezTo>
                  <a:cubicBezTo>
                    <a:pt x="878900" y="654864"/>
                    <a:pt x="878671" y="654407"/>
                    <a:pt x="878442" y="653721"/>
                  </a:cubicBezTo>
                  <a:cubicBezTo>
                    <a:pt x="877985" y="652578"/>
                    <a:pt x="877757" y="651435"/>
                    <a:pt x="877299" y="650292"/>
                  </a:cubicBezTo>
                  <a:cubicBezTo>
                    <a:pt x="877071" y="649606"/>
                    <a:pt x="876842" y="648920"/>
                    <a:pt x="876614" y="648006"/>
                  </a:cubicBezTo>
                  <a:cubicBezTo>
                    <a:pt x="876156" y="646634"/>
                    <a:pt x="875699" y="645034"/>
                    <a:pt x="875242" y="643663"/>
                  </a:cubicBezTo>
                  <a:cubicBezTo>
                    <a:pt x="875013" y="642748"/>
                    <a:pt x="874785" y="641834"/>
                    <a:pt x="874556" y="640919"/>
                  </a:cubicBezTo>
                  <a:cubicBezTo>
                    <a:pt x="874328" y="640234"/>
                    <a:pt x="874099" y="639319"/>
                    <a:pt x="873870" y="638633"/>
                  </a:cubicBezTo>
                  <a:cubicBezTo>
                    <a:pt x="873185" y="636347"/>
                    <a:pt x="872727" y="634061"/>
                    <a:pt x="872270" y="631547"/>
                  </a:cubicBezTo>
                  <a:cubicBezTo>
                    <a:pt x="872270" y="631547"/>
                    <a:pt x="872270" y="631547"/>
                    <a:pt x="872270" y="631547"/>
                  </a:cubicBezTo>
                  <a:cubicBezTo>
                    <a:pt x="872042" y="630404"/>
                    <a:pt x="871813" y="629032"/>
                    <a:pt x="871584" y="627889"/>
                  </a:cubicBezTo>
                  <a:cubicBezTo>
                    <a:pt x="871584" y="627432"/>
                    <a:pt x="871356" y="627203"/>
                    <a:pt x="871356" y="626746"/>
                  </a:cubicBezTo>
                  <a:cubicBezTo>
                    <a:pt x="870670" y="622860"/>
                    <a:pt x="869984" y="618745"/>
                    <a:pt x="869527" y="614630"/>
                  </a:cubicBezTo>
                  <a:cubicBezTo>
                    <a:pt x="869527" y="614630"/>
                    <a:pt x="869527" y="614630"/>
                    <a:pt x="869527" y="614630"/>
                  </a:cubicBezTo>
                  <a:cubicBezTo>
                    <a:pt x="864269" y="567082"/>
                    <a:pt x="875471" y="515418"/>
                    <a:pt x="890787" y="486614"/>
                  </a:cubicBezTo>
                  <a:cubicBezTo>
                    <a:pt x="929420" y="414148"/>
                    <a:pt x="985656" y="362942"/>
                    <a:pt x="1072524" y="359513"/>
                  </a:cubicBezTo>
                  <a:cubicBezTo>
                    <a:pt x="1093098" y="358598"/>
                    <a:pt x="1112986" y="360199"/>
                    <a:pt x="1131960" y="364085"/>
                  </a:cubicBezTo>
                  <a:cubicBezTo>
                    <a:pt x="1134703" y="364542"/>
                    <a:pt x="1137675" y="365228"/>
                    <a:pt x="1140418" y="365914"/>
                  </a:cubicBezTo>
                  <a:cubicBezTo>
                    <a:pt x="1140418" y="365914"/>
                    <a:pt x="1140647" y="365914"/>
                    <a:pt x="1140647" y="365914"/>
                  </a:cubicBezTo>
                  <a:cubicBezTo>
                    <a:pt x="1142018" y="366142"/>
                    <a:pt x="1143161" y="366599"/>
                    <a:pt x="1144533" y="366828"/>
                  </a:cubicBezTo>
                  <a:cubicBezTo>
                    <a:pt x="1144761" y="366828"/>
                    <a:pt x="1144990" y="367057"/>
                    <a:pt x="1145447" y="367057"/>
                  </a:cubicBezTo>
                  <a:cubicBezTo>
                    <a:pt x="1146362" y="367285"/>
                    <a:pt x="1147505" y="367514"/>
                    <a:pt x="1148419" y="367742"/>
                  </a:cubicBezTo>
                  <a:cubicBezTo>
                    <a:pt x="1151391" y="368657"/>
                    <a:pt x="1154134" y="369343"/>
                    <a:pt x="1157106" y="370257"/>
                  </a:cubicBezTo>
                  <a:cubicBezTo>
                    <a:pt x="1157563" y="370486"/>
                    <a:pt x="1157792" y="370486"/>
                    <a:pt x="1158249" y="370714"/>
                  </a:cubicBezTo>
                  <a:cubicBezTo>
                    <a:pt x="1159392" y="371171"/>
                    <a:pt x="1160535" y="371400"/>
                    <a:pt x="1161906" y="371857"/>
                  </a:cubicBezTo>
                  <a:cubicBezTo>
                    <a:pt x="1162135" y="371857"/>
                    <a:pt x="1162135" y="372086"/>
                    <a:pt x="1162364" y="372086"/>
                  </a:cubicBezTo>
                  <a:cubicBezTo>
                    <a:pt x="1164650" y="373000"/>
                    <a:pt x="1166936" y="373686"/>
                    <a:pt x="1169222" y="374600"/>
                  </a:cubicBezTo>
                  <a:cubicBezTo>
                    <a:pt x="1169679" y="374829"/>
                    <a:pt x="1170136" y="374829"/>
                    <a:pt x="1170593" y="375058"/>
                  </a:cubicBezTo>
                  <a:cubicBezTo>
                    <a:pt x="1171736" y="375515"/>
                    <a:pt x="1172651" y="375972"/>
                    <a:pt x="1173794" y="376429"/>
                  </a:cubicBezTo>
                  <a:cubicBezTo>
                    <a:pt x="1174251" y="376658"/>
                    <a:pt x="1174937" y="376886"/>
                    <a:pt x="1175394" y="377115"/>
                  </a:cubicBezTo>
                  <a:cubicBezTo>
                    <a:pt x="1177223" y="378029"/>
                    <a:pt x="1179280" y="378715"/>
                    <a:pt x="1181109" y="379630"/>
                  </a:cubicBezTo>
                  <a:cubicBezTo>
                    <a:pt x="1181566" y="379858"/>
                    <a:pt x="1182023" y="380087"/>
                    <a:pt x="1182480" y="380315"/>
                  </a:cubicBezTo>
                  <a:cubicBezTo>
                    <a:pt x="1183395" y="380773"/>
                    <a:pt x="1184309" y="381230"/>
                    <a:pt x="1185224" y="381687"/>
                  </a:cubicBezTo>
                  <a:cubicBezTo>
                    <a:pt x="1185909" y="381916"/>
                    <a:pt x="1186595" y="382373"/>
                    <a:pt x="1187281" y="382601"/>
                  </a:cubicBezTo>
                  <a:cubicBezTo>
                    <a:pt x="1188195" y="383059"/>
                    <a:pt x="1189110" y="383516"/>
                    <a:pt x="1190024" y="383973"/>
                  </a:cubicBezTo>
                  <a:cubicBezTo>
                    <a:pt x="1190939" y="384430"/>
                    <a:pt x="1191853" y="384887"/>
                    <a:pt x="1192539" y="385345"/>
                  </a:cubicBezTo>
                  <a:cubicBezTo>
                    <a:pt x="1193910" y="386030"/>
                    <a:pt x="1195053" y="386716"/>
                    <a:pt x="1196196" y="387402"/>
                  </a:cubicBezTo>
                  <a:cubicBezTo>
                    <a:pt x="1197111" y="387859"/>
                    <a:pt x="1197797" y="388316"/>
                    <a:pt x="1198711" y="388774"/>
                  </a:cubicBezTo>
                  <a:cubicBezTo>
                    <a:pt x="1199397" y="389231"/>
                    <a:pt x="1200311" y="389688"/>
                    <a:pt x="1200997" y="390145"/>
                  </a:cubicBezTo>
                  <a:cubicBezTo>
                    <a:pt x="1201911" y="390602"/>
                    <a:pt x="1202826" y="391288"/>
                    <a:pt x="1203740" y="391745"/>
                  </a:cubicBezTo>
                  <a:cubicBezTo>
                    <a:pt x="1204655" y="392203"/>
                    <a:pt x="1205340" y="392660"/>
                    <a:pt x="1206026" y="393346"/>
                  </a:cubicBezTo>
                  <a:cubicBezTo>
                    <a:pt x="1207169" y="394031"/>
                    <a:pt x="1208541" y="394946"/>
                    <a:pt x="1209684" y="395632"/>
                  </a:cubicBezTo>
                  <a:cubicBezTo>
                    <a:pt x="1210370" y="396089"/>
                    <a:pt x="1211055" y="396546"/>
                    <a:pt x="1211513" y="397003"/>
                  </a:cubicBezTo>
                  <a:cubicBezTo>
                    <a:pt x="1212427" y="397689"/>
                    <a:pt x="1213341" y="398375"/>
                    <a:pt x="1214256" y="399061"/>
                  </a:cubicBezTo>
                  <a:cubicBezTo>
                    <a:pt x="1214942" y="399518"/>
                    <a:pt x="1215399" y="399975"/>
                    <a:pt x="1216085" y="400204"/>
                  </a:cubicBezTo>
                  <a:cubicBezTo>
                    <a:pt x="1217456" y="401118"/>
                    <a:pt x="1218828" y="402261"/>
                    <a:pt x="1220199" y="403175"/>
                  </a:cubicBezTo>
                  <a:cubicBezTo>
                    <a:pt x="1220657" y="403633"/>
                    <a:pt x="1221114" y="403861"/>
                    <a:pt x="1221571" y="404318"/>
                  </a:cubicBezTo>
                  <a:cubicBezTo>
                    <a:pt x="1222714" y="405233"/>
                    <a:pt x="1223628" y="405919"/>
                    <a:pt x="1224771" y="406833"/>
                  </a:cubicBezTo>
                  <a:cubicBezTo>
                    <a:pt x="1225229" y="407290"/>
                    <a:pt x="1225914" y="407747"/>
                    <a:pt x="1226372" y="407976"/>
                  </a:cubicBezTo>
                  <a:cubicBezTo>
                    <a:pt x="1227515" y="408890"/>
                    <a:pt x="1228886" y="410033"/>
                    <a:pt x="1230029" y="410948"/>
                  </a:cubicBezTo>
                  <a:cubicBezTo>
                    <a:pt x="1230258" y="411176"/>
                    <a:pt x="1230486" y="411405"/>
                    <a:pt x="1230715" y="411634"/>
                  </a:cubicBezTo>
                  <a:cubicBezTo>
                    <a:pt x="1232087" y="412777"/>
                    <a:pt x="1233458" y="414148"/>
                    <a:pt x="1234830" y="415291"/>
                  </a:cubicBezTo>
                  <a:cubicBezTo>
                    <a:pt x="1235287" y="415748"/>
                    <a:pt x="1235744" y="415977"/>
                    <a:pt x="1236201" y="416434"/>
                  </a:cubicBezTo>
                  <a:cubicBezTo>
                    <a:pt x="1237344" y="417349"/>
                    <a:pt x="1238259" y="418492"/>
                    <a:pt x="1239402" y="419406"/>
                  </a:cubicBezTo>
                  <a:cubicBezTo>
                    <a:pt x="1239859" y="419635"/>
                    <a:pt x="1240088" y="420092"/>
                    <a:pt x="1240545" y="420320"/>
                  </a:cubicBezTo>
                  <a:cubicBezTo>
                    <a:pt x="1241916" y="421692"/>
                    <a:pt x="1243288" y="423064"/>
                    <a:pt x="1244660" y="424435"/>
                  </a:cubicBezTo>
                  <a:cubicBezTo>
                    <a:pt x="1244888" y="424664"/>
                    <a:pt x="1245345" y="425121"/>
                    <a:pt x="1245574" y="425350"/>
                  </a:cubicBezTo>
                  <a:cubicBezTo>
                    <a:pt x="1246717" y="426493"/>
                    <a:pt x="1247860" y="427636"/>
                    <a:pt x="1248774" y="428779"/>
                  </a:cubicBezTo>
                  <a:cubicBezTo>
                    <a:pt x="1249232" y="429236"/>
                    <a:pt x="1249460" y="429693"/>
                    <a:pt x="1249917" y="429922"/>
                  </a:cubicBezTo>
                  <a:cubicBezTo>
                    <a:pt x="1251289" y="431293"/>
                    <a:pt x="1252661" y="432893"/>
                    <a:pt x="1254032" y="434265"/>
                  </a:cubicBezTo>
                  <a:cubicBezTo>
                    <a:pt x="1288322" y="473127"/>
                    <a:pt x="1307067" y="530963"/>
                    <a:pt x="1286493" y="626518"/>
                  </a:cubicBezTo>
                  <a:cubicBezTo>
                    <a:pt x="1279407" y="663551"/>
                    <a:pt x="1254947" y="701727"/>
                    <a:pt x="1226372" y="726873"/>
                  </a:cubicBezTo>
                  <a:cubicBezTo>
                    <a:pt x="1192996" y="757048"/>
                    <a:pt x="1127845" y="797510"/>
                    <a:pt x="1024975" y="771907"/>
                  </a:cubicBezTo>
                  <a:close/>
                </a:path>
              </a:pathLst>
            </a:custGeom>
            <a:solidFill>
              <a:srgbClr val="000000"/>
            </a:solidFill>
            <a:ln w="2286" cap="flat">
              <a:noFill/>
              <a:prstDash val="solid"/>
              <a:miter/>
            </a:ln>
          </p:spPr>
          <p:txBody>
            <a:bodyPr rtlCol="0" anchor="ctr"/>
            <a:lstStyle/>
            <a:p>
              <a:endParaRPr lang="en-US"/>
            </a:p>
          </p:txBody>
        </p:sp>
        <p:sp>
          <p:nvSpPr>
            <p:cNvPr id="225" name="Freeform 1558">
              <a:extLst>
                <a:ext uri="{FF2B5EF4-FFF2-40B4-BE49-F238E27FC236}">
                  <a16:creationId xmlns:a16="http://schemas.microsoft.com/office/drawing/2014/main" id="{42D1AC34-0DF9-5379-F313-58DF20D71002}"/>
                </a:ext>
              </a:extLst>
            </p:cNvPr>
            <p:cNvSpPr/>
            <p:nvPr/>
          </p:nvSpPr>
          <p:spPr>
            <a:xfrm>
              <a:off x="4423724" y="6479597"/>
              <a:ext cx="279086" cy="17773"/>
            </a:xfrm>
            <a:custGeom>
              <a:avLst/>
              <a:gdLst>
                <a:gd name="connsiteX0" fmla="*/ 196333 w 279086"/>
                <a:gd name="connsiteY0" fmla="*/ 1441 h 17773"/>
                <a:gd name="connsiteX1" fmla="*/ 102836 w 279086"/>
                <a:gd name="connsiteY1" fmla="*/ 2584 h 17773"/>
                <a:gd name="connsiteX2" fmla="*/ 6824 w 279086"/>
                <a:gd name="connsiteY2" fmla="*/ 69 h 17773"/>
                <a:gd name="connsiteX3" fmla="*/ 194 w 279086"/>
                <a:gd name="connsiteY3" fmla="*/ 4870 h 17773"/>
                <a:gd name="connsiteX4" fmla="*/ 3395 w 279086"/>
                <a:gd name="connsiteY4" fmla="*/ 12642 h 17773"/>
                <a:gd name="connsiteX5" fmla="*/ 18940 w 279086"/>
                <a:gd name="connsiteY5" fmla="*/ 15842 h 17773"/>
                <a:gd name="connsiteX6" fmla="*/ 71518 w 279086"/>
                <a:gd name="connsiteY6" fmla="*/ 16528 h 17773"/>
                <a:gd name="connsiteX7" fmla="*/ 208678 w 279086"/>
                <a:gd name="connsiteY7" fmla="*/ 17671 h 17773"/>
                <a:gd name="connsiteX8" fmla="*/ 279086 w 279086"/>
                <a:gd name="connsiteY8" fmla="*/ 17671 h 17773"/>
                <a:gd name="connsiteX9" fmla="*/ 196333 w 279086"/>
                <a:gd name="connsiteY9" fmla="*/ 1441 h 1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9086" h="17773">
                  <a:moveTo>
                    <a:pt x="196333" y="1441"/>
                  </a:moveTo>
                  <a:cubicBezTo>
                    <a:pt x="165244" y="2584"/>
                    <a:pt x="134154" y="2812"/>
                    <a:pt x="102836" y="2584"/>
                  </a:cubicBezTo>
                  <a:cubicBezTo>
                    <a:pt x="70832" y="2355"/>
                    <a:pt x="38828" y="3727"/>
                    <a:pt x="6824" y="69"/>
                  </a:cubicBezTo>
                  <a:cubicBezTo>
                    <a:pt x="3623" y="-388"/>
                    <a:pt x="880" y="1441"/>
                    <a:pt x="194" y="4870"/>
                  </a:cubicBezTo>
                  <a:cubicBezTo>
                    <a:pt x="-491" y="8070"/>
                    <a:pt x="652" y="10813"/>
                    <a:pt x="3395" y="12642"/>
                  </a:cubicBezTo>
                  <a:cubicBezTo>
                    <a:pt x="8195" y="15842"/>
                    <a:pt x="13682" y="15842"/>
                    <a:pt x="18940" y="15842"/>
                  </a:cubicBezTo>
                  <a:cubicBezTo>
                    <a:pt x="36542" y="16300"/>
                    <a:pt x="53915" y="16300"/>
                    <a:pt x="71518" y="16528"/>
                  </a:cubicBezTo>
                  <a:cubicBezTo>
                    <a:pt x="117238" y="16985"/>
                    <a:pt x="162958" y="17214"/>
                    <a:pt x="208678" y="17671"/>
                  </a:cubicBezTo>
                  <a:cubicBezTo>
                    <a:pt x="231080" y="17900"/>
                    <a:pt x="253483" y="17671"/>
                    <a:pt x="279086" y="17671"/>
                  </a:cubicBezTo>
                  <a:cubicBezTo>
                    <a:pt x="251883" y="-617"/>
                    <a:pt x="223308" y="526"/>
                    <a:pt x="196333" y="1441"/>
                  </a:cubicBezTo>
                  <a:close/>
                </a:path>
              </a:pathLst>
            </a:custGeom>
            <a:solidFill>
              <a:srgbClr val="000000"/>
            </a:solidFill>
            <a:ln w="2286" cap="flat">
              <a:noFill/>
              <a:prstDash val="solid"/>
              <a:miter/>
            </a:ln>
          </p:spPr>
          <p:txBody>
            <a:bodyPr rtlCol="0" anchor="ctr"/>
            <a:lstStyle/>
            <a:p>
              <a:endParaRPr lang="en-US"/>
            </a:p>
          </p:txBody>
        </p:sp>
        <p:sp>
          <p:nvSpPr>
            <p:cNvPr id="226" name="Freeform 1559">
              <a:extLst>
                <a:ext uri="{FF2B5EF4-FFF2-40B4-BE49-F238E27FC236}">
                  <a16:creationId xmlns:a16="http://schemas.microsoft.com/office/drawing/2014/main" id="{28901D35-13BD-8C4A-7F31-ED64C7644078}"/>
                </a:ext>
              </a:extLst>
            </p:cNvPr>
            <p:cNvSpPr/>
            <p:nvPr/>
          </p:nvSpPr>
          <p:spPr>
            <a:xfrm>
              <a:off x="3572511" y="6486584"/>
              <a:ext cx="180466" cy="19133"/>
            </a:xfrm>
            <a:custGeom>
              <a:avLst/>
              <a:gdLst>
                <a:gd name="connsiteX0" fmla="*/ 7188 w 180466"/>
                <a:gd name="connsiteY0" fmla="*/ 169 h 19133"/>
                <a:gd name="connsiteX1" fmla="*/ 330 w 180466"/>
                <a:gd name="connsiteY1" fmla="*/ 4741 h 19133"/>
                <a:gd name="connsiteX2" fmla="*/ 3987 w 180466"/>
                <a:gd name="connsiteY2" fmla="*/ 14800 h 19133"/>
                <a:gd name="connsiteX3" fmla="*/ 32105 w 180466"/>
                <a:gd name="connsiteY3" fmla="*/ 17772 h 19133"/>
                <a:gd name="connsiteX4" fmla="*/ 166751 w 180466"/>
                <a:gd name="connsiteY4" fmla="*/ 15943 h 19133"/>
                <a:gd name="connsiteX5" fmla="*/ 180467 w 180466"/>
                <a:gd name="connsiteY5" fmla="*/ 11828 h 19133"/>
                <a:gd name="connsiteX6" fmla="*/ 7188 w 180466"/>
                <a:gd name="connsiteY6" fmla="*/ 169 h 1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66" h="19133">
                  <a:moveTo>
                    <a:pt x="7188" y="169"/>
                  </a:moveTo>
                  <a:cubicBezTo>
                    <a:pt x="4445" y="-516"/>
                    <a:pt x="1244" y="855"/>
                    <a:pt x="330" y="4741"/>
                  </a:cubicBezTo>
                  <a:cubicBezTo>
                    <a:pt x="-585" y="8856"/>
                    <a:pt x="330" y="12514"/>
                    <a:pt x="3987" y="14800"/>
                  </a:cubicBezTo>
                  <a:cubicBezTo>
                    <a:pt x="12446" y="20286"/>
                    <a:pt x="22504" y="17772"/>
                    <a:pt x="32105" y="17772"/>
                  </a:cubicBezTo>
                  <a:cubicBezTo>
                    <a:pt x="76911" y="18000"/>
                    <a:pt x="121945" y="21658"/>
                    <a:pt x="166751" y="15943"/>
                  </a:cubicBezTo>
                  <a:cubicBezTo>
                    <a:pt x="171780" y="15257"/>
                    <a:pt x="177723" y="19829"/>
                    <a:pt x="180467" y="11828"/>
                  </a:cubicBezTo>
                  <a:cubicBezTo>
                    <a:pt x="122631" y="-3031"/>
                    <a:pt x="63881" y="13657"/>
                    <a:pt x="7188" y="169"/>
                  </a:cubicBezTo>
                  <a:close/>
                </a:path>
              </a:pathLst>
            </a:custGeom>
            <a:solidFill>
              <a:srgbClr val="000000"/>
            </a:solidFill>
            <a:ln w="2286" cap="flat">
              <a:noFill/>
              <a:prstDash val="solid"/>
              <a:miter/>
            </a:ln>
          </p:spPr>
          <p:txBody>
            <a:bodyPr rtlCol="0" anchor="ctr"/>
            <a:lstStyle/>
            <a:p>
              <a:endParaRPr lang="en-US"/>
            </a:p>
          </p:txBody>
        </p:sp>
        <p:sp>
          <p:nvSpPr>
            <p:cNvPr id="227" name="Freeform 1560">
              <a:extLst>
                <a:ext uri="{FF2B5EF4-FFF2-40B4-BE49-F238E27FC236}">
                  <a16:creationId xmlns:a16="http://schemas.microsoft.com/office/drawing/2014/main" id="{B77F5D07-3DD8-2DBA-E20A-CBB5766E9D6E}"/>
                </a:ext>
              </a:extLst>
            </p:cNvPr>
            <p:cNvSpPr/>
            <p:nvPr/>
          </p:nvSpPr>
          <p:spPr>
            <a:xfrm>
              <a:off x="5067481" y="6079875"/>
              <a:ext cx="62462" cy="151098"/>
            </a:xfrm>
            <a:custGeom>
              <a:avLst/>
              <a:gdLst>
                <a:gd name="connsiteX0" fmla="*/ 24407 w 62462"/>
                <a:gd name="connsiteY0" fmla="*/ 11400 h 151098"/>
                <a:gd name="connsiteX1" fmla="*/ 2233 w 62462"/>
                <a:gd name="connsiteY1" fmla="*/ 4314 h 151098"/>
                <a:gd name="connsiteX2" fmla="*/ 12520 w 62462"/>
                <a:gd name="connsiteY2" fmla="*/ 23516 h 151098"/>
                <a:gd name="connsiteX3" fmla="*/ 46124 w 62462"/>
                <a:gd name="connsiteY3" fmla="*/ 86381 h 151098"/>
                <a:gd name="connsiteX4" fmla="*/ 36295 w 62462"/>
                <a:gd name="connsiteY4" fmla="*/ 141474 h 151098"/>
                <a:gd name="connsiteX5" fmla="*/ 38352 w 62462"/>
                <a:gd name="connsiteY5" fmla="*/ 150846 h 151098"/>
                <a:gd name="connsiteX6" fmla="*/ 45667 w 62462"/>
                <a:gd name="connsiteY6" fmla="*/ 146503 h 151098"/>
                <a:gd name="connsiteX7" fmla="*/ 62355 w 62462"/>
                <a:gd name="connsiteY7" fmla="*/ 93011 h 151098"/>
                <a:gd name="connsiteX8" fmla="*/ 24407 w 62462"/>
                <a:gd name="connsiteY8" fmla="*/ 11400 h 151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62" h="151098">
                  <a:moveTo>
                    <a:pt x="24407" y="11400"/>
                  </a:moveTo>
                  <a:cubicBezTo>
                    <a:pt x="18921" y="6143"/>
                    <a:pt x="11377" y="-6659"/>
                    <a:pt x="2233" y="4314"/>
                  </a:cubicBezTo>
                  <a:cubicBezTo>
                    <a:pt x="-5082" y="13229"/>
                    <a:pt x="7491" y="18258"/>
                    <a:pt x="12520" y="23516"/>
                  </a:cubicBezTo>
                  <a:cubicBezTo>
                    <a:pt x="29894" y="41347"/>
                    <a:pt x="44067" y="60549"/>
                    <a:pt x="46124" y="86381"/>
                  </a:cubicBezTo>
                  <a:cubicBezTo>
                    <a:pt x="47496" y="105584"/>
                    <a:pt x="44524" y="124100"/>
                    <a:pt x="36295" y="141474"/>
                  </a:cubicBezTo>
                  <a:cubicBezTo>
                    <a:pt x="34694" y="144903"/>
                    <a:pt x="33551" y="149018"/>
                    <a:pt x="38352" y="150846"/>
                  </a:cubicBezTo>
                  <a:cubicBezTo>
                    <a:pt x="41552" y="151989"/>
                    <a:pt x="43610" y="149018"/>
                    <a:pt x="45667" y="146503"/>
                  </a:cubicBezTo>
                  <a:cubicBezTo>
                    <a:pt x="57554" y="130730"/>
                    <a:pt x="61898" y="112442"/>
                    <a:pt x="62355" y="93011"/>
                  </a:cubicBezTo>
                  <a:cubicBezTo>
                    <a:pt x="63955" y="59406"/>
                    <a:pt x="47496" y="33575"/>
                    <a:pt x="24407" y="11400"/>
                  </a:cubicBezTo>
                  <a:close/>
                </a:path>
              </a:pathLst>
            </a:custGeom>
            <a:solidFill>
              <a:srgbClr val="000000"/>
            </a:solidFill>
            <a:ln w="2286" cap="flat">
              <a:noFill/>
              <a:prstDash val="solid"/>
              <a:miter/>
            </a:ln>
          </p:spPr>
          <p:txBody>
            <a:bodyPr rtlCol="0" anchor="ctr"/>
            <a:lstStyle/>
            <a:p>
              <a:endParaRPr lang="en-US"/>
            </a:p>
          </p:txBody>
        </p:sp>
        <p:sp>
          <p:nvSpPr>
            <p:cNvPr id="228" name="Freeform 1561">
              <a:extLst>
                <a:ext uri="{FF2B5EF4-FFF2-40B4-BE49-F238E27FC236}">
                  <a16:creationId xmlns:a16="http://schemas.microsoft.com/office/drawing/2014/main" id="{DEA3B197-94C0-C787-7FCA-BC69A9801D4A}"/>
                </a:ext>
              </a:extLst>
            </p:cNvPr>
            <p:cNvSpPr/>
            <p:nvPr/>
          </p:nvSpPr>
          <p:spPr>
            <a:xfrm>
              <a:off x="3687827" y="6280528"/>
              <a:ext cx="93984" cy="152780"/>
            </a:xfrm>
            <a:custGeom>
              <a:avLst/>
              <a:gdLst>
                <a:gd name="connsiteX0" fmla="*/ 10744 w 93984"/>
                <a:gd name="connsiteY0" fmla="*/ 152505 h 152780"/>
                <a:gd name="connsiteX1" fmla="*/ 14859 w 93984"/>
                <a:gd name="connsiteY1" fmla="*/ 143132 h 152780"/>
                <a:gd name="connsiteX2" fmla="*/ 34519 w 93984"/>
                <a:gd name="connsiteY2" fmla="*/ 76838 h 152780"/>
                <a:gd name="connsiteX3" fmla="*/ 83896 w 93984"/>
                <a:gd name="connsiteY3" fmla="*/ 17859 h 152780"/>
                <a:gd name="connsiteX4" fmla="*/ 92126 w 93984"/>
                <a:gd name="connsiteY4" fmla="*/ 2314 h 152780"/>
                <a:gd name="connsiteX5" fmla="*/ 74295 w 93984"/>
                <a:gd name="connsiteY5" fmla="*/ 7115 h 152780"/>
                <a:gd name="connsiteX6" fmla="*/ 67437 w 93984"/>
                <a:gd name="connsiteY6" fmla="*/ 13059 h 152780"/>
                <a:gd name="connsiteX7" fmla="*/ 17602 w 93984"/>
                <a:gd name="connsiteY7" fmla="*/ 75009 h 152780"/>
                <a:gd name="connsiteX8" fmla="*/ 0 w 93984"/>
                <a:gd name="connsiteY8" fmla="*/ 128730 h 152780"/>
                <a:gd name="connsiteX9" fmla="*/ 2515 w 93984"/>
                <a:gd name="connsiteY9" fmla="*/ 144504 h 152780"/>
                <a:gd name="connsiteX10" fmla="*/ 10744 w 93984"/>
                <a:gd name="connsiteY10" fmla="*/ 152505 h 15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984" h="152780">
                  <a:moveTo>
                    <a:pt x="10744" y="152505"/>
                  </a:moveTo>
                  <a:cubicBezTo>
                    <a:pt x="15545" y="151362"/>
                    <a:pt x="15545" y="146790"/>
                    <a:pt x="14859" y="143132"/>
                  </a:cubicBezTo>
                  <a:cubicBezTo>
                    <a:pt x="11201" y="117986"/>
                    <a:pt x="22631" y="97412"/>
                    <a:pt x="34519" y="76838"/>
                  </a:cubicBezTo>
                  <a:cubicBezTo>
                    <a:pt x="47549" y="54207"/>
                    <a:pt x="65608" y="35919"/>
                    <a:pt x="83896" y="17859"/>
                  </a:cubicBezTo>
                  <a:cubicBezTo>
                    <a:pt x="88240" y="13516"/>
                    <a:pt x="98069" y="9172"/>
                    <a:pt x="92126" y="2314"/>
                  </a:cubicBezTo>
                  <a:cubicBezTo>
                    <a:pt x="86868" y="-3858"/>
                    <a:pt x="80010" y="3915"/>
                    <a:pt x="74295" y="7115"/>
                  </a:cubicBezTo>
                  <a:cubicBezTo>
                    <a:pt x="71780" y="8487"/>
                    <a:pt x="69494" y="10773"/>
                    <a:pt x="67437" y="13059"/>
                  </a:cubicBezTo>
                  <a:cubicBezTo>
                    <a:pt x="48920" y="32261"/>
                    <a:pt x="32233" y="52835"/>
                    <a:pt x="17602" y="75009"/>
                  </a:cubicBezTo>
                  <a:cubicBezTo>
                    <a:pt x="6858" y="91468"/>
                    <a:pt x="1372" y="109071"/>
                    <a:pt x="0" y="128730"/>
                  </a:cubicBezTo>
                  <a:cubicBezTo>
                    <a:pt x="686" y="133988"/>
                    <a:pt x="1372" y="139246"/>
                    <a:pt x="2515" y="144504"/>
                  </a:cubicBezTo>
                  <a:cubicBezTo>
                    <a:pt x="3658" y="148390"/>
                    <a:pt x="3886" y="154105"/>
                    <a:pt x="10744" y="152505"/>
                  </a:cubicBezTo>
                  <a:close/>
                </a:path>
              </a:pathLst>
            </a:custGeom>
            <a:solidFill>
              <a:srgbClr val="000000"/>
            </a:solidFill>
            <a:ln w="2286" cap="flat">
              <a:noFill/>
              <a:prstDash val="solid"/>
              <a:miter/>
            </a:ln>
          </p:spPr>
          <p:txBody>
            <a:bodyPr rtlCol="0" anchor="ctr"/>
            <a:lstStyle/>
            <a:p>
              <a:endParaRPr lang="en-US"/>
            </a:p>
          </p:txBody>
        </p:sp>
        <p:sp>
          <p:nvSpPr>
            <p:cNvPr id="229" name="Freeform 1562">
              <a:extLst>
                <a:ext uri="{FF2B5EF4-FFF2-40B4-BE49-F238E27FC236}">
                  <a16:creationId xmlns:a16="http://schemas.microsoft.com/office/drawing/2014/main" id="{2280017E-98A9-8667-218C-3D5CB7C6F0AB}"/>
                </a:ext>
              </a:extLst>
            </p:cNvPr>
            <p:cNvSpPr/>
            <p:nvPr/>
          </p:nvSpPr>
          <p:spPr>
            <a:xfrm>
              <a:off x="4098978" y="6485106"/>
              <a:ext cx="118515" cy="15790"/>
            </a:xfrm>
            <a:custGeom>
              <a:avLst/>
              <a:gdLst>
                <a:gd name="connsiteX0" fmla="*/ 28447 w 118515"/>
                <a:gd name="connsiteY0" fmla="*/ 504 h 15790"/>
                <a:gd name="connsiteX1" fmla="*/ 10387 w 118515"/>
                <a:gd name="connsiteY1" fmla="*/ 47 h 15790"/>
                <a:gd name="connsiteX2" fmla="*/ 100 w 118515"/>
                <a:gd name="connsiteY2" fmla="*/ 8962 h 15790"/>
                <a:gd name="connsiteX3" fmla="*/ 10387 w 118515"/>
                <a:gd name="connsiteY3" fmla="*/ 15591 h 15790"/>
                <a:gd name="connsiteX4" fmla="*/ 66852 w 118515"/>
                <a:gd name="connsiteY4" fmla="*/ 15134 h 15790"/>
                <a:gd name="connsiteX5" fmla="*/ 118515 w 118515"/>
                <a:gd name="connsiteY5" fmla="*/ 504 h 15790"/>
                <a:gd name="connsiteX6" fmla="*/ 28447 w 118515"/>
                <a:gd name="connsiteY6" fmla="*/ 504 h 15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515" h="15790">
                  <a:moveTo>
                    <a:pt x="28447" y="504"/>
                  </a:moveTo>
                  <a:cubicBezTo>
                    <a:pt x="22503" y="504"/>
                    <a:pt x="16331" y="-182"/>
                    <a:pt x="10387" y="47"/>
                  </a:cubicBezTo>
                  <a:cubicBezTo>
                    <a:pt x="4672" y="275"/>
                    <a:pt x="-814" y="1875"/>
                    <a:pt x="100" y="8962"/>
                  </a:cubicBezTo>
                  <a:cubicBezTo>
                    <a:pt x="786" y="14677"/>
                    <a:pt x="5587" y="15591"/>
                    <a:pt x="10387" y="15591"/>
                  </a:cubicBezTo>
                  <a:cubicBezTo>
                    <a:pt x="29361" y="15591"/>
                    <a:pt x="48106" y="13534"/>
                    <a:pt x="66852" y="15134"/>
                  </a:cubicBezTo>
                  <a:cubicBezTo>
                    <a:pt x="85825" y="16963"/>
                    <a:pt x="103885" y="15820"/>
                    <a:pt x="118515" y="504"/>
                  </a:cubicBezTo>
                  <a:cubicBezTo>
                    <a:pt x="87883" y="3476"/>
                    <a:pt x="58393" y="961"/>
                    <a:pt x="28447" y="504"/>
                  </a:cubicBezTo>
                  <a:close/>
                </a:path>
              </a:pathLst>
            </a:custGeom>
            <a:solidFill>
              <a:srgbClr val="000000"/>
            </a:solidFill>
            <a:ln w="2286" cap="flat">
              <a:noFill/>
              <a:prstDash val="solid"/>
              <a:miter/>
            </a:ln>
          </p:spPr>
          <p:txBody>
            <a:bodyPr rtlCol="0" anchor="ctr"/>
            <a:lstStyle/>
            <a:p>
              <a:endParaRPr lang="en-US"/>
            </a:p>
          </p:txBody>
        </p:sp>
        <p:sp>
          <p:nvSpPr>
            <p:cNvPr id="230" name="Freeform 1563">
              <a:extLst>
                <a:ext uri="{FF2B5EF4-FFF2-40B4-BE49-F238E27FC236}">
                  <a16:creationId xmlns:a16="http://schemas.microsoft.com/office/drawing/2014/main" id="{72F54332-823E-89FC-C590-54B205E39ED3}"/>
                </a:ext>
              </a:extLst>
            </p:cNvPr>
            <p:cNvSpPr/>
            <p:nvPr/>
          </p:nvSpPr>
          <p:spPr>
            <a:xfrm>
              <a:off x="4965920" y="6485063"/>
              <a:ext cx="131682" cy="16933"/>
            </a:xfrm>
            <a:custGeom>
              <a:avLst/>
              <a:gdLst>
                <a:gd name="connsiteX0" fmla="*/ 113166 w 131682"/>
                <a:gd name="connsiteY0" fmla="*/ 1233 h 16933"/>
                <a:gd name="connsiteX1" fmla="*/ 53959 w 131682"/>
                <a:gd name="connsiteY1" fmla="*/ 90 h 16933"/>
                <a:gd name="connsiteX2" fmla="*/ 8467 w 131682"/>
                <a:gd name="connsiteY2" fmla="*/ 547 h 16933"/>
                <a:gd name="connsiteX3" fmla="*/ 9 w 131682"/>
                <a:gd name="connsiteY3" fmla="*/ 5576 h 16933"/>
                <a:gd name="connsiteX4" fmla="*/ 7782 w 131682"/>
                <a:gd name="connsiteY4" fmla="*/ 11520 h 16933"/>
                <a:gd name="connsiteX5" fmla="*/ 98536 w 131682"/>
                <a:gd name="connsiteY5" fmla="*/ 16320 h 16933"/>
                <a:gd name="connsiteX6" fmla="*/ 131683 w 131682"/>
                <a:gd name="connsiteY6" fmla="*/ 7176 h 16933"/>
                <a:gd name="connsiteX7" fmla="*/ 113166 w 131682"/>
                <a:gd name="connsiteY7" fmla="*/ 1233 h 16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82" h="16933">
                  <a:moveTo>
                    <a:pt x="113166" y="1233"/>
                  </a:moveTo>
                  <a:cubicBezTo>
                    <a:pt x="93507" y="775"/>
                    <a:pt x="73618" y="318"/>
                    <a:pt x="53959" y="90"/>
                  </a:cubicBezTo>
                  <a:cubicBezTo>
                    <a:pt x="38871" y="-139"/>
                    <a:pt x="23555" y="90"/>
                    <a:pt x="8467" y="547"/>
                  </a:cubicBezTo>
                  <a:cubicBezTo>
                    <a:pt x="5038" y="547"/>
                    <a:pt x="238" y="318"/>
                    <a:pt x="9" y="5576"/>
                  </a:cubicBezTo>
                  <a:cubicBezTo>
                    <a:pt x="-219" y="10605"/>
                    <a:pt x="3895" y="11291"/>
                    <a:pt x="7782" y="11520"/>
                  </a:cubicBezTo>
                  <a:cubicBezTo>
                    <a:pt x="38185" y="12891"/>
                    <a:pt x="68132" y="18835"/>
                    <a:pt x="98536" y="16320"/>
                  </a:cubicBezTo>
                  <a:cubicBezTo>
                    <a:pt x="109737" y="15406"/>
                    <a:pt x="121396" y="15634"/>
                    <a:pt x="131683" y="7176"/>
                  </a:cubicBezTo>
                  <a:cubicBezTo>
                    <a:pt x="125282" y="-368"/>
                    <a:pt x="119110" y="1461"/>
                    <a:pt x="113166" y="1233"/>
                  </a:cubicBezTo>
                  <a:close/>
                </a:path>
              </a:pathLst>
            </a:custGeom>
            <a:solidFill>
              <a:srgbClr val="000000"/>
            </a:solidFill>
            <a:ln w="2286" cap="flat">
              <a:noFill/>
              <a:prstDash val="solid"/>
              <a:miter/>
            </a:ln>
          </p:spPr>
          <p:txBody>
            <a:bodyPr rtlCol="0" anchor="ctr"/>
            <a:lstStyle/>
            <a:p>
              <a:endParaRPr lang="en-US"/>
            </a:p>
          </p:txBody>
        </p:sp>
        <p:sp>
          <p:nvSpPr>
            <p:cNvPr id="231" name="Freeform 1564">
              <a:extLst>
                <a:ext uri="{FF2B5EF4-FFF2-40B4-BE49-F238E27FC236}">
                  <a16:creationId xmlns:a16="http://schemas.microsoft.com/office/drawing/2014/main" id="{FBF93B9A-55EB-2946-E939-C4393BDAF88D}"/>
                </a:ext>
              </a:extLst>
            </p:cNvPr>
            <p:cNvSpPr/>
            <p:nvPr/>
          </p:nvSpPr>
          <p:spPr>
            <a:xfrm>
              <a:off x="4737230" y="6175627"/>
              <a:ext cx="196780" cy="186768"/>
            </a:xfrm>
            <a:custGeom>
              <a:avLst/>
              <a:gdLst>
                <a:gd name="connsiteX0" fmla="*/ 89482 w 196780"/>
                <a:gd name="connsiteY0" fmla="*/ 186768 h 186768"/>
                <a:gd name="connsiteX1" fmla="*/ 179322 w 196780"/>
                <a:gd name="connsiteY1" fmla="*/ 144249 h 186768"/>
                <a:gd name="connsiteX2" fmla="*/ 180922 w 196780"/>
                <a:gd name="connsiteY2" fmla="*/ 40693 h 186768"/>
                <a:gd name="connsiteX3" fmla="*/ 54277 w 196780"/>
                <a:gd name="connsiteY3" fmla="*/ 8460 h 186768"/>
                <a:gd name="connsiteX4" fmla="*/ 556 w 196780"/>
                <a:gd name="connsiteY4" fmla="*/ 103329 h 186768"/>
                <a:gd name="connsiteX5" fmla="*/ 89482 w 196780"/>
                <a:gd name="connsiteY5" fmla="*/ 186768 h 186768"/>
                <a:gd name="connsiteX6" fmla="*/ 19073 w 196780"/>
                <a:gd name="connsiteY6" fmla="*/ 86184 h 186768"/>
                <a:gd name="connsiteX7" fmla="*/ 147775 w 196780"/>
                <a:gd name="connsiteY7" fmla="*/ 32006 h 186768"/>
                <a:gd name="connsiteX8" fmla="*/ 182751 w 196780"/>
                <a:gd name="connsiteY8" fmla="*/ 88927 h 186768"/>
                <a:gd name="connsiteX9" fmla="*/ 164920 w 196780"/>
                <a:gd name="connsiteY9" fmla="*/ 140362 h 186768"/>
                <a:gd name="connsiteX10" fmla="*/ 68222 w 196780"/>
                <a:gd name="connsiteY10" fmla="*/ 167109 h 186768"/>
                <a:gd name="connsiteX11" fmla="*/ 19073 w 196780"/>
                <a:gd name="connsiteY11" fmla="*/ 86184 h 18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6780" h="186768">
                  <a:moveTo>
                    <a:pt x="89482" y="186768"/>
                  </a:moveTo>
                  <a:cubicBezTo>
                    <a:pt x="128115" y="186540"/>
                    <a:pt x="156690" y="176710"/>
                    <a:pt x="179322" y="144249"/>
                  </a:cubicBezTo>
                  <a:cubicBezTo>
                    <a:pt x="201267" y="112702"/>
                    <a:pt x="203325" y="71554"/>
                    <a:pt x="180922" y="40693"/>
                  </a:cubicBezTo>
                  <a:cubicBezTo>
                    <a:pt x="158290" y="9603"/>
                    <a:pt x="97483" y="-13028"/>
                    <a:pt x="54277" y="8460"/>
                  </a:cubicBezTo>
                  <a:cubicBezTo>
                    <a:pt x="22731" y="22405"/>
                    <a:pt x="-4244" y="69039"/>
                    <a:pt x="556" y="103329"/>
                  </a:cubicBezTo>
                  <a:cubicBezTo>
                    <a:pt x="6500" y="148135"/>
                    <a:pt x="46734" y="186997"/>
                    <a:pt x="89482" y="186768"/>
                  </a:cubicBezTo>
                  <a:close/>
                  <a:moveTo>
                    <a:pt x="19073" y="86184"/>
                  </a:moveTo>
                  <a:cubicBezTo>
                    <a:pt x="31646" y="8232"/>
                    <a:pt x="109370" y="2059"/>
                    <a:pt x="147775" y="32006"/>
                  </a:cubicBezTo>
                  <a:cubicBezTo>
                    <a:pt x="170406" y="44579"/>
                    <a:pt x="180693" y="63096"/>
                    <a:pt x="182751" y="88927"/>
                  </a:cubicBezTo>
                  <a:cubicBezTo>
                    <a:pt x="181150" y="107215"/>
                    <a:pt x="175664" y="126875"/>
                    <a:pt x="164920" y="140362"/>
                  </a:cubicBezTo>
                  <a:cubicBezTo>
                    <a:pt x="144117" y="167337"/>
                    <a:pt x="99997" y="177167"/>
                    <a:pt x="68222" y="167109"/>
                  </a:cubicBezTo>
                  <a:cubicBezTo>
                    <a:pt x="35761" y="156822"/>
                    <a:pt x="13358" y="119560"/>
                    <a:pt x="19073" y="86184"/>
                  </a:cubicBezTo>
                  <a:close/>
                </a:path>
              </a:pathLst>
            </a:custGeom>
            <a:solidFill>
              <a:srgbClr val="000000"/>
            </a:solidFill>
            <a:ln w="2286" cap="flat">
              <a:noFill/>
              <a:prstDash val="solid"/>
              <a:miter/>
            </a:ln>
          </p:spPr>
          <p:txBody>
            <a:bodyPr rtlCol="0" anchor="ctr"/>
            <a:lstStyle/>
            <a:p>
              <a:endParaRPr lang="en-US"/>
            </a:p>
          </p:txBody>
        </p:sp>
        <p:sp>
          <p:nvSpPr>
            <p:cNvPr id="232" name="Freeform 1565">
              <a:extLst>
                <a:ext uri="{FF2B5EF4-FFF2-40B4-BE49-F238E27FC236}">
                  <a16:creationId xmlns:a16="http://schemas.microsoft.com/office/drawing/2014/main" id="{6C6B7B01-C273-4128-730D-EB3F7849FEC5}"/>
                </a:ext>
              </a:extLst>
            </p:cNvPr>
            <p:cNvSpPr/>
            <p:nvPr/>
          </p:nvSpPr>
          <p:spPr>
            <a:xfrm>
              <a:off x="4430581" y="5825613"/>
              <a:ext cx="143013" cy="133302"/>
            </a:xfrm>
            <a:custGeom>
              <a:avLst/>
              <a:gdLst>
                <a:gd name="connsiteX0" fmla="*/ 73348 w 143013"/>
                <a:gd name="connsiteY0" fmla="*/ 133303 h 133302"/>
                <a:gd name="connsiteX1" fmla="*/ 142157 w 143013"/>
                <a:gd name="connsiteY1" fmla="*/ 52836 h 133302"/>
                <a:gd name="connsiteX2" fmla="*/ 45688 w 143013"/>
                <a:gd name="connsiteY2" fmla="*/ 3915 h 133302"/>
                <a:gd name="connsiteX3" fmla="*/ 882 w 143013"/>
                <a:gd name="connsiteY3" fmla="*/ 81411 h 133302"/>
                <a:gd name="connsiteX4" fmla="*/ 73348 w 143013"/>
                <a:gd name="connsiteY4" fmla="*/ 133303 h 133302"/>
                <a:gd name="connsiteX5" fmla="*/ 71062 w 143013"/>
                <a:gd name="connsiteY5" fmla="*/ 15117 h 133302"/>
                <a:gd name="connsiteX6" fmla="*/ 127298 w 143013"/>
                <a:gd name="connsiteY6" fmla="*/ 64494 h 133302"/>
                <a:gd name="connsiteX7" fmla="*/ 71748 w 143013"/>
                <a:gd name="connsiteY7" fmla="*/ 117529 h 133302"/>
                <a:gd name="connsiteX8" fmla="*/ 18027 w 143013"/>
                <a:gd name="connsiteY8" fmla="*/ 63580 h 133302"/>
                <a:gd name="connsiteX9" fmla="*/ 71062 w 143013"/>
                <a:gd name="connsiteY9" fmla="*/ 15117 h 13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3013" h="133302">
                  <a:moveTo>
                    <a:pt x="73348" y="133303"/>
                  </a:moveTo>
                  <a:cubicBezTo>
                    <a:pt x="108553" y="130788"/>
                    <a:pt x="149472" y="104042"/>
                    <a:pt x="142157" y="52836"/>
                  </a:cubicBezTo>
                  <a:cubicBezTo>
                    <a:pt x="133013" y="5287"/>
                    <a:pt x="78377" y="-7515"/>
                    <a:pt x="45688" y="3915"/>
                  </a:cubicBezTo>
                  <a:cubicBezTo>
                    <a:pt x="7740" y="17174"/>
                    <a:pt x="-3461" y="50092"/>
                    <a:pt x="882" y="81411"/>
                  </a:cubicBezTo>
                  <a:cubicBezTo>
                    <a:pt x="4311" y="107242"/>
                    <a:pt x="33115" y="133303"/>
                    <a:pt x="73348" y="133303"/>
                  </a:cubicBezTo>
                  <a:close/>
                  <a:moveTo>
                    <a:pt x="71062" y="15117"/>
                  </a:moveTo>
                  <a:cubicBezTo>
                    <a:pt x="98723" y="15802"/>
                    <a:pt x="127755" y="30204"/>
                    <a:pt x="127298" y="64494"/>
                  </a:cubicBezTo>
                  <a:cubicBezTo>
                    <a:pt x="127069" y="95584"/>
                    <a:pt x="101237" y="117529"/>
                    <a:pt x="71748" y="117529"/>
                  </a:cubicBezTo>
                  <a:cubicBezTo>
                    <a:pt x="38372" y="117529"/>
                    <a:pt x="17798" y="96955"/>
                    <a:pt x="18027" y="63580"/>
                  </a:cubicBezTo>
                  <a:cubicBezTo>
                    <a:pt x="18484" y="36605"/>
                    <a:pt x="41573" y="14431"/>
                    <a:pt x="71062" y="1511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66166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41CBF-B86C-C747-1D5E-D6C1AE212B37}"/>
            </a:ext>
          </a:extLst>
        </p:cNvPr>
        <p:cNvGrpSpPr/>
        <p:nvPr/>
      </p:nvGrpSpPr>
      <p:grpSpPr>
        <a:xfrm>
          <a:off x="0" y="0"/>
          <a:ext cx="0" cy="0"/>
          <a:chOff x="0" y="0"/>
          <a:chExt cx="0" cy="0"/>
        </a:xfrm>
      </p:grpSpPr>
      <p:sp>
        <p:nvSpPr>
          <p:cNvPr id="21" name="Text Placeholder 20">
            <a:extLst>
              <a:ext uri="{FF2B5EF4-FFF2-40B4-BE49-F238E27FC236}">
                <a16:creationId xmlns:a16="http://schemas.microsoft.com/office/drawing/2014/main" id="{DB0ADA91-63F2-992C-381C-84262DF4EB0D}"/>
              </a:ext>
            </a:extLst>
          </p:cNvPr>
          <p:cNvSpPr>
            <a:spLocks noGrp="1"/>
          </p:cNvSpPr>
          <p:nvPr>
            <p:ph type="body" sz="quarter" idx="28"/>
          </p:nvPr>
        </p:nvSpPr>
        <p:spPr>
          <a:xfrm>
            <a:off x="512193" y="1267540"/>
            <a:ext cx="4917036" cy="5028641"/>
          </a:xfrm>
        </p:spPr>
        <p:txBody>
          <a:bodyPr/>
          <a:lstStyle/>
          <a:p>
            <a:pPr marL="0" indent="0"/>
            <a:r>
              <a:rPr lang="en-US" sz="1200" dirty="0"/>
              <a:t>Dieses Modul soll ein umfassendes Verständnis für ein integratives Engagement in der Gemeinschaft vermitteln und sicherstellen, dass jede Stimme gehört und respektiert wird. </a:t>
            </a:r>
          </a:p>
          <a:p>
            <a:pPr marL="0" indent="0"/>
            <a:r>
              <a:rPr lang="en-US" sz="1200" dirty="0"/>
              <a:t>Teil 1: Erkunden Sie die Grundsätze: Gemeinsame Werte, Repräsentation, Zugänglichkeit, Transparenz, Respekt und Befähigung.</a:t>
            </a:r>
          </a:p>
          <a:p>
            <a:pPr marL="0" indent="0"/>
            <a:r>
              <a:rPr lang="en-US" sz="1200" dirty="0"/>
              <a:t>Teil 2: Identifizierung der verschiedenen Schichten der Gemeinschaft - Einwohner, Kultur, Sektoren und Ressourcen. Entwickeln Sie Strategien zur Förderung der Beteiligung und zum Aufbau von Gemeinschaftsstolz.</a:t>
            </a:r>
          </a:p>
          <a:p>
            <a:pPr marL="0" indent="0"/>
            <a:r>
              <a:rPr lang="en-US" sz="1200" dirty="0"/>
              <a:t>Teil 3: Gemeinsame Werte schaffen durch Integration verschiedener Perspektiven und Mobilisierung kollektiver Maßnahmen.</a:t>
            </a:r>
          </a:p>
          <a:p>
            <a:pPr marL="0" indent="0"/>
            <a:r>
              <a:rPr lang="en-US" sz="1200" dirty="0"/>
              <a:t>Teil 4: Bilden Sie Engagement-Teams, verfeinern Sie Strategien und erleichtern Sie integrative Gespräche, die sicherstellen, dass alle Stimmen gehört werden.</a:t>
            </a:r>
          </a:p>
          <a:p>
            <a:pPr marL="0" indent="0"/>
            <a:r>
              <a:rPr lang="en-US" sz="1200" dirty="0"/>
              <a:t>Teil 5: Lernen Sie, einen nachhaltigen Rahmen für das Engagement der Gemeinschaft zu entwerfen, der klare Ziele, die Einbindung von Stakeholdern und messbare Ergebnisse umfasst und langfristige Auswirkungen und Anpassungsfähigkeit gewährleistet.</a:t>
            </a:r>
            <a:endParaRPr lang="en-IE" sz="1200" dirty="0">
              <a:highlight>
                <a:srgbClr val="FFFF00"/>
              </a:highlight>
            </a:endParaRPr>
          </a:p>
        </p:txBody>
      </p:sp>
      <p:sp>
        <p:nvSpPr>
          <p:cNvPr id="20" name="Text Placeholder 19">
            <a:extLst>
              <a:ext uri="{FF2B5EF4-FFF2-40B4-BE49-F238E27FC236}">
                <a16:creationId xmlns:a16="http://schemas.microsoft.com/office/drawing/2014/main" id="{6EE13FC7-0B30-036C-9040-F097B88A26CF}"/>
              </a:ext>
            </a:extLst>
          </p:cNvPr>
          <p:cNvSpPr>
            <a:spLocks noGrp="1"/>
          </p:cNvSpPr>
          <p:nvPr>
            <p:ph type="body" sz="quarter" idx="27"/>
          </p:nvPr>
        </p:nvSpPr>
        <p:spPr>
          <a:xfrm>
            <a:off x="0" y="363622"/>
            <a:ext cx="5553536" cy="720752"/>
          </a:xfrm>
        </p:spPr>
        <p:txBody>
          <a:bodyPr/>
          <a:lstStyle/>
          <a:p>
            <a:r>
              <a:rPr lang="en-IE" sz="3200" b="0" dirty="0"/>
              <a:t>Einführung DARE zu Modul 6</a:t>
            </a:r>
          </a:p>
        </p:txBody>
      </p:sp>
      <p:sp>
        <p:nvSpPr>
          <p:cNvPr id="22" name="Text Placeholder 14">
            <a:extLst>
              <a:ext uri="{FF2B5EF4-FFF2-40B4-BE49-F238E27FC236}">
                <a16:creationId xmlns:a16="http://schemas.microsoft.com/office/drawing/2014/main" id="{38E6CF5E-F1FB-2DC5-EE75-26B27EBE1B51}"/>
              </a:ext>
            </a:extLst>
          </p:cNvPr>
          <p:cNvSpPr>
            <a:spLocks noGrp="1"/>
          </p:cNvSpPr>
          <p:nvPr>
            <p:ph type="body" sz="quarter" idx="14"/>
          </p:nvPr>
        </p:nvSpPr>
        <p:spPr>
          <a:xfrm>
            <a:off x="7069423" y="2196583"/>
            <a:ext cx="4465067" cy="689519"/>
          </a:xfrm>
        </p:spPr>
        <p:txBody>
          <a:bodyPr/>
          <a:lstStyle/>
          <a:p>
            <a:pPr>
              <a:lnSpc>
                <a:spcPct val="100000"/>
              </a:lnSpc>
              <a:spcBef>
                <a:spcPts val="0"/>
              </a:spcBef>
            </a:pPr>
            <a:r>
              <a:rPr lang="en-US" sz="1600" b="1" dirty="0">
                <a:ea typeface="Calibri" panose="020F0502020204030204" pitchFamily="34" charset="0"/>
                <a:cs typeface="Times New Roman" panose="02020603050405020304" pitchFamily="18" charset="0"/>
              </a:rPr>
              <a:t>Verstehen Sie und engagieren Sie Ihre Gemeinschaft: Grundlagen für integrative Wirkung.</a:t>
            </a:r>
          </a:p>
        </p:txBody>
      </p:sp>
      <p:sp>
        <p:nvSpPr>
          <p:cNvPr id="25" name="Text Placeholder 21">
            <a:extLst>
              <a:ext uri="{FF2B5EF4-FFF2-40B4-BE49-F238E27FC236}">
                <a16:creationId xmlns:a16="http://schemas.microsoft.com/office/drawing/2014/main" id="{225AE504-F5C5-5939-F828-699B2994E373}"/>
              </a:ext>
            </a:extLst>
          </p:cNvPr>
          <p:cNvSpPr txBox="1">
            <a:spLocks/>
          </p:cNvSpPr>
          <p:nvPr/>
        </p:nvSpPr>
        <p:spPr>
          <a:xfrm>
            <a:off x="7100786" y="4032894"/>
            <a:ext cx="471306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600" b="1" dirty="0">
                <a:ea typeface="Calibri" panose="020F0502020204030204" pitchFamily="34" charset="0"/>
                <a:cs typeface="Times New Roman" panose="02020603050405020304" pitchFamily="18" charset="0"/>
              </a:rPr>
              <a:t>Vorbereitung eines effektiven Rahmens für das Engagement in der Gemeinschaft: Schritt-für-Schritt-Anleitung. </a:t>
            </a:r>
          </a:p>
        </p:txBody>
      </p:sp>
      <p:sp>
        <p:nvSpPr>
          <p:cNvPr id="29" name="Text Placeholder 25">
            <a:extLst>
              <a:ext uri="{FF2B5EF4-FFF2-40B4-BE49-F238E27FC236}">
                <a16:creationId xmlns:a16="http://schemas.microsoft.com/office/drawing/2014/main" id="{6D52E10A-3536-4B50-1249-CCD7948C878E}"/>
              </a:ext>
            </a:extLst>
          </p:cNvPr>
          <p:cNvSpPr txBox="1">
            <a:spLocks/>
          </p:cNvSpPr>
          <p:nvPr/>
        </p:nvSpPr>
        <p:spPr>
          <a:xfrm>
            <a:off x="7100787" y="5071968"/>
            <a:ext cx="4917035"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600" b="1" kern="0" dirty="0">
                <a:solidFill>
                  <a:srgbClr val="083F59"/>
                </a:solidFill>
                <a:effectLst/>
                <a:ea typeface="Calibri" panose="020F0502020204030204" pitchFamily="34" charset="0"/>
              </a:rPr>
              <a:t>Schaffung eines Rahmens für das Engagement der Gemeinschaft und Entwicklung eines gemeinsamen Aktionsplans</a:t>
            </a:r>
            <a:br>
              <a:rPr lang="en-US" sz="1600" b="1" kern="0" dirty="0">
                <a:solidFill>
                  <a:srgbClr val="083F59"/>
                </a:solidFill>
                <a:effectLst/>
                <a:ea typeface="Calibri" panose="020F0502020204030204" pitchFamily="34" charset="0"/>
              </a:rPr>
            </a:br>
            <a:endParaRPr lang="en-US" sz="1600" b="1" kern="0" dirty="0">
              <a:solidFill>
                <a:srgbClr val="083F59"/>
              </a:solidFill>
              <a:effectLst/>
              <a:ea typeface="Calibri" panose="020F0502020204030204" pitchFamily="34" charset="0"/>
            </a:endParaRPr>
          </a:p>
        </p:txBody>
      </p:sp>
      <p:sp>
        <p:nvSpPr>
          <p:cNvPr id="30" name="TextBox 29">
            <a:extLst>
              <a:ext uri="{FF2B5EF4-FFF2-40B4-BE49-F238E27FC236}">
                <a16:creationId xmlns:a16="http://schemas.microsoft.com/office/drawing/2014/main" id="{6F8E1954-4FE4-015C-69F5-317AA05759B8}"/>
              </a:ext>
            </a:extLst>
          </p:cNvPr>
          <p:cNvSpPr txBox="1"/>
          <p:nvPr/>
        </p:nvSpPr>
        <p:spPr>
          <a:xfrm>
            <a:off x="7100787" y="3078057"/>
            <a:ext cx="3979590" cy="830997"/>
          </a:xfrm>
          <a:prstGeom prst="rect">
            <a:avLst/>
          </a:prstGeom>
          <a:noFill/>
        </p:spPr>
        <p:txBody>
          <a:bodyPr wrap="square" rtlCol="0">
            <a:spAutoFit/>
          </a:bodyPr>
          <a:lstStyle/>
          <a:p>
            <a:pPr>
              <a:lnSpc>
                <a:spcPct val="100000"/>
              </a:lnSpc>
              <a:spcBef>
                <a:spcPts val="0"/>
              </a:spcBef>
            </a:pPr>
            <a:r>
              <a:rPr lang="en-US" sz="1600" b="1" dirty="0">
                <a:solidFill>
                  <a:srgbClr val="083F59"/>
                </a:solidFill>
                <a:ea typeface="Calibri" panose="020F0502020204030204" pitchFamily="34" charset="0"/>
                <a:cs typeface="Times New Roman" panose="02020603050405020304" pitchFamily="18" charset="0"/>
              </a:rPr>
              <a:t>Sicherstellung eines inklusiven Engagements durch gemeinsame Wertschöpfung und Empowerment der Gemeinschaft. </a:t>
            </a:r>
          </a:p>
        </p:txBody>
      </p:sp>
      <p:sp>
        <p:nvSpPr>
          <p:cNvPr id="31" name="Text Placeholder 14">
            <a:extLst>
              <a:ext uri="{FF2B5EF4-FFF2-40B4-BE49-F238E27FC236}">
                <a16:creationId xmlns:a16="http://schemas.microsoft.com/office/drawing/2014/main" id="{0FE9817B-03C4-62DB-C440-68C6031D3DAE}"/>
              </a:ext>
            </a:extLst>
          </p:cNvPr>
          <p:cNvSpPr txBox="1">
            <a:spLocks/>
          </p:cNvSpPr>
          <p:nvPr/>
        </p:nvSpPr>
        <p:spPr>
          <a:xfrm>
            <a:off x="7069422" y="1335429"/>
            <a:ext cx="49484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600" b="1" dirty="0">
                <a:solidFill>
                  <a:srgbClr val="083F59"/>
                </a:solidFill>
                <a:effectLst/>
                <a:ea typeface="Calibri" panose="020F0502020204030204" pitchFamily="34" charset="0"/>
                <a:cs typeface="Times New Roman" panose="02020603050405020304" pitchFamily="18" charset="0"/>
              </a:rPr>
              <a:t>Grundlagen des inklusiven gesellschaftlichen Engagements: Grundsätze, Praktiken und Vorteile</a:t>
            </a:r>
            <a:endParaRPr lang="en-US" sz="1600" dirty="0">
              <a:solidFill>
                <a:srgbClr val="083F59"/>
              </a:solidFill>
              <a:effectLst/>
              <a:ea typeface="Calibri" panose="020F0502020204030204" pitchFamily="34" charset="0"/>
              <a:cs typeface="Times New Roman" panose="02020603050405020304" pitchFamily="18" charset="0"/>
            </a:endParaRPr>
          </a:p>
        </p:txBody>
      </p:sp>
      <p:sp>
        <p:nvSpPr>
          <p:cNvPr id="6" name="Text Placeholder 20">
            <a:extLst>
              <a:ext uri="{FF2B5EF4-FFF2-40B4-BE49-F238E27FC236}">
                <a16:creationId xmlns:a16="http://schemas.microsoft.com/office/drawing/2014/main" id="{28591609-C172-5E50-AC5E-C49B5D38C4E1}"/>
              </a:ext>
            </a:extLst>
          </p:cNvPr>
          <p:cNvSpPr txBox="1">
            <a:spLocks/>
          </p:cNvSpPr>
          <p:nvPr/>
        </p:nvSpPr>
        <p:spPr>
          <a:xfrm>
            <a:off x="5173210" y="1437672"/>
            <a:ext cx="1845575"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Abschnitt 1</a:t>
            </a:r>
          </a:p>
        </p:txBody>
      </p:sp>
      <p:sp>
        <p:nvSpPr>
          <p:cNvPr id="2" name="Text Placeholder 20">
            <a:extLst>
              <a:ext uri="{FF2B5EF4-FFF2-40B4-BE49-F238E27FC236}">
                <a16:creationId xmlns:a16="http://schemas.microsoft.com/office/drawing/2014/main" id="{68F7C254-E73D-2AEF-FBE3-18EA8F5D06C9}"/>
              </a:ext>
            </a:extLst>
          </p:cNvPr>
          <p:cNvSpPr txBox="1">
            <a:spLocks/>
          </p:cNvSpPr>
          <p:nvPr/>
        </p:nvSpPr>
        <p:spPr>
          <a:xfrm>
            <a:off x="5173212" y="2262668"/>
            <a:ext cx="1845575"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Abschnitt 2</a:t>
            </a:r>
          </a:p>
        </p:txBody>
      </p:sp>
      <p:sp>
        <p:nvSpPr>
          <p:cNvPr id="3" name="Text Placeholder 20">
            <a:extLst>
              <a:ext uri="{FF2B5EF4-FFF2-40B4-BE49-F238E27FC236}">
                <a16:creationId xmlns:a16="http://schemas.microsoft.com/office/drawing/2014/main" id="{48ACFD24-3A37-03B0-B1CD-21D4C49ED5D4}"/>
              </a:ext>
            </a:extLst>
          </p:cNvPr>
          <p:cNvSpPr txBox="1">
            <a:spLocks/>
          </p:cNvSpPr>
          <p:nvPr/>
        </p:nvSpPr>
        <p:spPr>
          <a:xfrm>
            <a:off x="5173212" y="3145764"/>
            <a:ext cx="1845575"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Abschnitt 3</a:t>
            </a:r>
          </a:p>
        </p:txBody>
      </p:sp>
      <p:sp>
        <p:nvSpPr>
          <p:cNvPr id="4" name="Text Placeholder 20">
            <a:extLst>
              <a:ext uri="{FF2B5EF4-FFF2-40B4-BE49-F238E27FC236}">
                <a16:creationId xmlns:a16="http://schemas.microsoft.com/office/drawing/2014/main" id="{00538BCF-B53C-9311-E382-8D2185AE474C}"/>
              </a:ext>
            </a:extLst>
          </p:cNvPr>
          <p:cNvSpPr txBox="1">
            <a:spLocks/>
          </p:cNvSpPr>
          <p:nvPr/>
        </p:nvSpPr>
        <p:spPr>
          <a:xfrm>
            <a:off x="5173211" y="4094145"/>
            <a:ext cx="1845575"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Abschnitt 4</a:t>
            </a:r>
          </a:p>
        </p:txBody>
      </p:sp>
      <p:sp>
        <p:nvSpPr>
          <p:cNvPr id="5" name="Text Placeholder 20">
            <a:extLst>
              <a:ext uri="{FF2B5EF4-FFF2-40B4-BE49-F238E27FC236}">
                <a16:creationId xmlns:a16="http://schemas.microsoft.com/office/drawing/2014/main" id="{C2721D75-0F40-372D-D788-B5725CB47891}"/>
              </a:ext>
            </a:extLst>
          </p:cNvPr>
          <p:cNvSpPr txBox="1">
            <a:spLocks/>
          </p:cNvSpPr>
          <p:nvPr/>
        </p:nvSpPr>
        <p:spPr>
          <a:xfrm>
            <a:off x="5173212" y="4972342"/>
            <a:ext cx="1845575"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Abschnitt 5</a:t>
            </a:r>
          </a:p>
        </p:txBody>
      </p:sp>
      <p:sp>
        <p:nvSpPr>
          <p:cNvPr id="8" name="TextBox 7">
            <a:extLst>
              <a:ext uri="{FF2B5EF4-FFF2-40B4-BE49-F238E27FC236}">
                <a16:creationId xmlns:a16="http://schemas.microsoft.com/office/drawing/2014/main" id="{A11F78C8-E8DB-F4E4-3A0B-9347B340B4E0}"/>
              </a:ext>
            </a:extLst>
          </p:cNvPr>
          <p:cNvSpPr txBox="1"/>
          <p:nvPr/>
        </p:nvSpPr>
        <p:spPr>
          <a:xfrm>
            <a:off x="6751964" y="233334"/>
            <a:ext cx="4948400" cy="954107"/>
          </a:xfrm>
          <a:prstGeom prst="rect">
            <a:avLst/>
          </a:prstGeom>
          <a:noFill/>
        </p:spPr>
        <p:txBody>
          <a:bodyPr wrap="square">
            <a:spAutoFit/>
          </a:bodyPr>
          <a:lstStyle/>
          <a:p>
            <a:pPr algn="ctr"/>
            <a:r>
              <a:rPr lang="en-US" sz="2800" b="1" dirty="0">
                <a:solidFill>
                  <a:srgbClr val="DF4625"/>
                </a:solidFill>
              </a:rPr>
              <a:t>Integratives gesellschaftliches Engagement für KMU </a:t>
            </a:r>
          </a:p>
        </p:txBody>
      </p:sp>
      <p:sp>
        <p:nvSpPr>
          <p:cNvPr id="7" name="TextBox 6">
            <a:extLst>
              <a:ext uri="{FF2B5EF4-FFF2-40B4-BE49-F238E27FC236}">
                <a16:creationId xmlns:a16="http://schemas.microsoft.com/office/drawing/2014/main" id="{1C8A6B01-F691-1D59-0062-110148742D10}"/>
              </a:ext>
            </a:extLst>
          </p:cNvPr>
          <p:cNvSpPr txBox="1"/>
          <p:nvPr/>
        </p:nvSpPr>
        <p:spPr>
          <a:xfrm rot="16200000">
            <a:off x="11387381" y="1393831"/>
            <a:ext cx="954447" cy="430887"/>
          </a:xfrm>
          <a:prstGeom prst="rect">
            <a:avLst/>
          </a:prstGeom>
          <a:solidFill>
            <a:srgbClr val="DF4625"/>
          </a:solidFill>
        </p:spPr>
        <p:txBody>
          <a:bodyPr wrap="square" rtlCol="0">
            <a:spAutoFit/>
          </a:bodyPr>
          <a:lstStyle/>
          <a:p>
            <a:pPr algn="ctr"/>
            <a:r>
              <a:rPr lang="en-IE" sz="2200" dirty="0">
                <a:solidFill>
                  <a:schemeClr val="bg1"/>
                </a:solidFill>
              </a:rPr>
              <a:t>Teil 1</a:t>
            </a:r>
          </a:p>
        </p:txBody>
      </p:sp>
      <p:sp>
        <p:nvSpPr>
          <p:cNvPr id="9" name="TextBox 8">
            <a:extLst>
              <a:ext uri="{FF2B5EF4-FFF2-40B4-BE49-F238E27FC236}">
                <a16:creationId xmlns:a16="http://schemas.microsoft.com/office/drawing/2014/main" id="{8F51BEF4-36EC-09CD-0482-FC7DE522D65F}"/>
              </a:ext>
            </a:extLst>
          </p:cNvPr>
          <p:cNvSpPr txBox="1"/>
          <p:nvPr/>
        </p:nvSpPr>
        <p:spPr>
          <a:xfrm rot="16200000">
            <a:off x="11347179" y="2385554"/>
            <a:ext cx="1029682" cy="430887"/>
          </a:xfrm>
          <a:prstGeom prst="rect">
            <a:avLst/>
          </a:prstGeom>
          <a:solidFill>
            <a:srgbClr val="702E8C"/>
          </a:solidFill>
        </p:spPr>
        <p:txBody>
          <a:bodyPr wrap="square" rtlCol="0">
            <a:spAutoFit/>
          </a:bodyPr>
          <a:lstStyle/>
          <a:p>
            <a:pPr algn="ctr"/>
            <a:r>
              <a:rPr lang="en-IE" sz="2200" dirty="0">
                <a:solidFill>
                  <a:schemeClr val="bg1"/>
                </a:solidFill>
              </a:rPr>
              <a:t>Teil 2</a:t>
            </a:r>
          </a:p>
        </p:txBody>
      </p:sp>
      <p:grpSp>
        <p:nvGrpSpPr>
          <p:cNvPr id="11" name="Group 10">
            <a:extLst>
              <a:ext uri="{FF2B5EF4-FFF2-40B4-BE49-F238E27FC236}">
                <a16:creationId xmlns:a16="http://schemas.microsoft.com/office/drawing/2014/main" id="{B2054644-5B7F-6B98-B1C9-4C9E8D1D3E78}"/>
              </a:ext>
            </a:extLst>
          </p:cNvPr>
          <p:cNvGrpSpPr/>
          <p:nvPr/>
        </p:nvGrpSpPr>
        <p:grpSpPr>
          <a:xfrm rot="19159346">
            <a:off x="6128394" y="903748"/>
            <a:ext cx="1170562" cy="727881"/>
            <a:chOff x="4975654" y="3674076"/>
            <a:chExt cx="1806206" cy="626075"/>
          </a:xfrm>
        </p:grpSpPr>
        <p:sp>
          <p:nvSpPr>
            <p:cNvPr id="12" name="Freeform 124">
              <a:extLst>
                <a:ext uri="{FF2B5EF4-FFF2-40B4-BE49-F238E27FC236}">
                  <a16:creationId xmlns:a16="http://schemas.microsoft.com/office/drawing/2014/main" id="{CE4A5802-2B1D-94CD-2038-D6F4EE8CD40B}"/>
                </a:ext>
              </a:extLst>
            </p:cNvPr>
            <p:cNvSpPr/>
            <p:nvPr/>
          </p:nvSpPr>
          <p:spPr>
            <a:xfrm>
              <a:off x="4975654" y="3674076"/>
              <a:ext cx="1779373" cy="626075"/>
            </a:xfrm>
            <a:custGeom>
              <a:avLst/>
              <a:gdLst>
                <a:gd name="connsiteX0" fmla="*/ 115330 w 1779373"/>
                <a:gd name="connsiteY0" fmla="*/ 395416 h 626075"/>
                <a:gd name="connsiteX1" fmla="*/ 0 w 1779373"/>
                <a:gd name="connsiteY1" fmla="*/ 49427 h 626075"/>
                <a:gd name="connsiteX2" fmla="*/ 1779373 w 1779373"/>
                <a:gd name="connsiteY2" fmla="*/ 0 h 626075"/>
                <a:gd name="connsiteX3" fmla="*/ 1524000 w 1779373"/>
                <a:gd name="connsiteY3" fmla="*/ 403654 h 626075"/>
                <a:gd name="connsiteX4" fmla="*/ 881449 w 1779373"/>
                <a:gd name="connsiteY4" fmla="*/ 387178 h 626075"/>
                <a:gd name="connsiteX5" fmla="*/ 1046205 w 1779373"/>
                <a:gd name="connsiteY5" fmla="*/ 626075 h 626075"/>
                <a:gd name="connsiteX6" fmla="*/ 584887 w 1779373"/>
                <a:gd name="connsiteY6" fmla="*/ 387178 h 626075"/>
                <a:gd name="connsiteX7" fmla="*/ 115330 w 1779373"/>
                <a:gd name="connsiteY7" fmla="*/ 395416 h 626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9373" h="626075">
                  <a:moveTo>
                    <a:pt x="115330" y="395416"/>
                  </a:moveTo>
                  <a:lnTo>
                    <a:pt x="0" y="49427"/>
                  </a:lnTo>
                  <a:lnTo>
                    <a:pt x="1779373" y="0"/>
                  </a:lnTo>
                  <a:lnTo>
                    <a:pt x="1524000" y="403654"/>
                  </a:lnTo>
                  <a:lnTo>
                    <a:pt x="881449" y="387178"/>
                  </a:lnTo>
                  <a:lnTo>
                    <a:pt x="1046205" y="626075"/>
                  </a:lnTo>
                  <a:lnTo>
                    <a:pt x="584887" y="387178"/>
                  </a:lnTo>
                  <a:lnTo>
                    <a:pt x="115330" y="395416"/>
                  </a:lnTo>
                  <a:close/>
                </a:path>
              </a:pathLst>
            </a:custGeom>
            <a:solidFill>
              <a:srgbClr val="DF46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56"/>
            </a:p>
          </p:txBody>
        </p:sp>
        <p:sp>
          <p:nvSpPr>
            <p:cNvPr id="13" name="TextBox 12">
              <a:extLst>
                <a:ext uri="{FF2B5EF4-FFF2-40B4-BE49-F238E27FC236}">
                  <a16:creationId xmlns:a16="http://schemas.microsoft.com/office/drawing/2014/main" id="{15E6E609-B28D-2AA1-BDA5-4365236D399E}"/>
                </a:ext>
              </a:extLst>
            </p:cNvPr>
            <p:cNvSpPr txBox="1"/>
            <p:nvPr/>
          </p:nvSpPr>
          <p:spPr>
            <a:xfrm>
              <a:off x="5065797" y="3763296"/>
              <a:ext cx="1716063" cy="379876"/>
            </a:xfrm>
            <a:prstGeom prst="rect">
              <a:avLst/>
            </a:prstGeom>
            <a:noFill/>
          </p:spPr>
          <p:txBody>
            <a:bodyPr wrap="square" rtlCol="0">
              <a:spAutoFit/>
            </a:bodyPr>
            <a:lstStyle/>
            <a:p>
              <a:pPr algn="l"/>
              <a:r>
                <a:rPr lang="en-US" sz="1000" b="1" dirty="0">
                  <a:ln/>
                  <a:solidFill>
                    <a:schemeClr val="bg1"/>
                  </a:solidFill>
                  <a:latin typeface="Calibri" panose="020F0502020204030204" pitchFamily="34" charset="0"/>
                  <a:cs typeface="Calibri" panose="020F0502020204030204" pitchFamily="34" charset="0"/>
                  <a:sym typeface="Avenir-Black"/>
                  <a:rtl val="0"/>
                </a:rPr>
                <a:t>SIE SIND HIER</a:t>
              </a:r>
              <a:endParaRPr lang="en-US" sz="1000" dirty="0">
                <a:ln/>
                <a:solidFill>
                  <a:schemeClr val="bg1"/>
                </a:solidFill>
                <a:latin typeface="Calibri" panose="020F0502020204030204" pitchFamily="34" charset="0"/>
                <a:cs typeface="Calibri" panose="020F0502020204030204" pitchFamily="34" charset="0"/>
                <a:sym typeface="Avenir-Black"/>
                <a:rtl val="0"/>
              </a:endParaRPr>
            </a:p>
          </p:txBody>
        </p:sp>
      </p:grpSp>
      <p:sp>
        <p:nvSpPr>
          <p:cNvPr id="16" name="TextBox 15">
            <a:extLst>
              <a:ext uri="{FF2B5EF4-FFF2-40B4-BE49-F238E27FC236}">
                <a16:creationId xmlns:a16="http://schemas.microsoft.com/office/drawing/2014/main" id="{A5AA54F8-3E5B-2800-52A8-CA93C4D67630}"/>
              </a:ext>
            </a:extLst>
          </p:cNvPr>
          <p:cNvSpPr txBox="1"/>
          <p:nvPr/>
        </p:nvSpPr>
        <p:spPr>
          <a:xfrm rot="16200000">
            <a:off x="11433624" y="3329240"/>
            <a:ext cx="857687" cy="430887"/>
          </a:xfrm>
          <a:prstGeom prst="rect">
            <a:avLst/>
          </a:prstGeom>
          <a:solidFill>
            <a:srgbClr val="05AAA3"/>
          </a:solidFill>
        </p:spPr>
        <p:txBody>
          <a:bodyPr wrap="square" rtlCol="0">
            <a:spAutoFit/>
          </a:bodyPr>
          <a:lstStyle/>
          <a:p>
            <a:pPr algn="ctr"/>
            <a:r>
              <a:rPr lang="en-IE" sz="2200" dirty="0">
                <a:solidFill>
                  <a:schemeClr val="bg1"/>
                </a:solidFill>
              </a:rPr>
              <a:t>Teil 3</a:t>
            </a:r>
          </a:p>
        </p:txBody>
      </p:sp>
      <p:sp>
        <p:nvSpPr>
          <p:cNvPr id="17" name="TextBox 16">
            <a:extLst>
              <a:ext uri="{FF2B5EF4-FFF2-40B4-BE49-F238E27FC236}">
                <a16:creationId xmlns:a16="http://schemas.microsoft.com/office/drawing/2014/main" id="{28708270-3EC9-10FF-7F61-69B533A62B2D}"/>
              </a:ext>
            </a:extLst>
          </p:cNvPr>
          <p:cNvSpPr txBox="1"/>
          <p:nvPr/>
        </p:nvSpPr>
        <p:spPr>
          <a:xfrm rot="16200000">
            <a:off x="11398021" y="4194706"/>
            <a:ext cx="928000" cy="430887"/>
          </a:xfrm>
          <a:prstGeom prst="rect">
            <a:avLst/>
          </a:prstGeom>
          <a:solidFill>
            <a:srgbClr val="0872B5"/>
          </a:solidFill>
        </p:spPr>
        <p:txBody>
          <a:bodyPr wrap="square" rtlCol="0">
            <a:spAutoFit/>
          </a:bodyPr>
          <a:lstStyle/>
          <a:p>
            <a:pPr algn="ctr"/>
            <a:r>
              <a:rPr lang="en-IE" sz="2200" dirty="0">
                <a:solidFill>
                  <a:schemeClr val="bg1"/>
                </a:solidFill>
              </a:rPr>
              <a:t>Teil 4</a:t>
            </a:r>
          </a:p>
        </p:txBody>
      </p:sp>
      <p:sp>
        <p:nvSpPr>
          <p:cNvPr id="18" name="TextBox 17">
            <a:extLst>
              <a:ext uri="{FF2B5EF4-FFF2-40B4-BE49-F238E27FC236}">
                <a16:creationId xmlns:a16="http://schemas.microsoft.com/office/drawing/2014/main" id="{3689CD0B-7B61-6325-10B0-C314E41A241B}"/>
              </a:ext>
            </a:extLst>
          </p:cNvPr>
          <p:cNvSpPr txBox="1"/>
          <p:nvPr/>
        </p:nvSpPr>
        <p:spPr>
          <a:xfrm rot="16200000">
            <a:off x="11433176" y="5087550"/>
            <a:ext cx="857687" cy="430887"/>
          </a:xfrm>
          <a:prstGeom prst="rect">
            <a:avLst/>
          </a:prstGeom>
          <a:solidFill>
            <a:srgbClr val="FCB913"/>
          </a:solidFill>
        </p:spPr>
        <p:txBody>
          <a:bodyPr wrap="square" rtlCol="0">
            <a:spAutoFit/>
          </a:bodyPr>
          <a:lstStyle/>
          <a:p>
            <a:pPr algn="ctr"/>
            <a:r>
              <a:rPr lang="en-IE" sz="2200" dirty="0">
                <a:solidFill>
                  <a:schemeClr val="bg1"/>
                </a:solidFill>
              </a:rPr>
              <a:t>Teil 5</a:t>
            </a:r>
          </a:p>
        </p:txBody>
      </p:sp>
    </p:spTree>
    <p:extLst>
      <p:ext uri="{BB962C8B-B14F-4D97-AF65-F5344CB8AC3E}">
        <p14:creationId xmlns:p14="http://schemas.microsoft.com/office/powerpoint/2010/main" val="2734969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E4A25-11FC-6147-F678-2F03C5B6C79B}"/>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1E1994E3-0228-D05F-3999-5CB1DA91BB46}"/>
              </a:ext>
            </a:extLst>
          </p:cNvPr>
          <p:cNvSpPr>
            <a:spLocks noGrp="1"/>
          </p:cNvSpPr>
          <p:nvPr>
            <p:ph type="body" sz="quarter" idx="18"/>
          </p:nvPr>
        </p:nvSpPr>
        <p:spPr>
          <a:xfrm>
            <a:off x="941293" y="1504041"/>
            <a:ext cx="6696636" cy="3849918"/>
          </a:xfrm>
        </p:spPr>
        <p:txBody>
          <a:bodyPr/>
          <a:lstStyle/>
          <a:p>
            <a:pPr marL="342900" indent="-342900">
              <a:buFont typeface="Wingdings" panose="05000000000000000000" pitchFamily="2" charset="2"/>
              <a:buChar char="q"/>
            </a:pPr>
            <a:r>
              <a:rPr lang="en-US" sz="1800" b="1" dirty="0">
                <a:solidFill>
                  <a:srgbClr val="0872B5"/>
                </a:solidFill>
              </a:rPr>
              <a:t>Ausschließende Praktiken: </a:t>
            </a:r>
            <a:r>
              <a:rPr lang="en-US" sz="1800" dirty="0"/>
              <a:t>Alle Bemühungen, die Barrieren für die Teilnahme schaffen oder ein Gefühl der Ausgrenzung hervorrufen, sind nicht auf ein inklusives Engagement ausgerichtet. Dazu könnte die Organisation von Veranstaltungen an unzugänglichen Orten gehören, die Verwendung eines Jargons, der Nicht-Experten ausschließt, oder das Fehlen von Unterstützung für diejenigen, die sie benötigen (z. B. Gebärdensprachdolmetscher oder Übersetzungsdienste).</a:t>
            </a:r>
          </a:p>
          <a:p>
            <a:pPr marL="0" indent="0"/>
            <a:endParaRPr lang="en-US" sz="1800" dirty="0"/>
          </a:p>
          <a:p>
            <a:pPr marL="0" indent="0"/>
            <a:r>
              <a:rPr lang="en-US" sz="1800" b="1" dirty="0">
                <a:solidFill>
                  <a:schemeClr val="bg1"/>
                </a:solidFill>
                <a:highlight>
                  <a:srgbClr val="0872B5"/>
                </a:highlight>
              </a:rPr>
              <a:t>Beispiel: </a:t>
            </a:r>
            <a:r>
              <a:rPr lang="en-US" sz="1800" dirty="0"/>
              <a:t>Veranstaltung einer öffentlichen Sitzung, ohne zu berücksichtigen, dass Menschen mit Behinderungen aufgrund fehlender Zugänglichkeitsmerkmale oder Vorkehrungen möglicherweise nicht teilnehmen können.</a:t>
            </a:r>
          </a:p>
          <a:p>
            <a:pPr marL="0" indent="0"/>
            <a:endParaRPr lang="en-US" sz="1800" dirty="0"/>
          </a:p>
        </p:txBody>
      </p:sp>
      <p:sp>
        <p:nvSpPr>
          <p:cNvPr id="18" name="Text Placeholder 17">
            <a:extLst>
              <a:ext uri="{FF2B5EF4-FFF2-40B4-BE49-F238E27FC236}">
                <a16:creationId xmlns:a16="http://schemas.microsoft.com/office/drawing/2014/main" id="{8CF6BC32-7064-8F91-DCAF-71E2BB149B43}"/>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sp>
        <p:nvSpPr>
          <p:cNvPr id="2" name="TextBox 1">
            <a:extLst>
              <a:ext uri="{FF2B5EF4-FFF2-40B4-BE49-F238E27FC236}">
                <a16:creationId xmlns:a16="http://schemas.microsoft.com/office/drawing/2014/main" id="{07CBD0D8-84DA-F1FD-3942-5A80212878C2}"/>
              </a:ext>
            </a:extLst>
          </p:cNvPr>
          <p:cNvSpPr txBox="1"/>
          <p:nvPr/>
        </p:nvSpPr>
        <p:spPr>
          <a:xfrm>
            <a:off x="941293" y="411420"/>
            <a:ext cx="10452325" cy="584775"/>
          </a:xfrm>
          <a:prstGeom prst="rect">
            <a:avLst/>
          </a:prstGeom>
          <a:noFill/>
        </p:spPr>
        <p:txBody>
          <a:bodyPr wrap="square" rtlCol="0">
            <a:spAutoFit/>
          </a:bodyPr>
          <a:lstStyle/>
          <a:p>
            <a:r>
              <a:rPr lang="en-US" sz="3200" b="0" kern="100" dirty="0">
                <a:solidFill>
                  <a:srgbClr val="0872B5"/>
                </a:solidFill>
                <a:latin typeface="+mn-lt"/>
                <a:cs typeface="Times New Roman" panose="02020603050405020304" pitchFamily="18" charset="0"/>
              </a:rPr>
              <a:t>Was </a:t>
            </a:r>
            <a:r>
              <a:rPr lang="en-US" sz="3200" b="1" kern="100" dirty="0">
                <a:solidFill>
                  <a:srgbClr val="CE362B"/>
                </a:solidFill>
                <a:latin typeface="+mn-lt"/>
                <a:cs typeface="Times New Roman" panose="02020603050405020304" pitchFamily="18" charset="0"/>
              </a:rPr>
              <a:t>ist kein </a:t>
            </a:r>
            <a:r>
              <a:rPr lang="en-US" sz="3200" b="0" kern="100" dirty="0">
                <a:solidFill>
                  <a:srgbClr val="0872B5"/>
                </a:solidFill>
                <a:latin typeface="+mn-lt"/>
                <a:cs typeface="Times New Roman" panose="02020603050405020304" pitchFamily="18" charset="0"/>
              </a:rPr>
              <a:t>inklusives gesellschaftliches Engagement?</a:t>
            </a:r>
            <a:endParaRPr lang="en-IE" sz="3200" b="1" dirty="0">
              <a:solidFill>
                <a:srgbClr val="CE362B"/>
              </a:solidFill>
            </a:endParaRPr>
          </a:p>
        </p:txBody>
      </p:sp>
      <p:grpSp>
        <p:nvGrpSpPr>
          <p:cNvPr id="61" name="Graphic 4">
            <a:extLst>
              <a:ext uri="{FF2B5EF4-FFF2-40B4-BE49-F238E27FC236}">
                <a16:creationId xmlns:a16="http://schemas.microsoft.com/office/drawing/2014/main" id="{53FE058C-A454-C197-405E-0F6D505A0CAA}"/>
              </a:ext>
            </a:extLst>
          </p:cNvPr>
          <p:cNvGrpSpPr/>
          <p:nvPr/>
        </p:nvGrpSpPr>
        <p:grpSpPr>
          <a:xfrm>
            <a:off x="7951578" y="2500420"/>
            <a:ext cx="3310665" cy="1857159"/>
            <a:chOff x="7482039" y="556844"/>
            <a:chExt cx="2526749" cy="762433"/>
          </a:xfrm>
        </p:grpSpPr>
        <p:sp>
          <p:nvSpPr>
            <p:cNvPr id="62" name="Freeform 361">
              <a:extLst>
                <a:ext uri="{FF2B5EF4-FFF2-40B4-BE49-F238E27FC236}">
                  <a16:creationId xmlns:a16="http://schemas.microsoft.com/office/drawing/2014/main" id="{50D8A399-EAB9-EA35-C2C5-DBACBDA744CC}"/>
                </a:ext>
              </a:extLst>
            </p:cNvPr>
            <p:cNvSpPr/>
            <p:nvPr/>
          </p:nvSpPr>
          <p:spPr>
            <a:xfrm>
              <a:off x="7956863" y="841023"/>
              <a:ext cx="88437" cy="44199"/>
            </a:xfrm>
            <a:custGeom>
              <a:avLst/>
              <a:gdLst>
                <a:gd name="connsiteX0" fmla="*/ 73092 w 88437"/>
                <a:gd name="connsiteY0" fmla="*/ 1066 h 44199"/>
                <a:gd name="connsiteX1" fmla="*/ 0 w 88437"/>
                <a:gd name="connsiteY1" fmla="*/ 33010 h 44199"/>
                <a:gd name="connsiteX2" fmla="*/ 9745 w 88437"/>
                <a:gd name="connsiteY2" fmla="*/ 44199 h 44199"/>
                <a:gd name="connsiteX3" fmla="*/ 76160 w 88437"/>
                <a:gd name="connsiteY3" fmla="*/ 31566 h 44199"/>
                <a:gd name="connsiteX4" fmla="*/ 87710 w 88437"/>
                <a:gd name="connsiteY4" fmla="*/ 17128 h 44199"/>
                <a:gd name="connsiteX5" fmla="*/ 73092 w 88437"/>
                <a:gd name="connsiteY5" fmla="*/ 1066 h 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37" h="44199">
                  <a:moveTo>
                    <a:pt x="73092" y="1066"/>
                  </a:moveTo>
                  <a:cubicBezTo>
                    <a:pt x="51796" y="10631"/>
                    <a:pt x="25266" y="22182"/>
                    <a:pt x="0" y="33010"/>
                  </a:cubicBezTo>
                  <a:cubicBezTo>
                    <a:pt x="722" y="35537"/>
                    <a:pt x="9024" y="41673"/>
                    <a:pt x="9745" y="44199"/>
                  </a:cubicBezTo>
                  <a:cubicBezTo>
                    <a:pt x="29958" y="40049"/>
                    <a:pt x="55947" y="36259"/>
                    <a:pt x="76160" y="31566"/>
                  </a:cubicBezTo>
                  <a:cubicBezTo>
                    <a:pt x="83018" y="29942"/>
                    <a:pt x="85905" y="23265"/>
                    <a:pt x="87710" y="17128"/>
                  </a:cubicBezTo>
                  <a:cubicBezTo>
                    <a:pt x="90959" y="6300"/>
                    <a:pt x="82837" y="-3265"/>
                    <a:pt x="73092" y="1066"/>
                  </a:cubicBezTo>
                  <a:close/>
                </a:path>
              </a:pathLst>
            </a:custGeom>
            <a:solidFill>
              <a:srgbClr val="FFFFFF"/>
            </a:solidFill>
            <a:ln w="1804" cap="flat">
              <a:noFill/>
              <a:prstDash val="solid"/>
              <a:miter/>
            </a:ln>
          </p:spPr>
          <p:txBody>
            <a:bodyPr rtlCol="0" anchor="ctr"/>
            <a:lstStyle/>
            <a:p>
              <a:endParaRPr lang="en-US"/>
            </a:p>
          </p:txBody>
        </p:sp>
        <p:sp>
          <p:nvSpPr>
            <p:cNvPr id="63" name="Freeform 362">
              <a:extLst>
                <a:ext uri="{FF2B5EF4-FFF2-40B4-BE49-F238E27FC236}">
                  <a16:creationId xmlns:a16="http://schemas.microsoft.com/office/drawing/2014/main" id="{350205AC-E875-553C-F930-30D12AD43A14}"/>
                </a:ext>
              </a:extLst>
            </p:cNvPr>
            <p:cNvSpPr/>
            <p:nvPr/>
          </p:nvSpPr>
          <p:spPr>
            <a:xfrm>
              <a:off x="8988263" y="774572"/>
              <a:ext cx="360465" cy="424762"/>
            </a:xfrm>
            <a:custGeom>
              <a:avLst/>
              <a:gdLst>
                <a:gd name="connsiteX0" fmla="*/ 311144 w 360465"/>
                <a:gd name="connsiteY0" fmla="*/ 2006 h 424762"/>
                <a:gd name="connsiteX1" fmla="*/ 201236 w 360465"/>
                <a:gd name="connsiteY1" fmla="*/ 36296 h 424762"/>
                <a:gd name="connsiteX2" fmla="*/ 160268 w 360465"/>
                <a:gd name="connsiteY2" fmla="*/ 39003 h 424762"/>
                <a:gd name="connsiteX3" fmla="*/ 46931 w 360465"/>
                <a:gd name="connsiteY3" fmla="*/ 15181 h 424762"/>
                <a:gd name="connsiteX4" fmla="*/ 11558 w 360465"/>
                <a:gd name="connsiteY4" fmla="*/ 27092 h 424762"/>
                <a:gd name="connsiteX5" fmla="*/ 26357 w 360465"/>
                <a:gd name="connsiteY5" fmla="*/ 52900 h 424762"/>
                <a:gd name="connsiteX6" fmla="*/ 128866 w 360465"/>
                <a:gd name="connsiteY6" fmla="*/ 91701 h 424762"/>
                <a:gd name="connsiteX7" fmla="*/ 236969 w 360465"/>
                <a:gd name="connsiteY7" fmla="*/ 84122 h 424762"/>
                <a:gd name="connsiteX8" fmla="*/ 250505 w 360465"/>
                <a:gd name="connsiteY8" fmla="*/ 84302 h 424762"/>
                <a:gd name="connsiteX9" fmla="*/ 243467 w 360465"/>
                <a:gd name="connsiteY9" fmla="*/ 92062 h 424762"/>
                <a:gd name="connsiteX10" fmla="*/ 210260 w 360465"/>
                <a:gd name="connsiteY10" fmla="*/ 150175 h 424762"/>
                <a:gd name="connsiteX11" fmla="*/ 191310 w 360465"/>
                <a:gd name="connsiteY11" fmla="*/ 175802 h 424762"/>
                <a:gd name="connsiteX12" fmla="*/ 64256 w 360465"/>
                <a:gd name="connsiteY12" fmla="*/ 245826 h 424762"/>
                <a:gd name="connsiteX13" fmla="*/ 31410 w 360465"/>
                <a:gd name="connsiteY13" fmla="*/ 307187 h 424762"/>
                <a:gd name="connsiteX14" fmla="*/ 1271 w 360465"/>
                <a:gd name="connsiteY14" fmla="*/ 390024 h 424762"/>
                <a:gd name="connsiteX15" fmla="*/ 22747 w 360465"/>
                <a:gd name="connsiteY15" fmla="*/ 424134 h 424762"/>
                <a:gd name="connsiteX16" fmla="*/ 51984 w 360465"/>
                <a:gd name="connsiteY16" fmla="*/ 404823 h 424762"/>
                <a:gd name="connsiteX17" fmla="*/ 96741 w 360465"/>
                <a:gd name="connsiteY17" fmla="*/ 316211 h 424762"/>
                <a:gd name="connsiteX18" fmla="*/ 150342 w 360465"/>
                <a:gd name="connsiteY18" fmla="*/ 271273 h 424762"/>
                <a:gd name="connsiteX19" fmla="*/ 242023 w 360465"/>
                <a:gd name="connsiteY19" fmla="*/ 252503 h 424762"/>
                <a:gd name="connsiteX20" fmla="*/ 294180 w 360465"/>
                <a:gd name="connsiteY20" fmla="*/ 215506 h 424762"/>
                <a:gd name="connsiteX21" fmla="*/ 358789 w 360465"/>
                <a:gd name="connsiteY21" fmla="*/ 54885 h 424762"/>
                <a:gd name="connsiteX22" fmla="*/ 311144 w 360465"/>
                <a:gd name="connsiteY22" fmla="*/ 2006 h 4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5" h="424762">
                  <a:moveTo>
                    <a:pt x="311144" y="2006"/>
                  </a:moveTo>
                  <a:cubicBezTo>
                    <a:pt x="275049" y="13737"/>
                    <a:pt x="237150" y="23843"/>
                    <a:pt x="201236" y="36296"/>
                  </a:cubicBezTo>
                  <a:cubicBezTo>
                    <a:pt x="188603" y="40808"/>
                    <a:pt x="174526" y="41169"/>
                    <a:pt x="160268" y="39003"/>
                  </a:cubicBezTo>
                  <a:cubicBezTo>
                    <a:pt x="122008" y="33408"/>
                    <a:pt x="84289" y="25107"/>
                    <a:pt x="46931" y="15181"/>
                  </a:cubicBezTo>
                  <a:cubicBezTo>
                    <a:pt x="32312" y="11210"/>
                    <a:pt x="15889" y="16083"/>
                    <a:pt x="11558" y="27092"/>
                  </a:cubicBezTo>
                  <a:cubicBezTo>
                    <a:pt x="5963" y="41349"/>
                    <a:pt x="18235" y="45681"/>
                    <a:pt x="26357" y="52900"/>
                  </a:cubicBezTo>
                  <a:cubicBezTo>
                    <a:pt x="41697" y="66435"/>
                    <a:pt x="103780" y="94228"/>
                    <a:pt x="128866" y="91701"/>
                  </a:cubicBezTo>
                  <a:cubicBezTo>
                    <a:pt x="157020" y="88814"/>
                    <a:pt x="208094" y="90619"/>
                    <a:pt x="236969" y="84122"/>
                  </a:cubicBezTo>
                  <a:cubicBezTo>
                    <a:pt x="241301" y="84663"/>
                    <a:pt x="247978" y="78527"/>
                    <a:pt x="250505" y="84302"/>
                  </a:cubicBezTo>
                  <a:cubicBezTo>
                    <a:pt x="253032" y="90258"/>
                    <a:pt x="248159" y="88994"/>
                    <a:pt x="243467" y="92062"/>
                  </a:cubicBezTo>
                  <a:cubicBezTo>
                    <a:pt x="224517" y="104515"/>
                    <a:pt x="218381" y="131045"/>
                    <a:pt x="210260" y="150175"/>
                  </a:cubicBezTo>
                  <a:cubicBezTo>
                    <a:pt x="205748" y="160642"/>
                    <a:pt x="200694" y="168403"/>
                    <a:pt x="191310" y="175802"/>
                  </a:cubicBezTo>
                  <a:cubicBezTo>
                    <a:pt x="169292" y="193128"/>
                    <a:pt x="67866" y="230125"/>
                    <a:pt x="64256" y="245826"/>
                  </a:cubicBezTo>
                  <a:cubicBezTo>
                    <a:pt x="61910" y="250879"/>
                    <a:pt x="33576" y="302134"/>
                    <a:pt x="31410" y="307187"/>
                  </a:cubicBezTo>
                  <a:cubicBezTo>
                    <a:pt x="20582" y="334439"/>
                    <a:pt x="7588" y="361149"/>
                    <a:pt x="1271" y="390024"/>
                  </a:cubicBezTo>
                  <a:cubicBezTo>
                    <a:pt x="-3241" y="410418"/>
                    <a:pt x="4339" y="420344"/>
                    <a:pt x="22747" y="424134"/>
                  </a:cubicBezTo>
                  <a:cubicBezTo>
                    <a:pt x="39531" y="427563"/>
                    <a:pt x="47472" y="416374"/>
                    <a:pt x="51984" y="404823"/>
                  </a:cubicBezTo>
                  <a:cubicBezTo>
                    <a:pt x="64076" y="373782"/>
                    <a:pt x="83928" y="346891"/>
                    <a:pt x="96741" y="316211"/>
                  </a:cubicBezTo>
                  <a:cubicBezTo>
                    <a:pt x="106667" y="292388"/>
                    <a:pt x="121466" y="274341"/>
                    <a:pt x="150342" y="271273"/>
                  </a:cubicBezTo>
                  <a:cubicBezTo>
                    <a:pt x="181384" y="268024"/>
                    <a:pt x="211523" y="259181"/>
                    <a:pt x="242023" y="252503"/>
                  </a:cubicBezTo>
                  <a:cubicBezTo>
                    <a:pt x="265304" y="247450"/>
                    <a:pt x="282630" y="236080"/>
                    <a:pt x="294180" y="215506"/>
                  </a:cubicBezTo>
                  <a:cubicBezTo>
                    <a:pt x="322694" y="164793"/>
                    <a:pt x="344532" y="111012"/>
                    <a:pt x="358789" y="54885"/>
                  </a:cubicBezTo>
                  <a:cubicBezTo>
                    <a:pt x="367272" y="22760"/>
                    <a:pt x="342366" y="-8281"/>
                    <a:pt x="311144" y="2006"/>
                  </a:cubicBezTo>
                  <a:close/>
                </a:path>
              </a:pathLst>
            </a:custGeom>
            <a:solidFill>
              <a:srgbClr val="DEA900"/>
            </a:solidFill>
            <a:ln w="1804" cap="flat">
              <a:noFill/>
              <a:prstDash val="solid"/>
              <a:miter/>
            </a:ln>
          </p:spPr>
          <p:txBody>
            <a:bodyPr rtlCol="0" anchor="ctr"/>
            <a:lstStyle/>
            <a:p>
              <a:endParaRPr lang="en-US"/>
            </a:p>
          </p:txBody>
        </p:sp>
        <p:sp>
          <p:nvSpPr>
            <p:cNvPr id="64" name="Freeform 363">
              <a:extLst>
                <a:ext uri="{FF2B5EF4-FFF2-40B4-BE49-F238E27FC236}">
                  <a16:creationId xmlns:a16="http://schemas.microsoft.com/office/drawing/2014/main" id="{888E896A-C283-806F-B207-07AF1E548171}"/>
                </a:ext>
              </a:extLst>
            </p:cNvPr>
            <p:cNvSpPr/>
            <p:nvPr/>
          </p:nvSpPr>
          <p:spPr>
            <a:xfrm>
              <a:off x="9538710" y="601352"/>
              <a:ext cx="164971" cy="164144"/>
            </a:xfrm>
            <a:custGeom>
              <a:avLst/>
              <a:gdLst>
                <a:gd name="connsiteX0" fmla="*/ 161709 w 164971"/>
                <a:gd name="connsiteY0" fmla="*/ 65137 h 164144"/>
                <a:gd name="connsiteX1" fmla="*/ 67682 w 164971"/>
                <a:gd name="connsiteY1" fmla="*/ 888 h 164144"/>
                <a:gd name="connsiteX2" fmla="*/ 2712 w 164971"/>
                <a:gd name="connsiteY2" fmla="*/ 62250 h 164144"/>
                <a:gd name="connsiteX3" fmla="*/ 33212 w 164971"/>
                <a:gd name="connsiteY3" fmla="*/ 145809 h 164144"/>
                <a:gd name="connsiteX4" fmla="*/ 161709 w 164971"/>
                <a:gd name="connsiteY4" fmla="*/ 65137 h 16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1" h="164144">
                  <a:moveTo>
                    <a:pt x="161709" y="65137"/>
                  </a:moveTo>
                  <a:cubicBezTo>
                    <a:pt x="161709" y="64776"/>
                    <a:pt x="152144" y="-8857"/>
                    <a:pt x="67682" y="888"/>
                  </a:cubicBezTo>
                  <a:cubicBezTo>
                    <a:pt x="37362" y="4317"/>
                    <a:pt x="11735" y="29223"/>
                    <a:pt x="2712" y="62250"/>
                  </a:cubicBezTo>
                  <a:cubicBezTo>
                    <a:pt x="-5410" y="91667"/>
                    <a:pt x="4697" y="124332"/>
                    <a:pt x="33212" y="145809"/>
                  </a:cubicBezTo>
                  <a:cubicBezTo>
                    <a:pt x="93851" y="196341"/>
                    <a:pt x="183185" y="133537"/>
                    <a:pt x="161709" y="65137"/>
                  </a:cubicBezTo>
                  <a:close/>
                </a:path>
              </a:pathLst>
            </a:custGeom>
            <a:solidFill>
              <a:srgbClr val="FFFFFF"/>
            </a:solidFill>
            <a:ln w="1804" cap="flat">
              <a:noFill/>
              <a:prstDash val="solid"/>
              <a:miter/>
            </a:ln>
          </p:spPr>
          <p:txBody>
            <a:bodyPr rtlCol="0" anchor="ctr"/>
            <a:lstStyle/>
            <a:p>
              <a:endParaRPr lang="en-US"/>
            </a:p>
          </p:txBody>
        </p:sp>
        <p:sp>
          <p:nvSpPr>
            <p:cNvPr id="65" name="Freeform 364">
              <a:extLst>
                <a:ext uri="{FF2B5EF4-FFF2-40B4-BE49-F238E27FC236}">
                  <a16:creationId xmlns:a16="http://schemas.microsoft.com/office/drawing/2014/main" id="{2E0CDEFB-05A2-3B42-67B7-E74398D533C2}"/>
                </a:ext>
              </a:extLst>
            </p:cNvPr>
            <p:cNvSpPr/>
            <p:nvPr/>
          </p:nvSpPr>
          <p:spPr>
            <a:xfrm>
              <a:off x="9112971" y="1056134"/>
              <a:ext cx="73459" cy="157545"/>
            </a:xfrm>
            <a:custGeom>
              <a:avLst/>
              <a:gdLst>
                <a:gd name="connsiteX0" fmla="*/ 44764 w 73459"/>
                <a:gd name="connsiteY0" fmla="*/ 2885 h 157545"/>
                <a:gd name="connsiteX1" fmla="*/ 6143 w 73459"/>
                <a:gd name="connsiteY1" fmla="*/ 44394 h 157545"/>
                <a:gd name="connsiteX2" fmla="*/ 6 w 73459"/>
                <a:gd name="connsiteY2" fmla="*/ 132104 h 157545"/>
                <a:gd name="connsiteX3" fmla="*/ 11015 w 73459"/>
                <a:gd name="connsiteY3" fmla="*/ 153400 h 157545"/>
                <a:gd name="connsiteX4" fmla="*/ 56134 w 73459"/>
                <a:gd name="connsiteY4" fmla="*/ 138060 h 157545"/>
                <a:gd name="connsiteX5" fmla="*/ 73459 w 73459"/>
                <a:gd name="connsiteY5" fmla="*/ 2524 h 157545"/>
                <a:gd name="connsiteX6" fmla="*/ 44764 w 73459"/>
                <a:gd name="connsiteY6" fmla="*/ 2885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59" h="157545">
                  <a:moveTo>
                    <a:pt x="44764" y="2885"/>
                  </a:moveTo>
                  <a:cubicBezTo>
                    <a:pt x="14625" y="10104"/>
                    <a:pt x="11015" y="13713"/>
                    <a:pt x="6143" y="44394"/>
                  </a:cubicBezTo>
                  <a:cubicBezTo>
                    <a:pt x="1450" y="73450"/>
                    <a:pt x="548" y="102867"/>
                    <a:pt x="6" y="132104"/>
                  </a:cubicBezTo>
                  <a:cubicBezTo>
                    <a:pt x="-174" y="139684"/>
                    <a:pt x="3436" y="148708"/>
                    <a:pt x="11015" y="153400"/>
                  </a:cubicBezTo>
                  <a:cubicBezTo>
                    <a:pt x="26356" y="162965"/>
                    <a:pt x="51622" y="155205"/>
                    <a:pt x="56134" y="138060"/>
                  </a:cubicBezTo>
                  <a:cubicBezTo>
                    <a:pt x="61007" y="119471"/>
                    <a:pt x="69489" y="28693"/>
                    <a:pt x="73459" y="2524"/>
                  </a:cubicBezTo>
                  <a:cubicBezTo>
                    <a:pt x="62270" y="-2168"/>
                    <a:pt x="53607" y="719"/>
                    <a:pt x="44764" y="2885"/>
                  </a:cubicBezTo>
                  <a:close/>
                </a:path>
              </a:pathLst>
            </a:custGeom>
            <a:solidFill>
              <a:srgbClr val="FFFFFF"/>
            </a:solidFill>
            <a:ln w="1804" cap="flat">
              <a:noFill/>
              <a:prstDash val="solid"/>
              <a:miter/>
            </a:ln>
          </p:spPr>
          <p:txBody>
            <a:bodyPr rtlCol="0" anchor="ctr"/>
            <a:lstStyle/>
            <a:p>
              <a:endParaRPr lang="en-US"/>
            </a:p>
          </p:txBody>
        </p:sp>
        <p:sp>
          <p:nvSpPr>
            <p:cNvPr id="66" name="Freeform 365">
              <a:extLst>
                <a:ext uri="{FF2B5EF4-FFF2-40B4-BE49-F238E27FC236}">
                  <a16:creationId xmlns:a16="http://schemas.microsoft.com/office/drawing/2014/main" id="{80B5683E-3A4B-EA26-23F2-271BC509F095}"/>
                </a:ext>
              </a:extLst>
            </p:cNvPr>
            <p:cNvSpPr/>
            <p:nvPr/>
          </p:nvSpPr>
          <p:spPr>
            <a:xfrm>
              <a:off x="9216730" y="592495"/>
              <a:ext cx="164251" cy="166154"/>
            </a:xfrm>
            <a:custGeom>
              <a:avLst/>
              <a:gdLst>
                <a:gd name="connsiteX0" fmla="*/ 84482 w 164251"/>
                <a:gd name="connsiteY0" fmla="*/ 165494 h 166154"/>
                <a:gd name="connsiteX1" fmla="*/ 164252 w 164251"/>
                <a:gd name="connsiteY1" fmla="*/ 81394 h 166154"/>
                <a:gd name="connsiteX2" fmla="*/ 82316 w 164251"/>
                <a:gd name="connsiteY2" fmla="*/ 0 h 166154"/>
                <a:gd name="connsiteX3" fmla="*/ 20 w 164251"/>
                <a:gd name="connsiteY3" fmla="*/ 83920 h 166154"/>
                <a:gd name="connsiteX4" fmla="*/ 84482 w 164251"/>
                <a:gd name="connsiteY4" fmla="*/ 165494 h 16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51" h="166154">
                  <a:moveTo>
                    <a:pt x="84482" y="165494"/>
                  </a:moveTo>
                  <a:cubicBezTo>
                    <a:pt x="140429" y="172172"/>
                    <a:pt x="164252" y="127054"/>
                    <a:pt x="164252" y="81394"/>
                  </a:cubicBezTo>
                  <a:cubicBezTo>
                    <a:pt x="161183" y="26530"/>
                    <a:pt x="141872" y="4331"/>
                    <a:pt x="82316" y="0"/>
                  </a:cubicBezTo>
                  <a:cubicBezTo>
                    <a:pt x="19331" y="3249"/>
                    <a:pt x="923" y="40968"/>
                    <a:pt x="20" y="83920"/>
                  </a:cubicBezTo>
                  <a:cubicBezTo>
                    <a:pt x="-882" y="136980"/>
                    <a:pt x="28355" y="168382"/>
                    <a:pt x="84482" y="165494"/>
                  </a:cubicBezTo>
                  <a:close/>
                </a:path>
              </a:pathLst>
            </a:custGeom>
            <a:solidFill>
              <a:srgbClr val="FFFFFF"/>
            </a:solidFill>
            <a:ln w="1804" cap="flat">
              <a:noFill/>
              <a:prstDash val="solid"/>
              <a:miter/>
            </a:ln>
          </p:spPr>
          <p:txBody>
            <a:bodyPr rtlCol="0" anchor="ctr"/>
            <a:lstStyle/>
            <a:p>
              <a:endParaRPr lang="en-US"/>
            </a:p>
          </p:txBody>
        </p:sp>
        <p:sp>
          <p:nvSpPr>
            <p:cNvPr id="67" name="Freeform 366">
              <a:extLst>
                <a:ext uri="{FF2B5EF4-FFF2-40B4-BE49-F238E27FC236}">
                  <a16:creationId xmlns:a16="http://schemas.microsoft.com/office/drawing/2014/main" id="{A85CCF35-927D-5778-51EF-D81EBDF0D24B}"/>
                </a:ext>
              </a:extLst>
            </p:cNvPr>
            <p:cNvSpPr/>
            <p:nvPr/>
          </p:nvSpPr>
          <p:spPr>
            <a:xfrm>
              <a:off x="9365773" y="776558"/>
              <a:ext cx="309620" cy="140312"/>
            </a:xfrm>
            <a:custGeom>
              <a:avLst/>
              <a:gdLst>
                <a:gd name="connsiteX0" fmla="*/ 299274 w 309620"/>
                <a:gd name="connsiteY0" fmla="*/ 20053 h 140312"/>
                <a:gd name="connsiteX1" fmla="*/ 278519 w 309620"/>
                <a:gd name="connsiteY1" fmla="*/ 20 h 140312"/>
                <a:gd name="connsiteX2" fmla="*/ 209037 w 309620"/>
                <a:gd name="connsiteY2" fmla="*/ 14458 h 140312"/>
                <a:gd name="connsiteX3" fmla="*/ 148036 w 309620"/>
                <a:gd name="connsiteY3" fmla="*/ 60659 h 140312"/>
                <a:gd name="connsiteX4" fmla="*/ 87578 w 309620"/>
                <a:gd name="connsiteY4" fmla="*/ 70044 h 140312"/>
                <a:gd name="connsiteX5" fmla="*/ 44444 w 309620"/>
                <a:gd name="connsiteY5" fmla="*/ 51997 h 140312"/>
                <a:gd name="connsiteX6" fmla="*/ 770 w 309620"/>
                <a:gd name="connsiteY6" fmla="*/ 64991 h 140312"/>
                <a:gd name="connsiteX7" fmla="*/ 22427 w 309620"/>
                <a:gd name="connsiteY7" fmla="*/ 100003 h 140312"/>
                <a:gd name="connsiteX8" fmla="*/ 24954 w 309620"/>
                <a:gd name="connsiteY8" fmla="*/ 101266 h 140312"/>
                <a:gd name="connsiteX9" fmla="*/ 80720 w 309620"/>
                <a:gd name="connsiteY9" fmla="*/ 131225 h 140312"/>
                <a:gd name="connsiteX10" fmla="*/ 122951 w 309620"/>
                <a:gd name="connsiteY10" fmla="*/ 138263 h 140312"/>
                <a:gd name="connsiteX11" fmla="*/ 194780 w 309620"/>
                <a:gd name="connsiteY11" fmla="*/ 105056 h 140312"/>
                <a:gd name="connsiteX12" fmla="*/ 227445 w 309620"/>
                <a:gd name="connsiteY12" fmla="*/ 103071 h 140312"/>
                <a:gd name="connsiteX13" fmla="*/ 293318 w 309620"/>
                <a:gd name="connsiteY13" fmla="*/ 118230 h 140312"/>
                <a:gd name="connsiteX14" fmla="*/ 309380 w 309620"/>
                <a:gd name="connsiteY14" fmla="*/ 104695 h 140312"/>
                <a:gd name="connsiteX15" fmla="*/ 309380 w 309620"/>
                <a:gd name="connsiteY15" fmla="*/ 85745 h 140312"/>
                <a:gd name="connsiteX16" fmla="*/ 299274 w 309620"/>
                <a:gd name="connsiteY16" fmla="*/ 20053 h 1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620" h="140312">
                  <a:moveTo>
                    <a:pt x="299274" y="20053"/>
                  </a:moveTo>
                  <a:cubicBezTo>
                    <a:pt x="296386" y="9946"/>
                    <a:pt x="291513" y="-521"/>
                    <a:pt x="278519" y="20"/>
                  </a:cubicBezTo>
                  <a:cubicBezTo>
                    <a:pt x="250365" y="1464"/>
                    <a:pt x="234303" y="-2867"/>
                    <a:pt x="209037" y="14458"/>
                  </a:cubicBezTo>
                  <a:cubicBezTo>
                    <a:pt x="191531" y="26550"/>
                    <a:pt x="163197" y="46221"/>
                    <a:pt x="148036" y="60659"/>
                  </a:cubicBezTo>
                  <a:cubicBezTo>
                    <a:pt x="129448" y="78346"/>
                    <a:pt x="109957" y="80511"/>
                    <a:pt x="87578" y="70044"/>
                  </a:cubicBezTo>
                  <a:cubicBezTo>
                    <a:pt x="73501" y="63547"/>
                    <a:pt x="59244" y="56869"/>
                    <a:pt x="44444" y="51997"/>
                  </a:cubicBezTo>
                  <a:cubicBezTo>
                    <a:pt x="26397" y="46041"/>
                    <a:pt x="5102" y="53260"/>
                    <a:pt x="770" y="64991"/>
                  </a:cubicBezTo>
                  <a:cubicBezTo>
                    <a:pt x="-2839" y="75278"/>
                    <a:pt x="6545" y="90437"/>
                    <a:pt x="22427" y="100003"/>
                  </a:cubicBezTo>
                  <a:cubicBezTo>
                    <a:pt x="23149" y="100544"/>
                    <a:pt x="24051" y="100724"/>
                    <a:pt x="24954" y="101266"/>
                  </a:cubicBezTo>
                  <a:cubicBezTo>
                    <a:pt x="44084" y="110470"/>
                    <a:pt x="62673" y="120035"/>
                    <a:pt x="80720" y="131225"/>
                  </a:cubicBezTo>
                  <a:cubicBezTo>
                    <a:pt x="93534" y="139165"/>
                    <a:pt x="107972" y="142955"/>
                    <a:pt x="122951" y="138263"/>
                  </a:cubicBezTo>
                  <a:cubicBezTo>
                    <a:pt x="148398" y="130503"/>
                    <a:pt x="174205" y="123284"/>
                    <a:pt x="194780" y="105056"/>
                  </a:cubicBezTo>
                  <a:cubicBezTo>
                    <a:pt x="205066" y="96032"/>
                    <a:pt x="216616" y="95310"/>
                    <a:pt x="227445" y="103071"/>
                  </a:cubicBezTo>
                  <a:cubicBezTo>
                    <a:pt x="247477" y="117509"/>
                    <a:pt x="271300" y="112816"/>
                    <a:pt x="293318" y="118230"/>
                  </a:cubicBezTo>
                  <a:cubicBezTo>
                    <a:pt x="304146" y="120757"/>
                    <a:pt x="308478" y="114080"/>
                    <a:pt x="309380" y="104695"/>
                  </a:cubicBezTo>
                  <a:cubicBezTo>
                    <a:pt x="309921" y="100183"/>
                    <a:pt x="309380" y="95491"/>
                    <a:pt x="309380" y="85745"/>
                  </a:cubicBezTo>
                  <a:cubicBezTo>
                    <a:pt x="307936" y="66795"/>
                    <a:pt x="305951" y="42973"/>
                    <a:pt x="299274" y="20053"/>
                  </a:cubicBezTo>
                  <a:close/>
                </a:path>
              </a:pathLst>
            </a:custGeom>
            <a:solidFill>
              <a:srgbClr val="DEA900"/>
            </a:solidFill>
            <a:ln w="1804" cap="flat">
              <a:noFill/>
              <a:prstDash val="solid"/>
              <a:miter/>
            </a:ln>
          </p:spPr>
          <p:txBody>
            <a:bodyPr rtlCol="0" anchor="ctr"/>
            <a:lstStyle/>
            <a:p>
              <a:endParaRPr lang="en-US"/>
            </a:p>
          </p:txBody>
        </p:sp>
        <p:sp>
          <p:nvSpPr>
            <p:cNvPr id="68" name="Freeform 367">
              <a:extLst>
                <a:ext uri="{FF2B5EF4-FFF2-40B4-BE49-F238E27FC236}">
                  <a16:creationId xmlns:a16="http://schemas.microsoft.com/office/drawing/2014/main" id="{CC7FDF4D-6173-2775-590E-68952CEAF4FA}"/>
                </a:ext>
              </a:extLst>
            </p:cNvPr>
            <p:cNvSpPr/>
            <p:nvPr/>
          </p:nvSpPr>
          <p:spPr>
            <a:xfrm>
              <a:off x="9572092" y="1031768"/>
              <a:ext cx="155946" cy="163403"/>
            </a:xfrm>
            <a:custGeom>
              <a:avLst/>
              <a:gdLst>
                <a:gd name="connsiteX0" fmla="*/ 59748 w 155946"/>
                <a:gd name="connsiteY0" fmla="*/ 3249 h 163403"/>
                <a:gd name="connsiteX1" fmla="*/ 57220 w 155946"/>
                <a:gd name="connsiteY1" fmla="*/ 0 h 163403"/>
                <a:gd name="connsiteX2" fmla="*/ 25637 w 155946"/>
                <a:gd name="connsiteY2" fmla="*/ 12994 h 163403"/>
                <a:gd name="connsiteX3" fmla="*/ 11020 w 155946"/>
                <a:gd name="connsiteY3" fmla="*/ 78867 h 163403"/>
                <a:gd name="connsiteX4" fmla="*/ 116597 w 155946"/>
                <a:gd name="connsiteY4" fmla="*/ 160983 h 163403"/>
                <a:gd name="connsiteX5" fmla="*/ 151247 w 155946"/>
                <a:gd name="connsiteY5" fmla="*/ 154124 h 163403"/>
                <a:gd name="connsiteX6" fmla="*/ 147097 w 155946"/>
                <a:gd name="connsiteY6" fmla="*/ 118030 h 163403"/>
                <a:gd name="connsiteX7" fmla="*/ 95842 w 155946"/>
                <a:gd name="connsiteY7" fmla="*/ 74355 h 163403"/>
                <a:gd name="connsiteX8" fmla="*/ 59748 w 155946"/>
                <a:gd name="connsiteY8" fmla="*/ 3249 h 16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6" h="163403">
                  <a:moveTo>
                    <a:pt x="59748" y="3249"/>
                  </a:moveTo>
                  <a:cubicBezTo>
                    <a:pt x="59927" y="2707"/>
                    <a:pt x="58665" y="1805"/>
                    <a:pt x="57220" y="0"/>
                  </a:cubicBezTo>
                  <a:cubicBezTo>
                    <a:pt x="45851" y="722"/>
                    <a:pt x="35925" y="7580"/>
                    <a:pt x="25637" y="12994"/>
                  </a:cubicBezTo>
                  <a:cubicBezTo>
                    <a:pt x="-2877" y="27973"/>
                    <a:pt x="-7389" y="52518"/>
                    <a:pt x="11020" y="78867"/>
                  </a:cubicBezTo>
                  <a:cubicBezTo>
                    <a:pt x="36105" y="114962"/>
                    <a:pt x="113890" y="160261"/>
                    <a:pt x="116597" y="160983"/>
                  </a:cubicBezTo>
                  <a:cubicBezTo>
                    <a:pt x="130312" y="164592"/>
                    <a:pt x="142765" y="165494"/>
                    <a:pt x="151247" y="154124"/>
                  </a:cubicBezTo>
                  <a:cubicBezTo>
                    <a:pt x="160271" y="142213"/>
                    <a:pt x="154857" y="127414"/>
                    <a:pt x="147097" y="118030"/>
                  </a:cubicBezTo>
                  <a:cubicBezTo>
                    <a:pt x="133019" y="100885"/>
                    <a:pt x="120567" y="92042"/>
                    <a:pt x="95842" y="74355"/>
                  </a:cubicBezTo>
                  <a:cubicBezTo>
                    <a:pt x="62093" y="42231"/>
                    <a:pt x="51265" y="37539"/>
                    <a:pt x="59748" y="3249"/>
                  </a:cubicBezTo>
                  <a:close/>
                </a:path>
              </a:pathLst>
            </a:custGeom>
            <a:solidFill>
              <a:srgbClr val="FFFFFF"/>
            </a:solidFill>
            <a:ln w="1804" cap="flat">
              <a:noFill/>
              <a:prstDash val="solid"/>
              <a:miter/>
            </a:ln>
          </p:spPr>
          <p:txBody>
            <a:bodyPr rtlCol="0" anchor="ctr"/>
            <a:lstStyle/>
            <a:p>
              <a:endParaRPr lang="en-US"/>
            </a:p>
          </p:txBody>
        </p:sp>
        <p:sp>
          <p:nvSpPr>
            <p:cNvPr id="69" name="Freeform 368">
              <a:extLst>
                <a:ext uri="{FF2B5EF4-FFF2-40B4-BE49-F238E27FC236}">
                  <a16:creationId xmlns:a16="http://schemas.microsoft.com/office/drawing/2014/main" id="{ADABFFF0-279F-8991-8468-30ADA877852A}"/>
                </a:ext>
              </a:extLst>
            </p:cNvPr>
            <p:cNvSpPr/>
            <p:nvPr/>
          </p:nvSpPr>
          <p:spPr>
            <a:xfrm>
              <a:off x="8060569" y="752113"/>
              <a:ext cx="360984" cy="452834"/>
            </a:xfrm>
            <a:custGeom>
              <a:avLst/>
              <a:gdLst>
                <a:gd name="connsiteX0" fmla="*/ 338274 w 360984"/>
                <a:gd name="connsiteY0" fmla="*/ 30059 h 452834"/>
                <a:gd name="connsiteX1" fmla="*/ 313008 w 360984"/>
                <a:gd name="connsiteY1" fmla="*/ 28435 h 452834"/>
                <a:gd name="connsiteX2" fmla="*/ 273485 w 360984"/>
                <a:gd name="connsiteY2" fmla="*/ 40888 h 452834"/>
                <a:gd name="connsiteX3" fmla="*/ 213748 w 360984"/>
                <a:gd name="connsiteY3" fmla="*/ 44858 h 452834"/>
                <a:gd name="connsiteX4" fmla="*/ 119540 w 360984"/>
                <a:gd name="connsiteY4" fmla="*/ 13997 h 452834"/>
                <a:gd name="connsiteX5" fmla="*/ 36883 w 360984"/>
                <a:gd name="connsiteY5" fmla="*/ 3169 h 452834"/>
                <a:gd name="connsiteX6" fmla="*/ 1510 w 360984"/>
                <a:gd name="connsiteY6" fmla="*/ 37639 h 452834"/>
                <a:gd name="connsiteX7" fmla="*/ 23167 w 360984"/>
                <a:gd name="connsiteY7" fmla="*/ 143938 h 452834"/>
                <a:gd name="connsiteX8" fmla="*/ 65037 w 360984"/>
                <a:gd name="connsiteY8" fmla="*/ 218474 h 452834"/>
                <a:gd name="connsiteX9" fmla="*/ 130008 w 360984"/>
                <a:gd name="connsiteY9" fmla="*/ 270270 h 452834"/>
                <a:gd name="connsiteX10" fmla="*/ 221327 w 360984"/>
                <a:gd name="connsiteY10" fmla="*/ 291024 h 452834"/>
                <a:gd name="connsiteX11" fmla="*/ 268431 w 360984"/>
                <a:gd name="connsiteY11" fmla="*/ 330548 h 452834"/>
                <a:gd name="connsiteX12" fmla="*/ 282688 w 360984"/>
                <a:gd name="connsiteY12" fmla="*/ 369169 h 452834"/>
                <a:gd name="connsiteX13" fmla="*/ 304706 w 360984"/>
                <a:gd name="connsiteY13" fmla="*/ 425658 h 452834"/>
                <a:gd name="connsiteX14" fmla="*/ 333402 w 360984"/>
                <a:gd name="connsiteY14" fmla="*/ 452368 h 452834"/>
                <a:gd name="connsiteX15" fmla="*/ 360473 w 360984"/>
                <a:gd name="connsiteY15" fmla="*/ 432516 h 452834"/>
                <a:gd name="connsiteX16" fmla="*/ 359931 w 360984"/>
                <a:gd name="connsiteY16" fmla="*/ 410498 h 452834"/>
                <a:gd name="connsiteX17" fmla="*/ 337733 w 360984"/>
                <a:gd name="connsiteY17" fmla="*/ 316832 h 452834"/>
                <a:gd name="connsiteX18" fmla="*/ 252549 w 360984"/>
                <a:gd name="connsiteY18" fmla="*/ 229663 h 452834"/>
                <a:gd name="connsiteX19" fmla="*/ 188481 w 360984"/>
                <a:gd name="connsiteY19" fmla="*/ 188154 h 452834"/>
                <a:gd name="connsiteX20" fmla="*/ 152567 w 360984"/>
                <a:gd name="connsiteY20" fmla="*/ 118311 h 452834"/>
                <a:gd name="connsiteX21" fmla="*/ 130188 w 360984"/>
                <a:gd name="connsiteY21" fmla="*/ 96835 h 452834"/>
                <a:gd name="connsiteX22" fmla="*/ 97161 w 360984"/>
                <a:gd name="connsiteY22" fmla="*/ 83480 h 452834"/>
                <a:gd name="connsiteX23" fmla="*/ 123330 w 360984"/>
                <a:gd name="connsiteY23" fmla="*/ 84562 h 452834"/>
                <a:gd name="connsiteX24" fmla="*/ 183789 w 360984"/>
                <a:gd name="connsiteY24" fmla="*/ 103332 h 452834"/>
                <a:gd name="connsiteX25" fmla="*/ 235404 w 360984"/>
                <a:gd name="connsiteY25" fmla="*/ 104595 h 452834"/>
                <a:gd name="connsiteX26" fmla="*/ 321129 w 360984"/>
                <a:gd name="connsiteY26" fmla="*/ 74636 h 452834"/>
                <a:gd name="connsiteX27" fmla="*/ 344591 w 360984"/>
                <a:gd name="connsiteY27" fmla="*/ 56048 h 452834"/>
                <a:gd name="connsiteX28" fmla="*/ 338274 w 360984"/>
                <a:gd name="connsiteY28" fmla="*/ 30059 h 45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984" h="452834">
                  <a:moveTo>
                    <a:pt x="338274" y="30059"/>
                  </a:moveTo>
                  <a:cubicBezTo>
                    <a:pt x="329431" y="26269"/>
                    <a:pt x="322032" y="26630"/>
                    <a:pt x="313008" y="28435"/>
                  </a:cubicBezTo>
                  <a:cubicBezTo>
                    <a:pt x="300375" y="30962"/>
                    <a:pt x="286298" y="39263"/>
                    <a:pt x="273485" y="40888"/>
                  </a:cubicBezTo>
                  <a:cubicBezTo>
                    <a:pt x="253632" y="43414"/>
                    <a:pt x="234321" y="51897"/>
                    <a:pt x="213748" y="44858"/>
                  </a:cubicBezTo>
                  <a:cubicBezTo>
                    <a:pt x="182345" y="34210"/>
                    <a:pt x="150582" y="25006"/>
                    <a:pt x="119540" y="13997"/>
                  </a:cubicBezTo>
                  <a:cubicBezTo>
                    <a:pt x="92650" y="4432"/>
                    <a:pt x="67022" y="-5133"/>
                    <a:pt x="36883" y="3169"/>
                  </a:cubicBezTo>
                  <a:cubicBezTo>
                    <a:pt x="15046" y="9124"/>
                    <a:pt x="4940" y="15261"/>
                    <a:pt x="1510" y="37639"/>
                  </a:cubicBezTo>
                  <a:cubicBezTo>
                    <a:pt x="-4265" y="75719"/>
                    <a:pt x="7286" y="110551"/>
                    <a:pt x="23167" y="143938"/>
                  </a:cubicBezTo>
                  <a:cubicBezTo>
                    <a:pt x="35439" y="169566"/>
                    <a:pt x="51321" y="193388"/>
                    <a:pt x="65037" y="218474"/>
                  </a:cubicBezTo>
                  <a:cubicBezTo>
                    <a:pt x="79656" y="244823"/>
                    <a:pt x="101854" y="260524"/>
                    <a:pt x="130008" y="270270"/>
                  </a:cubicBezTo>
                  <a:cubicBezTo>
                    <a:pt x="159786" y="280557"/>
                    <a:pt x="190647" y="285069"/>
                    <a:pt x="221327" y="291024"/>
                  </a:cubicBezTo>
                  <a:cubicBezTo>
                    <a:pt x="244609" y="295536"/>
                    <a:pt x="261754" y="304740"/>
                    <a:pt x="268431" y="330548"/>
                  </a:cubicBezTo>
                  <a:cubicBezTo>
                    <a:pt x="271680" y="343542"/>
                    <a:pt x="278357" y="356175"/>
                    <a:pt x="282688" y="369169"/>
                  </a:cubicBezTo>
                  <a:cubicBezTo>
                    <a:pt x="289186" y="388300"/>
                    <a:pt x="295682" y="407430"/>
                    <a:pt x="304706" y="425658"/>
                  </a:cubicBezTo>
                  <a:cubicBezTo>
                    <a:pt x="311564" y="439554"/>
                    <a:pt x="319325" y="449480"/>
                    <a:pt x="333402" y="452368"/>
                  </a:cubicBezTo>
                  <a:cubicBezTo>
                    <a:pt x="346757" y="455075"/>
                    <a:pt x="358668" y="445690"/>
                    <a:pt x="360473" y="432516"/>
                  </a:cubicBezTo>
                  <a:cubicBezTo>
                    <a:pt x="361375" y="425297"/>
                    <a:pt x="361014" y="417717"/>
                    <a:pt x="359931" y="410498"/>
                  </a:cubicBezTo>
                  <a:cubicBezTo>
                    <a:pt x="355059" y="378734"/>
                    <a:pt x="348381" y="347332"/>
                    <a:pt x="337733" y="316832"/>
                  </a:cubicBezTo>
                  <a:cubicBezTo>
                    <a:pt x="315354" y="252764"/>
                    <a:pt x="320949" y="250959"/>
                    <a:pt x="252549" y="229663"/>
                  </a:cubicBezTo>
                  <a:cubicBezTo>
                    <a:pt x="214108" y="215947"/>
                    <a:pt x="200573" y="211616"/>
                    <a:pt x="188481" y="188154"/>
                  </a:cubicBezTo>
                  <a:cubicBezTo>
                    <a:pt x="175487" y="162888"/>
                    <a:pt x="160508" y="145743"/>
                    <a:pt x="152567" y="118311"/>
                  </a:cubicBezTo>
                  <a:cubicBezTo>
                    <a:pt x="148958" y="106039"/>
                    <a:pt x="141919" y="100264"/>
                    <a:pt x="130188" y="96835"/>
                  </a:cubicBezTo>
                  <a:cubicBezTo>
                    <a:pt x="119901" y="93767"/>
                    <a:pt x="108170" y="93586"/>
                    <a:pt x="97161" y="83480"/>
                  </a:cubicBezTo>
                  <a:cubicBezTo>
                    <a:pt x="107629" y="79870"/>
                    <a:pt x="115389" y="82036"/>
                    <a:pt x="123330" y="84562"/>
                  </a:cubicBezTo>
                  <a:cubicBezTo>
                    <a:pt x="143544" y="91059"/>
                    <a:pt x="163576" y="97376"/>
                    <a:pt x="183789" y="103332"/>
                  </a:cubicBezTo>
                  <a:cubicBezTo>
                    <a:pt x="200934" y="108385"/>
                    <a:pt x="218079" y="109468"/>
                    <a:pt x="235404" y="104595"/>
                  </a:cubicBezTo>
                  <a:cubicBezTo>
                    <a:pt x="264641" y="96293"/>
                    <a:pt x="293337" y="86548"/>
                    <a:pt x="321129" y="74636"/>
                  </a:cubicBezTo>
                  <a:cubicBezTo>
                    <a:pt x="330695" y="70485"/>
                    <a:pt x="338635" y="64169"/>
                    <a:pt x="344591" y="56048"/>
                  </a:cubicBezTo>
                  <a:cubicBezTo>
                    <a:pt x="351088" y="46843"/>
                    <a:pt x="348561" y="34391"/>
                    <a:pt x="338274" y="30059"/>
                  </a:cubicBezTo>
                  <a:close/>
                </a:path>
              </a:pathLst>
            </a:custGeom>
            <a:solidFill>
              <a:srgbClr val="D11C5F"/>
            </a:solidFill>
            <a:ln w="1804" cap="flat">
              <a:noFill/>
              <a:prstDash val="solid"/>
              <a:miter/>
            </a:ln>
          </p:spPr>
          <p:txBody>
            <a:bodyPr rtlCol="0" anchor="ctr"/>
            <a:lstStyle/>
            <a:p>
              <a:endParaRPr lang="en-US"/>
            </a:p>
          </p:txBody>
        </p:sp>
        <p:sp>
          <p:nvSpPr>
            <p:cNvPr id="70" name="Freeform 369">
              <a:extLst>
                <a:ext uri="{FF2B5EF4-FFF2-40B4-BE49-F238E27FC236}">
                  <a16:creationId xmlns:a16="http://schemas.microsoft.com/office/drawing/2014/main" id="{C969F947-2A55-6135-CCA6-3D4312CF8C53}"/>
                </a:ext>
              </a:extLst>
            </p:cNvPr>
            <p:cNvSpPr/>
            <p:nvPr/>
          </p:nvSpPr>
          <p:spPr>
            <a:xfrm>
              <a:off x="9400840" y="896828"/>
              <a:ext cx="269964" cy="308931"/>
            </a:xfrm>
            <a:custGeom>
              <a:avLst/>
              <a:gdLst>
                <a:gd name="connsiteX0" fmla="*/ 250852 w 269964"/>
                <a:gd name="connsiteY0" fmla="*/ 10233 h 308931"/>
                <a:gd name="connsiteX1" fmla="*/ 191115 w 269964"/>
                <a:gd name="connsiteY1" fmla="*/ 848 h 308931"/>
                <a:gd name="connsiteX2" fmla="*/ 169277 w 269964"/>
                <a:gd name="connsiteY2" fmla="*/ 13662 h 308931"/>
                <a:gd name="connsiteX3" fmla="*/ 113330 w 269964"/>
                <a:gd name="connsiteY3" fmla="*/ 88739 h 308931"/>
                <a:gd name="connsiteX4" fmla="*/ 77777 w 269964"/>
                <a:gd name="connsiteY4" fmla="*/ 114546 h 308931"/>
                <a:gd name="connsiteX5" fmla="*/ 63159 w 269964"/>
                <a:gd name="connsiteY5" fmla="*/ 130428 h 308931"/>
                <a:gd name="connsiteX6" fmla="*/ 3603 w 269964"/>
                <a:gd name="connsiteY6" fmla="*/ 269393 h 308931"/>
                <a:gd name="connsiteX7" fmla="*/ 31396 w 269964"/>
                <a:gd name="connsiteY7" fmla="*/ 308917 h 308931"/>
                <a:gd name="connsiteX8" fmla="*/ 65866 w 269964"/>
                <a:gd name="connsiteY8" fmla="*/ 272822 h 308931"/>
                <a:gd name="connsiteX9" fmla="*/ 97268 w 269964"/>
                <a:gd name="connsiteY9" fmla="*/ 214890 h 308931"/>
                <a:gd name="connsiteX10" fmla="*/ 195627 w 269964"/>
                <a:gd name="connsiteY10" fmla="*/ 130248 h 308931"/>
                <a:gd name="connsiteX11" fmla="*/ 229917 w 269964"/>
                <a:gd name="connsiteY11" fmla="*/ 112922 h 308931"/>
                <a:gd name="connsiteX12" fmla="*/ 253017 w 269964"/>
                <a:gd name="connsiteY12" fmla="*/ 86393 h 308931"/>
                <a:gd name="connsiteX13" fmla="*/ 268538 w 269964"/>
                <a:gd name="connsiteY13" fmla="*/ 33694 h 308931"/>
                <a:gd name="connsiteX14" fmla="*/ 250852 w 269964"/>
                <a:gd name="connsiteY14" fmla="*/ 10233 h 30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64" h="308931">
                  <a:moveTo>
                    <a:pt x="250852" y="10233"/>
                  </a:moveTo>
                  <a:cubicBezTo>
                    <a:pt x="231000" y="6804"/>
                    <a:pt x="210967" y="4638"/>
                    <a:pt x="191115" y="848"/>
                  </a:cubicBezTo>
                  <a:cubicBezTo>
                    <a:pt x="179023" y="-1498"/>
                    <a:pt x="172346" y="487"/>
                    <a:pt x="169277" y="13662"/>
                  </a:cubicBezTo>
                  <a:cubicBezTo>
                    <a:pt x="161697" y="46688"/>
                    <a:pt x="142387" y="71052"/>
                    <a:pt x="113330" y="88739"/>
                  </a:cubicBezTo>
                  <a:cubicBezTo>
                    <a:pt x="100878" y="96319"/>
                    <a:pt x="90049" y="106606"/>
                    <a:pt x="77777" y="114546"/>
                  </a:cubicBezTo>
                  <a:cubicBezTo>
                    <a:pt x="71280" y="118697"/>
                    <a:pt x="66588" y="123751"/>
                    <a:pt x="63159" y="130428"/>
                  </a:cubicBezTo>
                  <a:cubicBezTo>
                    <a:pt x="38795" y="174825"/>
                    <a:pt x="21108" y="222109"/>
                    <a:pt x="3603" y="269393"/>
                  </a:cubicBezTo>
                  <a:cubicBezTo>
                    <a:pt x="-5782" y="295020"/>
                    <a:pt x="3061" y="309458"/>
                    <a:pt x="31396" y="308917"/>
                  </a:cubicBezTo>
                  <a:cubicBezTo>
                    <a:pt x="51789" y="309097"/>
                    <a:pt x="59550" y="289064"/>
                    <a:pt x="65866" y="272822"/>
                  </a:cubicBezTo>
                  <a:cubicBezTo>
                    <a:pt x="73987" y="252067"/>
                    <a:pt x="85357" y="233298"/>
                    <a:pt x="97268" y="214890"/>
                  </a:cubicBezTo>
                  <a:cubicBezTo>
                    <a:pt x="121813" y="177171"/>
                    <a:pt x="152313" y="146310"/>
                    <a:pt x="195627" y="130248"/>
                  </a:cubicBezTo>
                  <a:cubicBezTo>
                    <a:pt x="207538" y="125736"/>
                    <a:pt x="218907" y="119239"/>
                    <a:pt x="229917" y="112922"/>
                  </a:cubicBezTo>
                  <a:cubicBezTo>
                    <a:pt x="240564" y="106786"/>
                    <a:pt x="249047" y="97762"/>
                    <a:pt x="253017" y="86393"/>
                  </a:cubicBezTo>
                  <a:cubicBezTo>
                    <a:pt x="259153" y="69067"/>
                    <a:pt x="264387" y="51561"/>
                    <a:pt x="268538" y="33694"/>
                  </a:cubicBezTo>
                  <a:cubicBezTo>
                    <a:pt x="272328" y="16730"/>
                    <a:pt x="269259" y="13301"/>
                    <a:pt x="250852" y="10233"/>
                  </a:cubicBezTo>
                  <a:close/>
                </a:path>
              </a:pathLst>
            </a:custGeom>
            <a:solidFill>
              <a:srgbClr val="FFFFFF"/>
            </a:solidFill>
            <a:ln w="1804" cap="flat">
              <a:noFill/>
              <a:prstDash val="solid"/>
              <a:miter/>
            </a:ln>
          </p:spPr>
          <p:txBody>
            <a:bodyPr rtlCol="0" anchor="ctr"/>
            <a:lstStyle/>
            <a:p>
              <a:endParaRPr lang="en-US"/>
            </a:p>
          </p:txBody>
        </p:sp>
        <p:sp>
          <p:nvSpPr>
            <p:cNvPr id="71" name="Freeform 370">
              <a:extLst>
                <a:ext uri="{FF2B5EF4-FFF2-40B4-BE49-F238E27FC236}">
                  <a16:creationId xmlns:a16="http://schemas.microsoft.com/office/drawing/2014/main" id="{F849C1EF-209E-8377-DEB0-D1CB3A9AE2DA}"/>
                </a:ext>
              </a:extLst>
            </p:cNvPr>
            <p:cNvSpPr/>
            <p:nvPr/>
          </p:nvSpPr>
          <p:spPr>
            <a:xfrm>
              <a:off x="7893878" y="795708"/>
              <a:ext cx="115503" cy="71949"/>
            </a:xfrm>
            <a:custGeom>
              <a:avLst/>
              <a:gdLst>
                <a:gd name="connsiteX0" fmla="*/ 25086 w 115503"/>
                <a:gd name="connsiteY0" fmla="*/ 71468 h 71949"/>
                <a:gd name="connsiteX1" fmla="*/ 115503 w 115503"/>
                <a:gd name="connsiteY1" fmla="*/ 40968 h 71949"/>
                <a:gd name="connsiteX2" fmla="*/ 0 w 115503"/>
                <a:gd name="connsiteY2" fmla="*/ 0 h 71949"/>
                <a:gd name="connsiteX3" fmla="*/ 9385 w 115503"/>
                <a:gd name="connsiteY3" fmla="*/ 59556 h 71949"/>
                <a:gd name="connsiteX4" fmla="*/ 25086 w 115503"/>
                <a:gd name="connsiteY4" fmla="*/ 71468 h 7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03" h="71949">
                  <a:moveTo>
                    <a:pt x="25086" y="71468"/>
                  </a:moveTo>
                  <a:cubicBezTo>
                    <a:pt x="57030" y="74897"/>
                    <a:pt x="77062" y="59556"/>
                    <a:pt x="115503" y="40968"/>
                  </a:cubicBezTo>
                  <a:cubicBezTo>
                    <a:pt x="76701" y="40607"/>
                    <a:pt x="30139" y="30320"/>
                    <a:pt x="0" y="0"/>
                  </a:cubicBezTo>
                  <a:cubicBezTo>
                    <a:pt x="1805" y="18589"/>
                    <a:pt x="8843" y="42050"/>
                    <a:pt x="9385" y="59556"/>
                  </a:cubicBezTo>
                  <a:cubicBezTo>
                    <a:pt x="9746" y="68580"/>
                    <a:pt x="17145" y="70565"/>
                    <a:pt x="25086" y="71468"/>
                  </a:cubicBezTo>
                  <a:close/>
                </a:path>
              </a:pathLst>
            </a:custGeom>
            <a:solidFill>
              <a:srgbClr val="FFFFFF"/>
            </a:solidFill>
            <a:ln w="1804" cap="flat">
              <a:noFill/>
              <a:prstDash val="solid"/>
              <a:miter/>
            </a:ln>
          </p:spPr>
          <p:txBody>
            <a:bodyPr rtlCol="0" anchor="ctr"/>
            <a:lstStyle/>
            <a:p>
              <a:endParaRPr lang="en-US"/>
            </a:p>
          </p:txBody>
        </p:sp>
        <p:sp>
          <p:nvSpPr>
            <p:cNvPr id="72" name="Freeform 371">
              <a:extLst>
                <a:ext uri="{FF2B5EF4-FFF2-40B4-BE49-F238E27FC236}">
                  <a16:creationId xmlns:a16="http://schemas.microsoft.com/office/drawing/2014/main" id="{051E46C9-3014-7C19-ADF9-C042D4D5AEA0}"/>
                </a:ext>
              </a:extLst>
            </p:cNvPr>
            <p:cNvSpPr/>
            <p:nvPr/>
          </p:nvSpPr>
          <p:spPr>
            <a:xfrm>
              <a:off x="7711305" y="569263"/>
              <a:ext cx="179333" cy="180473"/>
            </a:xfrm>
            <a:custGeom>
              <a:avLst/>
              <a:gdLst>
                <a:gd name="connsiteX0" fmla="*/ 179144 w 179333"/>
                <a:gd name="connsiteY0" fmla="*/ 90909 h 180473"/>
                <a:gd name="connsiteX1" fmla="*/ 132943 w 179333"/>
                <a:gd name="connsiteY1" fmla="*/ 10779 h 180473"/>
                <a:gd name="connsiteX2" fmla="*/ 114 w 179333"/>
                <a:gd name="connsiteY2" fmla="*/ 84593 h 180473"/>
                <a:gd name="connsiteX3" fmla="*/ 89810 w 179333"/>
                <a:gd name="connsiteY3" fmla="*/ 180424 h 180473"/>
                <a:gd name="connsiteX4" fmla="*/ 179144 w 179333"/>
                <a:gd name="connsiteY4" fmla="*/ 90909 h 18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33" h="180473">
                  <a:moveTo>
                    <a:pt x="179144" y="90909"/>
                  </a:moveTo>
                  <a:cubicBezTo>
                    <a:pt x="175715" y="53010"/>
                    <a:pt x="161277" y="25939"/>
                    <a:pt x="132943" y="10779"/>
                  </a:cubicBezTo>
                  <a:cubicBezTo>
                    <a:pt x="76454" y="-19179"/>
                    <a:pt x="3724" y="15832"/>
                    <a:pt x="114" y="84593"/>
                  </a:cubicBezTo>
                  <a:cubicBezTo>
                    <a:pt x="-1149" y="107694"/>
                    <a:pt x="6792" y="172845"/>
                    <a:pt x="89810" y="180424"/>
                  </a:cubicBezTo>
                  <a:cubicBezTo>
                    <a:pt x="139079" y="182049"/>
                    <a:pt x="182573" y="143066"/>
                    <a:pt x="179144" y="90909"/>
                  </a:cubicBezTo>
                  <a:close/>
                </a:path>
              </a:pathLst>
            </a:custGeom>
            <a:solidFill>
              <a:srgbClr val="FFFFFF"/>
            </a:solidFill>
            <a:ln w="1804" cap="flat">
              <a:noFill/>
              <a:prstDash val="solid"/>
              <a:miter/>
            </a:ln>
          </p:spPr>
          <p:txBody>
            <a:bodyPr rtlCol="0" anchor="ctr"/>
            <a:lstStyle/>
            <a:p>
              <a:endParaRPr lang="en-US"/>
            </a:p>
          </p:txBody>
        </p:sp>
        <p:sp>
          <p:nvSpPr>
            <p:cNvPr id="73" name="Freeform 372">
              <a:extLst>
                <a:ext uri="{FF2B5EF4-FFF2-40B4-BE49-F238E27FC236}">
                  <a16:creationId xmlns:a16="http://schemas.microsoft.com/office/drawing/2014/main" id="{2E3B6835-BA34-FEC7-29BF-D90C951E83E2}"/>
                </a:ext>
              </a:extLst>
            </p:cNvPr>
            <p:cNvSpPr/>
            <p:nvPr/>
          </p:nvSpPr>
          <p:spPr>
            <a:xfrm>
              <a:off x="8231966" y="1054159"/>
              <a:ext cx="64368" cy="153224"/>
            </a:xfrm>
            <a:custGeom>
              <a:avLst/>
              <a:gdLst>
                <a:gd name="connsiteX0" fmla="*/ 61481 w 64368"/>
                <a:gd name="connsiteY0" fmla="*/ 31390 h 153224"/>
                <a:gd name="connsiteX1" fmla="*/ 35853 w 64368"/>
                <a:gd name="connsiteY1" fmla="*/ 3597 h 153224"/>
                <a:gd name="connsiteX2" fmla="*/ 14016 w 64368"/>
                <a:gd name="connsiteY2" fmla="*/ 348 h 153224"/>
                <a:gd name="connsiteX3" fmla="*/ 120 w 64368"/>
                <a:gd name="connsiteY3" fmla="*/ 14064 h 153224"/>
                <a:gd name="connsiteX4" fmla="*/ 8421 w 64368"/>
                <a:gd name="connsiteY4" fmla="*/ 121266 h 153224"/>
                <a:gd name="connsiteX5" fmla="*/ 14196 w 64368"/>
                <a:gd name="connsiteY5" fmla="*/ 139494 h 153224"/>
                <a:gd name="connsiteX6" fmla="*/ 47765 w 64368"/>
                <a:gd name="connsiteY6" fmla="*/ 151946 h 153224"/>
                <a:gd name="connsiteX7" fmla="*/ 63466 w 64368"/>
                <a:gd name="connsiteY7" fmla="*/ 127943 h 153224"/>
                <a:gd name="connsiteX8" fmla="*/ 63647 w 64368"/>
                <a:gd name="connsiteY8" fmla="*/ 86615 h 153224"/>
                <a:gd name="connsiteX9" fmla="*/ 64368 w 64368"/>
                <a:gd name="connsiteY9" fmla="*/ 86615 h 153224"/>
                <a:gd name="connsiteX10" fmla="*/ 61481 w 64368"/>
                <a:gd name="connsiteY10" fmla="*/ 31390 h 15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68" h="153224">
                  <a:moveTo>
                    <a:pt x="61481" y="31390"/>
                  </a:moveTo>
                  <a:cubicBezTo>
                    <a:pt x="60217" y="16050"/>
                    <a:pt x="52277" y="5763"/>
                    <a:pt x="35853" y="3597"/>
                  </a:cubicBezTo>
                  <a:cubicBezTo>
                    <a:pt x="28634" y="2694"/>
                    <a:pt x="21235" y="1431"/>
                    <a:pt x="14016" y="348"/>
                  </a:cubicBezTo>
                  <a:cubicBezTo>
                    <a:pt x="3368" y="-1276"/>
                    <a:pt x="-783" y="2694"/>
                    <a:pt x="120" y="14064"/>
                  </a:cubicBezTo>
                  <a:cubicBezTo>
                    <a:pt x="3368" y="49798"/>
                    <a:pt x="5353" y="85532"/>
                    <a:pt x="8421" y="121266"/>
                  </a:cubicBezTo>
                  <a:cubicBezTo>
                    <a:pt x="8963" y="127402"/>
                    <a:pt x="11128" y="134079"/>
                    <a:pt x="14196" y="139494"/>
                  </a:cubicBezTo>
                  <a:cubicBezTo>
                    <a:pt x="20513" y="150322"/>
                    <a:pt x="32966" y="155917"/>
                    <a:pt x="47765" y="151946"/>
                  </a:cubicBezTo>
                  <a:cubicBezTo>
                    <a:pt x="59856" y="148698"/>
                    <a:pt x="63105" y="136967"/>
                    <a:pt x="63466" y="127943"/>
                  </a:cubicBezTo>
                  <a:cubicBezTo>
                    <a:pt x="64007" y="114227"/>
                    <a:pt x="63647" y="100331"/>
                    <a:pt x="63647" y="86615"/>
                  </a:cubicBezTo>
                  <a:cubicBezTo>
                    <a:pt x="63827" y="86615"/>
                    <a:pt x="64188" y="86615"/>
                    <a:pt x="64368" y="86615"/>
                  </a:cubicBezTo>
                  <a:cubicBezTo>
                    <a:pt x="63647" y="68026"/>
                    <a:pt x="63105" y="49618"/>
                    <a:pt x="61481" y="31390"/>
                  </a:cubicBezTo>
                  <a:close/>
                </a:path>
              </a:pathLst>
            </a:custGeom>
            <a:solidFill>
              <a:srgbClr val="FFFFFF"/>
            </a:solidFill>
            <a:ln w="1804" cap="flat">
              <a:noFill/>
              <a:prstDash val="solid"/>
              <a:miter/>
            </a:ln>
          </p:spPr>
          <p:txBody>
            <a:bodyPr rtlCol="0" anchor="ctr"/>
            <a:lstStyle/>
            <a:p>
              <a:endParaRPr lang="en-US"/>
            </a:p>
          </p:txBody>
        </p:sp>
        <p:sp>
          <p:nvSpPr>
            <p:cNvPr id="74" name="Freeform 373">
              <a:extLst>
                <a:ext uri="{FF2B5EF4-FFF2-40B4-BE49-F238E27FC236}">
                  <a16:creationId xmlns:a16="http://schemas.microsoft.com/office/drawing/2014/main" id="{1B31E16A-E81F-80ED-A7DF-466E81FE9361}"/>
                </a:ext>
              </a:extLst>
            </p:cNvPr>
            <p:cNvSpPr/>
            <p:nvPr/>
          </p:nvSpPr>
          <p:spPr>
            <a:xfrm>
              <a:off x="7725643" y="832164"/>
              <a:ext cx="53092" cy="137701"/>
            </a:xfrm>
            <a:custGeom>
              <a:avLst/>
              <a:gdLst>
                <a:gd name="connsiteX0" fmla="*/ 53092 w 53092"/>
                <a:gd name="connsiteY0" fmla="*/ 97456 h 137701"/>
                <a:gd name="connsiteX1" fmla="*/ 9598 w 53092"/>
                <a:gd name="connsiteY1" fmla="*/ 0 h 137701"/>
                <a:gd name="connsiteX2" fmla="*/ 1477 w 53092"/>
                <a:gd name="connsiteY2" fmla="*/ 137701 h 137701"/>
                <a:gd name="connsiteX3" fmla="*/ 53092 w 53092"/>
                <a:gd name="connsiteY3" fmla="*/ 97456 h 137701"/>
              </a:gdLst>
              <a:ahLst/>
              <a:cxnLst>
                <a:cxn ang="0">
                  <a:pos x="connsiteX0" y="connsiteY0"/>
                </a:cxn>
                <a:cxn ang="0">
                  <a:pos x="connsiteX1" y="connsiteY1"/>
                </a:cxn>
                <a:cxn ang="0">
                  <a:pos x="connsiteX2" y="connsiteY2"/>
                </a:cxn>
                <a:cxn ang="0">
                  <a:pos x="connsiteX3" y="connsiteY3"/>
                </a:cxn>
              </a:cxnLst>
              <a:rect l="l" t="t" r="r" b="b"/>
              <a:pathLst>
                <a:path w="53092" h="137701">
                  <a:moveTo>
                    <a:pt x="53092" y="97456"/>
                  </a:moveTo>
                  <a:cubicBezTo>
                    <a:pt x="21329" y="75979"/>
                    <a:pt x="24217" y="39524"/>
                    <a:pt x="9598" y="0"/>
                  </a:cubicBezTo>
                  <a:cubicBezTo>
                    <a:pt x="6350" y="42772"/>
                    <a:pt x="-3757" y="92042"/>
                    <a:pt x="1477" y="137701"/>
                  </a:cubicBezTo>
                  <a:cubicBezTo>
                    <a:pt x="20788" y="124888"/>
                    <a:pt x="39016" y="116405"/>
                    <a:pt x="53092" y="97456"/>
                  </a:cubicBezTo>
                  <a:close/>
                </a:path>
              </a:pathLst>
            </a:custGeom>
            <a:solidFill>
              <a:srgbClr val="FFFFFF"/>
            </a:solidFill>
            <a:ln w="1804" cap="flat">
              <a:noFill/>
              <a:prstDash val="solid"/>
              <a:miter/>
            </a:ln>
          </p:spPr>
          <p:txBody>
            <a:bodyPr rtlCol="0" anchor="ctr"/>
            <a:lstStyle/>
            <a:p>
              <a:endParaRPr lang="en-US"/>
            </a:p>
          </p:txBody>
        </p:sp>
        <p:sp>
          <p:nvSpPr>
            <p:cNvPr id="75" name="Freeform 374">
              <a:extLst>
                <a:ext uri="{FF2B5EF4-FFF2-40B4-BE49-F238E27FC236}">
                  <a16:creationId xmlns:a16="http://schemas.microsoft.com/office/drawing/2014/main" id="{EBCE2281-A9CE-5145-31D1-E42A2AA4E0D8}"/>
                </a:ext>
              </a:extLst>
            </p:cNvPr>
            <p:cNvSpPr/>
            <p:nvPr/>
          </p:nvSpPr>
          <p:spPr>
            <a:xfrm>
              <a:off x="7729173" y="933528"/>
              <a:ext cx="280275" cy="270274"/>
            </a:xfrm>
            <a:custGeom>
              <a:avLst/>
              <a:gdLst>
                <a:gd name="connsiteX0" fmla="*/ 158028 w 280275"/>
                <a:gd name="connsiteY0" fmla="*/ 4032 h 270274"/>
                <a:gd name="connsiteX1" fmla="*/ 94681 w 280275"/>
                <a:gd name="connsiteY1" fmla="*/ 1325 h 270274"/>
                <a:gd name="connsiteX2" fmla="*/ 65805 w 280275"/>
                <a:gd name="connsiteY2" fmla="*/ 5296 h 270274"/>
                <a:gd name="connsiteX3" fmla="*/ 8776 w 280275"/>
                <a:gd name="connsiteY3" fmla="*/ 48609 h 270274"/>
                <a:gd name="connsiteX4" fmla="*/ 3181 w 280275"/>
                <a:gd name="connsiteY4" fmla="*/ 71890 h 270274"/>
                <a:gd name="connsiteX5" fmla="*/ 28989 w 280275"/>
                <a:gd name="connsiteY5" fmla="*/ 107624 h 270274"/>
                <a:gd name="connsiteX6" fmla="*/ 42164 w 280275"/>
                <a:gd name="connsiteY6" fmla="*/ 186491 h 270274"/>
                <a:gd name="connsiteX7" fmla="*/ 24658 w 280275"/>
                <a:gd name="connsiteY7" fmla="*/ 238829 h 270274"/>
                <a:gd name="connsiteX8" fmla="*/ 30252 w 280275"/>
                <a:gd name="connsiteY8" fmla="*/ 263914 h 270274"/>
                <a:gd name="connsiteX9" fmla="*/ 80605 w 280275"/>
                <a:gd name="connsiteY9" fmla="*/ 256876 h 270274"/>
                <a:gd name="connsiteX10" fmla="*/ 118865 w 280275"/>
                <a:gd name="connsiteY10" fmla="*/ 152382 h 270274"/>
                <a:gd name="connsiteX11" fmla="*/ 112909 w 280275"/>
                <a:gd name="connsiteY11" fmla="*/ 114663 h 270274"/>
                <a:gd name="connsiteX12" fmla="*/ 93599 w 280275"/>
                <a:gd name="connsiteY12" fmla="*/ 60160 h 270274"/>
                <a:gd name="connsiteX13" fmla="*/ 96306 w 280275"/>
                <a:gd name="connsiteY13" fmla="*/ 37420 h 270274"/>
                <a:gd name="connsiteX14" fmla="*/ 118323 w 280275"/>
                <a:gd name="connsiteY14" fmla="*/ 41571 h 270274"/>
                <a:gd name="connsiteX15" fmla="*/ 211087 w 280275"/>
                <a:gd name="connsiteY15" fmla="*/ 114302 h 270274"/>
                <a:gd name="connsiteX16" fmla="*/ 222276 w 280275"/>
                <a:gd name="connsiteY16" fmla="*/ 141734 h 270274"/>
                <a:gd name="connsiteX17" fmla="*/ 222817 w 280275"/>
                <a:gd name="connsiteY17" fmla="*/ 169346 h 270274"/>
                <a:gd name="connsiteX18" fmla="*/ 222276 w 280275"/>
                <a:gd name="connsiteY18" fmla="*/ 242980 h 270274"/>
                <a:gd name="connsiteX19" fmla="*/ 248084 w 280275"/>
                <a:gd name="connsiteY19" fmla="*/ 268065 h 270274"/>
                <a:gd name="connsiteX20" fmla="*/ 276599 w 280275"/>
                <a:gd name="connsiteY20" fmla="*/ 229985 h 270274"/>
                <a:gd name="connsiteX21" fmla="*/ 269019 w 280275"/>
                <a:gd name="connsiteY21" fmla="*/ 81816 h 270274"/>
                <a:gd name="connsiteX22" fmla="*/ 214155 w 280275"/>
                <a:gd name="connsiteY22" fmla="*/ 26050 h 270274"/>
                <a:gd name="connsiteX23" fmla="*/ 158028 w 280275"/>
                <a:gd name="connsiteY23" fmla="*/ 4032 h 2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275" h="270274">
                  <a:moveTo>
                    <a:pt x="158028" y="4032"/>
                  </a:moveTo>
                  <a:cubicBezTo>
                    <a:pt x="137995" y="5115"/>
                    <a:pt x="117602" y="2408"/>
                    <a:pt x="94681" y="1325"/>
                  </a:cubicBezTo>
                  <a:cubicBezTo>
                    <a:pt x="86921" y="2228"/>
                    <a:pt x="75551" y="-4269"/>
                    <a:pt x="65805" y="5296"/>
                  </a:cubicBezTo>
                  <a:cubicBezTo>
                    <a:pt x="48660" y="22260"/>
                    <a:pt x="28087" y="34713"/>
                    <a:pt x="8776" y="48609"/>
                  </a:cubicBezTo>
                  <a:cubicBezTo>
                    <a:pt x="-970" y="55648"/>
                    <a:pt x="-2233" y="62686"/>
                    <a:pt x="3181" y="71890"/>
                  </a:cubicBezTo>
                  <a:cubicBezTo>
                    <a:pt x="10761" y="84524"/>
                    <a:pt x="19063" y="96435"/>
                    <a:pt x="28989" y="107624"/>
                  </a:cubicBezTo>
                  <a:cubicBezTo>
                    <a:pt x="49743" y="130905"/>
                    <a:pt x="55879" y="156533"/>
                    <a:pt x="42164" y="186491"/>
                  </a:cubicBezTo>
                  <a:cubicBezTo>
                    <a:pt x="34403" y="203095"/>
                    <a:pt x="29530" y="221142"/>
                    <a:pt x="24658" y="238829"/>
                  </a:cubicBezTo>
                  <a:cubicBezTo>
                    <a:pt x="22311" y="247311"/>
                    <a:pt x="20687" y="257598"/>
                    <a:pt x="30252" y="263914"/>
                  </a:cubicBezTo>
                  <a:cubicBezTo>
                    <a:pt x="44690" y="273480"/>
                    <a:pt x="73205" y="273119"/>
                    <a:pt x="80605" y="256876"/>
                  </a:cubicBezTo>
                  <a:cubicBezTo>
                    <a:pt x="94501" y="226737"/>
                    <a:pt x="117602" y="185769"/>
                    <a:pt x="118865" y="152382"/>
                  </a:cubicBezTo>
                  <a:cubicBezTo>
                    <a:pt x="119406" y="139568"/>
                    <a:pt x="117060" y="127115"/>
                    <a:pt x="112909" y="114663"/>
                  </a:cubicBezTo>
                  <a:cubicBezTo>
                    <a:pt x="106773" y="96435"/>
                    <a:pt x="101720" y="77666"/>
                    <a:pt x="93599" y="60160"/>
                  </a:cubicBezTo>
                  <a:cubicBezTo>
                    <a:pt x="89989" y="52219"/>
                    <a:pt x="88545" y="43917"/>
                    <a:pt x="96306" y="37420"/>
                  </a:cubicBezTo>
                  <a:cubicBezTo>
                    <a:pt x="103525" y="31464"/>
                    <a:pt x="111646" y="38864"/>
                    <a:pt x="118323" y="41571"/>
                  </a:cubicBezTo>
                  <a:cubicBezTo>
                    <a:pt x="157486" y="56911"/>
                    <a:pt x="182031" y="86328"/>
                    <a:pt x="211087" y="114302"/>
                  </a:cubicBezTo>
                  <a:cubicBezTo>
                    <a:pt x="218486" y="121521"/>
                    <a:pt x="222457" y="130905"/>
                    <a:pt x="222276" y="141734"/>
                  </a:cubicBezTo>
                  <a:cubicBezTo>
                    <a:pt x="222096" y="150938"/>
                    <a:pt x="222817" y="160142"/>
                    <a:pt x="222817" y="169346"/>
                  </a:cubicBezTo>
                  <a:cubicBezTo>
                    <a:pt x="222817" y="195154"/>
                    <a:pt x="222637" y="217172"/>
                    <a:pt x="222276" y="242980"/>
                  </a:cubicBezTo>
                  <a:cubicBezTo>
                    <a:pt x="222096" y="256876"/>
                    <a:pt x="234007" y="268246"/>
                    <a:pt x="248084" y="268065"/>
                  </a:cubicBezTo>
                  <a:cubicBezTo>
                    <a:pt x="269741" y="267704"/>
                    <a:pt x="276779" y="251823"/>
                    <a:pt x="276599" y="229985"/>
                  </a:cubicBezTo>
                  <a:cubicBezTo>
                    <a:pt x="276599" y="203636"/>
                    <a:pt x="288690" y="101127"/>
                    <a:pt x="269019" y="81816"/>
                  </a:cubicBezTo>
                  <a:cubicBezTo>
                    <a:pt x="251874" y="65213"/>
                    <a:pt x="230398" y="43556"/>
                    <a:pt x="214155" y="26050"/>
                  </a:cubicBezTo>
                  <a:cubicBezTo>
                    <a:pt x="198634" y="9266"/>
                    <a:pt x="180767" y="2769"/>
                    <a:pt x="158028" y="4032"/>
                  </a:cubicBezTo>
                  <a:close/>
                </a:path>
              </a:pathLst>
            </a:custGeom>
            <a:solidFill>
              <a:srgbClr val="FFFFFF"/>
            </a:solidFill>
            <a:ln w="1804" cap="flat">
              <a:noFill/>
              <a:prstDash val="solid"/>
              <a:miter/>
            </a:ln>
          </p:spPr>
          <p:txBody>
            <a:bodyPr rtlCol="0" anchor="ctr"/>
            <a:lstStyle/>
            <a:p>
              <a:endParaRPr lang="en-US"/>
            </a:p>
          </p:txBody>
        </p:sp>
        <p:sp>
          <p:nvSpPr>
            <p:cNvPr id="76" name="Freeform 375">
              <a:extLst>
                <a:ext uri="{FF2B5EF4-FFF2-40B4-BE49-F238E27FC236}">
                  <a16:creationId xmlns:a16="http://schemas.microsoft.com/office/drawing/2014/main" id="{59F9D19B-204A-42A1-0FE8-A4430EFC43C8}"/>
                </a:ext>
              </a:extLst>
            </p:cNvPr>
            <p:cNvSpPr/>
            <p:nvPr/>
          </p:nvSpPr>
          <p:spPr>
            <a:xfrm>
              <a:off x="8003948" y="579372"/>
              <a:ext cx="170245" cy="162753"/>
            </a:xfrm>
            <a:custGeom>
              <a:avLst/>
              <a:gdLst>
                <a:gd name="connsiteX0" fmla="*/ 158835 w 170245"/>
                <a:gd name="connsiteY0" fmla="*/ 117797 h 162753"/>
                <a:gd name="connsiteX1" fmla="*/ 70403 w 170245"/>
                <a:gd name="connsiteY1" fmla="*/ 1933 h 162753"/>
                <a:gd name="connsiteX2" fmla="*/ 3989 w 170245"/>
                <a:gd name="connsiteY2" fmla="*/ 53548 h 162753"/>
                <a:gd name="connsiteX3" fmla="*/ 86104 w 170245"/>
                <a:gd name="connsiteY3" fmla="*/ 162735 h 162753"/>
                <a:gd name="connsiteX4" fmla="*/ 158835 w 170245"/>
                <a:gd name="connsiteY4" fmla="*/ 117797 h 16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5" h="162753">
                  <a:moveTo>
                    <a:pt x="158835" y="117797"/>
                  </a:moveTo>
                  <a:cubicBezTo>
                    <a:pt x="195832" y="51383"/>
                    <a:pt x="136637" y="-11964"/>
                    <a:pt x="70403" y="1933"/>
                  </a:cubicBezTo>
                  <a:cubicBezTo>
                    <a:pt x="39362" y="8430"/>
                    <a:pt x="13193" y="23048"/>
                    <a:pt x="3989" y="53548"/>
                  </a:cubicBezTo>
                  <a:cubicBezTo>
                    <a:pt x="-12975" y="109134"/>
                    <a:pt x="26007" y="160028"/>
                    <a:pt x="86104" y="162735"/>
                  </a:cubicBezTo>
                  <a:cubicBezTo>
                    <a:pt x="118770" y="163457"/>
                    <a:pt x="143495" y="142883"/>
                    <a:pt x="158835" y="117797"/>
                  </a:cubicBezTo>
                  <a:close/>
                </a:path>
              </a:pathLst>
            </a:custGeom>
            <a:solidFill>
              <a:srgbClr val="FFFFFF"/>
            </a:solidFill>
            <a:ln w="1804" cap="flat">
              <a:noFill/>
              <a:prstDash val="solid"/>
              <a:miter/>
            </a:ln>
          </p:spPr>
          <p:txBody>
            <a:bodyPr rtlCol="0" anchor="ctr"/>
            <a:lstStyle/>
            <a:p>
              <a:endParaRPr lang="en-US"/>
            </a:p>
          </p:txBody>
        </p:sp>
        <p:sp>
          <p:nvSpPr>
            <p:cNvPr id="77" name="Freeform 376">
              <a:extLst>
                <a:ext uri="{FF2B5EF4-FFF2-40B4-BE49-F238E27FC236}">
                  <a16:creationId xmlns:a16="http://schemas.microsoft.com/office/drawing/2014/main" id="{41603DA9-3AF4-57AA-6F82-2CCB54AAF2C1}"/>
                </a:ext>
              </a:extLst>
            </p:cNvPr>
            <p:cNvSpPr/>
            <p:nvPr/>
          </p:nvSpPr>
          <p:spPr>
            <a:xfrm>
              <a:off x="7747418" y="759849"/>
              <a:ext cx="205118" cy="167143"/>
            </a:xfrm>
            <a:custGeom>
              <a:avLst/>
              <a:gdLst>
                <a:gd name="connsiteX0" fmla="*/ 190134 w 205118"/>
                <a:gd name="connsiteY0" fmla="*/ 127720 h 167143"/>
                <a:gd name="connsiteX1" fmla="*/ 168297 w 205118"/>
                <a:gd name="connsiteY1" fmla="*/ 124652 h 167143"/>
                <a:gd name="connsiteX2" fmla="*/ 108018 w 205118"/>
                <a:gd name="connsiteY2" fmla="*/ 118336 h 167143"/>
                <a:gd name="connsiteX3" fmla="*/ 81489 w 205118"/>
                <a:gd name="connsiteY3" fmla="*/ 93250 h 167143"/>
                <a:gd name="connsiteX4" fmla="*/ 74631 w 205118"/>
                <a:gd name="connsiteY4" fmla="*/ 49756 h 167143"/>
                <a:gd name="connsiteX5" fmla="*/ 79504 w 205118"/>
                <a:gd name="connsiteY5" fmla="*/ 36220 h 167143"/>
                <a:gd name="connsiteX6" fmla="*/ 95927 w 205118"/>
                <a:gd name="connsiteY6" fmla="*/ 77549 h 167143"/>
                <a:gd name="connsiteX7" fmla="*/ 123720 w 205118"/>
                <a:gd name="connsiteY7" fmla="*/ 102995 h 167143"/>
                <a:gd name="connsiteX8" fmla="*/ 139240 w 205118"/>
                <a:gd name="connsiteY8" fmla="*/ 88557 h 167143"/>
                <a:gd name="connsiteX9" fmla="*/ 119749 w 205118"/>
                <a:gd name="connsiteY9" fmla="*/ 25933 h 167143"/>
                <a:gd name="connsiteX10" fmla="*/ 72285 w 205118"/>
                <a:gd name="connsiteY10" fmla="*/ 2471 h 167143"/>
                <a:gd name="connsiteX11" fmla="*/ 36731 w 205118"/>
                <a:gd name="connsiteY11" fmla="*/ 3374 h 167143"/>
                <a:gd name="connsiteX12" fmla="*/ 5148 w 205118"/>
                <a:gd name="connsiteY12" fmla="*/ 24309 h 167143"/>
                <a:gd name="connsiteX13" fmla="*/ 1719 w 205118"/>
                <a:gd name="connsiteY13" fmla="*/ 62028 h 167143"/>
                <a:gd name="connsiteX14" fmla="*/ 19586 w 205118"/>
                <a:gd name="connsiteY14" fmla="*/ 125555 h 167143"/>
                <a:gd name="connsiteX15" fmla="*/ 64524 w 205118"/>
                <a:gd name="connsiteY15" fmla="*/ 162371 h 167143"/>
                <a:gd name="connsiteX16" fmla="*/ 119569 w 205118"/>
                <a:gd name="connsiteY16" fmla="*/ 167063 h 167143"/>
                <a:gd name="connsiteX17" fmla="*/ 166311 w 205118"/>
                <a:gd name="connsiteY17" fmla="*/ 167063 h 167143"/>
                <a:gd name="connsiteX18" fmla="*/ 195007 w 205118"/>
                <a:gd name="connsiteY18" fmla="*/ 159484 h 167143"/>
                <a:gd name="connsiteX19" fmla="*/ 205113 w 205118"/>
                <a:gd name="connsiteY19" fmla="*/ 140895 h 167143"/>
                <a:gd name="connsiteX20" fmla="*/ 190134 w 205118"/>
                <a:gd name="connsiteY20" fmla="*/ 127720 h 16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18" h="167143">
                  <a:moveTo>
                    <a:pt x="190134" y="127720"/>
                  </a:moveTo>
                  <a:cubicBezTo>
                    <a:pt x="183096" y="126096"/>
                    <a:pt x="175696" y="125374"/>
                    <a:pt x="168297" y="124652"/>
                  </a:cubicBezTo>
                  <a:cubicBezTo>
                    <a:pt x="148264" y="122486"/>
                    <a:pt x="128051" y="120862"/>
                    <a:pt x="108018" y="118336"/>
                  </a:cubicBezTo>
                  <a:cubicBezTo>
                    <a:pt x="88888" y="115809"/>
                    <a:pt x="84918" y="112019"/>
                    <a:pt x="81489" y="93250"/>
                  </a:cubicBezTo>
                  <a:cubicBezTo>
                    <a:pt x="78782" y="78812"/>
                    <a:pt x="76977" y="64193"/>
                    <a:pt x="74631" y="49756"/>
                  </a:cubicBezTo>
                  <a:cubicBezTo>
                    <a:pt x="73728" y="44161"/>
                    <a:pt x="72465" y="37844"/>
                    <a:pt x="79504" y="36220"/>
                  </a:cubicBezTo>
                  <a:cubicBezTo>
                    <a:pt x="87986" y="34235"/>
                    <a:pt x="94303" y="67622"/>
                    <a:pt x="95927" y="77549"/>
                  </a:cubicBezTo>
                  <a:cubicBezTo>
                    <a:pt x="98454" y="93250"/>
                    <a:pt x="108018" y="100288"/>
                    <a:pt x="123720" y="102995"/>
                  </a:cubicBezTo>
                  <a:cubicBezTo>
                    <a:pt x="137436" y="105341"/>
                    <a:pt x="139962" y="99747"/>
                    <a:pt x="139240" y="88557"/>
                  </a:cubicBezTo>
                  <a:cubicBezTo>
                    <a:pt x="137796" y="66179"/>
                    <a:pt x="129675" y="45605"/>
                    <a:pt x="119749" y="25933"/>
                  </a:cubicBezTo>
                  <a:cubicBezTo>
                    <a:pt x="110184" y="6622"/>
                    <a:pt x="97010" y="-5469"/>
                    <a:pt x="72285" y="2471"/>
                  </a:cubicBezTo>
                  <a:cubicBezTo>
                    <a:pt x="61456" y="5900"/>
                    <a:pt x="48643" y="4096"/>
                    <a:pt x="36731" y="3374"/>
                  </a:cubicBezTo>
                  <a:cubicBezTo>
                    <a:pt x="20489" y="2291"/>
                    <a:pt x="10743" y="10051"/>
                    <a:pt x="5148" y="24309"/>
                  </a:cubicBezTo>
                  <a:cubicBezTo>
                    <a:pt x="276" y="36581"/>
                    <a:pt x="-1709" y="49214"/>
                    <a:pt x="1719" y="62028"/>
                  </a:cubicBezTo>
                  <a:cubicBezTo>
                    <a:pt x="7314" y="83324"/>
                    <a:pt x="14894" y="104078"/>
                    <a:pt x="19586" y="125555"/>
                  </a:cubicBezTo>
                  <a:cubicBezTo>
                    <a:pt x="25000" y="150640"/>
                    <a:pt x="41243" y="160566"/>
                    <a:pt x="64524" y="162371"/>
                  </a:cubicBezTo>
                  <a:cubicBezTo>
                    <a:pt x="82752" y="163815"/>
                    <a:pt x="119569" y="166522"/>
                    <a:pt x="119569" y="167063"/>
                  </a:cubicBezTo>
                  <a:cubicBezTo>
                    <a:pt x="135089" y="167063"/>
                    <a:pt x="150791" y="167244"/>
                    <a:pt x="166311" y="167063"/>
                  </a:cubicBezTo>
                  <a:cubicBezTo>
                    <a:pt x="176418" y="166883"/>
                    <a:pt x="186524" y="166161"/>
                    <a:pt x="195007" y="159484"/>
                  </a:cubicBezTo>
                  <a:cubicBezTo>
                    <a:pt x="201143" y="154611"/>
                    <a:pt x="205294" y="148655"/>
                    <a:pt x="205113" y="140895"/>
                  </a:cubicBezTo>
                  <a:cubicBezTo>
                    <a:pt x="205113" y="131330"/>
                    <a:pt x="197173" y="129344"/>
                    <a:pt x="190134" y="127720"/>
                  </a:cubicBezTo>
                  <a:close/>
                </a:path>
              </a:pathLst>
            </a:custGeom>
            <a:solidFill>
              <a:srgbClr val="D11C5F"/>
            </a:solidFill>
            <a:ln w="1804" cap="flat">
              <a:noFill/>
              <a:prstDash val="solid"/>
              <a:miter/>
            </a:ln>
          </p:spPr>
          <p:txBody>
            <a:bodyPr rtlCol="0" anchor="ctr"/>
            <a:lstStyle/>
            <a:p>
              <a:endParaRPr lang="en-US"/>
            </a:p>
          </p:txBody>
        </p:sp>
        <p:sp>
          <p:nvSpPr>
            <p:cNvPr id="78" name="Freeform 377">
              <a:extLst>
                <a:ext uri="{FF2B5EF4-FFF2-40B4-BE49-F238E27FC236}">
                  <a16:creationId xmlns:a16="http://schemas.microsoft.com/office/drawing/2014/main" id="{DCBC9670-BD61-CC65-424A-63863DB88FA5}"/>
                </a:ext>
              </a:extLst>
            </p:cNvPr>
            <p:cNvSpPr/>
            <p:nvPr/>
          </p:nvSpPr>
          <p:spPr>
            <a:xfrm>
              <a:off x="7482039" y="556844"/>
              <a:ext cx="2526749" cy="762433"/>
            </a:xfrm>
            <a:custGeom>
              <a:avLst/>
              <a:gdLst>
                <a:gd name="connsiteX0" fmla="*/ 2488369 w 2526749"/>
                <a:gd name="connsiteY0" fmla="*/ 421323 h 762433"/>
                <a:gd name="connsiteX1" fmla="*/ 2428271 w 2526749"/>
                <a:gd name="connsiteY1" fmla="*/ 387755 h 762433"/>
                <a:gd name="connsiteX2" fmla="*/ 2256640 w 2526749"/>
                <a:gd name="connsiteY2" fmla="*/ 348772 h 762433"/>
                <a:gd name="connsiteX3" fmla="*/ 2211522 w 2526749"/>
                <a:gd name="connsiteY3" fmla="*/ 341914 h 762433"/>
                <a:gd name="connsiteX4" fmla="*/ 2208634 w 2526749"/>
                <a:gd name="connsiteY4" fmla="*/ 322062 h 762433"/>
                <a:gd name="connsiteX5" fmla="*/ 2192753 w 2526749"/>
                <a:gd name="connsiteY5" fmla="*/ 222441 h 762433"/>
                <a:gd name="connsiteX6" fmla="*/ 2203762 w 2526749"/>
                <a:gd name="connsiteY6" fmla="*/ 200062 h 762433"/>
                <a:gd name="connsiteX7" fmla="*/ 2212244 w 2526749"/>
                <a:gd name="connsiteY7" fmla="*/ 62000 h 762433"/>
                <a:gd name="connsiteX8" fmla="*/ 2066962 w 2526749"/>
                <a:gd name="connsiteY8" fmla="*/ 57307 h 762433"/>
                <a:gd name="connsiteX9" fmla="*/ 2068587 w 2526749"/>
                <a:gd name="connsiteY9" fmla="*/ 187068 h 762433"/>
                <a:gd name="connsiteX10" fmla="*/ 2097463 w 2526749"/>
                <a:gd name="connsiteY10" fmla="*/ 214319 h 762433"/>
                <a:gd name="connsiteX11" fmla="*/ 2011196 w 2526749"/>
                <a:gd name="connsiteY11" fmla="*/ 273695 h 762433"/>
                <a:gd name="connsiteX12" fmla="*/ 1979794 w 2526749"/>
                <a:gd name="connsiteY12" fmla="*/ 278207 h 762433"/>
                <a:gd name="connsiteX13" fmla="*/ 1949113 w 2526749"/>
                <a:gd name="connsiteY13" fmla="*/ 266296 h 762433"/>
                <a:gd name="connsiteX14" fmla="*/ 1882158 w 2526749"/>
                <a:gd name="connsiteY14" fmla="*/ 259257 h 762433"/>
                <a:gd name="connsiteX15" fmla="*/ 1860320 w 2526749"/>
                <a:gd name="connsiteY15" fmla="*/ 209627 h 762433"/>
                <a:gd name="connsiteX16" fmla="*/ 1914102 w 2526749"/>
                <a:gd name="connsiteY16" fmla="*/ 117766 h 762433"/>
                <a:gd name="connsiteX17" fmla="*/ 1885948 w 2526749"/>
                <a:gd name="connsiteY17" fmla="*/ 45576 h 762433"/>
                <a:gd name="connsiteX18" fmla="*/ 1746441 w 2526749"/>
                <a:gd name="connsiteY18" fmla="*/ 48464 h 762433"/>
                <a:gd name="connsiteX19" fmla="*/ 1763045 w 2526749"/>
                <a:gd name="connsiteY19" fmla="*/ 205657 h 762433"/>
                <a:gd name="connsiteX20" fmla="*/ 1789756 w 2526749"/>
                <a:gd name="connsiteY20" fmla="*/ 215222 h 762433"/>
                <a:gd name="connsiteX21" fmla="*/ 1687246 w 2526749"/>
                <a:gd name="connsiteY21" fmla="*/ 242112 h 762433"/>
                <a:gd name="connsiteX22" fmla="*/ 1659814 w 2526749"/>
                <a:gd name="connsiteY22" fmla="*/ 240308 h 762433"/>
                <a:gd name="connsiteX23" fmla="*/ 1555139 w 2526749"/>
                <a:gd name="connsiteY23" fmla="*/ 215944 h 762433"/>
                <a:gd name="connsiteX24" fmla="*/ 1516157 w 2526749"/>
                <a:gd name="connsiteY24" fmla="*/ 222982 h 762433"/>
                <a:gd name="connsiteX25" fmla="*/ 1462737 w 2526749"/>
                <a:gd name="connsiteY25" fmla="*/ 238683 h 762433"/>
                <a:gd name="connsiteX26" fmla="*/ 1145103 w 2526749"/>
                <a:gd name="connsiteY26" fmla="*/ 240488 h 762433"/>
                <a:gd name="connsiteX27" fmla="*/ 965713 w 2526749"/>
                <a:gd name="connsiteY27" fmla="*/ 243195 h 762433"/>
                <a:gd name="connsiteX28" fmla="*/ 939905 w 2526749"/>
                <a:gd name="connsiteY28" fmla="*/ 228577 h 762433"/>
                <a:gd name="connsiteX29" fmla="*/ 923842 w 2526749"/>
                <a:gd name="connsiteY29" fmla="*/ 214861 h 762433"/>
                <a:gd name="connsiteX30" fmla="*/ 883597 w 2526749"/>
                <a:gd name="connsiteY30" fmla="*/ 212876 h 762433"/>
                <a:gd name="connsiteX31" fmla="*/ 802925 w 2526749"/>
                <a:gd name="connsiteY31" fmla="*/ 226952 h 762433"/>
                <a:gd name="connsiteX32" fmla="*/ 668111 w 2526749"/>
                <a:gd name="connsiteY32" fmla="*/ 180751 h 762433"/>
                <a:gd name="connsiteX33" fmla="*/ 692295 w 2526749"/>
                <a:gd name="connsiteY33" fmla="*/ 151334 h 762433"/>
                <a:gd name="connsiteX34" fmla="*/ 675691 w 2526749"/>
                <a:gd name="connsiteY34" fmla="*/ 30778 h 762433"/>
                <a:gd name="connsiteX35" fmla="*/ 600253 w 2526749"/>
                <a:gd name="connsiteY35" fmla="*/ 8038 h 762433"/>
                <a:gd name="connsiteX36" fmla="*/ 514167 w 2526749"/>
                <a:gd name="connsiteY36" fmla="*/ 64346 h 762433"/>
                <a:gd name="connsiteX37" fmla="*/ 539614 w 2526749"/>
                <a:gd name="connsiteY37" fmla="*/ 172630 h 762433"/>
                <a:gd name="connsiteX38" fmla="*/ 579679 w 2526749"/>
                <a:gd name="connsiteY38" fmla="*/ 198257 h 762433"/>
                <a:gd name="connsiteX39" fmla="*/ 564700 w 2526749"/>
                <a:gd name="connsiteY39" fmla="*/ 226231 h 762433"/>
                <a:gd name="connsiteX40" fmla="*/ 559466 w 2526749"/>
                <a:gd name="connsiteY40" fmla="*/ 257633 h 762433"/>
                <a:gd name="connsiteX41" fmla="*/ 519220 w 2526749"/>
                <a:gd name="connsiteY41" fmla="*/ 262686 h 762433"/>
                <a:gd name="connsiteX42" fmla="*/ 425735 w 2526749"/>
                <a:gd name="connsiteY42" fmla="*/ 230742 h 762433"/>
                <a:gd name="connsiteX43" fmla="*/ 388016 w 2526749"/>
                <a:gd name="connsiteY43" fmla="*/ 195550 h 762433"/>
                <a:gd name="connsiteX44" fmla="*/ 399566 w 2526749"/>
                <a:gd name="connsiteY44" fmla="*/ 174435 h 762433"/>
                <a:gd name="connsiteX45" fmla="*/ 406605 w 2526749"/>
                <a:gd name="connsiteY45" fmla="*/ 44674 h 762433"/>
                <a:gd name="connsiteX46" fmla="*/ 299765 w 2526749"/>
                <a:gd name="connsiteY46" fmla="*/ 2263 h 762433"/>
                <a:gd name="connsiteX47" fmla="*/ 215664 w 2526749"/>
                <a:gd name="connsiteY47" fmla="*/ 117946 h 762433"/>
                <a:gd name="connsiteX48" fmla="*/ 270167 w 2526749"/>
                <a:gd name="connsiteY48" fmla="*/ 197716 h 762433"/>
                <a:gd name="connsiteX49" fmla="*/ 239306 w 2526749"/>
                <a:gd name="connsiteY49" fmla="*/ 268822 h 762433"/>
                <a:gd name="connsiteX50" fmla="*/ 225770 w 2526749"/>
                <a:gd name="connsiteY50" fmla="*/ 403095 h 762433"/>
                <a:gd name="connsiteX51" fmla="*/ 201948 w 2526749"/>
                <a:gd name="connsiteY51" fmla="*/ 441175 h 762433"/>
                <a:gd name="connsiteX52" fmla="*/ 89332 w 2526749"/>
                <a:gd name="connsiteY52" fmla="*/ 499829 h 762433"/>
                <a:gd name="connsiteX53" fmla="*/ 3968 w 2526749"/>
                <a:gd name="connsiteY53" fmla="*/ 600894 h 762433"/>
                <a:gd name="connsiteX54" fmla="*/ 21654 w 2526749"/>
                <a:gd name="connsiteY54" fmla="*/ 662075 h 762433"/>
                <a:gd name="connsiteX55" fmla="*/ 48726 w 2526749"/>
                <a:gd name="connsiteY55" fmla="*/ 675610 h 762433"/>
                <a:gd name="connsiteX56" fmla="*/ 178847 w 2526749"/>
                <a:gd name="connsiteY56" fmla="*/ 698350 h 762433"/>
                <a:gd name="connsiteX57" fmla="*/ 344161 w 2526749"/>
                <a:gd name="connsiteY57" fmla="*/ 725421 h 762433"/>
                <a:gd name="connsiteX58" fmla="*/ 407507 w 2526749"/>
                <a:gd name="connsiteY58" fmla="*/ 758087 h 762433"/>
                <a:gd name="connsiteX59" fmla="*/ 390904 w 2526749"/>
                <a:gd name="connsiteY59" fmla="*/ 734986 h 762433"/>
                <a:gd name="connsiteX60" fmla="*/ 297058 w 2526749"/>
                <a:gd name="connsiteY60" fmla="*/ 697086 h 762433"/>
                <a:gd name="connsiteX61" fmla="*/ 105033 w 2526749"/>
                <a:gd name="connsiteY61" fmla="*/ 675971 h 762433"/>
                <a:gd name="connsiteX62" fmla="*/ 37897 w 2526749"/>
                <a:gd name="connsiteY62" fmla="*/ 652690 h 762433"/>
                <a:gd name="connsiteX63" fmla="*/ 21474 w 2526749"/>
                <a:gd name="connsiteY63" fmla="*/ 605225 h 762433"/>
                <a:gd name="connsiteX64" fmla="*/ 98356 w 2526749"/>
                <a:gd name="connsiteY64" fmla="*/ 510116 h 762433"/>
                <a:gd name="connsiteX65" fmla="*/ 216025 w 2526749"/>
                <a:gd name="connsiteY65" fmla="*/ 449657 h 762433"/>
                <a:gd name="connsiteX66" fmla="*/ 234072 w 2526749"/>
                <a:gd name="connsiteY66" fmla="*/ 454891 h 762433"/>
                <a:gd name="connsiteX67" fmla="*/ 266377 w 2526749"/>
                <a:gd name="connsiteY67" fmla="*/ 496039 h 762433"/>
                <a:gd name="connsiteX68" fmla="*/ 277205 w 2526749"/>
                <a:gd name="connsiteY68" fmla="*/ 554873 h 762433"/>
                <a:gd name="connsiteX69" fmla="*/ 259880 w 2526749"/>
                <a:gd name="connsiteY69" fmla="*/ 602699 h 762433"/>
                <a:gd name="connsiteX70" fmla="*/ 298682 w 2526749"/>
                <a:gd name="connsiteY70" fmla="*/ 661894 h 762433"/>
                <a:gd name="connsiteX71" fmla="*/ 348853 w 2526749"/>
                <a:gd name="connsiteY71" fmla="*/ 625258 h 762433"/>
                <a:gd name="connsiteX72" fmla="*/ 380797 w 2526749"/>
                <a:gd name="connsiteY72" fmla="*/ 508311 h 762433"/>
                <a:gd name="connsiteX73" fmla="*/ 363833 w 2526749"/>
                <a:gd name="connsiteY73" fmla="*/ 435761 h 762433"/>
                <a:gd name="connsiteX74" fmla="*/ 436925 w 2526749"/>
                <a:gd name="connsiteY74" fmla="*/ 492971 h 762433"/>
                <a:gd name="connsiteX75" fmla="*/ 455152 w 2526749"/>
                <a:gd name="connsiteY75" fmla="*/ 534299 h 762433"/>
                <a:gd name="connsiteX76" fmla="*/ 453708 w 2526749"/>
                <a:gd name="connsiteY76" fmla="*/ 619844 h 762433"/>
                <a:gd name="connsiteX77" fmla="*/ 494135 w 2526749"/>
                <a:gd name="connsiteY77" fmla="*/ 656841 h 762433"/>
                <a:gd name="connsiteX78" fmla="*/ 535824 w 2526749"/>
                <a:gd name="connsiteY78" fmla="*/ 620205 h 762433"/>
                <a:gd name="connsiteX79" fmla="*/ 540336 w 2526749"/>
                <a:gd name="connsiteY79" fmla="*/ 488820 h 762433"/>
                <a:gd name="connsiteX80" fmla="*/ 521206 w 2526749"/>
                <a:gd name="connsiteY80" fmla="*/ 444062 h 762433"/>
                <a:gd name="connsiteX81" fmla="*/ 463454 w 2526749"/>
                <a:gd name="connsiteY81" fmla="*/ 383604 h 762433"/>
                <a:gd name="connsiteX82" fmla="*/ 487457 w 2526749"/>
                <a:gd name="connsiteY82" fmla="*/ 352923 h 762433"/>
                <a:gd name="connsiteX83" fmla="*/ 505505 w 2526749"/>
                <a:gd name="connsiteY83" fmla="*/ 336861 h 762433"/>
                <a:gd name="connsiteX84" fmla="*/ 561993 w 2526749"/>
                <a:gd name="connsiteY84" fmla="*/ 324950 h 762433"/>
                <a:gd name="connsiteX85" fmla="*/ 585996 w 2526749"/>
                <a:gd name="connsiteY85" fmla="*/ 336320 h 762433"/>
                <a:gd name="connsiteX86" fmla="*/ 630573 w 2526749"/>
                <a:gd name="connsiteY86" fmla="*/ 421864 h 762433"/>
                <a:gd name="connsiteX87" fmla="*/ 700957 w 2526749"/>
                <a:gd name="connsiteY87" fmla="*/ 479435 h 762433"/>
                <a:gd name="connsiteX88" fmla="*/ 737233 w 2526749"/>
                <a:gd name="connsiteY88" fmla="*/ 527983 h 762433"/>
                <a:gd name="connsiteX89" fmla="*/ 742828 w 2526749"/>
                <a:gd name="connsiteY89" fmla="*/ 616234 h 762433"/>
                <a:gd name="connsiteX90" fmla="*/ 804008 w 2526749"/>
                <a:gd name="connsiteY90" fmla="*/ 663699 h 762433"/>
                <a:gd name="connsiteX91" fmla="*/ 827109 w 2526749"/>
                <a:gd name="connsiteY91" fmla="*/ 640598 h 762433"/>
                <a:gd name="connsiteX92" fmla="*/ 829635 w 2526749"/>
                <a:gd name="connsiteY92" fmla="*/ 602157 h 762433"/>
                <a:gd name="connsiteX93" fmla="*/ 829816 w 2526749"/>
                <a:gd name="connsiteY93" fmla="*/ 520222 h 762433"/>
                <a:gd name="connsiteX94" fmla="*/ 848043 w 2526749"/>
                <a:gd name="connsiteY94" fmla="*/ 563356 h 762433"/>
                <a:gd name="connsiteX95" fmla="*/ 874212 w 2526749"/>
                <a:gd name="connsiteY95" fmla="*/ 635906 h 762433"/>
                <a:gd name="connsiteX96" fmla="*/ 931061 w 2526749"/>
                <a:gd name="connsiteY96" fmla="*/ 661172 h 762433"/>
                <a:gd name="connsiteX97" fmla="*/ 954162 w 2526749"/>
                <a:gd name="connsiteY97" fmla="*/ 615873 h 762433"/>
                <a:gd name="connsiteX98" fmla="*/ 950192 w 2526749"/>
                <a:gd name="connsiteY98" fmla="*/ 577432 h 762433"/>
                <a:gd name="connsiteX99" fmla="*/ 914097 w 2526749"/>
                <a:gd name="connsiteY99" fmla="*/ 461568 h 762433"/>
                <a:gd name="connsiteX100" fmla="*/ 888650 w 2526749"/>
                <a:gd name="connsiteY100" fmla="*/ 434136 h 762433"/>
                <a:gd name="connsiteX101" fmla="*/ 780727 w 2526749"/>
                <a:gd name="connsiteY101" fmla="*/ 383423 h 762433"/>
                <a:gd name="connsiteX102" fmla="*/ 751851 w 2526749"/>
                <a:gd name="connsiteY102" fmla="*/ 326033 h 762433"/>
                <a:gd name="connsiteX103" fmla="*/ 751310 w 2526749"/>
                <a:gd name="connsiteY103" fmla="*/ 311234 h 762433"/>
                <a:gd name="connsiteX104" fmla="*/ 793360 w 2526749"/>
                <a:gd name="connsiteY104" fmla="*/ 317911 h 762433"/>
                <a:gd name="connsiteX105" fmla="*/ 928715 w 2526749"/>
                <a:gd name="connsiteY105" fmla="*/ 270447 h 762433"/>
                <a:gd name="connsiteX106" fmla="*/ 951635 w 2526749"/>
                <a:gd name="connsiteY106" fmla="*/ 256550 h 762433"/>
                <a:gd name="connsiteX107" fmla="*/ 973653 w 2526749"/>
                <a:gd name="connsiteY107" fmla="*/ 258174 h 762433"/>
                <a:gd name="connsiteX108" fmla="*/ 1169648 w 2526749"/>
                <a:gd name="connsiteY108" fmla="*/ 254745 h 762433"/>
                <a:gd name="connsiteX109" fmla="*/ 1476272 w 2526749"/>
                <a:gd name="connsiteY109" fmla="*/ 252580 h 762433"/>
                <a:gd name="connsiteX110" fmla="*/ 1509841 w 2526749"/>
                <a:gd name="connsiteY110" fmla="*/ 270086 h 762433"/>
                <a:gd name="connsiteX111" fmla="*/ 1527888 w 2526749"/>
                <a:gd name="connsiteY111" fmla="*/ 284524 h 762433"/>
                <a:gd name="connsiteX112" fmla="*/ 1630036 w 2526749"/>
                <a:gd name="connsiteY112" fmla="*/ 324047 h 762433"/>
                <a:gd name="connsiteX113" fmla="*/ 1725507 w 2526749"/>
                <a:gd name="connsiteY113" fmla="*/ 318453 h 762433"/>
                <a:gd name="connsiteX114" fmla="*/ 1690134 w 2526749"/>
                <a:gd name="connsiteY114" fmla="*/ 379092 h 762433"/>
                <a:gd name="connsiteX115" fmla="*/ 1553695 w 2526749"/>
                <a:gd name="connsiteY115" fmla="*/ 457056 h 762433"/>
                <a:gd name="connsiteX116" fmla="*/ 1491071 w 2526749"/>
                <a:gd name="connsiteY116" fmla="*/ 602338 h 762433"/>
                <a:gd name="connsiteX117" fmla="*/ 1516157 w 2526749"/>
                <a:gd name="connsiteY117" fmla="*/ 653773 h 762433"/>
                <a:gd name="connsiteX118" fmla="*/ 1570660 w 2526749"/>
                <a:gd name="connsiteY118" fmla="*/ 634282 h 762433"/>
                <a:gd name="connsiteX119" fmla="*/ 1593039 w 2526749"/>
                <a:gd name="connsiteY119" fmla="*/ 590066 h 762433"/>
                <a:gd name="connsiteX120" fmla="*/ 1627149 w 2526749"/>
                <a:gd name="connsiteY120" fmla="*/ 529968 h 762433"/>
                <a:gd name="connsiteX121" fmla="*/ 1617042 w 2526749"/>
                <a:gd name="connsiteY121" fmla="*/ 633921 h 762433"/>
                <a:gd name="connsiteX122" fmla="*/ 1654220 w 2526749"/>
                <a:gd name="connsiteY122" fmla="*/ 670557 h 762433"/>
                <a:gd name="connsiteX123" fmla="*/ 1699338 w 2526749"/>
                <a:gd name="connsiteY123" fmla="*/ 644027 h 762433"/>
                <a:gd name="connsiteX124" fmla="*/ 1714137 w 2526749"/>
                <a:gd name="connsiteY124" fmla="*/ 545850 h 762433"/>
                <a:gd name="connsiteX125" fmla="*/ 1719551 w 2526749"/>
                <a:gd name="connsiteY125" fmla="*/ 516071 h 762433"/>
                <a:gd name="connsiteX126" fmla="*/ 1750232 w 2526749"/>
                <a:gd name="connsiteY126" fmla="*/ 486474 h 762433"/>
                <a:gd name="connsiteX127" fmla="*/ 1813217 w 2526749"/>
                <a:gd name="connsiteY127" fmla="*/ 445867 h 762433"/>
                <a:gd name="connsiteX128" fmla="*/ 1864291 w 2526749"/>
                <a:gd name="connsiteY128" fmla="*/ 336139 h 762433"/>
                <a:gd name="connsiteX129" fmla="*/ 1875481 w 2526749"/>
                <a:gd name="connsiteY129" fmla="*/ 317550 h 762433"/>
                <a:gd name="connsiteX130" fmla="*/ 1967522 w 2526749"/>
                <a:gd name="connsiteY130" fmla="*/ 366098 h 762433"/>
                <a:gd name="connsiteX131" fmla="*/ 2013001 w 2526749"/>
                <a:gd name="connsiteY131" fmla="*/ 370068 h 762433"/>
                <a:gd name="connsiteX132" fmla="*/ 2070753 w 2526749"/>
                <a:gd name="connsiteY132" fmla="*/ 348953 h 762433"/>
                <a:gd name="connsiteX133" fmla="*/ 2056495 w 2526749"/>
                <a:gd name="connsiteY133" fmla="*/ 384326 h 762433"/>
                <a:gd name="connsiteX134" fmla="*/ 1995496 w 2526749"/>
                <a:gd name="connsiteY134" fmla="*/ 435580 h 762433"/>
                <a:gd name="connsiteX135" fmla="*/ 1970590 w 2526749"/>
                <a:gd name="connsiteY135" fmla="*/ 460125 h 762433"/>
                <a:gd name="connsiteX136" fmla="*/ 1906341 w 2526749"/>
                <a:gd name="connsiteY136" fmla="*/ 606128 h 762433"/>
                <a:gd name="connsiteX137" fmla="*/ 1902552 w 2526749"/>
                <a:gd name="connsiteY137" fmla="*/ 627785 h 762433"/>
                <a:gd name="connsiteX138" fmla="*/ 1909590 w 2526749"/>
                <a:gd name="connsiteY138" fmla="*/ 650524 h 762433"/>
                <a:gd name="connsiteX139" fmla="*/ 1978711 w 2526749"/>
                <a:gd name="connsiteY139" fmla="*/ 655938 h 762433"/>
                <a:gd name="connsiteX140" fmla="*/ 2003797 w 2526749"/>
                <a:gd name="connsiteY140" fmla="*/ 615332 h 762433"/>
                <a:gd name="connsiteX141" fmla="*/ 2046931 w 2526749"/>
                <a:gd name="connsiteY141" fmla="*/ 541699 h 762433"/>
                <a:gd name="connsiteX142" fmla="*/ 2076347 w 2526749"/>
                <a:gd name="connsiteY142" fmla="*/ 514808 h 762433"/>
                <a:gd name="connsiteX143" fmla="*/ 2088800 w 2526749"/>
                <a:gd name="connsiteY143" fmla="*/ 557400 h 762433"/>
                <a:gd name="connsiteX144" fmla="*/ 2191129 w 2526749"/>
                <a:gd name="connsiteY144" fmla="*/ 645290 h 762433"/>
                <a:gd name="connsiteX145" fmla="*/ 2257362 w 2526749"/>
                <a:gd name="connsiteY145" fmla="*/ 637891 h 762433"/>
                <a:gd name="connsiteX146" fmla="*/ 2241300 w 2526749"/>
                <a:gd name="connsiteY146" fmla="*/ 575628 h 762433"/>
                <a:gd name="connsiteX147" fmla="*/ 2192392 w 2526749"/>
                <a:gd name="connsiteY147" fmla="*/ 533758 h 762433"/>
                <a:gd name="connsiteX148" fmla="*/ 2170013 w 2526749"/>
                <a:gd name="connsiteY148" fmla="*/ 479796 h 762433"/>
                <a:gd name="connsiteX149" fmla="*/ 2177954 w 2526749"/>
                <a:gd name="connsiteY149" fmla="*/ 450740 h 762433"/>
                <a:gd name="connsiteX150" fmla="*/ 2204845 w 2526749"/>
                <a:gd name="connsiteY150" fmla="*/ 375663 h 762433"/>
                <a:gd name="connsiteX151" fmla="*/ 2208996 w 2526749"/>
                <a:gd name="connsiteY151" fmla="*/ 359601 h 762433"/>
                <a:gd name="connsiteX152" fmla="*/ 2455342 w 2526749"/>
                <a:gd name="connsiteY152" fmla="*/ 418977 h 762433"/>
                <a:gd name="connsiteX153" fmla="*/ 2491618 w 2526749"/>
                <a:gd name="connsiteY153" fmla="*/ 444062 h 762433"/>
                <a:gd name="connsiteX154" fmla="*/ 2502085 w 2526749"/>
                <a:gd name="connsiteY154" fmla="*/ 526539 h 762433"/>
                <a:gd name="connsiteX155" fmla="*/ 2470502 w 2526749"/>
                <a:gd name="connsiteY155" fmla="*/ 557039 h 762433"/>
                <a:gd name="connsiteX156" fmla="*/ 2415097 w 2526749"/>
                <a:gd name="connsiteY156" fmla="*/ 581403 h 762433"/>
                <a:gd name="connsiteX157" fmla="*/ 2346877 w 2526749"/>
                <a:gd name="connsiteY157" fmla="*/ 603782 h 762433"/>
                <a:gd name="connsiteX158" fmla="*/ 2311144 w 2526749"/>
                <a:gd name="connsiteY158" fmla="*/ 686619 h 762433"/>
                <a:gd name="connsiteX159" fmla="*/ 2312949 w 2526749"/>
                <a:gd name="connsiteY159" fmla="*/ 691853 h 762433"/>
                <a:gd name="connsiteX160" fmla="*/ 2297428 w 2526749"/>
                <a:gd name="connsiteY160" fmla="*/ 736610 h 762433"/>
                <a:gd name="connsiteX161" fmla="*/ 2223434 w 2526749"/>
                <a:gd name="connsiteY161" fmla="*/ 751229 h 762433"/>
                <a:gd name="connsiteX162" fmla="*/ 2052164 w 2526749"/>
                <a:gd name="connsiteY162" fmla="*/ 721811 h 762433"/>
                <a:gd name="connsiteX163" fmla="*/ 1917711 w 2526749"/>
                <a:gd name="connsiteY163" fmla="*/ 709900 h 762433"/>
                <a:gd name="connsiteX164" fmla="*/ 1837039 w 2526749"/>
                <a:gd name="connsiteY164" fmla="*/ 732459 h 762433"/>
                <a:gd name="connsiteX165" fmla="*/ 1850936 w 2526749"/>
                <a:gd name="connsiteY165" fmla="*/ 731918 h 762433"/>
                <a:gd name="connsiteX166" fmla="*/ 1913019 w 2526749"/>
                <a:gd name="connsiteY166" fmla="*/ 719646 h 762433"/>
                <a:gd name="connsiteX167" fmla="*/ 1998382 w 2526749"/>
                <a:gd name="connsiteY167" fmla="*/ 724879 h 762433"/>
                <a:gd name="connsiteX168" fmla="*/ 2148176 w 2526749"/>
                <a:gd name="connsiteY168" fmla="*/ 748341 h 762433"/>
                <a:gd name="connsiteX169" fmla="*/ 2246534 w 2526749"/>
                <a:gd name="connsiteY169" fmla="*/ 762057 h 762433"/>
                <a:gd name="connsiteX170" fmla="*/ 2304647 w 2526749"/>
                <a:gd name="connsiteY170" fmla="*/ 748341 h 762433"/>
                <a:gd name="connsiteX171" fmla="*/ 2328108 w 2526749"/>
                <a:gd name="connsiteY171" fmla="*/ 682829 h 762433"/>
                <a:gd name="connsiteX172" fmla="*/ 2322694 w 2526749"/>
                <a:gd name="connsiteY172" fmla="*/ 667128 h 762433"/>
                <a:gd name="connsiteX173" fmla="*/ 2338034 w 2526749"/>
                <a:gd name="connsiteY173" fmla="*/ 627424 h 762433"/>
                <a:gd name="connsiteX174" fmla="*/ 2380446 w 2526749"/>
                <a:gd name="connsiteY174" fmla="*/ 607572 h 762433"/>
                <a:gd name="connsiteX175" fmla="*/ 2484218 w 2526749"/>
                <a:gd name="connsiteY175" fmla="*/ 563356 h 762433"/>
                <a:gd name="connsiteX176" fmla="*/ 2488369 w 2526749"/>
                <a:gd name="connsiteY176" fmla="*/ 421323 h 762433"/>
                <a:gd name="connsiteX177" fmla="*/ 527342 w 2526749"/>
                <a:gd name="connsiteY177" fmla="*/ 279831 h 762433"/>
                <a:gd name="connsiteX178" fmla="*/ 436925 w 2526749"/>
                <a:gd name="connsiteY178" fmla="*/ 310331 h 762433"/>
                <a:gd name="connsiteX179" fmla="*/ 421223 w 2526749"/>
                <a:gd name="connsiteY179" fmla="*/ 298240 h 762433"/>
                <a:gd name="connsiteX180" fmla="*/ 411838 w 2526749"/>
                <a:gd name="connsiteY180" fmla="*/ 238683 h 762433"/>
                <a:gd name="connsiteX181" fmla="*/ 527342 w 2526749"/>
                <a:gd name="connsiteY181" fmla="*/ 279831 h 762433"/>
                <a:gd name="connsiteX182" fmla="*/ 229199 w 2526749"/>
                <a:gd name="connsiteY182" fmla="*/ 97011 h 762433"/>
                <a:gd name="connsiteX183" fmla="*/ 362028 w 2526749"/>
                <a:gd name="connsiteY183" fmla="*/ 23198 h 762433"/>
                <a:gd name="connsiteX184" fmla="*/ 408229 w 2526749"/>
                <a:gd name="connsiteY184" fmla="*/ 103328 h 762433"/>
                <a:gd name="connsiteX185" fmla="*/ 318714 w 2526749"/>
                <a:gd name="connsiteY185" fmla="*/ 192843 h 762433"/>
                <a:gd name="connsiteX186" fmla="*/ 229199 w 2526749"/>
                <a:gd name="connsiteY186" fmla="*/ 97011 h 762433"/>
                <a:gd name="connsiteX187" fmla="*/ 253383 w 2526749"/>
                <a:gd name="connsiteY187" fmla="*/ 275319 h 762433"/>
                <a:gd name="connsiteX188" fmla="*/ 296877 w 2526749"/>
                <a:gd name="connsiteY188" fmla="*/ 372775 h 762433"/>
                <a:gd name="connsiteX189" fmla="*/ 245442 w 2526749"/>
                <a:gd name="connsiteY189" fmla="*/ 412840 h 762433"/>
                <a:gd name="connsiteX190" fmla="*/ 253383 w 2526749"/>
                <a:gd name="connsiteY190" fmla="*/ 275319 h 762433"/>
                <a:gd name="connsiteX191" fmla="*/ 516152 w 2526749"/>
                <a:gd name="connsiteY191" fmla="*/ 458320 h 762433"/>
                <a:gd name="connsiteX192" fmla="*/ 523732 w 2526749"/>
                <a:gd name="connsiteY192" fmla="*/ 606489 h 762433"/>
                <a:gd name="connsiteX193" fmla="*/ 495217 w 2526749"/>
                <a:gd name="connsiteY193" fmla="*/ 644569 h 762433"/>
                <a:gd name="connsiteX194" fmla="*/ 469410 w 2526749"/>
                <a:gd name="connsiteY194" fmla="*/ 619483 h 762433"/>
                <a:gd name="connsiteX195" fmla="*/ 469951 w 2526749"/>
                <a:gd name="connsiteY195" fmla="*/ 545850 h 762433"/>
                <a:gd name="connsiteX196" fmla="*/ 469410 w 2526749"/>
                <a:gd name="connsiteY196" fmla="*/ 518237 h 762433"/>
                <a:gd name="connsiteX197" fmla="*/ 458220 w 2526749"/>
                <a:gd name="connsiteY197" fmla="*/ 490805 h 762433"/>
                <a:gd name="connsiteX198" fmla="*/ 365457 w 2526749"/>
                <a:gd name="connsiteY198" fmla="*/ 418074 h 762433"/>
                <a:gd name="connsiteX199" fmla="*/ 343439 w 2526749"/>
                <a:gd name="connsiteY199" fmla="*/ 413923 h 762433"/>
                <a:gd name="connsiteX200" fmla="*/ 340732 w 2526749"/>
                <a:gd name="connsiteY200" fmla="*/ 436663 h 762433"/>
                <a:gd name="connsiteX201" fmla="*/ 360043 w 2526749"/>
                <a:gd name="connsiteY201" fmla="*/ 491166 h 762433"/>
                <a:gd name="connsiteX202" fmla="*/ 365998 w 2526749"/>
                <a:gd name="connsiteY202" fmla="*/ 528885 h 762433"/>
                <a:gd name="connsiteX203" fmla="*/ 327738 w 2526749"/>
                <a:gd name="connsiteY203" fmla="*/ 633379 h 762433"/>
                <a:gd name="connsiteX204" fmla="*/ 277386 w 2526749"/>
                <a:gd name="connsiteY204" fmla="*/ 640418 h 762433"/>
                <a:gd name="connsiteX205" fmla="*/ 271791 w 2526749"/>
                <a:gd name="connsiteY205" fmla="*/ 615332 h 762433"/>
                <a:gd name="connsiteX206" fmla="*/ 289297 w 2526749"/>
                <a:gd name="connsiteY206" fmla="*/ 562995 h 762433"/>
                <a:gd name="connsiteX207" fmla="*/ 276122 w 2526749"/>
                <a:gd name="connsiteY207" fmla="*/ 484127 h 762433"/>
                <a:gd name="connsiteX208" fmla="*/ 250315 w 2526749"/>
                <a:gd name="connsiteY208" fmla="*/ 448394 h 762433"/>
                <a:gd name="connsiteX209" fmla="*/ 255909 w 2526749"/>
                <a:gd name="connsiteY209" fmla="*/ 425113 h 762433"/>
                <a:gd name="connsiteX210" fmla="*/ 312939 w 2526749"/>
                <a:gd name="connsiteY210" fmla="*/ 381799 h 762433"/>
                <a:gd name="connsiteX211" fmla="*/ 341815 w 2526749"/>
                <a:gd name="connsiteY211" fmla="*/ 377829 h 762433"/>
                <a:gd name="connsiteX212" fmla="*/ 405161 w 2526749"/>
                <a:gd name="connsiteY212" fmla="*/ 380536 h 762433"/>
                <a:gd name="connsiteX213" fmla="*/ 461108 w 2526749"/>
                <a:gd name="connsiteY213" fmla="*/ 402373 h 762433"/>
                <a:gd name="connsiteX214" fmla="*/ 516152 w 2526749"/>
                <a:gd name="connsiteY214" fmla="*/ 458320 h 762433"/>
                <a:gd name="connsiteX215" fmla="*/ 460747 w 2526749"/>
                <a:gd name="connsiteY215" fmla="*/ 362308 h 762433"/>
                <a:gd name="connsiteX216" fmla="*/ 432051 w 2526749"/>
                <a:gd name="connsiteY216" fmla="*/ 369888 h 762433"/>
                <a:gd name="connsiteX217" fmla="*/ 385309 w 2526749"/>
                <a:gd name="connsiteY217" fmla="*/ 369888 h 762433"/>
                <a:gd name="connsiteX218" fmla="*/ 330264 w 2526749"/>
                <a:gd name="connsiteY218" fmla="*/ 365195 h 762433"/>
                <a:gd name="connsiteX219" fmla="*/ 285327 w 2526749"/>
                <a:gd name="connsiteY219" fmla="*/ 328379 h 762433"/>
                <a:gd name="connsiteX220" fmla="*/ 267460 w 2526749"/>
                <a:gd name="connsiteY220" fmla="*/ 264852 h 762433"/>
                <a:gd name="connsiteX221" fmla="*/ 270889 w 2526749"/>
                <a:gd name="connsiteY221" fmla="*/ 227133 h 762433"/>
                <a:gd name="connsiteX222" fmla="*/ 302472 w 2526749"/>
                <a:gd name="connsiteY222" fmla="*/ 206198 h 762433"/>
                <a:gd name="connsiteX223" fmla="*/ 338025 w 2526749"/>
                <a:gd name="connsiteY223" fmla="*/ 205296 h 762433"/>
                <a:gd name="connsiteX224" fmla="*/ 385490 w 2526749"/>
                <a:gd name="connsiteY224" fmla="*/ 228757 h 762433"/>
                <a:gd name="connsiteX225" fmla="*/ 404980 w 2526749"/>
                <a:gd name="connsiteY225" fmla="*/ 291382 h 762433"/>
                <a:gd name="connsiteX226" fmla="*/ 389460 w 2526749"/>
                <a:gd name="connsiteY226" fmla="*/ 305820 h 762433"/>
                <a:gd name="connsiteX227" fmla="*/ 361667 w 2526749"/>
                <a:gd name="connsiteY227" fmla="*/ 280373 h 762433"/>
                <a:gd name="connsiteX228" fmla="*/ 345244 w 2526749"/>
                <a:gd name="connsiteY228" fmla="*/ 239044 h 762433"/>
                <a:gd name="connsiteX229" fmla="*/ 340371 w 2526749"/>
                <a:gd name="connsiteY229" fmla="*/ 252580 h 762433"/>
                <a:gd name="connsiteX230" fmla="*/ 347229 w 2526749"/>
                <a:gd name="connsiteY230" fmla="*/ 296074 h 762433"/>
                <a:gd name="connsiteX231" fmla="*/ 373759 w 2526749"/>
                <a:gd name="connsiteY231" fmla="*/ 321160 h 762433"/>
                <a:gd name="connsiteX232" fmla="*/ 434037 w 2526749"/>
                <a:gd name="connsiteY232" fmla="*/ 327476 h 762433"/>
                <a:gd name="connsiteX233" fmla="*/ 455874 w 2526749"/>
                <a:gd name="connsiteY233" fmla="*/ 330544 h 762433"/>
                <a:gd name="connsiteX234" fmla="*/ 471215 w 2526749"/>
                <a:gd name="connsiteY234" fmla="*/ 343539 h 762433"/>
                <a:gd name="connsiteX235" fmla="*/ 460747 w 2526749"/>
                <a:gd name="connsiteY235" fmla="*/ 362308 h 762433"/>
                <a:gd name="connsiteX236" fmla="*/ 562534 w 2526749"/>
                <a:gd name="connsiteY236" fmla="*/ 301127 h 762433"/>
                <a:gd name="connsiteX237" fmla="*/ 550984 w 2526749"/>
                <a:gd name="connsiteY237" fmla="*/ 315565 h 762433"/>
                <a:gd name="connsiteX238" fmla="*/ 484569 w 2526749"/>
                <a:gd name="connsiteY238" fmla="*/ 328198 h 762433"/>
                <a:gd name="connsiteX239" fmla="*/ 474824 w 2526749"/>
                <a:gd name="connsiteY239" fmla="*/ 317009 h 762433"/>
                <a:gd name="connsiteX240" fmla="*/ 547916 w 2526749"/>
                <a:gd name="connsiteY240" fmla="*/ 285065 h 762433"/>
                <a:gd name="connsiteX241" fmla="*/ 562534 w 2526749"/>
                <a:gd name="connsiteY241" fmla="*/ 301127 h 762433"/>
                <a:gd name="connsiteX242" fmla="*/ 525898 w 2526749"/>
                <a:gd name="connsiteY242" fmla="*/ 75896 h 762433"/>
                <a:gd name="connsiteX243" fmla="*/ 592312 w 2526749"/>
                <a:gd name="connsiteY243" fmla="*/ 24281 h 762433"/>
                <a:gd name="connsiteX244" fmla="*/ 680744 w 2526749"/>
                <a:gd name="connsiteY244" fmla="*/ 140145 h 762433"/>
                <a:gd name="connsiteX245" fmla="*/ 607833 w 2526749"/>
                <a:gd name="connsiteY245" fmla="*/ 185083 h 762433"/>
                <a:gd name="connsiteX246" fmla="*/ 525898 w 2526749"/>
                <a:gd name="connsiteY246" fmla="*/ 75896 h 762433"/>
                <a:gd name="connsiteX247" fmla="*/ 813573 w 2526749"/>
                <a:gd name="connsiteY247" fmla="*/ 625078 h 762433"/>
                <a:gd name="connsiteX248" fmla="*/ 797872 w 2526749"/>
                <a:gd name="connsiteY248" fmla="*/ 649081 h 762433"/>
                <a:gd name="connsiteX249" fmla="*/ 764304 w 2526749"/>
                <a:gd name="connsiteY249" fmla="*/ 636628 h 762433"/>
                <a:gd name="connsiteX250" fmla="*/ 758529 w 2526749"/>
                <a:gd name="connsiteY250" fmla="*/ 618400 h 762433"/>
                <a:gd name="connsiteX251" fmla="*/ 750227 w 2526749"/>
                <a:gd name="connsiteY251" fmla="*/ 511199 h 762433"/>
                <a:gd name="connsiteX252" fmla="*/ 764123 w 2526749"/>
                <a:gd name="connsiteY252" fmla="*/ 497483 h 762433"/>
                <a:gd name="connsiteX253" fmla="*/ 785961 w 2526749"/>
                <a:gd name="connsiteY253" fmla="*/ 500731 h 762433"/>
                <a:gd name="connsiteX254" fmla="*/ 811588 w 2526749"/>
                <a:gd name="connsiteY254" fmla="*/ 528524 h 762433"/>
                <a:gd name="connsiteX255" fmla="*/ 814656 w 2526749"/>
                <a:gd name="connsiteY255" fmla="*/ 583569 h 762433"/>
                <a:gd name="connsiteX256" fmla="*/ 813934 w 2526749"/>
                <a:gd name="connsiteY256" fmla="*/ 583569 h 762433"/>
                <a:gd name="connsiteX257" fmla="*/ 813573 w 2526749"/>
                <a:gd name="connsiteY257" fmla="*/ 625078 h 762433"/>
                <a:gd name="connsiteX258" fmla="*/ 922940 w 2526749"/>
                <a:gd name="connsiteY258" fmla="*/ 251136 h 762433"/>
                <a:gd name="connsiteX259" fmla="*/ 899478 w 2526749"/>
                <a:gd name="connsiteY259" fmla="*/ 269725 h 762433"/>
                <a:gd name="connsiteX260" fmla="*/ 813753 w 2526749"/>
                <a:gd name="connsiteY260" fmla="*/ 299683 h 762433"/>
                <a:gd name="connsiteX261" fmla="*/ 762138 w 2526749"/>
                <a:gd name="connsiteY261" fmla="*/ 298420 h 762433"/>
                <a:gd name="connsiteX262" fmla="*/ 701679 w 2526749"/>
                <a:gd name="connsiteY262" fmla="*/ 279651 h 762433"/>
                <a:gd name="connsiteX263" fmla="*/ 675511 w 2526749"/>
                <a:gd name="connsiteY263" fmla="*/ 278568 h 762433"/>
                <a:gd name="connsiteX264" fmla="*/ 708538 w 2526749"/>
                <a:gd name="connsiteY264" fmla="*/ 291923 h 762433"/>
                <a:gd name="connsiteX265" fmla="*/ 730916 w 2526749"/>
                <a:gd name="connsiteY265" fmla="*/ 313399 h 762433"/>
                <a:gd name="connsiteX266" fmla="*/ 766830 w 2526749"/>
                <a:gd name="connsiteY266" fmla="*/ 383243 h 762433"/>
                <a:gd name="connsiteX267" fmla="*/ 830898 w 2526749"/>
                <a:gd name="connsiteY267" fmla="*/ 424752 h 762433"/>
                <a:gd name="connsiteX268" fmla="*/ 916082 w 2526749"/>
                <a:gd name="connsiteY268" fmla="*/ 511920 h 762433"/>
                <a:gd name="connsiteX269" fmla="*/ 938280 w 2526749"/>
                <a:gd name="connsiteY269" fmla="*/ 605586 h 762433"/>
                <a:gd name="connsiteX270" fmla="*/ 938822 w 2526749"/>
                <a:gd name="connsiteY270" fmla="*/ 627604 h 762433"/>
                <a:gd name="connsiteX271" fmla="*/ 911751 w 2526749"/>
                <a:gd name="connsiteY271" fmla="*/ 647456 h 762433"/>
                <a:gd name="connsiteX272" fmla="*/ 883055 w 2526749"/>
                <a:gd name="connsiteY272" fmla="*/ 620746 h 762433"/>
                <a:gd name="connsiteX273" fmla="*/ 861038 w 2526749"/>
                <a:gd name="connsiteY273" fmla="*/ 564258 h 762433"/>
                <a:gd name="connsiteX274" fmla="*/ 846780 w 2526749"/>
                <a:gd name="connsiteY274" fmla="*/ 525636 h 762433"/>
                <a:gd name="connsiteX275" fmla="*/ 799677 w 2526749"/>
                <a:gd name="connsiteY275" fmla="*/ 486113 h 762433"/>
                <a:gd name="connsiteX276" fmla="*/ 708357 w 2526749"/>
                <a:gd name="connsiteY276" fmla="*/ 465358 h 762433"/>
                <a:gd name="connsiteX277" fmla="*/ 643386 w 2526749"/>
                <a:gd name="connsiteY277" fmla="*/ 413562 h 762433"/>
                <a:gd name="connsiteX278" fmla="*/ 601517 w 2526749"/>
                <a:gd name="connsiteY278" fmla="*/ 339027 h 762433"/>
                <a:gd name="connsiteX279" fmla="*/ 579860 w 2526749"/>
                <a:gd name="connsiteY279" fmla="*/ 232728 h 762433"/>
                <a:gd name="connsiteX280" fmla="*/ 615232 w 2526749"/>
                <a:gd name="connsiteY280" fmla="*/ 198257 h 762433"/>
                <a:gd name="connsiteX281" fmla="*/ 697889 w 2526749"/>
                <a:gd name="connsiteY281" fmla="*/ 209086 h 762433"/>
                <a:gd name="connsiteX282" fmla="*/ 792096 w 2526749"/>
                <a:gd name="connsiteY282" fmla="*/ 239947 h 762433"/>
                <a:gd name="connsiteX283" fmla="*/ 851833 w 2526749"/>
                <a:gd name="connsiteY283" fmla="*/ 235976 h 762433"/>
                <a:gd name="connsiteX284" fmla="*/ 891357 w 2526749"/>
                <a:gd name="connsiteY284" fmla="*/ 223523 h 762433"/>
                <a:gd name="connsiteX285" fmla="*/ 916623 w 2526749"/>
                <a:gd name="connsiteY285" fmla="*/ 225148 h 762433"/>
                <a:gd name="connsiteX286" fmla="*/ 922940 w 2526749"/>
                <a:gd name="connsiteY286" fmla="*/ 251136 h 762433"/>
                <a:gd name="connsiteX287" fmla="*/ 1734891 w 2526749"/>
                <a:gd name="connsiteY287" fmla="*/ 119571 h 762433"/>
                <a:gd name="connsiteX288" fmla="*/ 1817187 w 2526749"/>
                <a:gd name="connsiteY288" fmla="*/ 35650 h 762433"/>
                <a:gd name="connsiteX289" fmla="*/ 1899122 w 2526749"/>
                <a:gd name="connsiteY289" fmla="*/ 117044 h 762433"/>
                <a:gd name="connsiteX290" fmla="*/ 1819353 w 2526749"/>
                <a:gd name="connsiteY290" fmla="*/ 201145 h 762433"/>
                <a:gd name="connsiteX291" fmla="*/ 1734891 w 2526749"/>
                <a:gd name="connsiteY291" fmla="*/ 119571 h 762433"/>
                <a:gd name="connsiteX292" fmla="*/ 1687066 w 2526749"/>
                <a:gd name="connsiteY292" fmla="*/ 637350 h 762433"/>
                <a:gd name="connsiteX293" fmla="*/ 1641947 w 2526749"/>
                <a:gd name="connsiteY293" fmla="*/ 652690 h 762433"/>
                <a:gd name="connsiteX294" fmla="*/ 1630938 w 2526749"/>
                <a:gd name="connsiteY294" fmla="*/ 631394 h 762433"/>
                <a:gd name="connsiteX295" fmla="*/ 1637075 w 2526749"/>
                <a:gd name="connsiteY295" fmla="*/ 543684 h 762433"/>
                <a:gd name="connsiteX296" fmla="*/ 1675696 w 2526749"/>
                <a:gd name="connsiteY296" fmla="*/ 502175 h 762433"/>
                <a:gd name="connsiteX297" fmla="*/ 1704391 w 2526749"/>
                <a:gd name="connsiteY297" fmla="*/ 501814 h 762433"/>
                <a:gd name="connsiteX298" fmla="*/ 1687066 w 2526749"/>
                <a:gd name="connsiteY298" fmla="*/ 637350 h 762433"/>
                <a:gd name="connsiteX299" fmla="*/ 1865193 w 2526749"/>
                <a:gd name="connsiteY299" fmla="*/ 272612 h 762433"/>
                <a:gd name="connsiteX300" fmla="*/ 1800584 w 2526749"/>
                <a:gd name="connsiteY300" fmla="*/ 433234 h 762433"/>
                <a:gd name="connsiteX301" fmla="*/ 1748427 w 2526749"/>
                <a:gd name="connsiteY301" fmla="*/ 470231 h 762433"/>
                <a:gd name="connsiteX302" fmla="*/ 1656746 w 2526749"/>
                <a:gd name="connsiteY302" fmla="*/ 489000 h 762433"/>
                <a:gd name="connsiteX303" fmla="*/ 1603145 w 2526749"/>
                <a:gd name="connsiteY303" fmla="*/ 533938 h 762433"/>
                <a:gd name="connsiteX304" fmla="*/ 1558388 w 2526749"/>
                <a:gd name="connsiteY304" fmla="*/ 622551 h 762433"/>
                <a:gd name="connsiteX305" fmla="*/ 1529151 w 2526749"/>
                <a:gd name="connsiteY305" fmla="*/ 641862 h 762433"/>
                <a:gd name="connsiteX306" fmla="*/ 1507675 w 2526749"/>
                <a:gd name="connsiteY306" fmla="*/ 607752 h 762433"/>
                <a:gd name="connsiteX307" fmla="*/ 1537814 w 2526749"/>
                <a:gd name="connsiteY307" fmla="*/ 524915 h 762433"/>
                <a:gd name="connsiteX308" fmla="*/ 1570660 w 2526749"/>
                <a:gd name="connsiteY308" fmla="*/ 463554 h 762433"/>
                <a:gd name="connsiteX309" fmla="*/ 1697714 w 2526749"/>
                <a:gd name="connsiteY309" fmla="*/ 393530 h 762433"/>
                <a:gd name="connsiteX310" fmla="*/ 1716663 w 2526749"/>
                <a:gd name="connsiteY310" fmla="*/ 367903 h 762433"/>
                <a:gd name="connsiteX311" fmla="*/ 1749871 w 2526749"/>
                <a:gd name="connsiteY311" fmla="*/ 309790 h 762433"/>
                <a:gd name="connsiteX312" fmla="*/ 1756909 w 2526749"/>
                <a:gd name="connsiteY312" fmla="*/ 302030 h 762433"/>
                <a:gd name="connsiteX313" fmla="*/ 1743373 w 2526749"/>
                <a:gd name="connsiteY313" fmla="*/ 301849 h 762433"/>
                <a:gd name="connsiteX314" fmla="*/ 1635270 w 2526749"/>
                <a:gd name="connsiteY314" fmla="*/ 309429 h 762433"/>
                <a:gd name="connsiteX315" fmla="*/ 1532761 w 2526749"/>
                <a:gd name="connsiteY315" fmla="*/ 270627 h 762433"/>
                <a:gd name="connsiteX316" fmla="*/ 1517962 w 2526749"/>
                <a:gd name="connsiteY316" fmla="*/ 244819 h 762433"/>
                <a:gd name="connsiteX317" fmla="*/ 1553335 w 2526749"/>
                <a:gd name="connsiteY317" fmla="*/ 232908 h 762433"/>
                <a:gd name="connsiteX318" fmla="*/ 1666672 w 2526749"/>
                <a:gd name="connsiteY318" fmla="*/ 256731 h 762433"/>
                <a:gd name="connsiteX319" fmla="*/ 1707640 w 2526749"/>
                <a:gd name="connsiteY319" fmla="*/ 254024 h 762433"/>
                <a:gd name="connsiteX320" fmla="*/ 1817548 w 2526749"/>
                <a:gd name="connsiteY320" fmla="*/ 219734 h 762433"/>
                <a:gd name="connsiteX321" fmla="*/ 1865193 w 2526749"/>
                <a:gd name="connsiteY321" fmla="*/ 272612 h 762433"/>
                <a:gd name="connsiteX322" fmla="*/ 2089883 w 2526749"/>
                <a:gd name="connsiteY322" fmla="*/ 190316 h 762433"/>
                <a:gd name="connsiteX323" fmla="*/ 2059383 w 2526749"/>
                <a:gd name="connsiteY323" fmla="*/ 106757 h 762433"/>
                <a:gd name="connsiteX324" fmla="*/ 2124354 w 2526749"/>
                <a:gd name="connsiteY324" fmla="*/ 45396 h 762433"/>
                <a:gd name="connsiteX325" fmla="*/ 2218381 w 2526749"/>
                <a:gd name="connsiteY325" fmla="*/ 109645 h 762433"/>
                <a:gd name="connsiteX326" fmla="*/ 2089883 w 2526749"/>
                <a:gd name="connsiteY326" fmla="*/ 190316 h 762433"/>
                <a:gd name="connsiteX327" fmla="*/ 2186075 w 2526749"/>
                <a:gd name="connsiteY327" fmla="*/ 549098 h 762433"/>
                <a:gd name="connsiteX328" fmla="*/ 2237330 w 2526749"/>
                <a:gd name="connsiteY328" fmla="*/ 592773 h 762433"/>
                <a:gd name="connsiteX329" fmla="*/ 2241481 w 2526749"/>
                <a:gd name="connsiteY329" fmla="*/ 628867 h 762433"/>
                <a:gd name="connsiteX330" fmla="*/ 2206830 w 2526749"/>
                <a:gd name="connsiteY330" fmla="*/ 635725 h 762433"/>
                <a:gd name="connsiteX331" fmla="*/ 2101252 w 2526749"/>
                <a:gd name="connsiteY331" fmla="*/ 553610 h 762433"/>
                <a:gd name="connsiteX332" fmla="*/ 2115871 w 2526749"/>
                <a:gd name="connsiteY332" fmla="*/ 487737 h 762433"/>
                <a:gd name="connsiteX333" fmla="*/ 2147454 w 2526749"/>
                <a:gd name="connsiteY333" fmla="*/ 474743 h 762433"/>
                <a:gd name="connsiteX334" fmla="*/ 2149980 w 2526749"/>
                <a:gd name="connsiteY334" fmla="*/ 477991 h 762433"/>
                <a:gd name="connsiteX335" fmla="*/ 2186075 w 2526749"/>
                <a:gd name="connsiteY335" fmla="*/ 549098 h 762433"/>
                <a:gd name="connsiteX336" fmla="*/ 2187339 w 2526749"/>
                <a:gd name="connsiteY336" fmla="*/ 373497 h 762433"/>
                <a:gd name="connsiteX337" fmla="*/ 2171818 w 2526749"/>
                <a:gd name="connsiteY337" fmla="*/ 426195 h 762433"/>
                <a:gd name="connsiteX338" fmla="*/ 2148718 w 2526749"/>
                <a:gd name="connsiteY338" fmla="*/ 452725 h 762433"/>
                <a:gd name="connsiteX339" fmla="*/ 2114428 w 2526749"/>
                <a:gd name="connsiteY339" fmla="*/ 470051 h 762433"/>
                <a:gd name="connsiteX340" fmla="*/ 2016069 w 2526749"/>
                <a:gd name="connsiteY340" fmla="*/ 554693 h 762433"/>
                <a:gd name="connsiteX341" fmla="*/ 1984667 w 2526749"/>
                <a:gd name="connsiteY341" fmla="*/ 612625 h 762433"/>
                <a:gd name="connsiteX342" fmla="*/ 1950196 w 2526749"/>
                <a:gd name="connsiteY342" fmla="*/ 648720 h 762433"/>
                <a:gd name="connsiteX343" fmla="*/ 1922404 w 2526749"/>
                <a:gd name="connsiteY343" fmla="*/ 609196 h 762433"/>
                <a:gd name="connsiteX344" fmla="*/ 1981960 w 2526749"/>
                <a:gd name="connsiteY344" fmla="*/ 470231 h 762433"/>
                <a:gd name="connsiteX345" fmla="*/ 1996578 w 2526749"/>
                <a:gd name="connsiteY345" fmla="*/ 454349 h 762433"/>
                <a:gd name="connsiteX346" fmla="*/ 2032131 w 2526749"/>
                <a:gd name="connsiteY346" fmla="*/ 428542 h 762433"/>
                <a:gd name="connsiteX347" fmla="*/ 2088078 w 2526749"/>
                <a:gd name="connsiteY347" fmla="*/ 353465 h 762433"/>
                <a:gd name="connsiteX348" fmla="*/ 2109916 w 2526749"/>
                <a:gd name="connsiteY348" fmla="*/ 340651 h 762433"/>
                <a:gd name="connsiteX349" fmla="*/ 2169653 w 2526749"/>
                <a:gd name="connsiteY349" fmla="*/ 350036 h 762433"/>
                <a:gd name="connsiteX350" fmla="*/ 2187339 w 2526749"/>
                <a:gd name="connsiteY350" fmla="*/ 373497 h 762433"/>
                <a:gd name="connsiteX351" fmla="*/ 2193294 w 2526749"/>
                <a:gd name="connsiteY351" fmla="*/ 324047 h 762433"/>
                <a:gd name="connsiteX352" fmla="*/ 2177232 w 2526749"/>
                <a:gd name="connsiteY352" fmla="*/ 337583 h 762433"/>
                <a:gd name="connsiteX353" fmla="*/ 2111359 w 2526749"/>
                <a:gd name="connsiteY353" fmla="*/ 322423 h 762433"/>
                <a:gd name="connsiteX354" fmla="*/ 2078693 w 2526749"/>
                <a:gd name="connsiteY354" fmla="*/ 324408 h 762433"/>
                <a:gd name="connsiteX355" fmla="*/ 2006865 w 2526749"/>
                <a:gd name="connsiteY355" fmla="*/ 357615 h 762433"/>
                <a:gd name="connsiteX356" fmla="*/ 1964634 w 2526749"/>
                <a:gd name="connsiteY356" fmla="*/ 350577 h 762433"/>
                <a:gd name="connsiteX357" fmla="*/ 1908868 w 2526749"/>
                <a:gd name="connsiteY357" fmla="*/ 320618 h 762433"/>
                <a:gd name="connsiteX358" fmla="*/ 1906341 w 2526749"/>
                <a:gd name="connsiteY358" fmla="*/ 319355 h 762433"/>
                <a:gd name="connsiteX359" fmla="*/ 1884684 w 2526749"/>
                <a:gd name="connsiteY359" fmla="*/ 284343 h 762433"/>
                <a:gd name="connsiteX360" fmla="*/ 1928359 w 2526749"/>
                <a:gd name="connsiteY360" fmla="*/ 271349 h 762433"/>
                <a:gd name="connsiteX361" fmla="*/ 1971492 w 2526749"/>
                <a:gd name="connsiteY361" fmla="*/ 289396 h 762433"/>
                <a:gd name="connsiteX362" fmla="*/ 2031951 w 2526749"/>
                <a:gd name="connsiteY362" fmla="*/ 280012 h 762433"/>
                <a:gd name="connsiteX363" fmla="*/ 2092951 w 2526749"/>
                <a:gd name="connsiteY363" fmla="*/ 233811 h 762433"/>
                <a:gd name="connsiteX364" fmla="*/ 2162434 w 2526749"/>
                <a:gd name="connsiteY364" fmla="*/ 219373 h 762433"/>
                <a:gd name="connsiteX365" fmla="*/ 2183188 w 2526749"/>
                <a:gd name="connsiteY365" fmla="*/ 239405 h 762433"/>
                <a:gd name="connsiteX366" fmla="*/ 2193655 w 2526749"/>
                <a:gd name="connsiteY366" fmla="*/ 304737 h 762433"/>
                <a:gd name="connsiteX367" fmla="*/ 2193294 w 2526749"/>
                <a:gd name="connsiteY367" fmla="*/ 324047 h 7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2526749" h="762433">
                  <a:moveTo>
                    <a:pt x="2488369" y="421323"/>
                  </a:moveTo>
                  <a:cubicBezTo>
                    <a:pt x="2469599" y="407968"/>
                    <a:pt x="2449928" y="396237"/>
                    <a:pt x="2428271" y="387755"/>
                  </a:cubicBezTo>
                  <a:cubicBezTo>
                    <a:pt x="2373046" y="366459"/>
                    <a:pt x="2316377" y="351299"/>
                    <a:pt x="2256640" y="348772"/>
                  </a:cubicBezTo>
                  <a:cubicBezTo>
                    <a:pt x="2246534" y="348411"/>
                    <a:pt x="2221448" y="343719"/>
                    <a:pt x="2211522" y="341914"/>
                  </a:cubicBezTo>
                  <a:cubicBezTo>
                    <a:pt x="2205567" y="340831"/>
                    <a:pt x="2207913" y="340831"/>
                    <a:pt x="2208634" y="322062"/>
                  </a:cubicBezTo>
                  <a:cubicBezTo>
                    <a:pt x="2209717" y="287953"/>
                    <a:pt x="2209357" y="253843"/>
                    <a:pt x="2192753" y="222441"/>
                  </a:cubicBezTo>
                  <a:cubicBezTo>
                    <a:pt x="2188060" y="213417"/>
                    <a:pt x="2197987" y="205657"/>
                    <a:pt x="2203762" y="200062"/>
                  </a:cubicBezTo>
                  <a:cubicBezTo>
                    <a:pt x="2246895" y="157109"/>
                    <a:pt x="2248700" y="110547"/>
                    <a:pt x="2212244" y="62000"/>
                  </a:cubicBezTo>
                  <a:cubicBezTo>
                    <a:pt x="2183188" y="19949"/>
                    <a:pt x="2110096" y="18144"/>
                    <a:pt x="2066962" y="57307"/>
                  </a:cubicBezTo>
                  <a:cubicBezTo>
                    <a:pt x="2037365" y="84378"/>
                    <a:pt x="2025274" y="148988"/>
                    <a:pt x="2068587" y="187068"/>
                  </a:cubicBezTo>
                  <a:cubicBezTo>
                    <a:pt x="2078874" y="196092"/>
                    <a:pt x="2085912" y="204574"/>
                    <a:pt x="2097463" y="214319"/>
                  </a:cubicBezTo>
                  <a:cubicBezTo>
                    <a:pt x="2068948" y="234893"/>
                    <a:pt x="2037726" y="250956"/>
                    <a:pt x="2011196" y="273695"/>
                  </a:cubicBezTo>
                  <a:cubicBezTo>
                    <a:pt x="2003256" y="280553"/>
                    <a:pt x="1991705" y="281997"/>
                    <a:pt x="1979794" y="278207"/>
                  </a:cubicBezTo>
                  <a:cubicBezTo>
                    <a:pt x="1969327" y="274778"/>
                    <a:pt x="1959220" y="270627"/>
                    <a:pt x="1949113" y="266296"/>
                  </a:cubicBezTo>
                  <a:cubicBezTo>
                    <a:pt x="1928178" y="257272"/>
                    <a:pt x="1907063" y="246444"/>
                    <a:pt x="1882158" y="259257"/>
                  </a:cubicBezTo>
                  <a:cubicBezTo>
                    <a:pt x="1879270" y="238322"/>
                    <a:pt x="1877465" y="220636"/>
                    <a:pt x="1860320" y="209627"/>
                  </a:cubicBezTo>
                  <a:cubicBezTo>
                    <a:pt x="1900205" y="198979"/>
                    <a:pt x="1913921" y="153139"/>
                    <a:pt x="1914102" y="117766"/>
                  </a:cubicBezTo>
                  <a:cubicBezTo>
                    <a:pt x="1914282" y="90875"/>
                    <a:pt x="1905438" y="63985"/>
                    <a:pt x="1885948" y="45576"/>
                  </a:cubicBezTo>
                  <a:cubicBezTo>
                    <a:pt x="1862667" y="23739"/>
                    <a:pt x="1794628" y="2082"/>
                    <a:pt x="1746441" y="48464"/>
                  </a:cubicBezTo>
                  <a:cubicBezTo>
                    <a:pt x="1704932" y="93943"/>
                    <a:pt x="1709625" y="174435"/>
                    <a:pt x="1763045" y="205657"/>
                  </a:cubicBezTo>
                  <a:cubicBezTo>
                    <a:pt x="1775318" y="212515"/>
                    <a:pt x="1772069" y="209807"/>
                    <a:pt x="1789756" y="215222"/>
                  </a:cubicBezTo>
                  <a:cubicBezTo>
                    <a:pt x="1746983" y="224787"/>
                    <a:pt x="1726589" y="233991"/>
                    <a:pt x="1687246" y="242112"/>
                  </a:cubicBezTo>
                  <a:cubicBezTo>
                    <a:pt x="1680388" y="243556"/>
                    <a:pt x="1666853" y="241932"/>
                    <a:pt x="1659814" y="240308"/>
                  </a:cubicBezTo>
                  <a:cubicBezTo>
                    <a:pt x="1624802" y="232547"/>
                    <a:pt x="1589971" y="224606"/>
                    <a:pt x="1555139" y="215944"/>
                  </a:cubicBezTo>
                  <a:cubicBezTo>
                    <a:pt x="1540521" y="212334"/>
                    <a:pt x="1526083" y="213056"/>
                    <a:pt x="1516157" y="222982"/>
                  </a:cubicBezTo>
                  <a:cubicBezTo>
                    <a:pt x="1500456" y="238503"/>
                    <a:pt x="1482228" y="238503"/>
                    <a:pt x="1462737" y="238683"/>
                  </a:cubicBezTo>
                  <a:cubicBezTo>
                    <a:pt x="1356799" y="239044"/>
                    <a:pt x="1251041" y="240127"/>
                    <a:pt x="1145103" y="240488"/>
                  </a:cubicBezTo>
                  <a:cubicBezTo>
                    <a:pt x="1085366" y="240668"/>
                    <a:pt x="1025630" y="246805"/>
                    <a:pt x="965713" y="243195"/>
                  </a:cubicBezTo>
                  <a:cubicBezTo>
                    <a:pt x="953982" y="242473"/>
                    <a:pt x="943694" y="242654"/>
                    <a:pt x="939905" y="228577"/>
                  </a:cubicBezTo>
                  <a:cubicBezTo>
                    <a:pt x="937739" y="220816"/>
                    <a:pt x="930881" y="217568"/>
                    <a:pt x="923842" y="214861"/>
                  </a:cubicBezTo>
                  <a:cubicBezTo>
                    <a:pt x="910668" y="209627"/>
                    <a:pt x="897854" y="208183"/>
                    <a:pt x="883597" y="212876"/>
                  </a:cubicBezTo>
                  <a:cubicBezTo>
                    <a:pt x="857428" y="221358"/>
                    <a:pt x="830537" y="233811"/>
                    <a:pt x="802925" y="226952"/>
                  </a:cubicBezTo>
                  <a:cubicBezTo>
                    <a:pt x="757626" y="215763"/>
                    <a:pt x="712869" y="201506"/>
                    <a:pt x="668111" y="180751"/>
                  </a:cubicBezTo>
                  <a:cubicBezTo>
                    <a:pt x="676232" y="170103"/>
                    <a:pt x="685617" y="161080"/>
                    <a:pt x="692295" y="151334"/>
                  </a:cubicBezTo>
                  <a:cubicBezTo>
                    <a:pt x="718644" y="113615"/>
                    <a:pt x="710703" y="60556"/>
                    <a:pt x="675691" y="30778"/>
                  </a:cubicBezTo>
                  <a:cubicBezTo>
                    <a:pt x="653854" y="12189"/>
                    <a:pt x="629851" y="7497"/>
                    <a:pt x="600253" y="8038"/>
                  </a:cubicBezTo>
                  <a:cubicBezTo>
                    <a:pt x="566685" y="8760"/>
                    <a:pt x="527883" y="34026"/>
                    <a:pt x="514167" y="64346"/>
                  </a:cubicBezTo>
                  <a:cubicBezTo>
                    <a:pt x="497563" y="101704"/>
                    <a:pt x="509114" y="144657"/>
                    <a:pt x="539614" y="172630"/>
                  </a:cubicBezTo>
                  <a:cubicBezTo>
                    <a:pt x="551345" y="183278"/>
                    <a:pt x="565061" y="190316"/>
                    <a:pt x="579679" y="198257"/>
                  </a:cubicBezTo>
                  <a:cubicBezTo>
                    <a:pt x="569031" y="206198"/>
                    <a:pt x="568490" y="217026"/>
                    <a:pt x="564700" y="226231"/>
                  </a:cubicBezTo>
                  <a:cubicBezTo>
                    <a:pt x="560549" y="236337"/>
                    <a:pt x="568670" y="250053"/>
                    <a:pt x="559466" y="257633"/>
                  </a:cubicBezTo>
                  <a:cubicBezTo>
                    <a:pt x="549721" y="265754"/>
                    <a:pt x="521025" y="262506"/>
                    <a:pt x="519220" y="262686"/>
                  </a:cubicBezTo>
                  <a:cubicBezTo>
                    <a:pt x="483667" y="263950"/>
                    <a:pt x="454791" y="260160"/>
                    <a:pt x="425735" y="230742"/>
                  </a:cubicBezTo>
                  <a:cubicBezTo>
                    <a:pt x="414906" y="219734"/>
                    <a:pt x="394513" y="200423"/>
                    <a:pt x="388016" y="195550"/>
                  </a:cubicBezTo>
                  <a:cubicBezTo>
                    <a:pt x="388016" y="195550"/>
                    <a:pt x="382602" y="197355"/>
                    <a:pt x="399566" y="174435"/>
                  </a:cubicBezTo>
                  <a:cubicBezTo>
                    <a:pt x="428623" y="134911"/>
                    <a:pt x="435120" y="88349"/>
                    <a:pt x="406605" y="44674"/>
                  </a:cubicBezTo>
                  <a:cubicBezTo>
                    <a:pt x="384767" y="11106"/>
                    <a:pt x="339649" y="-6580"/>
                    <a:pt x="299765" y="2263"/>
                  </a:cubicBezTo>
                  <a:cubicBezTo>
                    <a:pt x="231726" y="17423"/>
                    <a:pt x="210430" y="68677"/>
                    <a:pt x="215664" y="117946"/>
                  </a:cubicBezTo>
                  <a:cubicBezTo>
                    <a:pt x="218190" y="160899"/>
                    <a:pt x="256992" y="189053"/>
                    <a:pt x="270167" y="197716"/>
                  </a:cubicBezTo>
                  <a:cubicBezTo>
                    <a:pt x="253563" y="217387"/>
                    <a:pt x="241652" y="245180"/>
                    <a:pt x="239306" y="268822"/>
                  </a:cubicBezTo>
                  <a:cubicBezTo>
                    <a:pt x="234974" y="313580"/>
                    <a:pt x="223243" y="357976"/>
                    <a:pt x="225770" y="403095"/>
                  </a:cubicBezTo>
                  <a:cubicBezTo>
                    <a:pt x="226853" y="423127"/>
                    <a:pt x="218912" y="433595"/>
                    <a:pt x="201948" y="441175"/>
                  </a:cubicBezTo>
                  <a:cubicBezTo>
                    <a:pt x="163326" y="458500"/>
                    <a:pt x="126149" y="478894"/>
                    <a:pt x="89332" y="499829"/>
                  </a:cubicBezTo>
                  <a:cubicBezTo>
                    <a:pt x="48545" y="523290"/>
                    <a:pt x="20211" y="556858"/>
                    <a:pt x="3968" y="600894"/>
                  </a:cubicBezTo>
                  <a:cubicBezTo>
                    <a:pt x="-4875" y="625258"/>
                    <a:pt x="1081" y="646012"/>
                    <a:pt x="21654" y="662075"/>
                  </a:cubicBezTo>
                  <a:cubicBezTo>
                    <a:pt x="29776" y="668391"/>
                    <a:pt x="39160" y="672001"/>
                    <a:pt x="48726" y="675610"/>
                  </a:cubicBezTo>
                  <a:cubicBezTo>
                    <a:pt x="90595" y="691672"/>
                    <a:pt x="134992" y="693297"/>
                    <a:pt x="178847" y="698350"/>
                  </a:cubicBezTo>
                  <a:cubicBezTo>
                    <a:pt x="234433" y="704847"/>
                    <a:pt x="291282" y="702862"/>
                    <a:pt x="344161" y="725421"/>
                  </a:cubicBezTo>
                  <a:cubicBezTo>
                    <a:pt x="364735" y="734264"/>
                    <a:pt x="385670" y="742385"/>
                    <a:pt x="407507" y="758087"/>
                  </a:cubicBezTo>
                  <a:cubicBezTo>
                    <a:pt x="403537" y="744912"/>
                    <a:pt x="397761" y="739498"/>
                    <a:pt x="390904" y="734986"/>
                  </a:cubicBezTo>
                  <a:cubicBezTo>
                    <a:pt x="362028" y="716217"/>
                    <a:pt x="331348" y="701237"/>
                    <a:pt x="297058" y="697086"/>
                  </a:cubicBezTo>
                  <a:cubicBezTo>
                    <a:pt x="233170" y="689146"/>
                    <a:pt x="169101" y="683010"/>
                    <a:pt x="105033" y="675971"/>
                  </a:cubicBezTo>
                  <a:cubicBezTo>
                    <a:pt x="81030" y="673264"/>
                    <a:pt x="57930" y="666586"/>
                    <a:pt x="37897" y="652690"/>
                  </a:cubicBezTo>
                  <a:cubicBezTo>
                    <a:pt x="18767" y="639515"/>
                    <a:pt x="13533" y="624175"/>
                    <a:pt x="21474" y="605225"/>
                  </a:cubicBezTo>
                  <a:cubicBezTo>
                    <a:pt x="37716" y="566063"/>
                    <a:pt x="62080" y="533938"/>
                    <a:pt x="98356" y="510116"/>
                  </a:cubicBezTo>
                  <a:cubicBezTo>
                    <a:pt x="135534" y="485752"/>
                    <a:pt x="176140" y="468426"/>
                    <a:pt x="216025" y="449657"/>
                  </a:cubicBezTo>
                  <a:cubicBezTo>
                    <a:pt x="224327" y="445687"/>
                    <a:pt x="229380" y="446769"/>
                    <a:pt x="234072" y="454891"/>
                  </a:cubicBezTo>
                  <a:cubicBezTo>
                    <a:pt x="242915" y="469870"/>
                    <a:pt x="254466" y="483045"/>
                    <a:pt x="266377" y="496039"/>
                  </a:cubicBezTo>
                  <a:cubicBezTo>
                    <a:pt x="282078" y="513184"/>
                    <a:pt x="286229" y="532855"/>
                    <a:pt x="277205" y="554873"/>
                  </a:cubicBezTo>
                  <a:cubicBezTo>
                    <a:pt x="269806" y="572740"/>
                    <a:pt x="264752" y="583929"/>
                    <a:pt x="259880" y="602699"/>
                  </a:cubicBezTo>
                  <a:cubicBezTo>
                    <a:pt x="249593" y="642583"/>
                    <a:pt x="256812" y="662977"/>
                    <a:pt x="298682" y="661894"/>
                  </a:cubicBezTo>
                  <a:cubicBezTo>
                    <a:pt x="319436" y="662435"/>
                    <a:pt x="334596" y="656841"/>
                    <a:pt x="348853" y="625258"/>
                  </a:cubicBezTo>
                  <a:cubicBezTo>
                    <a:pt x="373939" y="568770"/>
                    <a:pt x="389640" y="528885"/>
                    <a:pt x="380797" y="508311"/>
                  </a:cubicBezTo>
                  <a:cubicBezTo>
                    <a:pt x="378632" y="504160"/>
                    <a:pt x="347951" y="425654"/>
                    <a:pt x="363833" y="435761"/>
                  </a:cubicBezTo>
                  <a:cubicBezTo>
                    <a:pt x="394513" y="446589"/>
                    <a:pt x="413463" y="472577"/>
                    <a:pt x="436925" y="492971"/>
                  </a:cubicBezTo>
                  <a:cubicBezTo>
                    <a:pt x="449919" y="504160"/>
                    <a:pt x="455333" y="517696"/>
                    <a:pt x="455152" y="534299"/>
                  </a:cubicBezTo>
                  <a:cubicBezTo>
                    <a:pt x="454791" y="562814"/>
                    <a:pt x="454611" y="591329"/>
                    <a:pt x="453708" y="619844"/>
                  </a:cubicBezTo>
                  <a:cubicBezTo>
                    <a:pt x="452806" y="646554"/>
                    <a:pt x="467244" y="656299"/>
                    <a:pt x="494135" y="656841"/>
                  </a:cubicBezTo>
                  <a:cubicBezTo>
                    <a:pt x="525176" y="657382"/>
                    <a:pt x="525176" y="657382"/>
                    <a:pt x="535824" y="620205"/>
                  </a:cubicBezTo>
                  <a:cubicBezTo>
                    <a:pt x="539975" y="609918"/>
                    <a:pt x="540877" y="520042"/>
                    <a:pt x="540336" y="488820"/>
                  </a:cubicBezTo>
                  <a:cubicBezTo>
                    <a:pt x="539975" y="468968"/>
                    <a:pt x="536546" y="458320"/>
                    <a:pt x="521206" y="444062"/>
                  </a:cubicBezTo>
                  <a:cubicBezTo>
                    <a:pt x="499910" y="424391"/>
                    <a:pt x="480599" y="407968"/>
                    <a:pt x="463454" y="383604"/>
                  </a:cubicBezTo>
                  <a:cubicBezTo>
                    <a:pt x="473922" y="373858"/>
                    <a:pt x="486555" y="367361"/>
                    <a:pt x="487457" y="352923"/>
                  </a:cubicBezTo>
                  <a:cubicBezTo>
                    <a:pt x="488179" y="341012"/>
                    <a:pt x="495037" y="338305"/>
                    <a:pt x="505505" y="336861"/>
                  </a:cubicBezTo>
                  <a:cubicBezTo>
                    <a:pt x="524635" y="333973"/>
                    <a:pt x="544487" y="332169"/>
                    <a:pt x="561993" y="324950"/>
                  </a:cubicBezTo>
                  <a:cubicBezTo>
                    <a:pt x="577513" y="318633"/>
                    <a:pt x="581304" y="324769"/>
                    <a:pt x="585996" y="336320"/>
                  </a:cubicBezTo>
                  <a:cubicBezTo>
                    <a:pt x="598087" y="366278"/>
                    <a:pt x="615594" y="393349"/>
                    <a:pt x="630573" y="421864"/>
                  </a:cubicBezTo>
                  <a:cubicBezTo>
                    <a:pt x="645913" y="451101"/>
                    <a:pt x="668472" y="471314"/>
                    <a:pt x="700957" y="479435"/>
                  </a:cubicBezTo>
                  <a:cubicBezTo>
                    <a:pt x="726404" y="485932"/>
                    <a:pt x="736330" y="502716"/>
                    <a:pt x="737233" y="527983"/>
                  </a:cubicBezTo>
                  <a:cubicBezTo>
                    <a:pt x="738135" y="557400"/>
                    <a:pt x="740842" y="586817"/>
                    <a:pt x="742828" y="616234"/>
                  </a:cubicBezTo>
                  <a:cubicBezTo>
                    <a:pt x="745535" y="658646"/>
                    <a:pt x="762860" y="671459"/>
                    <a:pt x="804008" y="663699"/>
                  </a:cubicBezTo>
                  <a:cubicBezTo>
                    <a:pt x="817904" y="660992"/>
                    <a:pt x="825665" y="654134"/>
                    <a:pt x="827109" y="640598"/>
                  </a:cubicBezTo>
                  <a:cubicBezTo>
                    <a:pt x="828553" y="627785"/>
                    <a:pt x="829455" y="614971"/>
                    <a:pt x="829635" y="602157"/>
                  </a:cubicBezTo>
                  <a:cubicBezTo>
                    <a:pt x="829996" y="575447"/>
                    <a:pt x="829816" y="548557"/>
                    <a:pt x="829816" y="520222"/>
                  </a:cubicBezTo>
                  <a:cubicBezTo>
                    <a:pt x="841005" y="533216"/>
                    <a:pt x="843531" y="548737"/>
                    <a:pt x="848043" y="563356"/>
                  </a:cubicBezTo>
                  <a:cubicBezTo>
                    <a:pt x="855624" y="587900"/>
                    <a:pt x="861218" y="613347"/>
                    <a:pt x="874212" y="635906"/>
                  </a:cubicBezTo>
                  <a:cubicBezTo>
                    <a:pt x="884680" y="654134"/>
                    <a:pt x="913014" y="666406"/>
                    <a:pt x="931061" y="661172"/>
                  </a:cubicBezTo>
                  <a:cubicBezTo>
                    <a:pt x="947124" y="656480"/>
                    <a:pt x="954523" y="641862"/>
                    <a:pt x="954162" y="615873"/>
                  </a:cubicBezTo>
                  <a:cubicBezTo>
                    <a:pt x="953982" y="603060"/>
                    <a:pt x="953079" y="590246"/>
                    <a:pt x="950192" y="577432"/>
                  </a:cubicBezTo>
                  <a:cubicBezTo>
                    <a:pt x="940987" y="537909"/>
                    <a:pt x="928174" y="499648"/>
                    <a:pt x="914097" y="461568"/>
                  </a:cubicBezTo>
                  <a:cubicBezTo>
                    <a:pt x="908863" y="447130"/>
                    <a:pt x="902908" y="440633"/>
                    <a:pt x="888650" y="434136"/>
                  </a:cubicBezTo>
                  <a:cubicBezTo>
                    <a:pt x="839922" y="412479"/>
                    <a:pt x="788848" y="399305"/>
                    <a:pt x="780727" y="383423"/>
                  </a:cubicBezTo>
                  <a:cubicBezTo>
                    <a:pt x="770259" y="365195"/>
                    <a:pt x="760514" y="345343"/>
                    <a:pt x="751851" y="326033"/>
                  </a:cubicBezTo>
                  <a:cubicBezTo>
                    <a:pt x="749324" y="320438"/>
                    <a:pt x="744091" y="317731"/>
                    <a:pt x="751310" y="311234"/>
                  </a:cubicBezTo>
                  <a:cubicBezTo>
                    <a:pt x="765025" y="313580"/>
                    <a:pt x="780185" y="320618"/>
                    <a:pt x="793360" y="317911"/>
                  </a:cubicBezTo>
                  <a:cubicBezTo>
                    <a:pt x="841005" y="308346"/>
                    <a:pt x="887928" y="298781"/>
                    <a:pt x="928715" y="270447"/>
                  </a:cubicBezTo>
                  <a:cubicBezTo>
                    <a:pt x="935934" y="265393"/>
                    <a:pt x="942612" y="254926"/>
                    <a:pt x="951635" y="256550"/>
                  </a:cubicBezTo>
                  <a:cubicBezTo>
                    <a:pt x="958854" y="257813"/>
                    <a:pt x="966254" y="257994"/>
                    <a:pt x="973653" y="258174"/>
                  </a:cubicBezTo>
                  <a:cubicBezTo>
                    <a:pt x="1038985" y="259799"/>
                    <a:pt x="1104136" y="253843"/>
                    <a:pt x="1169648" y="254745"/>
                  </a:cubicBezTo>
                  <a:cubicBezTo>
                    <a:pt x="1271796" y="256189"/>
                    <a:pt x="1374124" y="254204"/>
                    <a:pt x="1476272" y="252580"/>
                  </a:cubicBezTo>
                  <a:cubicBezTo>
                    <a:pt x="1491974" y="252399"/>
                    <a:pt x="1502983" y="255287"/>
                    <a:pt x="1509841" y="270086"/>
                  </a:cubicBezTo>
                  <a:cubicBezTo>
                    <a:pt x="1513089" y="276944"/>
                    <a:pt x="1521210" y="281456"/>
                    <a:pt x="1527888" y="284524"/>
                  </a:cubicBezTo>
                  <a:cubicBezTo>
                    <a:pt x="1565607" y="302391"/>
                    <a:pt x="1606033" y="324769"/>
                    <a:pt x="1630036" y="324047"/>
                  </a:cubicBezTo>
                  <a:cubicBezTo>
                    <a:pt x="1655663" y="322604"/>
                    <a:pt x="1693202" y="321340"/>
                    <a:pt x="1725507" y="318453"/>
                  </a:cubicBezTo>
                  <a:cubicBezTo>
                    <a:pt x="1711971" y="336861"/>
                    <a:pt x="1707279" y="365917"/>
                    <a:pt x="1690134" y="379092"/>
                  </a:cubicBezTo>
                  <a:cubicBezTo>
                    <a:pt x="1655483" y="405441"/>
                    <a:pt x="1566509" y="431971"/>
                    <a:pt x="1553695" y="457056"/>
                  </a:cubicBezTo>
                  <a:cubicBezTo>
                    <a:pt x="1528429" y="507228"/>
                    <a:pt x="1511104" y="550000"/>
                    <a:pt x="1491071" y="602338"/>
                  </a:cubicBezTo>
                  <a:cubicBezTo>
                    <a:pt x="1483852" y="621107"/>
                    <a:pt x="1497208" y="646373"/>
                    <a:pt x="1516157" y="653773"/>
                  </a:cubicBezTo>
                  <a:cubicBezTo>
                    <a:pt x="1542326" y="663879"/>
                    <a:pt x="1558929" y="657924"/>
                    <a:pt x="1570660" y="634282"/>
                  </a:cubicBezTo>
                  <a:cubicBezTo>
                    <a:pt x="1578059" y="619483"/>
                    <a:pt x="1585278" y="604684"/>
                    <a:pt x="1593039" y="590066"/>
                  </a:cubicBezTo>
                  <a:cubicBezTo>
                    <a:pt x="1602243" y="572921"/>
                    <a:pt x="1617583" y="546932"/>
                    <a:pt x="1627149" y="529968"/>
                  </a:cubicBezTo>
                  <a:cubicBezTo>
                    <a:pt x="1624261" y="562092"/>
                    <a:pt x="1621373" y="602879"/>
                    <a:pt x="1617042" y="633921"/>
                  </a:cubicBezTo>
                  <a:cubicBezTo>
                    <a:pt x="1613793" y="657021"/>
                    <a:pt x="1630758" y="670015"/>
                    <a:pt x="1654220" y="670557"/>
                  </a:cubicBezTo>
                  <a:cubicBezTo>
                    <a:pt x="1677861" y="671279"/>
                    <a:pt x="1696992" y="655758"/>
                    <a:pt x="1699338" y="644027"/>
                  </a:cubicBezTo>
                  <a:cubicBezTo>
                    <a:pt x="1705655" y="611542"/>
                    <a:pt x="1711069" y="578876"/>
                    <a:pt x="1714137" y="545850"/>
                  </a:cubicBezTo>
                  <a:cubicBezTo>
                    <a:pt x="1715039" y="535923"/>
                    <a:pt x="1717746" y="525997"/>
                    <a:pt x="1719551" y="516071"/>
                  </a:cubicBezTo>
                  <a:cubicBezTo>
                    <a:pt x="1722619" y="498746"/>
                    <a:pt x="1731282" y="488820"/>
                    <a:pt x="1750232" y="486474"/>
                  </a:cubicBezTo>
                  <a:cubicBezTo>
                    <a:pt x="1776942" y="483045"/>
                    <a:pt x="1800223" y="469509"/>
                    <a:pt x="1813217" y="445867"/>
                  </a:cubicBezTo>
                  <a:cubicBezTo>
                    <a:pt x="1832527" y="410494"/>
                    <a:pt x="1851296" y="374580"/>
                    <a:pt x="1864291" y="336139"/>
                  </a:cubicBezTo>
                  <a:cubicBezTo>
                    <a:pt x="1866457" y="329462"/>
                    <a:pt x="1866276" y="321340"/>
                    <a:pt x="1875481" y="317550"/>
                  </a:cubicBezTo>
                  <a:cubicBezTo>
                    <a:pt x="1904536" y="336139"/>
                    <a:pt x="1935397" y="352021"/>
                    <a:pt x="1967522" y="366098"/>
                  </a:cubicBezTo>
                  <a:cubicBezTo>
                    <a:pt x="1983042" y="372775"/>
                    <a:pt x="1997120" y="373497"/>
                    <a:pt x="2013001" y="370068"/>
                  </a:cubicBezTo>
                  <a:cubicBezTo>
                    <a:pt x="2031951" y="365917"/>
                    <a:pt x="2048915" y="356172"/>
                    <a:pt x="2070753" y="348953"/>
                  </a:cubicBezTo>
                  <a:cubicBezTo>
                    <a:pt x="2070572" y="365376"/>
                    <a:pt x="2063895" y="374941"/>
                    <a:pt x="2056495" y="384326"/>
                  </a:cubicBezTo>
                  <a:cubicBezTo>
                    <a:pt x="2039891" y="405802"/>
                    <a:pt x="2018235" y="421323"/>
                    <a:pt x="1995496" y="435580"/>
                  </a:cubicBezTo>
                  <a:cubicBezTo>
                    <a:pt x="1987013" y="440814"/>
                    <a:pt x="1974921" y="450379"/>
                    <a:pt x="1970590" y="460125"/>
                  </a:cubicBezTo>
                  <a:cubicBezTo>
                    <a:pt x="1948211" y="510477"/>
                    <a:pt x="1927998" y="555415"/>
                    <a:pt x="1906341" y="606128"/>
                  </a:cubicBezTo>
                  <a:cubicBezTo>
                    <a:pt x="1903454" y="612625"/>
                    <a:pt x="1903273" y="620385"/>
                    <a:pt x="1902552" y="627785"/>
                  </a:cubicBezTo>
                  <a:cubicBezTo>
                    <a:pt x="1901829" y="634462"/>
                    <a:pt x="1904717" y="645832"/>
                    <a:pt x="1909590" y="650524"/>
                  </a:cubicBezTo>
                  <a:cubicBezTo>
                    <a:pt x="1924388" y="664962"/>
                    <a:pt x="1963551" y="668933"/>
                    <a:pt x="1978711" y="655938"/>
                  </a:cubicBezTo>
                  <a:cubicBezTo>
                    <a:pt x="1989179" y="646915"/>
                    <a:pt x="1998382" y="627965"/>
                    <a:pt x="2003797" y="615332"/>
                  </a:cubicBezTo>
                  <a:cubicBezTo>
                    <a:pt x="2014986" y="588802"/>
                    <a:pt x="2030507" y="564980"/>
                    <a:pt x="2046931" y="541699"/>
                  </a:cubicBezTo>
                  <a:cubicBezTo>
                    <a:pt x="2054149" y="531412"/>
                    <a:pt x="2062090" y="521666"/>
                    <a:pt x="2076347" y="514808"/>
                  </a:cubicBezTo>
                  <a:cubicBezTo>
                    <a:pt x="2079416" y="530690"/>
                    <a:pt x="2078513" y="544947"/>
                    <a:pt x="2088800" y="557400"/>
                  </a:cubicBezTo>
                  <a:cubicBezTo>
                    <a:pt x="2117856" y="592773"/>
                    <a:pt x="2156658" y="616415"/>
                    <a:pt x="2191129" y="645290"/>
                  </a:cubicBezTo>
                  <a:cubicBezTo>
                    <a:pt x="2211341" y="662075"/>
                    <a:pt x="2240579" y="660270"/>
                    <a:pt x="2257362" y="637891"/>
                  </a:cubicBezTo>
                  <a:cubicBezTo>
                    <a:pt x="2270898" y="619844"/>
                    <a:pt x="2265123" y="595841"/>
                    <a:pt x="2241300" y="575628"/>
                  </a:cubicBezTo>
                  <a:cubicBezTo>
                    <a:pt x="2224517" y="561370"/>
                    <a:pt x="2210981" y="545308"/>
                    <a:pt x="2192392" y="533758"/>
                  </a:cubicBezTo>
                  <a:cubicBezTo>
                    <a:pt x="2170915" y="520583"/>
                    <a:pt x="2165321" y="502716"/>
                    <a:pt x="2170013" y="479796"/>
                  </a:cubicBezTo>
                  <a:cubicBezTo>
                    <a:pt x="2171999" y="469870"/>
                    <a:pt x="2173082" y="459222"/>
                    <a:pt x="2177954" y="450740"/>
                  </a:cubicBezTo>
                  <a:cubicBezTo>
                    <a:pt x="2191489" y="427278"/>
                    <a:pt x="2199431" y="401832"/>
                    <a:pt x="2204845" y="375663"/>
                  </a:cubicBezTo>
                  <a:cubicBezTo>
                    <a:pt x="2207372" y="363210"/>
                    <a:pt x="2207191" y="357615"/>
                    <a:pt x="2208996" y="359601"/>
                  </a:cubicBezTo>
                  <a:cubicBezTo>
                    <a:pt x="2313490" y="359601"/>
                    <a:pt x="2383333" y="381077"/>
                    <a:pt x="2455342" y="418977"/>
                  </a:cubicBezTo>
                  <a:cubicBezTo>
                    <a:pt x="2468516" y="425835"/>
                    <a:pt x="2479706" y="435219"/>
                    <a:pt x="2491618" y="444062"/>
                  </a:cubicBezTo>
                  <a:cubicBezTo>
                    <a:pt x="2516703" y="462832"/>
                    <a:pt x="2518689" y="503077"/>
                    <a:pt x="2502085" y="526539"/>
                  </a:cubicBezTo>
                  <a:cubicBezTo>
                    <a:pt x="2493422" y="538631"/>
                    <a:pt x="2483316" y="549279"/>
                    <a:pt x="2470502" y="557039"/>
                  </a:cubicBezTo>
                  <a:cubicBezTo>
                    <a:pt x="2453176" y="567687"/>
                    <a:pt x="2435129" y="576710"/>
                    <a:pt x="2415097" y="581403"/>
                  </a:cubicBezTo>
                  <a:cubicBezTo>
                    <a:pt x="2391635" y="586817"/>
                    <a:pt x="2368895" y="594216"/>
                    <a:pt x="2346877" y="603782"/>
                  </a:cubicBezTo>
                  <a:cubicBezTo>
                    <a:pt x="2304466" y="622009"/>
                    <a:pt x="2295623" y="643305"/>
                    <a:pt x="2311144" y="686619"/>
                  </a:cubicBezTo>
                  <a:cubicBezTo>
                    <a:pt x="2311685" y="688424"/>
                    <a:pt x="2312407" y="690048"/>
                    <a:pt x="2312949" y="691853"/>
                  </a:cubicBezTo>
                  <a:cubicBezTo>
                    <a:pt x="2319806" y="713329"/>
                    <a:pt x="2316558" y="724338"/>
                    <a:pt x="2297428" y="736610"/>
                  </a:cubicBezTo>
                  <a:cubicBezTo>
                    <a:pt x="2274869" y="750868"/>
                    <a:pt x="2249963" y="754297"/>
                    <a:pt x="2223434" y="751229"/>
                  </a:cubicBezTo>
                  <a:cubicBezTo>
                    <a:pt x="2165863" y="744732"/>
                    <a:pt x="2110096" y="727045"/>
                    <a:pt x="2052164" y="721811"/>
                  </a:cubicBezTo>
                  <a:cubicBezTo>
                    <a:pt x="2007406" y="717661"/>
                    <a:pt x="1963010" y="707193"/>
                    <a:pt x="1917711" y="709900"/>
                  </a:cubicBezTo>
                  <a:cubicBezTo>
                    <a:pt x="1889557" y="711524"/>
                    <a:pt x="1861043" y="713510"/>
                    <a:pt x="1837039" y="732459"/>
                  </a:cubicBezTo>
                  <a:cubicBezTo>
                    <a:pt x="1842634" y="736791"/>
                    <a:pt x="1846785" y="733362"/>
                    <a:pt x="1850936" y="731918"/>
                  </a:cubicBezTo>
                  <a:cubicBezTo>
                    <a:pt x="1871148" y="725240"/>
                    <a:pt x="1891362" y="719465"/>
                    <a:pt x="1913019" y="719646"/>
                  </a:cubicBezTo>
                  <a:cubicBezTo>
                    <a:pt x="1941533" y="720007"/>
                    <a:pt x="1969868" y="720548"/>
                    <a:pt x="1998382" y="724879"/>
                  </a:cubicBezTo>
                  <a:cubicBezTo>
                    <a:pt x="2048374" y="732459"/>
                    <a:pt x="2099087" y="736610"/>
                    <a:pt x="2148176" y="748341"/>
                  </a:cubicBezTo>
                  <a:cubicBezTo>
                    <a:pt x="2180661" y="756101"/>
                    <a:pt x="2213507" y="759169"/>
                    <a:pt x="2246534" y="762057"/>
                  </a:cubicBezTo>
                  <a:cubicBezTo>
                    <a:pt x="2267108" y="763862"/>
                    <a:pt x="2286780" y="759169"/>
                    <a:pt x="2304647" y="748341"/>
                  </a:cubicBezTo>
                  <a:cubicBezTo>
                    <a:pt x="2330996" y="732459"/>
                    <a:pt x="2338396" y="711524"/>
                    <a:pt x="2328108" y="682829"/>
                  </a:cubicBezTo>
                  <a:cubicBezTo>
                    <a:pt x="2326304" y="677595"/>
                    <a:pt x="2324137" y="672542"/>
                    <a:pt x="2322694" y="667128"/>
                  </a:cubicBezTo>
                  <a:cubicBezTo>
                    <a:pt x="2317821" y="648900"/>
                    <a:pt x="2321972" y="636989"/>
                    <a:pt x="2338034" y="627424"/>
                  </a:cubicBezTo>
                  <a:cubicBezTo>
                    <a:pt x="2351389" y="619483"/>
                    <a:pt x="2365467" y="612625"/>
                    <a:pt x="2380446" y="607572"/>
                  </a:cubicBezTo>
                  <a:cubicBezTo>
                    <a:pt x="2415999" y="595480"/>
                    <a:pt x="2451733" y="583929"/>
                    <a:pt x="2484218" y="563356"/>
                  </a:cubicBezTo>
                  <a:cubicBezTo>
                    <a:pt x="2538360" y="528163"/>
                    <a:pt x="2541970" y="459583"/>
                    <a:pt x="2488369" y="421323"/>
                  </a:cubicBezTo>
                  <a:close/>
                  <a:moveTo>
                    <a:pt x="527342" y="279831"/>
                  </a:moveTo>
                  <a:cubicBezTo>
                    <a:pt x="489081" y="298601"/>
                    <a:pt x="468868" y="313941"/>
                    <a:pt x="436925" y="310331"/>
                  </a:cubicBezTo>
                  <a:cubicBezTo>
                    <a:pt x="428983" y="309429"/>
                    <a:pt x="421584" y="307444"/>
                    <a:pt x="421223" y="298240"/>
                  </a:cubicBezTo>
                  <a:cubicBezTo>
                    <a:pt x="420501" y="280734"/>
                    <a:pt x="413643" y="257272"/>
                    <a:pt x="411838" y="238683"/>
                  </a:cubicBezTo>
                  <a:cubicBezTo>
                    <a:pt x="441978" y="269183"/>
                    <a:pt x="488540" y="279470"/>
                    <a:pt x="527342" y="279831"/>
                  </a:cubicBezTo>
                  <a:close/>
                  <a:moveTo>
                    <a:pt x="229199" y="97011"/>
                  </a:moveTo>
                  <a:cubicBezTo>
                    <a:pt x="232809" y="28251"/>
                    <a:pt x="305540" y="-6761"/>
                    <a:pt x="362028" y="23198"/>
                  </a:cubicBezTo>
                  <a:cubicBezTo>
                    <a:pt x="390362" y="38357"/>
                    <a:pt x="404800" y="65248"/>
                    <a:pt x="408229" y="103328"/>
                  </a:cubicBezTo>
                  <a:cubicBezTo>
                    <a:pt x="411658" y="155485"/>
                    <a:pt x="368164" y="194467"/>
                    <a:pt x="318714" y="192843"/>
                  </a:cubicBezTo>
                  <a:cubicBezTo>
                    <a:pt x="235877" y="185263"/>
                    <a:pt x="227936" y="120112"/>
                    <a:pt x="229199" y="97011"/>
                  </a:cubicBezTo>
                  <a:close/>
                  <a:moveTo>
                    <a:pt x="253383" y="275319"/>
                  </a:moveTo>
                  <a:cubicBezTo>
                    <a:pt x="268001" y="314843"/>
                    <a:pt x="264933" y="351479"/>
                    <a:pt x="296877" y="372775"/>
                  </a:cubicBezTo>
                  <a:cubicBezTo>
                    <a:pt x="282800" y="391725"/>
                    <a:pt x="264572" y="400207"/>
                    <a:pt x="245442" y="412840"/>
                  </a:cubicBezTo>
                  <a:cubicBezTo>
                    <a:pt x="239847" y="367361"/>
                    <a:pt x="250134" y="318092"/>
                    <a:pt x="253383" y="275319"/>
                  </a:cubicBezTo>
                  <a:close/>
                  <a:moveTo>
                    <a:pt x="516152" y="458320"/>
                  </a:moveTo>
                  <a:cubicBezTo>
                    <a:pt x="535824" y="477450"/>
                    <a:pt x="523732" y="579959"/>
                    <a:pt x="523732" y="606489"/>
                  </a:cubicBezTo>
                  <a:cubicBezTo>
                    <a:pt x="523913" y="628145"/>
                    <a:pt x="517055" y="644208"/>
                    <a:pt x="495217" y="644569"/>
                  </a:cubicBezTo>
                  <a:cubicBezTo>
                    <a:pt x="481141" y="644749"/>
                    <a:pt x="469229" y="633379"/>
                    <a:pt x="469410" y="619483"/>
                  </a:cubicBezTo>
                  <a:cubicBezTo>
                    <a:pt x="469771" y="593675"/>
                    <a:pt x="469951" y="571657"/>
                    <a:pt x="469951" y="545850"/>
                  </a:cubicBezTo>
                  <a:cubicBezTo>
                    <a:pt x="469951" y="536645"/>
                    <a:pt x="469229" y="527441"/>
                    <a:pt x="469410" y="518237"/>
                  </a:cubicBezTo>
                  <a:cubicBezTo>
                    <a:pt x="469590" y="507409"/>
                    <a:pt x="465620" y="498024"/>
                    <a:pt x="458220" y="490805"/>
                  </a:cubicBezTo>
                  <a:cubicBezTo>
                    <a:pt x="429164" y="462832"/>
                    <a:pt x="404620" y="433414"/>
                    <a:pt x="365457" y="418074"/>
                  </a:cubicBezTo>
                  <a:cubicBezTo>
                    <a:pt x="358599" y="415367"/>
                    <a:pt x="350658" y="407968"/>
                    <a:pt x="343439" y="413923"/>
                  </a:cubicBezTo>
                  <a:cubicBezTo>
                    <a:pt x="335679" y="420420"/>
                    <a:pt x="336942" y="428542"/>
                    <a:pt x="340732" y="436663"/>
                  </a:cubicBezTo>
                  <a:cubicBezTo>
                    <a:pt x="348853" y="454349"/>
                    <a:pt x="353907" y="472938"/>
                    <a:pt x="360043" y="491166"/>
                  </a:cubicBezTo>
                  <a:cubicBezTo>
                    <a:pt x="364374" y="503619"/>
                    <a:pt x="366540" y="516071"/>
                    <a:pt x="365998" y="528885"/>
                  </a:cubicBezTo>
                  <a:cubicBezTo>
                    <a:pt x="364735" y="562453"/>
                    <a:pt x="341634" y="603421"/>
                    <a:pt x="327738" y="633379"/>
                  </a:cubicBezTo>
                  <a:cubicBezTo>
                    <a:pt x="320338" y="649622"/>
                    <a:pt x="291824" y="649983"/>
                    <a:pt x="277386" y="640418"/>
                  </a:cubicBezTo>
                  <a:cubicBezTo>
                    <a:pt x="267820" y="634101"/>
                    <a:pt x="269445" y="623995"/>
                    <a:pt x="271791" y="615332"/>
                  </a:cubicBezTo>
                  <a:cubicBezTo>
                    <a:pt x="276664" y="597646"/>
                    <a:pt x="281537" y="579598"/>
                    <a:pt x="289297" y="562995"/>
                  </a:cubicBezTo>
                  <a:cubicBezTo>
                    <a:pt x="303193" y="533036"/>
                    <a:pt x="296877" y="507409"/>
                    <a:pt x="276122" y="484127"/>
                  </a:cubicBezTo>
                  <a:cubicBezTo>
                    <a:pt x="266196" y="473119"/>
                    <a:pt x="257714" y="461027"/>
                    <a:pt x="250315" y="448394"/>
                  </a:cubicBezTo>
                  <a:cubicBezTo>
                    <a:pt x="244900" y="439190"/>
                    <a:pt x="246164" y="432151"/>
                    <a:pt x="255909" y="425113"/>
                  </a:cubicBezTo>
                  <a:cubicBezTo>
                    <a:pt x="275401" y="411216"/>
                    <a:pt x="295974" y="398763"/>
                    <a:pt x="312939" y="381799"/>
                  </a:cubicBezTo>
                  <a:cubicBezTo>
                    <a:pt x="322504" y="372234"/>
                    <a:pt x="333874" y="378731"/>
                    <a:pt x="341815" y="377829"/>
                  </a:cubicBezTo>
                  <a:cubicBezTo>
                    <a:pt x="364735" y="378911"/>
                    <a:pt x="385128" y="381618"/>
                    <a:pt x="405161" y="380536"/>
                  </a:cubicBezTo>
                  <a:cubicBezTo>
                    <a:pt x="427901" y="379272"/>
                    <a:pt x="445768" y="385769"/>
                    <a:pt x="461108" y="402373"/>
                  </a:cubicBezTo>
                  <a:cubicBezTo>
                    <a:pt x="477531" y="420059"/>
                    <a:pt x="499007" y="441536"/>
                    <a:pt x="516152" y="458320"/>
                  </a:cubicBezTo>
                  <a:close/>
                  <a:moveTo>
                    <a:pt x="460747" y="362308"/>
                  </a:moveTo>
                  <a:cubicBezTo>
                    <a:pt x="452084" y="368985"/>
                    <a:pt x="442158" y="369707"/>
                    <a:pt x="432051" y="369888"/>
                  </a:cubicBezTo>
                  <a:cubicBezTo>
                    <a:pt x="416531" y="370068"/>
                    <a:pt x="400830" y="369888"/>
                    <a:pt x="385309" y="369888"/>
                  </a:cubicBezTo>
                  <a:cubicBezTo>
                    <a:pt x="385309" y="369346"/>
                    <a:pt x="348493" y="366639"/>
                    <a:pt x="330264" y="365195"/>
                  </a:cubicBezTo>
                  <a:cubicBezTo>
                    <a:pt x="306984" y="363391"/>
                    <a:pt x="290741" y="353465"/>
                    <a:pt x="285327" y="328379"/>
                  </a:cubicBezTo>
                  <a:cubicBezTo>
                    <a:pt x="280634" y="306902"/>
                    <a:pt x="273054" y="286148"/>
                    <a:pt x="267460" y="264852"/>
                  </a:cubicBezTo>
                  <a:cubicBezTo>
                    <a:pt x="264031" y="252038"/>
                    <a:pt x="265835" y="239405"/>
                    <a:pt x="270889" y="227133"/>
                  </a:cubicBezTo>
                  <a:cubicBezTo>
                    <a:pt x="276664" y="212876"/>
                    <a:pt x="286229" y="205115"/>
                    <a:pt x="302472" y="206198"/>
                  </a:cubicBezTo>
                  <a:cubicBezTo>
                    <a:pt x="314383" y="206920"/>
                    <a:pt x="327197" y="208905"/>
                    <a:pt x="338025" y="205296"/>
                  </a:cubicBezTo>
                  <a:cubicBezTo>
                    <a:pt x="362750" y="197355"/>
                    <a:pt x="375744" y="209447"/>
                    <a:pt x="385490" y="228757"/>
                  </a:cubicBezTo>
                  <a:cubicBezTo>
                    <a:pt x="395416" y="248429"/>
                    <a:pt x="403537" y="268822"/>
                    <a:pt x="404980" y="291382"/>
                  </a:cubicBezTo>
                  <a:cubicBezTo>
                    <a:pt x="405703" y="302751"/>
                    <a:pt x="403176" y="308166"/>
                    <a:pt x="389460" y="305820"/>
                  </a:cubicBezTo>
                  <a:cubicBezTo>
                    <a:pt x="373759" y="303112"/>
                    <a:pt x="364194" y="295893"/>
                    <a:pt x="361667" y="280373"/>
                  </a:cubicBezTo>
                  <a:cubicBezTo>
                    <a:pt x="360043" y="270447"/>
                    <a:pt x="353907" y="237059"/>
                    <a:pt x="345244" y="239044"/>
                  </a:cubicBezTo>
                  <a:cubicBezTo>
                    <a:pt x="338025" y="240668"/>
                    <a:pt x="339469" y="246985"/>
                    <a:pt x="340371" y="252580"/>
                  </a:cubicBezTo>
                  <a:cubicBezTo>
                    <a:pt x="342717" y="267018"/>
                    <a:pt x="344522" y="281636"/>
                    <a:pt x="347229" y="296074"/>
                  </a:cubicBezTo>
                  <a:cubicBezTo>
                    <a:pt x="350658" y="314843"/>
                    <a:pt x="354628" y="318633"/>
                    <a:pt x="373759" y="321160"/>
                  </a:cubicBezTo>
                  <a:cubicBezTo>
                    <a:pt x="393791" y="323867"/>
                    <a:pt x="414004" y="325311"/>
                    <a:pt x="434037" y="327476"/>
                  </a:cubicBezTo>
                  <a:cubicBezTo>
                    <a:pt x="441256" y="328198"/>
                    <a:pt x="448655" y="328920"/>
                    <a:pt x="455874" y="330544"/>
                  </a:cubicBezTo>
                  <a:cubicBezTo>
                    <a:pt x="462913" y="332169"/>
                    <a:pt x="470853" y="334154"/>
                    <a:pt x="471215" y="343539"/>
                  </a:cubicBezTo>
                  <a:cubicBezTo>
                    <a:pt x="471034" y="351479"/>
                    <a:pt x="467064" y="357435"/>
                    <a:pt x="460747" y="362308"/>
                  </a:cubicBezTo>
                  <a:close/>
                  <a:moveTo>
                    <a:pt x="562534" y="301127"/>
                  </a:moveTo>
                  <a:cubicBezTo>
                    <a:pt x="560729" y="307263"/>
                    <a:pt x="557661" y="313941"/>
                    <a:pt x="550984" y="315565"/>
                  </a:cubicBezTo>
                  <a:cubicBezTo>
                    <a:pt x="530771" y="320257"/>
                    <a:pt x="504963" y="324047"/>
                    <a:pt x="484569" y="328198"/>
                  </a:cubicBezTo>
                  <a:cubicBezTo>
                    <a:pt x="483848" y="325672"/>
                    <a:pt x="475546" y="319536"/>
                    <a:pt x="474824" y="317009"/>
                  </a:cubicBezTo>
                  <a:cubicBezTo>
                    <a:pt x="500090" y="306180"/>
                    <a:pt x="526620" y="294630"/>
                    <a:pt x="547916" y="285065"/>
                  </a:cubicBezTo>
                  <a:cubicBezTo>
                    <a:pt x="557661" y="280914"/>
                    <a:pt x="565783" y="290479"/>
                    <a:pt x="562534" y="301127"/>
                  </a:cubicBezTo>
                  <a:close/>
                  <a:moveTo>
                    <a:pt x="525898" y="75896"/>
                  </a:moveTo>
                  <a:cubicBezTo>
                    <a:pt x="535102" y="45576"/>
                    <a:pt x="561271" y="30778"/>
                    <a:pt x="592312" y="24281"/>
                  </a:cubicBezTo>
                  <a:cubicBezTo>
                    <a:pt x="658546" y="10384"/>
                    <a:pt x="717741" y="73730"/>
                    <a:pt x="680744" y="140145"/>
                  </a:cubicBezTo>
                  <a:cubicBezTo>
                    <a:pt x="665404" y="165231"/>
                    <a:pt x="640679" y="185805"/>
                    <a:pt x="607833" y="185083"/>
                  </a:cubicBezTo>
                  <a:cubicBezTo>
                    <a:pt x="547735" y="182376"/>
                    <a:pt x="508933" y="131482"/>
                    <a:pt x="525898" y="75896"/>
                  </a:cubicBezTo>
                  <a:close/>
                  <a:moveTo>
                    <a:pt x="813573" y="625078"/>
                  </a:moveTo>
                  <a:cubicBezTo>
                    <a:pt x="813212" y="633921"/>
                    <a:pt x="809964" y="645651"/>
                    <a:pt x="797872" y="649081"/>
                  </a:cubicBezTo>
                  <a:cubicBezTo>
                    <a:pt x="783073" y="653051"/>
                    <a:pt x="770620" y="647456"/>
                    <a:pt x="764304" y="636628"/>
                  </a:cubicBezTo>
                  <a:cubicBezTo>
                    <a:pt x="761236" y="631214"/>
                    <a:pt x="759070" y="624717"/>
                    <a:pt x="758529" y="618400"/>
                  </a:cubicBezTo>
                  <a:cubicBezTo>
                    <a:pt x="755461" y="582666"/>
                    <a:pt x="753295" y="546932"/>
                    <a:pt x="750227" y="511199"/>
                  </a:cubicBezTo>
                  <a:cubicBezTo>
                    <a:pt x="749144" y="499829"/>
                    <a:pt x="753295" y="495858"/>
                    <a:pt x="764123" y="497483"/>
                  </a:cubicBezTo>
                  <a:cubicBezTo>
                    <a:pt x="771342" y="498565"/>
                    <a:pt x="778561" y="499829"/>
                    <a:pt x="785961" y="500731"/>
                  </a:cubicBezTo>
                  <a:cubicBezTo>
                    <a:pt x="802203" y="502897"/>
                    <a:pt x="810144" y="513184"/>
                    <a:pt x="811588" y="528524"/>
                  </a:cubicBezTo>
                  <a:cubicBezTo>
                    <a:pt x="813212" y="546752"/>
                    <a:pt x="813573" y="565160"/>
                    <a:pt x="814656" y="583569"/>
                  </a:cubicBezTo>
                  <a:cubicBezTo>
                    <a:pt x="814475" y="583569"/>
                    <a:pt x="814115" y="583569"/>
                    <a:pt x="813934" y="583569"/>
                  </a:cubicBezTo>
                  <a:cubicBezTo>
                    <a:pt x="813753" y="597465"/>
                    <a:pt x="814115" y="611361"/>
                    <a:pt x="813573" y="625078"/>
                  </a:cubicBezTo>
                  <a:close/>
                  <a:moveTo>
                    <a:pt x="922940" y="251136"/>
                  </a:moveTo>
                  <a:cubicBezTo>
                    <a:pt x="916804" y="259438"/>
                    <a:pt x="909044" y="265754"/>
                    <a:pt x="899478" y="269725"/>
                  </a:cubicBezTo>
                  <a:cubicBezTo>
                    <a:pt x="871505" y="281636"/>
                    <a:pt x="842810" y="291382"/>
                    <a:pt x="813753" y="299683"/>
                  </a:cubicBezTo>
                  <a:cubicBezTo>
                    <a:pt x="796428" y="304737"/>
                    <a:pt x="779102" y="303654"/>
                    <a:pt x="762138" y="298420"/>
                  </a:cubicBezTo>
                  <a:cubicBezTo>
                    <a:pt x="741925" y="292284"/>
                    <a:pt x="721712" y="285967"/>
                    <a:pt x="701679" y="279651"/>
                  </a:cubicBezTo>
                  <a:cubicBezTo>
                    <a:pt x="693738" y="277124"/>
                    <a:pt x="685978" y="274959"/>
                    <a:pt x="675511" y="278568"/>
                  </a:cubicBezTo>
                  <a:cubicBezTo>
                    <a:pt x="686700" y="288494"/>
                    <a:pt x="698250" y="288855"/>
                    <a:pt x="708538" y="291923"/>
                  </a:cubicBezTo>
                  <a:cubicBezTo>
                    <a:pt x="720268" y="295352"/>
                    <a:pt x="727307" y="301127"/>
                    <a:pt x="730916" y="313399"/>
                  </a:cubicBezTo>
                  <a:cubicBezTo>
                    <a:pt x="739037" y="340831"/>
                    <a:pt x="753836" y="357976"/>
                    <a:pt x="766830" y="383243"/>
                  </a:cubicBezTo>
                  <a:cubicBezTo>
                    <a:pt x="778922" y="406704"/>
                    <a:pt x="792277" y="411036"/>
                    <a:pt x="830898" y="424752"/>
                  </a:cubicBezTo>
                  <a:cubicBezTo>
                    <a:pt x="899298" y="445867"/>
                    <a:pt x="893703" y="447852"/>
                    <a:pt x="916082" y="511920"/>
                  </a:cubicBezTo>
                  <a:cubicBezTo>
                    <a:pt x="926730" y="542420"/>
                    <a:pt x="933588" y="573823"/>
                    <a:pt x="938280" y="605586"/>
                  </a:cubicBezTo>
                  <a:cubicBezTo>
                    <a:pt x="939363" y="612805"/>
                    <a:pt x="939724" y="620385"/>
                    <a:pt x="938822" y="627604"/>
                  </a:cubicBezTo>
                  <a:cubicBezTo>
                    <a:pt x="937198" y="640959"/>
                    <a:pt x="925106" y="650163"/>
                    <a:pt x="911751" y="647456"/>
                  </a:cubicBezTo>
                  <a:cubicBezTo>
                    <a:pt x="897674" y="644749"/>
                    <a:pt x="889914" y="634643"/>
                    <a:pt x="883055" y="620746"/>
                  </a:cubicBezTo>
                  <a:cubicBezTo>
                    <a:pt x="874032" y="602518"/>
                    <a:pt x="867715" y="583388"/>
                    <a:pt x="861038" y="564258"/>
                  </a:cubicBezTo>
                  <a:cubicBezTo>
                    <a:pt x="856526" y="551264"/>
                    <a:pt x="850029" y="538631"/>
                    <a:pt x="846780" y="525636"/>
                  </a:cubicBezTo>
                  <a:cubicBezTo>
                    <a:pt x="840283" y="499829"/>
                    <a:pt x="823138" y="490625"/>
                    <a:pt x="799677" y="486113"/>
                  </a:cubicBezTo>
                  <a:cubicBezTo>
                    <a:pt x="768996" y="480157"/>
                    <a:pt x="738135" y="475645"/>
                    <a:pt x="708357" y="465358"/>
                  </a:cubicBezTo>
                  <a:cubicBezTo>
                    <a:pt x="680203" y="455613"/>
                    <a:pt x="658005" y="439911"/>
                    <a:pt x="643386" y="413562"/>
                  </a:cubicBezTo>
                  <a:cubicBezTo>
                    <a:pt x="629670" y="388657"/>
                    <a:pt x="613608" y="364834"/>
                    <a:pt x="601517" y="339027"/>
                  </a:cubicBezTo>
                  <a:cubicBezTo>
                    <a:pt x="585635" y="305820"/>
                    <a:pt x="574085" y="270808"/>
                    <a:pt x="579860" y="232728"/>
                  </a:cubicBezTo>
                  <a:cubicBezTo>
                    <a:pt x="583289" y="210349"/>
                    <a:pt x="593395" y="204213"/>
                    <a:pt x="615232" y="198257"/>
                  </a:cubicBezTo>
                  <a:cubicBezTo>
                    <a:pt x="645372" y="190136"/>
                    <a:pt x="670999" y="199521"/>
                    <a:pt x="697889" y="209086"/>
                  </a:cubicBezTo>
                  <a:cubicBezTo>
                    <a:pt x="729111" y="220095"/>
                    <a:pt x="760875" y="229299"/>
                    <a:pt x="792096" y="239947"/>
                  </a:cubicBezTo>
                  <a:cubicBezTo>
                    <a:pt x="812671" y="246985"/>
                    <a:pt x="832162" y="238503"/>
                    <a:pt x="851833" y="235976"/>
                  </a:cubicBezTo>
                  <a:cubicBezTo>
                    <a:pt x="864467" y="234352"/>
                    <a:pt x="878724" y="226050"/>
                    <a:pt x="891357" y="223523"/>
                  </a:cubicBezTo>
                  <a:cubicBezTo>
                    <a:pt x="900381" y="221719"/>
                    <a:pt x="907961" y="221358"/>
                    <a:pt x="916623" y="225148"/>
                  </a:cubicBezTo>
                  <a:cubicBezTo>
                    <a:pt x="927091" y="229660"/>
                    <a:pt x="929618" y="242112"/>
                    <a:pt x="922940" y="251136"/>
                  </a:cubicBezTo>
                  <a:close/>
                  <a:moveTo>
                    <a:pt x="1734891" y="119571"/>
                  </a:moveTo>
                  <a:cubicBezTo>
                    <a:pt x="1735794" y="76618"/>
                    <a:pt x="1754202" y="38718"/>
                    <a:pt x="1817187" y="35650"/>
                  </a:cubicBezTo>
                  <a:cubicBezTo>
                    <a:pt x="1876743" y="39982"/>
                    <a:pt x="1896054" y="62180"/>
                    <a:pt x="1899122" y="117044"/>
                  </a:cubicBezTo>
                  <a:cubicBezTo>
                    <a:pt x="1899122" y="162704"/>
                    <a:pt x="1875300" y="207822"/>
                    <a:pt x="1819353" y="201145"/>
                  </a:cubicBezTo>
                  <a:cubicBezTo>
                    <a:pt x="1763045" y="204032"/>
                    <a:pt x="1733808" y="172630"/>
                    <a:pt x="1734891" y="119571"/>
                  </a:cubicBezTo>
                  <a:close/>
                  <a:moveTo>
                    <a:pt x="1687066" y="637350"/>
                  </a:moveTo>
                  <a:cubicBezTo>
                    <a:pt x="1682554" y="654675"/>
                    <a:pt x="1657107" y="662255"/>
                    <a:pt x="1641947" y="652690"/>
                  </a:cubicBezTo>
                  <a:cubicBezTo>
                    <a:pt x="1634548" y="647998"/>
                    <a:pt x="1630758" y="638974"/>
                    <a:pt x="1630938" y="631394"/>
                  </a:cubicBezTo>
                  <a:cubicBezTo>
                    <a:pt x="1631480" y="601977"/>
                    <a:pt x="1632382" y="572740"/>
                    <a:pt x="1637075" y="543684"/>
                  </a:cubicBezTo>
                  <a:cubicBezTo>
                    <a:pt x="1642128" y="513003"/>
                    <a:pt x="1645557" y="509394"/>
                    <a:pt x="1675696" y="502175"/>
                  </a:cubicBezTo>
                  <a:cubicBezTo>
                    <a:pt x="1684539" y="500009"/>
                    <a:pt x="1693202" y="496941"/>
                    <a:pt x="1704391" y="501814"/>
                  </a:cubicBezTo>
                  <a:cubicBezTo>
                    <a:pt x="1700421" y="527802"/>
                    <a:pt x="1691938" y="618761"/>
                    <a:pt x="1687066" y="637350"/>
                  </a:cubicBezTo>
                  <a:close/>
                  <a:moveTo>
                    <a:pt x="1865193" y="272612"/>
                  </a:moveTo>
                  <a:cubicBezTo>
                    <a:pt x="1850755" y="328920"/>
                    <a:pt x="1829098" y="382521"/>
                    <a:pt x="1800584" y="433234"/>
                  </a:cubicBezTo>
                  <a:cubicBezTo>
                    <a:pt x="1789033" y="453808"/>
                    <a:pt x="1771528" y="465178"/>
                    <a:pt x="1748427" y="470231"/>
                  </a:cubicBezTo>
                  <a:cubicBezTo>
                    <a:pt x="1717926" y="476909"/>
                    <a:pt x="1687787" y="485571"/>
                    <a:pt x="1656746" y="489000"/>
                  </a:cubicBezTo>
                  <a:cubicBezTo>
                    <a:pt x="1627870" y="492068"/>
                    <a:pt x="1613072" y="510116"/>
                    <a:pt x="1603145" y="533938"/>
                  </a:cubicBezTo>
                  <a:cubicBezTo>
                    <a:pt x="1590332" y="564619"/>
                    <a:pt x="1570480" y="591509"/>
                    <a:pt x="1558388" y="622551"/>
                  </a:cubicBezTo>
                  <a:cubicBezTo>
                    <a:pt x="1553876" y="634282"/>
                    <a:pt x="1545935" y="645290"/>
                    <a:pt x="1529151" y="641862"/>
                  </a:cubicBezTo>
                  <a:cubicBezTo>
                    <a:pt x="1510562" y="638072"/>
                    <a:pt x="1503163" y="628145"/>
                    <a:pt x="1507675" y="607752"/>
                  </a:cubicBezTo>
                  <a:cubicBezTo>
                    <a:pt x="1513991" y="578876"/>
                    <a:pt x="1526986" y="552166"/>
                    <a:pt x="1537814" y="524915"/>
                  </a:cubicBezTo>
                  <a:cubicBezTo>
                    <a:pt x="1539799" y="519861"/>
                    <a:pt x="1568314" y="468607"/>
                    <a:pt x="1570660" y="463554"/>
                  </a:cubicBezTo>
                  <a:cubicBezTo>
                    <a:pt x="1574089" y="448033"/>
                    <a:pt x="1675515" y="410855"/>
                    <a:pt x="1697714" y="393530"/>
                  </a:cubicBezTo>
                  <a:cubicBezTo>
                    <a:pt x="1707098" y="386130"/>
                    <a:pt x="1712151" y="378370"/>
                    <a:pt x="1716663" y="367903"/>
                  </a:cubicBezTo>
                  <a:cubicBezTo>
                    <a:pt x="1724965" y="348772"/>
                    <a:pt x="1730921" y="322243"/>
                    <a:pt x="1749871" y="309790"/>
                  </a:cubicBezTo>
                  <a:cubicBezTo>
                    <a:pt x="1754563" y="306722"/>
                    <a:pt x="1759435" y="307985"/>
                    <a:pt x="1756909" y="302030"/>
                  </a:cubicBezTo>
                  <a:cubicBezTo>
                    <a:pt x="1754383" y="296254"/>
                    <a:pt x="1747705" y="302391"/>
                    <a:pt x="1743373" y="301849"/>
                  </a:cubicBezTo>
                  <a:cubicBezTo>
                    <a:pt x="1714498" y="308346"/>
                    <a:pt x="1663424" y="306541"/>
                    <a:pt x="1635270" y="309429"/>
                  </a:cubicBezTo>
                  <a:cubicBezTo>
                    <a:pt x="1610184" y="311956"/>
                    <a:pt x="1548101" y="284163"/>
                    <a:pt x="1532761" y="270627"/>
                  </a:cubicBezTo>
                  <a:cubicBezTo>
                    <a:pt x="1524639" y="263408"/>
                    <a:pt x="1512367" y="259077"/>
                    <a:pt x="1517962" y="244819"/>
                  </a:cubicBezTo>
                  <a:cubicBezTo>
                    <a:pt x="1522293" y="233630"/>
                    <a:pt x="1538716" y="228938"/>
                    <a:pt x="1553335" y="232908"/>
                  </a:cubicBezTo>
                  <a:cubicBezTo>
                    <a:pt x="1590693" y="242834"/>
                    <a:pt x="1628231" y="251136"/>
                    <a:pt x="1666672" y="256731"/>
                  </a:cubicBezTo>
                  <a:cubicBezTo>
                    <a:pt x="1680749" y="258716"/>
                    <a:pt x="1694826" y="258355"/>
                    <a:pt x="1707640" y="254024"/>
                  </a:cubicBezTo>
                  <a:cubicBezTo>
                    <a:pt x="1743373" y="241571"/>
                    <a:pt x="1781454" y="231464"/>
                    <a:pt x="1817548" y="219734"/>
                  </a:cubicBezTo>
                  <a:cubicBezTo>
                    <a:pt x="1848589" y="209447"/>
                    <a:pt x="1873495" y="240488"/>
                    <a:pt x="1865193" y="272612"/>
                  </a:cubicBezTo>
                  <a:close/>
                  <a:moveTo>
                    <a:pt x="2089883" y="190316"/>
                  </a:moveTo>
                  <a:cubicBezTo>
                    <a:pt x="2061368" y="169020"/>
                    <a:pt x="2051262" y="136174"/>
                    <a:pt x="2059383" y="106757"/>
                  </a:cubicBezTo>
                  <a:cubicBezTo>
                    <a:pt x="2068407" y="73911"/>
                    <a:pt x="2094033" y="48825"/>
                    <a:pt x="2124354" y="45396"/>
                  </a:cubicBezTo>
                  <a:cubicBezTo>
                    <a:pt x="2208996" y="35470"/>
                    <a:pt x="2218381" y="109284"/>
                    <a:pt x="2218381" y="109645"/>
                  </a:cubicBezTo>
                  <a:cubicBezTo>
                    <a:pt x="2239857" y="178044"/>
                    <a:pt x="2150522" y="240849"/>
                    <a:pt x="2089883" y="190316"/>
                  </a:cubicBezTo>
                  <a:close/>
                  <a:moveTo>
                    <a:pt x="2186075" y="549098"/>
                  </a:moveTo>
                  <a:cubicBezTo>
                    <a:pt x="2210800" y="566784"/>
                    <a:pt x="2223253" y="575628"/>
                    <a:pt x="2237330" y="592773"/>
                  </a:cubicBezTo>
                  <a:cubicBezTo>
                    <a:pt x="2245090" y="602157"/>
                    <a:pt x="2250505" y="616776"/>
                    <a:pt x="2241481" y="628867"/>
                  </a:cubicBezTo>
                  <a:cubicBezTo>
                    <a:pt x="2232998" y="640237"/>
                    <a:pt x="2220546" y="639335"/>
                    <a:pt x="2206830" y="635725"/>
                  </a:cubicBezTo>
                  <a:cubicBezTo>
                    <a:pt x="2204122" y="635004"/>
                    <a:pt x="2126339" y="589705"/>
                    <a:pt x="2101252" y="553610"/>
                  </a:cubicBezTo>
                  <a:cubicBezTo>
                    <a:pt x="2083025" y="527261"/>
                    <a:pt x="2087356" y="502897"/>
                    <a:pt x="2115871" y="487737"/>
                  </a:cubicBezTo>
                  <a:cubicBezTo>
                    <a:pt x="2126158" y="482323"/>
                    <a:pt x="2135904" y="475465"/>
                    <a:pt x="2147454" y="474743"/>
                  </a:cubicBezTo>
                  <a:cubicBezTo>
                    <a:pt x="2148898" y="476728"/>
                    <a:pt x="2150161" y="477450"/>
                    <a:pt x="2149980" y="477991"/>
                  </a:cubicBezTo>
                  <a:cubicBezTo>
                    <a:pt x="2141318" y="512462"/>
                    <a:pt x="2152146" y="517154"/>
                    <a:pt x="2186075" y="549098"/>
                  </a:cubicBezTo>
                  <a:close/>
                  <a:moveTo>
                    <a:pt x="2187339" y="373497"/>
                  </a:moveTo>
                  <a:cubicBezTo>
                    <a:pt x="2183188" y="391364"/>
                    <a:pt x="2177954" y="409050"/>
                    <a:pt x="2171818" y="426195"/>
                  </a:cubicBezTo>
                  <a:cubicBezTo>
                    <a:pt x="2167848" y="437565"/>
                    <a:pt x="2159365" y="446769"/>
                    <a:pt x="2148718" y="452725"/>
                  </a:cubicBezTo>
                  <a:cubicBezTo>
                    <a:pt x="2137528" y="459042"/>
                    <a:pt x="2126339" y="465539"/>
                    <a:pt x="2114428" y="470051"/>
                  </a:cubicBezTo>
                  <a:cubicBezTo>
                    <a:pt x="2071114" y="486113"/>
                    <a:pt x="2040614" y="516974"/>
                    <a:pt x="2016069" y="554693"/>
                  </a:cubicBezTo>
                  <a:cubicBezTo>
                    <a:pt x="2003977" y="573101"/>
                    <a:pt x="1992608" y="591870"/>
                    <a:pt x="1984667" y="612625"/>
                  </a:cubicBezTo>
                  <a:cubicBezTo>
                    <a:pt x="1978351" y="628867"/>
                    <a:pt x="1970590" y="649081"/>
                    <a:pt x="1950196" y="648720"/>
                  </a:cubicBezTo>
                  <a:cubicBezTo>
                    <a:pt x="1921862" y="649261"/>
                    <a:pt x="1912838" y="634643"/>
                    <a:pt x="1922404" y="609196"/>
                  </a:cubicBezTo>
                  <a:cubicBezTo>
                    <a:pt x="1939909" y="561912"/>
                    <a:pt x="1957776" y="514628"/>
                    <a:pt x="1981960" y="470231"/>
                  </a:cubicBezTo>
                  <a:cubicBezTo>
                    <a:pt x="1985569" y="463734"/>
                    <a:pt x="1990081" y="458681"/>
                    <a:pt x="1996578" y="454349"/>
                  </a:cubicBezTo>
                  <a:cubicBezTo>
                    <a:pt x="2008850" y="446409"/>
                    <a:pt x="2019679" y="436122"/>
                    <a:pt x="2032131" y="428542"/>
                  </a:cubicBezTo>
                  <a:cubicBezTo>
                    <a:pt x="2061007" y="410855"/>
                    <a:pt x="2080318" y="386491"/>
                    <a:pt x="2088078" y="353465"/>
                  </a:cubicBezTo>
                  <a:cubicBezTo>
                    <a:pt x="2091147" y="340290"/>
                    <a:pt x="2098004" y="338305"/>
                    <a:pt x="2109916" y="340651"/>
                  </a:cubicBezTo>
                  <a:cubicBezTo>
                    <a:pt x="2129768" y="344441"/>
                    <a:pt x="2149801" y="346607"/>
                    <a:pt x="2169653" y="350036"/>
                  </a:cubicBezTo>
                  <a:cubicBezTo>
                    <a:pt x="2188060" y="353284"/>
                    <a:pt x="2191129" y="356713"/>
                    <a:pt x="2187339" y="373497"/>
                  </a:cubicBezTo>
                  <a:close/>
                  <a:moveTo>
                    <a:pt x="2193294" y="324047"/>
                  </a:moveTo>
                  <a:cubicBezTo>
                    <a:pt x="2192212" y="333432"/>
                    <a:pt x="2187880" y="340110"/>
                    <a:pt x="2177232" y="337583"/>
                  </a:cubicBezTo>
                  <a:cubicBezTo>
                    <a:pt x="2155215" y="332349"/>
                    <a:pt x="2131392" y="336861"/>
                    <a:pt x="2111359" y="322423"/>
                  </a:cubicBezTo>
                  <a:cubicBezTo>
                    <a:pt x="2100531" y="314663"/>
                    <a:pt x="2088981" y="315385"/>
                    <a:pt x="2078693" y="324408"/>
                  </a:cubicBezTo>
                  <a:cubicBezTo>
                    <a:pt x="2058119" y="342636"/>
                    <a:pt x="2032312" y="349855"/>
                    <a:pt x="2006865" y="357615"/>
                  </a:cubicBezTo>
                  <a:cubicBezTo>
                    <a:pt x="1991886" y="362127"/>
                    <a:pt x="1977448" y="358518"/>
                    <a:pt x="1964634" y="350577"/>
                  </a:cubicBezTo>
                  <a:cubicBezTo>
                    <a:pt x="1946587" y="339388"/>
                    <a:pt x="1927998" y="329642"/>
                    <a:pt x="1908868" y="320618"/>
                  </a:cubicBezTo>
                  <a:cubicBezTo>
                    <a:pt x="1907966" y="320257"/>
                    <a:pt x="1907243" y="319896"/>
                    <a:pt x="1906341" y="319355"/>
                  </a:cubicBezTo>
                  <a:cubicBezTo>
                    <a:pt x="1890460" y="309790"/>
                    <a:pt x="1881075" y="294630"/>
                    <a:pt x="1884684" y="284343"/>
                  </a:cubicBezTo>
                  <a:cubicBezTo>
                    <a:pt x="1888835" y="272612"/>
                    <a:pt x="1910312" y="265393"/>
                    <a:pt x="1928359" y="271349"/>
                  </a:cubicBezTo>
                  <a:cubicBezTo>
                    <a:pt x="1943158" y="276222"/>
                    <a:pt x="1957235" y="282899"/>
                    <a:pt x="1971492" y="289396"/>
                  </a:cubicBezTo>
                  <a:cubicBezTo>
                    <a:pt x="1993871" y="299864"/>
                    <a:pt x="2013362" y="297518"/>
                    <a:pt x="2031951" y="280012"/>
                  </a:cubicBezTo>
                  <a:cubicBezTo>
                    <a:pt x="2047110" y="265574"/>
                    <a:pt x="2075445" y="245902"/>
                    <a:pt x="2092951" y="233811"/>
                  </a:cubicBezTo>
                  <a:cubicBezTo>
                    <a:pt x="2118218" y="216485"/>
                    <a:pt x="2134280" y="220816"/>
                    <a:pt x="2162434" y="219373"/>
                  </a:cubicBezTo>
                  <a:cubicBezTo>
                    <a:pt x="2175247" y="218651"/>
                    <a:pt x="2180120" y="229118"/>
                    <a:pt x="2183188" y="239405"/>
                  </a:cubicBezTo>
                  <a:cubicBezTo>
                    <a:pt x="2189865" y="262506"/>
                    <a:pt x="2191851" y="286328"/>
                    <a:pt x="2193655" y="304737"/>
                  </a:cubicBezTo>
                  <a:cubicBezTo>
                    <a:pt x="2193475" y="314843"/>
                    <a:pt x="2193836" y="319536"/>
                    <a:pt x="2193294" y="324047"/>
                  </a:cubicBezTo>
                  <a:close/>
                </a:path>
              </a:pathLst>
            </a:custGeom>
            <a:solidFill>
              <a:srgbClr val="000000"/>
            </a:solidFill>
            <a:ln w="1804" cap="flat">
              <a:noFill/>
              <a:prstDash val="solid"/>
              <a:miter/>
            </a:ln>
          </p:spPr>
          <p:txBody>
            <a:bodyPr rtlCol="0" anchor="ctr"/>
            <a:lstStyle/>
            <a:p>
              <a:endParaRPr lang="en-US"/>
            </a:p>
          </p:txBody>
        </p:sp>
        <p:sp>
          <p:nvSpPr>
            <p:cNvPr id="79" name="Freeform 378">
              <a:extLst>
                <a:ext uri="{FF2B5EF4-FFF2-40B4-BE49-F238E27FC236}">
                  <a16:creationId xmlns:a16="http://schemas.microsoft.com/office/drawing/2014/main" id="{2C78121E-7FD2-062A-81DB-EE8ECC5F4C0E}"/>
                </a:ext>
              </a:extLst>
            </p:cNvPr>
            <p:cNvSpPr/>
            <p:nvPr/>
          </p:nvSpPr>
          <p:spPr>
            <a:xfrm>
              <a:off x="7609421" y="794625"/>
              <a:ext cx="53269" cy="172893"/>
            </a:xfrm>
            <a:custGeom>
              <a:avLst/>
              <a:gdLst>
                <a:gd name="connsiteX0" fmla="*/ 15731 w 53269"/>
                <a:gd name="connsiteY0" fmla="*/ 83559 h 172893"/>
                <a:gd name="connsiteX1" fmla="*/ 53270 w 53269"/>
                <a:gd name="connsiteY1" fmla="*/ 0 h 172893"/>
                <a:gd name="connsiteX2" fmla="*/ 25657 w 53269"/>
                <a:gd name="connsiteY2" fmla="*/ 172894 h 172893"/>
                <a:gd name="connsiteX3" fmla="*/ 15731 w 53269"/>
                <a:gd name="connsiteY3" fmla="*/ 83559 h 172893"/>
              </a:gdLst>
              <a:ahLst/>
              <a:cxnLst>
                <a:cxn ang="0">
                  <a:pos x="connsiteX0" y="connsiteY0"/>
                </a:cxn>
                <a:cxn ang="0">
                  <a:pos x="connsiteX1" y="connsiteY1"/>
                </a:cxn>
                <a:cxn ang="0">
                  <a:pos x="connsiteX2" y="connsiteY2"/>
                </a:cxn>
                <a:cxn ang="0">
                  <a:pos x="connsiteX3" y="connsiteY3"/>
                </a:cxn>
              </a:cxnLst>
              <a:rect l="l" t="t" r="r" b="b"/>
              <a:pathLst>
                <a:path w="53269" h="172893">
                  <a:moveTo>
                    <a:pt x="15731" y="83559"/>
                  </a:moveTo>
                  <a:cubicBezTo>
                    <a:pt x="18980" y="52698"/>
                    <a:pt x="40095" y="29778"/>
                    <a:pt x="53270" y="0"/>
                  </a:cubicBezTo>
                  <a:cubicBezTo>
                    <a:pt x="-2677" y="23823"/>
                    <a:pt x="-18920" y="130122"/>
                    <a:pt x="25657" y="172894"/>
                  </a:cubicBezTo>
                  <a:cubicBezTo>
                    <a:pt x="16453" y="143657"/>
                    <a:pt x="12663" y="114240"/>
                    <a:pt x="15731" y="83559"/>
                  </a:cubicBezTo>
                  <a:close/>
                </a:path>
              </a:pathLst>
            </a:custGeom>
            <a:solidFill>
              <a:srgbClr val="000000"/>
            </a:solidFill>
            <a:ln w="1804" cap="flat">
              <a:noFill/>
              <a:prstDash val="solid"/>
              <a:miter/>
            </a:ln>
          </p:spPr>
          <p:txBody>
            <a:bodyPr rtlCol="0" anchor="ctr"/>
            <a:lstStyle/>
            <a:p>
              <a:endParaRPr lang="en-US"/>
            </a:p>
          </p:txBody>
        </p:sp>
        <p:sp>
          <p:nvSpPr>
            <p:cNvPr id="80" name="Freeform 379">
              <a:extLst>
                <a:ext uri="{FF2B5EF4-FFF2-40B4-BE49-F238E27FC236}">
                  <a16:creationId xmlns:a16="http://schemas.microsoft.com/office/drawing/2014/main" id="{BE5E3164-E9EF-01DA-FBF3-21C206A799A9}"/>
                </a:ext>
              </a:extLst>
            </p:cNvPr>
            <p:cNvSpPr/>
            <p:nvPr/>
          </p:nvSpPr>
          <p:spPr>
            <a:xfrm>
              <a:off x="9755800" y="734961"/>
              <a:ext cx="35871" cy="133839"/>
            </a:xfrm>
            <a:custGeom>
              <a:avLst/>
              <a:gdLst>
                <a:gd name="connsiteX0" fmla="*/ 3814 w 35871"/>
                <a:gd name="connsiteY0" fmla="*/ 18517 h 133839"/>
                <a:gd name="connsiteX1" fmla="*/ 12116 w 35871"/>
                <a:gd name="connsiteY1" fmla="*/ 133839 h 133839"/>
                <a:gd name="connsiteX2" fmla="*/ 23667 w 35871"/>
                <a:gd name="connsiteY2" fmla="*/ 126981 h 133839"/>
                <a:gd name="connsiteX3" fmla="*/ 28178 w 35871"/>
                <a:gd name="connsiteY3" fmla="*/ 31511 h 133839"/>
                <a:gd name="connsiteX4" fmla="*/ 15365 w 35871"/>
                <a:gd name="connsiteY4" fmla="*/ 4440 h 133839"/>
                <a:gd name="connsiteX5" fmla="*/ 3453 w 35871"/>
                <a:gd name="connsiteY5" fmla="*/ 1372 h 133839"/>
                <a:gd name="connsiteX6" fmla="*/ 746 w 35871"/>
                <a:gd name="connsiteY6" fmla="*/ 10937 h 133839"/>
                <a:gd name="connsiteX7" fmla="*/ 3814 w 35871"/>
                <a:gd name="connsiteY7" fmla="*/ 18517 h 1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1" h="133839">
                  <a:moveTo>
                    <a:pt x="3814" y="18517"/>
                  </a:moveTo>
                  <a:cubicBezTo>
                    <a:pt x="21501" y="55333"/>
                    <a:pt x="25833" y="93233"/>
                    <a:pt x="12116" y="133839"/>
                  </a:cubicBezTo>
                  <a:cubicBezTo>
                    <a:pt x="20418" y="133659"/>
                    <a:pt x="22043" y="129869"/>
                    <a:pt x="23667" y="126981"/>
                  </a:cubicBezTo>
                  <a:cubicBezTo>
                    <a:pt x="41353" y="95940"/>
                    <a:pt x="37021" y="63635"/>
                    <a:pt x="28178" y="31511"/>
                  </a:cubicBezTo>
                  <a:cubicBezTo>
                    <a:pt x="25471" y="21946"/>
                    <a:pt x="20238" y="13102"/>
                    <a:pt x="15365" y="4440"/>
                  </a:cubicBezTo>
                  <a:cubicBezTo>
                    <a:pt x="13019" y="108"/>
                    <a:pt x="7965" y="-1336"/>
                    <a:pt x="3453" y="1372"/>
                  </a:cubicBezTo>
                  <a:cubicBezTo>
                    <a:pt x="205" y="3357"/>
                    <a:pt x="-878" y="6966"/>
                    <a:pt x="746" y="10937"/>
                  </a:cubicBezTo>
                  <a:cubicBezTo>
                    <a:pt x="1829" y="13463"/>
                    <a:pt x="2731" y="15990"/>
                    <a:pt x="3814" y="18517"/>
                  </a:cubicBezTo>
                  <a:close/>
                </a:path>
              </a:pathLst>
            </a:custGeom>
            <a:solidFill>
              <a:srgbClr val="000000"/>
            </a:solidFill>
            <a:ln w="1804" cap="flat">
              <a:noFill/>
              <a:prstDash val="solid"/>
              <a:miter/>
            </a:ln>
          </p:spPr>
          <p:txBody>
            <a:bodyPr rtlCol="0" anchor="ctr"/>
            <a:lstStyle/>
            <a:p>
              <a:endParaRPr lang="en-US"/>
            </a:p>
          </p:txBody>
        </p:sp>
        <p:sp>
          <p:nvSpPr>
            <p:cNvPr id="81" name="Freeform 380">
              <a:extLst>
                <a:ext uri="{FF2B5EF4-FFF2-40B4-BE49-F238E27FC236}">
                  <a16:creationId xmlns:a16="http://schemas.microsoft.com/office/drawing/2014/main" id="{A2061A8A-C588-67B9-94B3-8E8FEFDF6B00}"/>
                </a:ext>
              </a:extLst>
            </p:cNvPr>
            <p:cNvSpPr/>
            <p:nvPr/>
          </p:nvSpPr>
          <p:spPr>
            <a:xfrm>
              <a:off x="8030669" y="1200239"/>
              <a:ext cx="142268" cy="18931"/>
            </a:xfrm>
            <a:custGeom>
              <a:avLst/>
              <a:gdLst>
                <a:gd name="connsiteX0" fmla="*/ 15167 w 142268"/>
                <a:gd name="connsiteY0" fmla="*/ 15251 h 18931"/>
                <a:gd name="connsiteX1" fmla="*/ 130670 w 142268"/>
                <a:gd name="connsiteY1" fmla="*/ 18680 h 18931"/>
                <a:gd name="connsiteX2" fmla="*/ 142040 w 142268"/>
                <a:gd name="connsiteY2" fmla="*/ 13085 h 18931"/>
                <a:gd name="connsiteX3" fmla="*/ 131393 w 142268"/>
                <a:gd name="connsiteY3" fmla="*/ 3881 h 18931"/>
                <a:gd name="connsiteX4" fmla="*/ 76709 w 142268"/>
                <a:gd name="connsiteY4" fmla="*/ 1174 h 18931"/>
                <a:gd name="connsiteX5" fmla="*/ 38268 w 142268"/>
                <a:gd name="connsiteY5" fmla="*/ 4242 h 18931"/>
                <a:gd name="connsiteX6" fmla="*/ 38268 w 142268"/>
                <a:gd name="connsiteY6" fmla="*/ 2798 h 18931"/>
                <a:gd name="connsiteX7" fmla="*/ 5241 w 142268"/>
                <a:gd name="connsiteY7" fmla="*/ 2978 h 18931"/>
                <a:gd name="connsiteX8" fmla="*/ 8 w 142268"/>
                <a:gd name="connsiteY8" fmla="*/ 8212 h 18931"/>
                <a:gd name="connsiteX9" fmla="*/ 4519 w 142268"/>
                <a:gd name="connsiteY9" fmla="*/ 14168 h 18931"/>
                <a:gd name="connsiteX10" fmla="*/ 15167 w 142268"/>
                <a:gd name="connsiteY10" fmla="*/ 15251 h 1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268" h="18931">
                  <a:moveTo>
                    <a:pt x="15167" y="15251"/>
                  </a:moveTo>
                  <a:cubicBezTo>
                    <a:pt x="53608" y="18138"/>
                    <a:pt x="92230" y="11461"/>
                    <a:pt x="130670" y="18680"/>
                  </a:cubicBezTo>
                  <a:cubicBezTo>
                    <a:pt x="135002" y="19582"/>
                    <a:pt x="141138" y="18138"/>
                    <a:pt x="142040" y="13085"/>
                  </a:cubicBezTo>
                  <a:cubicBezTo>
                    <a:pt x="143665" y="5325"/>
                    <a:pt x="136265" y="5325"/>
                    <a:pt x="131393" y="3881"/>
                  </a:cubicBezTo>
                  <a:cubicBezTo>
                    <a:pt x="113345" y="-1533"/>
                    <a:pt x="94937" y="-90"/>
                    <a:pt x="76709" y="1174"/>
                  </a:cubicBezTo>
                  <a:cubicBezTo>
                    <a:pt x="63895" y="2076"/>
                    <a:pt x="51082" y="3159"/>
                    <a:pt x="38268" y="4242"/>
                  </a:cubicBezTo>
                  <a:cubicBezTo>
                    <a:pt x="38268" y="3700"/>
                    <a:pt x="38268" y="3159"/>
                    <a:pt x="38268" y="2798"/>
                  </a:cubicBezTo>
                  <a:cubicBezTo>
                    <a:pt x="27259" y="2798"/>
                    <a:pt x="16250" y="2618"/>
                    <a:pt x="5241" y="2978"/>
                  </a:cubicBezTo>
                  <a:cubicBezTo>
                    <a:pt x="2895" y="2978"/>
                    <a:pt x="-173" y="4603"/>
                    <a:pt x="8" y="8212"/>
                  </a:cubicBezTo>
                  <a:cubicBezTo>
                    <a:pt x="188" y="11100"/>
                    <a:pt x="1451" y="13446"/>
                    <a:pt x="4519" y="14168"/>
                  </a:cubicBezTo>
                  <a:cubicBezTo>
                    <a:pt x="7768" y="14348"/>
                    <a:pt x="11378" y="14890"/>
                    <a:pt x="15167" y="15251"/>
                  </a:cubicBezTo>
                  <a:close/>
                </a:path>
              </a:pathLst>
            </a:custGeom>
            <a:solidFill>
              <a:srgbClr val="000000"/>
            </a:solidFill>
            <a:ln w="1804" cap="flat">
              <a:noFill/>
              <a:prstDash val="solid"/>
              <a:miter/>
            </a:ln>
          </p:spPr>
          <p:txBody>
            <a:bodyPr rtlCol="0" anchor="ctr"/>
            <a:lstStyle/>
            <a:p>
              <a:endParaRPr lang="en-US"/>
            </a:p>
          </p:txBody>
        </p:sp>
        <p:sp>
          <p:nvSpPr>
            <p:cNvPr id="82" name="Freeform 381">
              <a:extLst>
                <a:ext uri="{FF2B5EF4-FFF2-40B4-BE49-F238E27FC236}">
                  <a16:creationId xmlns:a16="http://schemas.microsoft.com/office/drawing/2014/main" id="{364B7AAE-5795-0F7B-61A1-24EFF9782A9A}"/>
                </a:ext>
              </a:extLst>
            </p:cNvPr>
            <p:cNvSpPr/>
            <p:nvPr/>
          </p:nvSpPr>
          <p:spPr>
            <a:xfrm>
              <a:off x="9832345" y="1196901"/>
              <a:ext cx="140381" cy="15806"/>
            </a:xfrm>
            <a:custGeom>
              <a:avLst/>
              <a:gdLst>
                <a:gd name="connsiteX0" fmla="*/ 129400 w 140381"/>
                <a:gd name="connsiteY0" fmla="*/ 180 h 15806"/>
                <a:gd name="connsiteX1" fmla="*/ 19492 w 140381"/>
                <a:gd name="connsiteY1" fmla="*/ 3249 h 15806"/>
                <a:gd name="connsiteX2" fmla="*/ 0 w 140381"/>
                <a:gd name="connsiteY2" fmla="*/ 9024 h 15806"/>
                <a:gd name="connsiteX3" fmla="*/ 21837 w 140381"/>
                <a:gd name="connsiteY3" fmla="*/ 15521 h 15806"/>
                <a:gd name="connsiteX4" fmla="*/ 104495 w 140381"/>
                <a:gd name="connsiteY4" fmla="*/ 15521 h 15806"/>
                <a:gd name="connsiteX5" fmla="*/ 131926 w 140381"/>
                <a:gd name="connsiteY5" fmla="*/ 14257 h 15806"/>
                <a:gd name="connsiteX6" fmla="*/ 140228 w 140381"/>
                <a:gd name="connsiteY6" fmla="*/ 5775 h 15806"/>
                <a:gd name="connsiteX7" fmla="*/ 129400 w 140381"/>
                <a:gd name="connsiteY7" fmla="*/ 180 h 1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81" h="15806">
                  <a:moveTo>
                    <a:pt x="129400" y="180"/>
                  </a:moveTo>
                  <a:cubicBezTo>
                    <a:pt x="92764" y="5053"/>
                    <a:pt x="56127" y="1985"/>
                    <a:pt x="19492" y="3249"/>
                  </a:cubicBezTo>
                  <a:cubicBezTo>
                    <a:pt x="12994" y="3429"/>
                    <a:pt x="4512" y="-181"/>
                    <a:pt x="0" y="9024"/>
                  </a:cubicBezTo>
                  <a:cubicBezTo>
                    <a:pt x="5234" y="18047"/>
                    <a:pt x="14438" y="15340"/>
                    <a:pt x="21837" y="15521"/>
                  </a:cubicBezTo>
                  <a:cubicBezTo>
                    <a:pt x="49270" y="16062"/>
                    <a:pt x="76882" y="15701"/>
                    <a:pt x="104495" y="15521"/>
                  </a:cubicBezTo>
                  <a:cubicBezTo>
                    <a:pt x="113698" y="15521"/>
                    <a:pt x="122903" y="15160"/>
                    <a:pt x="131926" y="14257"/>
                  </a:cubicBezTo>
                  <a:cubicBezTo>
                    <a:pt x="136438" y="13716"/>
                    <a:pt x="141311" y="11731"/>
                    <a:pt x="140228" y="5775"/>
                  </a:cubicBezTo>
                  <a:cubicBezTo>
                    <a:pt x="139145" y="0"/>
                    <a:pt x="134273" y="-361"/>
                    <a:pt x="129400" y="180"/>
                  </a:cubicBezTo>
                  <a:close/>
                </a:path>
              </a:pathLst>
            </a:custGeom>
            <a:solidFill>
              <a:srgbClr val="000000"/>
            </a:solidFill>
            <a:ln w="1804" cap="flat">
              <a:noFill/>
              <a:prstDash val="solid"/>
              <a:miter/>
            </a:ln>
          </p:spPr>
          <p:txBody>
            <a:bodyPr rtlCol="0" anchor="ctr"/>
            <a:lstStyle/>
            <a:p>
              <a:endParaRPr lang="en-US"/>
            </a:p>
          </p:txBody>
        </p:sp>
        <p:sp>
          <p:nvSpPr>
            <p:cNvPr id="83" name="Freeform 382">
              <a:extLst>
                <a:ext uri="{FF2B5EF4-FFF2-40B4-BE49-F238E27FC236}">
                  <a16:creationId xmlns:a16="http://schemas.microsoft.com/office/drawing/2014/main" id="{8D86E885-36F6-CC95-2D41-0909460197DC}"/>
                </a:ext>
              </a:extLst>
            </p:cNvPr>
            <p:cNvSpPr/>
            <p:nvPr/>
          </p:nvSpPr>
          <p:spPr>
            <a:xfrm>
              <a:off x="8397941" y="870286"/>
              <a:ext cx="110649" cy="60927"/>
            </a:xfrm>
            <a:custGeom>
              <a:avLst/>
              <a:gdLst>
                <a:gd name="connsiteX0" fmla="*/ 106119 w 110649"/>
                <a:gd name="connsiteY0" fmla="*/ 15118 h 60927"/>
                <a:gd name="connsiteX1" fmla="*/ 109367 w 110649"/>
                <a:gd name="connsiteY1" fmla="*/ 3026 h 60927"/>
                <a:gd name="connsiteX2" fmla="*/ 95470 w 110649"/>
                <a:gd name="connsiteY2" fmla="*/ 5011 h 60927"/>
                <a:gd name="connsiteX3" fmla="*/ 70926 w 110649"/>
                <a:gd name="connsiteY3" fmla="*/ 26668 h 60927"/>
                <a:gd name="connsiteX4" fmla="*/ 0 w 110649"/>
                <a:gd name="connsiteY4" fmla="*/ 60417 h 60927"/>
                <a:gd name="connsiteX5" fmla="*/ 106119 w 110649"/>
                <a:gd name="connsiteY5" fmla="*/ 15118 h 6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49" h="60927">
                  <a:moveTo>
                    <a:pt x="106119" y="15118"/>
                  </a:moveTo>
                  <a:cubicBezTo>
                    <a:pt x="109006" y="11689"/>
                    <a:pt x="112615" y="7357"/>
                    <a:pt x="109367" y="3026"/>
                  </a:cubicBezTo>
                  <a:cubicBezTo>
                    <a:pt x="104494" y="-3110"/>
                    <a:pt x="99441" y="1402"/>
                    <a:pt x="95470" y="5011"/>
                  </a:cubicBezTo>
                  <a:cubicBezTo>
                    <a:pt x="87349" y="12411"/>
                    <a:pt x="79589" y="19991"/>
                    <a:pt x="70926" y="26668"/>
                  </a:cubicBezTo>
                  <a:cubicBezTo>
                    <a:pt x="49630" y="42911"/>
                    <a:pt x="25447" y="52295"/>
                    <a:pt x="0" y="60417"/>
                  </a:cubicBezTo>
                  <a:cubicBezTo>
                    <a:pt x="43494" y="64207"/>
                    <a:pt x="77965" y="46701"/>
                    <a:pt x="106119" y="15118"/>
                  </a:cubicBezTo>
                  <a:close/>
                </a:path>
              </a:pathLst>
            </a:custGeom>
            <a:solidFill>
              <a:srgbClr val="000000"/>
            </a:solidFill>
            <a:ln w="1804" cap="flat">
              <a:noFill/>
              <a:prstDash val="solid"/>
              <a:miter/>
            </a:ln>
          </p:spPr>
          <p:txBody>
            <a:bodyPr rtlCol="0" anchor="ctr"/>
            <a:lstStyle/>
            <a:p>
              <a:endParaRPr lang="en-US"/>
            </a:p>
          </p:txBody>
        </p:sp>
        <p:sp>
          <p:nvSpPr>
            <p:cNvPr id="84" name="Freeform 383">
              <a:extLst>
                <a:ext uri="{FF2B5EF4-FFF2-40B4-BE49-F238E27FC236}">
                  <a16:creationId xmlns:a16="http://schemas.microsoft.com/office/drawing/2014/main" id="{0E676965-AAAB-59A3-5104-41DAAB6077B0}"/>
                </a:ext>
              </a:extLst>
            </p:cNvPr>
            <p:cNvSpPr/>
            <p:nvPr/>
          </p:nvSpPr>
          <p:spPr>
            <a:xfrm>
              <a:off x="9209339" y="1205575"/>
              <a:ext cx="128508" cy="18427"/>
            </a:xfrm>
            <a:custGeom>
              <a:avLst/>
              <a:gdLst>
                <a:gd name="connsiteX0" fmla="*/ 16615 w 128508"/>
                <a:gd name="connsiteY0" fmla="*/ 15870 h 18427"/>
                <a:gd name="connsiteX1" fmla="*/ 115153 w 128508"/>
                <a:gd name="connsiteY1" fmla="*/ 18216 h 18427"/>
                <a:gd name="connsiteX2" fmla="*/ 128508 w 128508"/>
                <a:gd name="connsiteY2" fmla="*/ 11900 h 18427"/>
                <a:gd name="connsiteX3" fmla="*/ 119485 w 128508"/>
                <a:gd name="connsiteY3" fmla="*/ 5403 h 18427"/>
                <a:gd name="connsiteX4" fmla="*/ 12645 w 128508"/>
                <a:gd name="connsiteY4" fmla="*/ 169 h 18427"/>
                <a:gd name="connsiteX5" fmla="*/ 4704 w 128508"/>
                <a:gd name="connsiteY5" fmla="*/ 1071 h 18427"/>
                <a:gd name="connsiteX6" fmla="*/ 11 w 128508"/>
                <a:gd name="connsiteY6" fmla="*/ 7027 h 18427"/>
                <a:gd name="connsiteX7" fmla="*/ 3621 w 128508"/>
                <a:gd name="connsiteY7" fmla="*/ 13344 h 18427"/>
                <a:gd name="connsiteX8" fmla="*/ 16615 w 128508"/>
                <a:gd name="connsiteY8" fmla="*/ 15870 h 1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08" h="18427">
                  <a:moveTo>
                    <a:pt x="16615" y="15870"/>
                  </a:moveTo>
                  <a:cubicBezTo>
                    <a:pt x="49461" y="16051"/>
                    <a:pt x="82487" y="13163"/>
                    <a:pt x="115153" y="18216"/>
                  </a:cubicBezTo>
                  <a:cubicBezTo>
                    <a:pt x="119485" y="18938"/>
                    <a:pt x="124358" y="18036"/>
                    <a:pt x="128508" y="11900"/>
                  </a:cubicBezTo>
                  <a:cubicBezTo>
                    <a:pt x="126162" y="7929"/>
                    <a:pt x="123275" y="5583"/>
                    <a:pt x="119485" y="5403"/>
                  </a:cubicBezTo>
                  <a:cubicBezTo>
                    <a:pt x="83932" y="3057"/>
                    <a:pt x="48197" y="4681"/>
                    <a:pt x="12645" y="169"/>
                  </a:cubicBezTo>
                  <a:cubicBezTo>
                    <a:pt x="9938" y="-192"/>
                    <a:pt x="6869" y="-12"/>
                    <a:pt x="4704" y="1071"/>
                  </a:cubicBezTo>
                  <a:cubicBezTo>
                    <a:pt x="2538" y="2154"/>
                    <a:pt x="192" y="4861"/>
                    <a:pt x="11" y="7027"/>
                  </a:cubicBezTo>
                  <a:cubicBezTo>
                    <a:pt x="-169" y="9012"/>
                    <a:pt x="1816" y="12622"/>
                    <a:pt x="3621" y="13344"/>
                  </a:cubicBezTo>
                  <a:cubicBezTo>
                    <a:pt x="7591" y="14968"/>
                    <a:pt x="12103" y="15870"/>
                    <a:pt x="16615" y="15870"/>
                  </a:cubicBezTo>
                  <a:close/>
                </a:path>
              </a:pathLst>
            </a:custGeom>
            <a:solidFill>
              <a:srgbClr val="000000"/>
            </a:solidFill>
            <a:ln w="1804" cap="flat">
              <a:noFill/>
              <a:prstDash val="solid"/>
              <a:miter/>
            </a:ln>
          </p:spPr>
          <p:txBody>
            <a:bodyPr rtlCol="0" anchor="ctr"/>
            <a:lstStyle/>
            <a:p>
              <a:endParaRPr lang="en-US"/>
            </a:p>
          </p:txBody>
        </p:sp>
        <p:sp>
          <p:nvSpPr>
            <p:cNvPr id="85" name="Freeform 384">
              <a:extLst>
                <a:ext uri="{FF2B5EF4-FFF2-40B4-BE49-F238E27FC236}">
                  <a16:creationId xmlns:a16="http://schemas.microsoft.com/office/drawing/2014/main" id="{FA459114-5550-F079-F4E6-368A0F241B90}"/>
                </a:ext>
              </a:extLst>
            </p:cNvPr>
            <p:cNvSpPr/>
            <p:nvPr/>
          </p:nvSpPr>
          <p:spPr>
            <a:xfrm>
              <a:off x="8918427" y="959478"/>
              <a:ext cx="67092" cy="91419"/>
            </a:xfrm>
            <a:custGeom>
              <a:avLst/>
              <a:gdLst>
                <a:gd name="connsiteX0" fmla="*/ 64249 w 67092"/>
                <a:gd name="connsiteY0" fmla="*/ 11289 h 91419"/>
                <a:gd name="connsiteX1" fmla="*/ 64971 w 67092"/>
                <a:gd name="connsiteY1" fmla="*/ 1905 h 91419"/>
                <a:gd name="connsiteX2" fmla="*/ 54684 w 67092"/>
                <a:gd name="connsiteY2" fmla="*/ 1905 h 91419"/>
                <a:gd name="connsiteX3" fmla="*/ 0 w 67092"/>
                <a:gd name="connsiteY3" fmla="*/ 91419 h 91419"/>
                <a:gd name="connsiteX4" fmla="*/ 64249 w 67092"/>
                <a:gd name="connsiteY4" fmla="*/ 11289 h 9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2" h="91419">
                  <a:moveTo>
                    <a:pt x="64249" y="11289"/>
                  </a:moveTo>
                  <a:cubicBezTo>
                    <a:pt x="67317" y="8763"/>
                    <a:pt x="68400" y="5153"/>
                    <a:pt x="64971" y="1905"/>
                  </a:cubicBezTo>
                  <a:cubicBezTo>
                    <a:pt x="61722" y="-983"/>
                    <a:pt x="57571" y="-261"/>
                    <a:pt x="54684" y="1905"/>
                  </a:cubicBezTo>
                  <a:cubicBezTo>
                    <a:pt x="25086" y="24644"/>
                    <a:pt x="2888" y="52076"/>
                    <a:pt x="0" y="91419"/>
                  </a:cubicBezTo>
                  <a:cubicBezTo>
                    <a:pt x="18770" y="62363"/>
                    <a:pt x="36997" y="33307"/>
                    <a:pt x="64249" y="11289"/>
                  </a:cubicBezTo>
                  <a:close/>
                </a:path>
              </a:pathLst>
            </a:custGeom>
            <a:solidFill>
              <a:srgbClr val="000000"/>
            </a:solidFill>
            <a:ln w="1804" cap="flat">
              <a:noFill/>
              <a:prstDash val="solid"/>
              <a:miter/>
            </a:ln>
          </p:spPr>
          <p:txBody>
            <a:bodyPr rtlCol="0" anchor="ctr"/>
            <a:lstStyle/>
            <a:p>
              <a:endParaRPr lang="en-US"/>
            </a:p>
          </p:txBody>
        </p:sp>
        <p:sp>
          <p:nvSpPr>
            <p:cNvPr id="86" name="Freeform 385">
              <a:extLst>
                <a:ext uri="{FF2B5EF4-FFF2-40B4-BE49-F238E27FC236}">
                  <a16:creationId xmlns:a16="http://schemas.microsoft.com/office/drawing/2014/main" id="{167EC38C-DC5F-5E8E-FD60-8B847737A195}"/>
                </a:ext>
              </a:extLst>
            </p:cNvPr>
            <p:cNvSpPr/>
            <p:nvPr/>
          </p:nvSpPr>
          <p:spPr>
            <a:xfrm>
              <a:off x="7603429" y="1198511"/>
              <a:ext cx="97522" cy="13549"/>
            </a:xfrm>
            <a:custGeom>
              <a:avLst/>
              <a:gdLst>
                <a:gd name="connsiteX0" fmla="*/ 4578 w 97522"/>
                <a:gd name="connsiteY0" fmla="*/ 736 h 13549"/>
                <a:gd name="connsiteX1" fmla="*/ 66 w 97522"/>
                <a:gd name="connsiteY1" fmla="*/ 6331 h 13549"/>
                <a:gd name="connsiteX2" fmla="*/ 8007 w 97522"/>
                <a:gd name="connsiteY2" fmla="*/ 11926 h 13549"/>
                <a:gd name="connsiteX3" fmla="*/ 87415 w 97522"/>
                <a:gd name="connsiteY3" fmla="*/ 13550 h 13549"/>
                <a:gd name="connsiteX4" fmla="*/ 97522 w 97522"/>
                <a:gd name="connsiteY4" fmla="*/ 6150 h 13549"/>
                <a:gd name="connsiteX5" fmla="*/ 96259 w 97522"/>
                <a:gd name="connsiteY5" fmla="*/ 3804 h 13549"/>
                <a:gd name="connsiteX6" fmla="*/ 4578 w 97522"/>
                <a:gd name="connsiteY6" fmla="*/ 736 h 1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22" h="13549">
                  <a:moveTo>
                    <a:pt x="4578" y="736"/>
                  </a:moveTo>
                  <a:cubicBezTo>
                    <a:pt x="2413" y="556"/>
                    <a:pt x="-475" y="2902"/>
                    <a:pt x="66" y="6331"/>
                  </a:cubicBezTo>
                  <a:cubicBezTo>
                    <a:pt x="788" y="10843"/>
                    <a:pt x="4398" y="11926"/>
                    <a:pt x="8007" y="11926"/>
                  </a:cubicBezTo>
                  <a:cubicBezTo>
                    <a:pt x="34537" y="12647"/>
                    <a:pt x="60886" y="13189"/>
                    <a:pt x="87415" y="13550"/>
                  </a:cubicBezTo>
                  <a:cubicBezTo>
                    <a:pt x="92108" y="13550"/>
                    <a:pt x="96259" y="11384"/>
                    <a:pt x="97522" y="6150"/>
                  </a:cubicBezTo>
                  <a:cubicBezTo>
                    <a:pt x="97161" y="5429"/>
                    <a:pt x="96981" y="3985"/>
                    <a:pt x="96259" y="3804"/>
                  </a:cubicBezTo>
                  <a:cubicBezTo>
                    <a:pt x="65939" y="-4858"/>
                    <a:pt x="35078" y="4526"/>
                    <a:pt x="4578" y="736"/>
                  </a:cubicBezTo>
                  <a:close/>
                </a:path>
              </a:pathLst>
            </a:custGeom>
            <a:solidFill>
              <a:srgbClr val="000000"/>
            </a:solidFill>
            <a:ln w="1804" cap="flat">
              <a:noFill/>
              <a:prstDash val="solid"/>
              <a:miter/>
            </a:ln>
          </p:spPr>
          <p:txBody>
            <a:bodyPr rtlCol="0" anchor="ctr"/>
            <a:lstStyle/>
            <a:p>
              <a:endParaRPr lang="en-US"/>
            </a:p>
          </p:txBody>
        </p:sp>
        <p:sp>
          <p:nvSpPr>
            <p:cNvPr id="87" name="Freeform 386">
              <a:extLst>
                <a:ext uri="{FF2B5EF4-FFF2-40B4-BE49-F238E27FC236}">
                  <a16:creationId xmlns:a16="http://schemas.microsoft.com/office/drawing/2014/main" id="{21F30259-B2B8-C4D1-B257-BC128F318B92}"/>
                </a:ext>
              </a:extLst>
            </p:cNvPr>
            <p:cNvSpPr/>
            <p:nvPr/>
          </p:nvSpPr>
          <p:spPr>
            <a:xfrm>
              <a:off x="8447740" y="1197789"/>
              <a:ext cx="73103" cy="15861"/>
            </a:xfrm>
            <a:custGeom>
              <a:avLst/>
              <a:gdLst>
                <a:gd name="connsiteX0" fmla="*/ 6869 w 73103"/>
                <a:gd name="connsiteY0" fmla="*/ 15716 h 15861"/>
                <a:gd name="connsiteX1" fmla="*/ 72742 w 73103"/>
                <a:gd name="connsiteY1" fmla="*/ 6692 h 15861"/>
                <a:gd name="connsiteX2" fmla="*/ 73103 w 73103"/>
                <a:gd name="connsiteY2" fmla="*/ 15 h 15861"/>
                <a:gd name="connsiteX3" fmla="*/ 32497 w 73103"/>
                <a:gd name="connsiteY3" fmla="*/ 15 h 15861"/>
                <a:gd name="connsiteX4" fmla="*/ 5426 w 73103"/>
                <a:gd name="connsiteY4" fmla="*/ 737 h 15861"/>
                <a:gd name="connsiteX5" fmla="*/ 11 w 73103"/>
                <a:gd name="connsiteY5" fmla="*/ 9038 h 15861"/>
                <a:gd name="connsiteX6" fmla="*/ 6869 w 73103"/>
                <a:gd name="connsiteY6" fmla="*/ 15716 h 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03" h="15861">
                  <a:moveTo>
                    <a:pt x="6869" y="15716"/>
                  </a:moveTo>
                  <a:cubicBezTo>
                    <a:pt x="28526" y="10121"/>
                    <a:pt x="52168" y="18062"/>
                    <a:pt x="72742" y="6692"/>
                  </a:cubicBezTo>
                  <a:cubicBezTo>
                    <a:pt x="72923" y="4527"/>
                    <a:pt x="72923" y="2180"/>
                    <a:pt x="73103" y="15"/>
                  </a:cubicBezTo>
                  <a:cubicBezTo>
                    <a:pt x="59568" y="15"/>
                    <a:pt x="46032" y="15"/>
                    <a:pt x="32497" y="15"/>
                  </a:cubicBezTo>
                  <a:cubicBezTo>
                    <a:pt x="23473" y="15"/>
                    <a:pt x="14269" y="-166"/>
                    <a:pt x="5426" y="737"/>
                  </a:cubicBezTo>
                  <a:cubicBezTo>
                    <a:pt x="1816" y="1098"/>
                    <a:pt x="-169" y="4888"/>
                    <a:pt x="11" y="9038"/>
                  </a:cubicBezTo>
                  <a:cubicBezTo>
                    <a:pt x="372" y="13189"/>
                    <a:pt x="3440" y="16618"/>
                    <a:pt x="6869" y="1571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3437544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7">
            <a:extLst>
              <a:ext uri="{FF2B5EF4-FFF2-40B4-BE49-F238E27FC236}">
                <a16:creationId xmlns:a16="http://schemas.microsoft.com/office/drawing/2014/main" id="{7DFE9DB0-AB8F-CA64-3D12-8FD6D10D7D0E}"/>
              </a:ext>
            </a:extLst>
          </p:cNvPr>
          <p:cNvSpPr>
            <a:spLocks noGrp="1"/>
          </p:cNvSpPr>
          <p:nvPr>
            <p:ph type="body" sz="quarter" idx="13"/>
          </p:nvPr>
        </p:nvSpPr>
        <p:spPr>
          <a:xfrm>
            <a:off x="5897869" y="1438042"/>
            <a:ext cx="5055171" cy="945575"/>
          </a:xfrm>
        </p:spPr>
        <p:txBody>
          <a:bodyPr>
            <a:noAutofit/>
          </a:bodyPr>
          <a:lstStyle/>
          <a:p>
            <a:r>
              <a:rPr lang="en-US" sz="3600" b="1" kern="100" dirty="0">
                <a:latin typeface="+mn-lt"/>
                <a:cs typeface="Times New Roman" panose="02020603050405020304" pitchFamily="18" charset="0"/>
              </a:rPr>
              <a:t>Die Vorteile </a:t>
            </a:r>
          </a:p>
          <a:p>
            <a:r>
              <a:rPr lang="en-US" sz="3600" kern="100" dirty="0">
                <a:latin typeface="+mn-lt"/>
                <a:cs typeface="Times New Roman" panose="02020603050405020304" pitchFamily="18" charset="0"/>
              </a:rPr>
              <a:t>für integratives KMU-Engagement in der Gemeinschaft </a:t>
            </a:r>
            <a:endParaRPr lang="en-IE" sz="3600" dirty="0"/>
          </a:p>
        </p:txBody>
      </p:sp>
      <p:pic>
        <p:nvPicPr>
          <p:cNvPr id="9" name="Picture Placeholder 5" descr="A group of people posing for a photo&#10;&#10;AI-generated content may be incorrect.">
            <a:extLst>
              <a:ext uri="{FF2B5EF4-FFF2-40B4-BE49-F238E27FC236}">
                <a16:creationId xmlns:a16="http://schemas.microsoft.com/office/drawing/2014/main" id="{6E6892FA-2285-2DEA-8591-01EDCA24FE1A}"/>
              </a:ext>
            </a:extLst>
          </p:cNvPr>
          <p:cNvPicPr>
            <a:picLocks noChangeAspect="1"/>
          </p:cNvPicPr>
          <p:nvPr/>
        </p:nvPicPr>
        <p:blipFill>
          <a:blip r:embed="rId2"/>
          <a:srcRect l="18618" r="18618"/>
          <a:stretch>
            <a:fillRect/>
          </a:stretch>
        </p:blipFill>
        <p:spPr>
          <a:xfrm>
            <a:off x="633413" y="993775"/>
            <a:ext cx="4052887" cy="4305300"/>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pic>
      <p:sp>
        <p:nvSpPr>
          <p:cNvPr id="10" name="TextBox 9">
            <a:extLst>
              <a:ext uri="{FF2B5EF4-FFF2-40B4-BE49-F238E27FC236}">
                <a16:creationId xmlns:a16="http://schemas.microsoft.com/office/drawing/2014/main" id="{D937998F-0295-7B30-DEE5-02923201B7FF}"/>
              </a:ext>
            </a:extLst>
          </p:cNvPr>
          <p:cNvSpPr txBox="1"/>
          <p:nvPr/>
        </p:nvSpPr>
        <p:spPr>
          <a:xfrm>
            <a:off x="4939988" y="3831992"/>
            <a:ext cx="6970931" cy="2062103"/>
          </a:xfrm>
          <a:prstGeom prst="rect">
            <a:avLst/>
          </a:prstGeom>
          <a:noFill/>
        </p:spPr>
        <p:txBody>
          <a:bodyPr wrap="square">
            <a:spAutoFit/>
          </a:bodyPr>
          <a:lstStyle/>
          <a:p>
            <a:pPr algn="ctr"/>
            <a:r>
              <a:rPr lang="en-US" sz="1600" dirty="0">
                <a:solidFill>
                  <a:srgbClr val="083F59"/>
                </a:solidFill>
              </a:rPr>
              <a:t>Die Einbindung von Gemeinschaften, Netzen, Partnern und Unternehmen im Sinne der Inklusion ist für KMU von entscheidender Bedeutung, um in der vernetzten und vielfältigen Welt von heute erfolgreich zu sein. Es ist ein Gewinn für alle, wenn KMU ihre Marktattraktivität erhöhen, echte Verbindungen aufbauen und den Ruf ihrer Marke verbessern. </a:t>
            </a:r>
          </a:p>
          <a:p>
            <a:pPr algn="ctr"/>
            <a:r>
              <a:rPr lang="en-US" sz="1600" dirty="0">
                <a:solidFill>
                  <a:srgbClr val="083F59"/>
                </a:solidFill>
              </a:rPr>
              <a:t>Durch die Zusammenarbeit mit unterrepräsentierten Bevölkerungsgruppen können KMU gemeinsam Lösungen entwickeln, die auf echte Bedürfnisse eingehen, Vertrauen schaffen und neue Möglichkeiten eröffnen. </a:t>
            </a:r>
            <a:endParaRPr lang="en-US" sz="1600" dirty="0">
              <a:solidFill>
                <a:srgbClr val="D11C5F"/>
              </a:solidFill>
            </a:endParaRPr>
          </a:p>
        </p:txBody>
      </p:sp>
    </p:spTree>
    <p:extLst>
      <p:ext uri="{BB962C8B-B14F-4D97-AF65-F5344CB8AC3E}">
        <p14:creationId xmlns:p14="http://schemas.microsoft.com/office/powerpoint/2010/main" val="1983581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DDC0D-8EE0-EFA1-2DDA-9B4505AEFB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C003FA-A266-04E6-3234-6ABE864382E8}"/>
              </a:ext>
            </a:extLst>
          </p:cNvPr>
          <p:cNvSpPr>
            <a:spLocks noGrp="1"/>
          </p:cNvSpPr>
          <p:nvPr>
            <p:ph type="body" sz="quarter" idx="18"/>
          </p:nvPr>
        </p:nvSpPr>
        <p:spPr>
          <a:xfrm>
            <a:off x="798379" y="1638725"/>
            <a:ext cx="6740939" cy="3849918"/>
          </a:xfrm>
        </p:spPr>
        <p:txBody>
          <a:bodyPr/>
          <a:lstStyle/>
          <a:p>
            <a:pPr>
              <a:buFont typeface="+mj-lt"/>
              <a:buAutoNum type="arabicPeriod"/>
            </a:pPr>
            <a:r>
              <a:rPr lang="en-US" sz="1800" b="1" dirty="0"/>
              <a:t>Innovation und Kreativität fördern</a:t>
            </a:r>
            <a:br>
              <a:rPr lang="en-US" sz="1800" dirty="0"/>
            </a:br>
            <a:r>
              <a:rPr lang="en-US" sz="1800" dirty="0"/>
              <a:t>Vielfältige Kooperationen bringen einzigartige Perspektiven und Ideen ein und ermöglichen innovative Ansätze zur Lösung von Herausforderungen, von denen Gemeinschaften und Unternehmen gleichermaßen profitieren. Untersuchungen zeigen, dass ein integratives Umfeld Anpassungsfähigkeit und Widerstandsfähigkeit fördert und dabei hilft, lokale Probleme kreativ anzugehen </a:t>
            </a:r>
            <a:r>
              <a:rPr lang="en-US" sz="1800" dirty="0">
                <a:solidFill>
                  <a:srgbClr val="D11C5F"/>
                </a:solidFill>
              </a:rPr>
              <a:t>(</a:t>
            </a:r>
            <a:r>
              <a:rPr lang="en-US" sz="1800" dirty="0">
                <a:solidFill>
                  <a:srgbClr val="D11C5F"/>
                </a:solidFill>
                <a:hlinkClick r:id="rId2">
                  <a:extLst>
                    <a:ext uri="{A12FA001-AC4F-418D-AE19-62706E023703}">
                      <ahyp:hlinkClr xmlns:ahyp="http://schemas.microsoft.com/office/drawing/2018/hyperlinkcolor" val="tx"/>
                    </a:ext>
                  </a:extLst>
                </a:hlinkClick>
              </a:rPr>
              <a:t>Harvard Business Review</a:t>
            </a:r>
            <a:r>
              <a:rPr lang="en-US" sz="1800" dirty="0">
                <a:solidFill>
                  <a:srgbClr val="D11C5F"/>
                </a:solidFill>
              </a:rPr>
              <a:t>).</a:t>
            </a:r>
          </a:p>
          <a:p>
            <a:pPr>
              <a:buFont typeface="+mj-lt"/>
              <a:buAutoNum type="arabicPeriod"/>
            </a:pPr>
            <a:r>
              <a:rPr lang="en-US" sz="1800" b="1" dirty="0"/>
              <a:t>Ausweitung von Wirkung und Reichweite der Gemeinschaft</a:t>
            </a:r>
            <a:br>
              <a:rPr lang="en-US" sz="1800" dirty="0"/>
            </a:br>
            <a:r>
              <a:rPr lang="en-US" sz="1800" dirty="0"/>
              <a:t>Die Einbeziehung von Menschen in die Gemeinschaft schafft Möglichkeiten, auf die spezifischen Bedürfnisse unterversorgter Gruppen einzugehen, was zur Entwicklung von Produkten, Dienstleistungen und Initiativen führt, die von breiteren Bevölkerungsgruppen angenommen werden. Dies schafft Vertrauen in die Gemeinschaft und erweitert den Einfluss der Öffentlichkeitsarbeit </a:t>
            </a:r>
            <a:r>
              <a:rPr lang="en-US" sz="1800" dirty="0">
                <a:solidFill>
                  <a:srgbClr val="D11C5F"/>
                </a:solidFill>
              </a:rPr>
              <a:t>(</a:t>
            </a:r>
            <a:r>
              <a:rPr lang="en-US" sz="1800" dirty="0">
                <a:solidFill>
                  <a:srgbClr val="D11C5F"/>
                </a:solidFill>
                <a:hlinkClick r:id="rId3">
                  <a:extLst>
                    <a:ext uri="{A12FA001-AC4F-418D-AE19-62706E023703}">
                      <ahyp:hlinkClr xmlns:ahyp="http://schemas.microsoft.com/office/drawing/2018/hyperlinkcolor" val="tx"/>
                    </a:ext>
                  </a:extLst>
                </a:hlinkClick>
              </a:rPr>
              <a:t>ResearchGate</a:t>
            </a:r>
            <a:r>
              <a:rPr lang="en-US" sz="1800" dirty="0">
                <a:solidFill>
                  <a:srgbClr val="D11C5F"/>
                </a:solidFill>
              </a:rPr>
              <a:t>).</a:t>
            </a:r>
          </a:p>
          <a:p>
            <a:endParaRPr lang="en-IE" sz="1800" dirty="0"/>
          </a:p>
        </p:txBody>
      </p:sp>
      <p:sp>
        <p:nvSpPr>
          <p:cNvPr id="3" name="Text Placeholder 2">
            <a:extLst>
              <a:ext uri="{FF2B5EF4-FFF2-40B4-BE49-F238E27FC236}">
                <a16:creationId xmlns:a16="http://schemas.microsoft.com/office/drawing/2014/main" id="{E8C62F31-225C-FBB7-B483-C94F6A853A60}"/>
              </a:ext>
            </a:extLst>
          </p:cNvPr>
          <p:cNvSpPr>
            <a:spLocks noGrp="1"/>
          </p:cNvSpPr>
          <p:nvPr>
            <p:ph type="body" sz="quarter" idx="16"/>
          </p:nvPr>
        </p:nvSpPr>
        <p:spPr>
          <a:xfrm>
            <a:off x="798380" y="464878"/>
            <a:ext cx="10595237" cy="803654"/>
          </a:xfrm>
        </p:spPr>
        <p:txBody>
          <a:bodyPr/>
          <a:lstStyle/>
          <a:p>
            <a:pPr>
              <a:lnSpc>
                <a:spcPct val="100000"/>
              </a:lnSpc>
              <a:spcBef>
                <a:spcPts val="0"/>
              </a:spcBef>
            </a:pPr>
            <a:r>
              <a:rPr lang="en-US" sz="2400" b="0" kern="100" dirty="0">
                <a:solidFill>
                  <a:srgbClr val="0872B5"/>
                </a:solidFill>
                <a:latin typeface="+mn-lt"/>
                <a:cs typeface="Times New Roman" panose="02020603050405020304" pitchFamily="18" charset="0"/>
              </a:rPr>
              <a:t>Vorteile eines inklusiven gesellschaftlichen Engagements </a:t>
            </a:r>
          </a:p>
          <a:p>
            <a:pPr>
              <a:lnSpc>
                <a:spcPct val="100000"/>
              </a:lnSpc>
              <a:spcBef>
                <a:spcPts val="0"/>
              </a:spcBef>
            </a:pPr>
            <a:r>
              <a:rPr lang="en-US" sz="2400" b="0" kern="100" dirty="0">
                <a:solidFill>
                  <a:srgbClr val="CE362B"/>
                </a:solidFill>
                <a:cs typeface="Times New Roman" panose="02020603050405020304" pitchFamily="18" charset="0"/>
              </a:rPr>
              <a:t>KMU und Gemeinschaften profitieren</a:t>
            </a:r>
            <a:endParaRPr lang="en-IE" sz="2400" b="0" dirty="0"/>
          </a:p>
        </p:txBody>
      </p:sp>
      <p:grpSp>
        <p:nvGrpSpPr>
          <p:cNvPr id="42" name="Graphic 503">
            <a:extLst>
              <a:ext uri="{FF2B5EF4-FFF2-40B4-BE49-F238E27FC236}">
                <a16:creationId xmlns:a16="http://schemas.microsoft.com/office/drawing/2014/main" id="{AFD23399-6BB5-28C0-4500-47C55F0815AC}"/>
              </a:ext>
            </a:extLst>
          </p:cNvPr>
          <p:cNvGrpSpPr/>
          <p:nvPr/>
        </p:nvGrpSpPr>
        <p:grpSpPr>
          <a:xfrm>
            <a:off x="8293556" y="1638725"/>
            <a:ext cx="1997925" cy="1924959"/>
            <a:chOff x="5744107" y="3913060"/>
            <a:chExt cx="1135616" cy="1135724"/>
          </a:xfrm>
          <a:noFill/>
        </p:grpSpPr>
        <p:grpSp>
          <p:nvGrpSpPr>
            <p:cNvPr id="43" name="Graphic 503">
              <a:extLst>
                <a:ext uri="{FF2B5EF4-FFF2-40B4-BE49-F238E27FC236}">
                  <a16:creationId xmlns:a16="http://schemas.microsoft.com/office/drawing/2014/main" id="{C875C004-454E-9301-38A8-164FDB548455}"/>
                </a:ext>
              </a:extLst>
            </p:cNvPr>
            <p:cNvGrpSpPr/>
            <p:nvPr/>
          </p:nvGrpSpPr>
          <p:grpSpPr>
            <a:xfrm>
              <a:off x="5744107" y="3913060"/>
              <a:ext cx="1135616" cy="1135724"/>
              <a:chOff x="5744107" y="3913060"/>
              <a:chExt cx="1135616" cy="1135724"/>
            </a:xfrm>
            <a:noFill/>
          </p:grpSpPr>
          <p:sp>
            <p:nvSpPr>
              <p:cNvPr id="55" name="Freeform 2632">
                <a:extLst>
                  <a:ext uri="{FF2B5EF4-FFF2-40B4-BE49-F238E27FC236}">
                    <a16:creationId xmlns:a16="http://schemas.microsoft.com/office/drawing/2014/main" id="{1F30D8EB-6E4A-9EE1-B72E-40B642A680D6}"/>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56" name="Graphic 503">
                <a:extLst>
                  <a:ext uri="{FF2B5EF4-FFF2-40B4-BE49-F238E27FC236}">
                    <a16:creationId xmlns:a16="http://schemas.microsoft.com/office/drawing/2014/main" id="{85B582EF-DDB4-5A18-D728-37FDB275524C}"/>
                  </a:ext>
                </a:extLst>
              </p:cNvPr>
              <p:cNvGrpSpPr/>
              <p:nvPr/>
            </p:nvGrpSpPr>
            <p:grpSpPr>
              <a:xfrm>
                <a:off x="6155108" y="3929543"/>
                <a:ext cx="313615" cy="1102756"/>
                <a:chOff x="6155108" y="3929543"/>
                <a:chExt cx="313615" cy="1102756"/>
              </a:xfrm>
            </p:grpSpPr>
            <p:sp>
              <p:nvSpPr>
                <p:cNvPr id="78" name="Freeform 2655">
                  <a:extLst>
                    <a:ext uri="{FF2B5EF4-FFF2-40B4-BE49-F238E27FC236}">
                      <a16:creationId xmlns:a16="http://schemas.microsoft.com/office/drawing/2014/main" id="{0125041A-F218-62EA-274E-15FC1CA99C0A}"/>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79" name="Freeform 2656">
                  <a:extLst>
                    <a:ext uri="{FF2B5EF4-FFF2-40B4-BE49-F238E27FC236}">
                      <a16:creationId xmlns:a16="http://schemas.microsoft.com/office/drawing/2014/main" id="{9C1733AB-4B84-D1C0-7EDE-123C9D9B2A96}"/>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57" name="Graphic 503">
                <a:extLst>
                  <a:ext uri="{FF2B5EF4-FFF2-40B4-BE49-F238E27FC236}">
                    <a16:creationId xmlns:a16="http://schemas.microsoft.com/office/drawing/2014/main" id="{E9E0F289-79A2-7F9E-57F1-DFB68986BE9A}"/>
                  </a:ext>
                </a:extLst>
              </p:cNvPr>
              <p:cNvGrpSpPr/>
              <p:nvPr/>
            </p:nvGrpSpPr>
            <p:grpSpPr>
              <a:xfrm>
                <a:off x="5760613" y="4325151"/>
                <a:ext cx="1102604" cy="311541"/>
                <a:chOff x="5760613" y="4325151"/>
                <a:chExt cx="1102604" cy="311541"/>
              </a:xfrm>
            </p:grpSpPr>
            <p:sp>
              <p:nvSpPr>
                <p:cNvPr id="76" name="Freeform 2653">
                  <a:extLst>
                    <a:ext uri="{FF2B5EF4-FFF2-40B4-BE49-F238E27FC236}">
                      <a16:creationId xmlns:a16="http://schemas.microsoft.com/office/drawing/2014/main" id="{4CCB68FC-A455-A586-9719-9EDFC8F699A6}"/>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77" name="Freeform 2654">
                  <a:extLst>
                    <a:ext uri="{FF2B5EF4-FFF2-40B4-BE49-F238E27FC236}">
                      <a16:creationId xmlns:a16="http://schemas.microsoft.com/office/drawing/2014/main" id="{1F58AB85-6F27-8878-A704-370644F09587}"/>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58" name="Graphic 503">
                <a:extLst>
                  <a:ext uri="{FF2B5EF4-FFF2-40B4-BE49-F238E27FC236}">
                    <a16:creationId xmlns:a16="http://schemas.microsoft.com/office/drawing/2014/main" id="{F40A0553-6B1D-A3FC-A895-5D74DD9D8FB2}"/>
                  </a:ext>
                </a:extLst>
              </p:cNvPr>
              <p:cNvGrpSpPr/>
              <p:nvPr/>
            </p:nvGrpSpPr>
            <p:grpSpPr>
              <a:xfrm>
                <a:off x="5811782" y="4201524"/>
                <a:ext cx="1000266" cy="558796"/>
                <a:chOff x="5811782" y="4201524"/>
                <a:chExt cx="1000266" cy="558796"/>
              </a:xfrm>
            </p:grpSpPr>
            <p:sp>
              <p:nvSpPr>
                <p:cNvPr id="74" name="Freeform 2651">
                  <a:extLst>
                    <a:ext uri="{FF2B5EF4-FFF2-40B4-BE49-F238E27FC236}">
                      <a16:creationId xmlns:a16="http://schemas.microsoft.com/office/drawing/2014/main" id="{90609559-0A87-020A-7EB2-8F6051B120F9}"/>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75" name="Freeform 2652">
                  <a:extLst>
                    <a:ext uri="{FF2B5EF4-FFF2-40B4-BE49-F238E27FC236}">
                      <a16:creationId xmlns:a16="http://schemas.microsoft.com/office/drawing/2014/main" id="{8C985D93-0990-14B5-9D26-2BA76A13F292}"/>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59" name="Graphic 503">
                <a:extLst>
                  <a:ext uri="{FF2B5EF4-FFF2-40B4-BE49-F238E27FC236}">
                    <a16:creationId xmlns:a16="http://schemas.microsoft.com/office/drawing/2014/main" id="{5B774EFF-3839-C7F9-E6DC-323CEF072158}"/>
                  </a:ext>
                </a:extLst>
              </p:cNvPr>
              <p:cNvGrpSpPr/>
              <p:nvPr/>
            </p:nvGrpSpPr>
            <p:grpSpPr>
              <a:xfrm>
                <a:off x="6032963" y="3980643"/>
                <a:ext cx="557904" cy="1000558"/>
                <a:chOff x="6032963" y="3980643"/>
                <a:chExt cx="557904" cy="1000558"/>
              </a:xfrm>
            </p:grpSpPr>
            <p:sp>
              <p:nvSpPr>
                <p:cNvPr id="72" name="Freeform 2649">
                  <a:extLst>
                    <a:ext uri="{FF2B5EF4-FFF2-40B4-BE49-F238E27FC236}">
                      <a16:creationId xmlns:a16="http://schemas.microsoft.com/office/drawing/2014/main" id="{363179C5-28D8-6FC9-F19B-E820558DE345}"/>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73" name="Freeform 2650">
                  <a:extLst>
                    <a:ext uri="{FF2B5EF4-FFF2-40B4-BE49-F238E27FC236}">
                      <a16:creationId xmlns:a16="http://schemas.microsoft.com/office/drawing/2014/main" id="{9D4E8F95-A36E-A0A4-A318-23A72624F777}"/>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01A8B421-3144-A9BE-E1A1-B08CE008141A}"/>
                  </a:ext>
                </a:extLst>
              </p:cNvPr>
              <p:cNvGrpSpPr/>
              <p:nvPr/>
            </p:nvGrpSpPr>
            <p:grpSpPr>
              <a:xfrm>
                <a:off x="5938878" y="4044929"/>
                <a:ext cx="746073" cy="870337"/>
                <a:chOff x="5938878" y="4044929"/>
                <a:chExt cx="746073" cy="870337"/>
              </a:xfrm>
            </p:grpSpPr>
            <p:sp>
              <p:nvSpPr>
                <p:cNvPr id="70" name="Freeform 2647">
                  <a:extLst>
                    <a:ext uri="{FF2B5EF4-FFF2-40B4-BE49-F238E27FC236}">
                      <a16:creationId xmlns:a16="http://schemas.microsoft.com/office/drawing/2014/main" id="{F1F2D02D-64B9-E1BF-06C2-BB5861F86759}"/>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71" name="Freeform 2648">
                  <a:extLst>
                    <a:ext uri="{FF2B5EF4-FFF2-40B4-BE49-F238E27FC236}">
                      <a16:creationId xmlns:a16="http://schemas.microsoft.com/office/drawing/2014/main" id="{EA3B61E8-7437-5E60-6093-53C4BF709DF8}"/>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61" name="Graphic 503">
                <a:extLst>
                  <a:ext uri="{FF2B5EF4-FFF2-40B4-BE49-F238E27FC236}">
                    <a16:creationId xmlns:a16="http://schemas.microsoft.com/office/drawing/2014/main" id="{5096B697-14CF-7382-5CE4-16ACE0EA4390}"/>
                  </a:ext>
                </a:extLst>
              </p:cNvPr>
              <p:cNvGrpSpPr/>
              <p:nvPr/>
            </p:nvGrpSpPr>
            <p:grpSpPr>
              <a:xfrm>
                <a:off x="5876155" y="4107567"/>
                <a:ext cx="871519" cy="745061"/>
                <a:chOff x="5876155" y="4107567"/>
                <a:chExt cx="871519" cy="745061"/>
              </a:xfrm>
            </p:grpSpPr>
            <p:sp>
              <p:nvSpPr>
                <p:cNvPr id="68" name="Freeform 2645">
                  <a:extLst>
                    <a:ext uri="{FF2B5EF4-FFF2-40B4-BE49-F238E27FC236}">
                      <a16:creationId xmlns:a16="http://schemas.microsoft.com/office/drawing/2014/main" id="{1F447CCE-1762-3EFB-AB1E-5DAFBB17E751}"/>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69" name="Freeform 2646">
                  <a:extLst>
                    <a:ext uri="{FF2B5EF4-FFF2-40B4-BE49-F238E27FC236}">
                      <a16:creationId xmlns:a16="http://schemas.microsoft.com/office/drawing/2014/main" id="{171CF963-88FD-ADFF-44F2-6C81BAA3511F}"/>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62" name="Graphic 503">
                <a:extLst>
                  <a:ext uri="{FF2B5EF4-FFF2-40B4-BE49-F238E27FC236}">
                    <a16:creationId xmlns:a16="http://schemas.microsoft.com/office/drawing/2014/main" id="{67D8DED8-4D38-31DE-8A94-441C547ACC0E}"/>
                  </a:ext>
                </a:extLst>
              </p:cNvPr>
              <p:cNvGrpSpPr/>
              <p:nvPr/>
            </p:nvGrpSpPr>
            <p:grpSpPr>
              <a:xfrm>
                <a:off x="6234337" y="3913060"/>
                <a:ext cx="155156" cy="1135724"/>
                <a:chOff x="6234337" y="3913060"/>
                <a:chExt cx="155156" cy="1135724"/>
              </a:xfrm>
            </p:grpSpPr>
            <p:sp>
              <p:nvSpPr>
                <p:cNvPr id="66" name="Freeform 2643">
                  <a:extLst>
                    <a:ext uri="{FF2B5EF4-FFF2-40B4-BE49-F238E27FC236}">
                      <a16:creationId xmlns:a16="http://schemas.microsoft.com/office/drawing/2014/main" id="{C87C19D2-0082-944E-CB5A-961EA86352CF}"/>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67" name="Freeform 2644">
                  <a:extLst>
                    <a:ext uri="{FF2B5EF4-FFF2-40B4-BE49-F238E27FC236}">
                      <a16:creationId xmlns:a16="http://schemas.microsoft.com/office/drawing/2014/main" id="{57436494-2F60-1F70-CB99-3B3F2563861B}"/>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0C0DD502-AECC-F01D-563D-7782F9C1CFE9}"/>
                  </a:ext>
                </a:extLst>
              </p:cNvPr>
              <p:cNvGrpSpPr/>
              <p:nvPr/>
            </p:nvGrpSpPr>
            <p:grpSpPr>
              <a:xfrm>
                <a:off x="5744107" y="4404273"/>
                <a:ext cx="1135616" cy="153298"/>
                <a:chOff x="5744107" y="4404273"/>
                <a:chExt cx="1135616" cy="153298"/>
              </a:xfrm>
            </p:grpSpPr>
            <p:sp>
              <p:nvSpPr>
                <p:cNvPr id="64" name="Freeform 2641">
                  <a:extLst>
                    <a:ext uri="{FF2B5EF4-FFF2-40B4-BE49-F238E27FC236}">
                      <a16:creationId xmlns:a16="http://schemas.microsoft.com/office/drawing/2014/main" id="{24060B47-51F2-B340-DF7E-5955DADE16C6}"/>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65" name="Freeform 2642">
                  <a:extLst>
                    <a:ext uri="{FF2B5EF4-FFF2-40B4-BE49-F238E27FC236}">
                      <a16:creationId xmlns:a16="http://schemas.microsoft.com/office/drawing/2014/main" id="{72DA333A-53EB-9C69-BB14-EC61ABA14278}"/>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44" name="Graphic 503">
              <a:extLst>
                <a:ext uri="{FF2B5EF4-FFF2-40B4-BE49-F238E27FC236}">
                  <a16:creationId xmlns:a16="http://schemas.microsoft.com/office/drawing/2014/main" id="{7C4BF6B5-F55C-F6F3-68D6-98AD23288E51}"/>
                </a:ext>
              </a:extLst>
            </p:cNvPr>
            <p:cNvGrpSpPr/>
            <p:nvPr/>
          </p:nvGrpSpPr>
          <p:grpSpPr>
            <a:xfrm>
              <a:off x="6031312" y="4181743"/>
              <a:ext cx="595868" cy="576642"/>
              <a:chOff x="6031312" y="4181743"/>
              <a:chExt cx="595868" cy="576642"/>
            </a:xfrm>
            <a:noFill/>
          </p:grpSpPr>
          <p:grpSp>
            <p:nvGrpSpPr>
              <p:cNvPr id="46" name="Graphic 503">
                <a:extLst>
                  <a:ext uri="{FF2B5EF4-FFF2-40B4-BE49-F238E27FC236}">
                    <a16:creationId xmlns:a16="http://schemas.microsoft.com/office/drawing/2014/main" id="{B153608D-E015-2DC1-EA2B-D88F91EBE12F}"/>
                  </a:ext>
                </a:extLst>
              </p:cNvPr>
              <p:cNvGrpSpPr/>
              <p:nvPr/>
            </p:nvGrpSpPr>
            <p:grpSpPr>
              <a:xfrm>
                <a:off x="6095247" y="4658121"/>
                <a:ext cx="406487" cy="100265"/>
                <a:chOff x="6095247" y="4658121"/>
                <a:chExt cx="406487" cy="100265"/>
              </a:xfrm>
              <a:noFill/>
            </p:grpSpPr>
            <p:sp>
              <p:nvSpPr>
                <p:cNvPr id="53" name="Freeform 2630">
                  <a:extLst>
                    <a:ext uri="{FF2B5EF4-FFF2-40B4-BE49-F238E27FC236}">
                      <a16:creationId xmlns:a16="http://schemas.microsoft.com/office/drawing/2014/main" id="{95F4A7C6-AB9F-511B-1A09-EC9FFCC1DB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54" name="Freeform 2631">
                  <a:extLst>
                    <a:ext uri="{FF2B5EF4-FFF2-40B4-BE49-F238E27FC236}">
                      <a16:creationId xmlns:a16="http://schemas.microsoft.com/office/drawing/2014/main" id="{9101FE0E-3E61-BFE8-493A-7B0513E4910E}"/>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47" name="Graphic 503">
                <a:extLst>
                  <a:ext uri="{FF2B5EF4-FFF2-40B4-BE49-F238E27FC236}">
                    <a16:creationId xmlns:a16="http://schemas.microsoft.com/office/drawing/2014/main" id="{4919228B-DC59-8201-036A-A7094A02AC1E}"/>
                  </a:ext>
                </a:extLst>
              </p:cNvPr>
              <p:cNvGrpSpPr/>
              <p:nvPr/>
            </p:nvGrpSpPr>
            <p:grpSpPr>
              <a:xfrm>
                <a:off x="6031312" y="4181743"/>
                <a:ext cx="230081" cy="397256"/>
                <a:chOff x="6031312" y="4181743"/>
                <a:chExt cx="230081" cy="397256"/>
              </a:xfrm>
              <a:noFill/>
            </p:grpSpPr>
            <p:sp>
              <p:nvSpPr>
                <p:cNvPr id="51" name="Freeform 2628">
                  <a:extLst>
                    <a:ext uri="{FF2B5EF4-FFF2-40B4-BE49-F238E27FC236}">
                      <a16:creationId xmlns:a16="http://schemas.microsoft.com/office/drawing/2014/main" id="{BDDCD9E1-F8B5-4A19-5D4E-BEC633492184}"/>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52" name="Freeform 2629">
                  <a:extLst>
                    <a:ext uri="{FF2B5EF4-FFF2-40B4-BE49-F238E27FC236}">
                      <a16:creationId xmlns:a16="http://schemas.microsoft.com/office/drawing/2014/main" id="{A28BE573-D11F-4ED3-B201-375CEC885E71}"/>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48" name="Graphic 503">
                <a:extLst>
                  <a:ext uri="{FF2B5EF4-FFF2-40B4-BE49-F238E27FC236}">
                    <a16:creationId xmlns:a16="http://schemas.microsoft.com/office/drawing/2014/main" id="{097CD701-1F3F-86F6-CB55-E9F75021FEE1}"/>
                  </a:ext>
                </a:extLst>
              </p:cNvPr>
              <p:cNvGrpSpPr/>
              <p:nvPr/>
            </p:nvGrpSpPr>
            <p:grpSpPr>
              <a:xfrm>
                <a:off x="6384542" y="4213062"/>
                <a:ext cx="242639" cy="391745"/>
                <a:chOff x="6384542" y="4213062"/>
                <a:chExt cx="242639" cy="391745"/>
              </a:xfrm>
              <a:noFill/>
            </p:grpSpPr>
            <p:sp>
              <p:nvSpPr>
                <p:cNvPr id="49" name="Freeform 2626">
                  <a:extLst>
                    <a:ext uri="{FF2B5EF4-FFF2-40B4-BE49-F238E27FC236}">
                      <a16:creationId xmlns:a16="http://schemas.microsoft.com/office/drawing/2014/main" id="{ECA99FCC-FF5A-0D84-E5BB-F0FB91533660}"/>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50" name="Freeform 2627">
                  <a:extLst>
                    <a:ext uri="{FF2B5EF4-FFF2-40B4-BE49-F238E27FC236}">
                      <a16:creationId xmlns:a16="http://schemas.microsoft.com/office/drawing/2014/main" id="{CD347574-D90E-A601-26E1-5DC10C4A7414}"/>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45" name="Freeform 2622">
              <a:extLst>
                <a:ext uri="{FF2B5EF4-FFF2-40B4-BE49-F238E27FC236}">
                  <a16:creationId xmlns:a16="http://schemas.microsoft.com/office/drawing/2014/main" id="{728C3AA3-92D6-5E7B-D071-8759B8BB50E1}"/>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FFC000"/>
            </a:solidFill>
            <a:ln w="16501" cap="rnd">
              <a:solidFill>
                <a:srgbClr val="000000"/>
              </a:solidFill>
              <a:prstDash val="solid"/>
              <a:round/>
            </a:ln>
          </p:spPr>
          <p:txBody>
            <a:bodyPr rtlCol="0" anchor="ctr"/>
            <a:lstStyle/>
            <a:p>
              <a:endParaRPr lang="en-US" sz="1799" dirty="0"/>
            </a:p>
          </p:txBody>
        </p:sp>
      </p:grpSp>
      <p:grpSp>
        <p:nvGrpSpPr>
          <p:cNvPr id="94" name="Graphic 503">
            <a:extLst>
              <a:ext uri="{FF2B5EF4-FFF2-40B4-BE49-F238E27FC236}">
                <a16:creationId xmlns:a16="http://schemas.microsoft.com/office/drawing/2014/main" id="{E7066791-4CF8-354A-BFB9-D90826EA0A4C}"/>
              </a:ext>
            </a:extLst>
          </p:cNvPr>
          <p:cNvGrpSpPr/>
          <p:nvPr/>
        </p:nvGrpSpPr>
        <p:grpSpPr>
          <a:xfrm>
            <a:off x="8558470" y="3917460"/>
            <a:ext cx="1664123" cy="1841294"/>
            <a:chOff x="11067723" y="8947169"/>
            <a:chExt cx="1057625" cy="1110999"/>
          </a:xfrm>
        </p:grpSpPr>
        <p:sp>
          <p:nvSpPr>
            <p:cNvPr id="95" name="Freeform 2">
              <a:extLst>
                <a:ext uri="{FF2B5EF4-FFF2-40B4-BE49-F238E27FC236}">
                  <a16:creationId xmlns:a16="http://schemas.microsoft.com/office/drawing/2014/main" id="{FC410F09-E8A3-6641-C99F-55383B5435EF}"/>
                </a:ext>
              </a:extLst>
            </p:cNvPr>
            <p:cNvSpPr/>
            <p:nvPr/>
          </p:nvSpPr>
          <p:spPr>
            <a:xfrm>
              <a:off x="11067723" y="9094286"/>
              <a:ext cx="740296" cy="739291"/>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noFill/>
            <a:ln w="18151" cap="rnd">
              <a:solidFill>
                <a:srgbClr val="000000"/>
              </a:solidFill>
              <a:prstDash val="solid"/>
              <a:round/>
            </a:ln>
          </p:spPr>
          <p:txBody>
            <a:bodyPr rtlCol="0" anchor="ctr"/>
            <a:lstStyle/>
            <a:p>
              <a:endParaRPr lang="en-US" sz="1799"/>
            </a:p>
          </p:txBody>
        </p:sp>
        <p:grpSp>
          <p:nvGrpSpPr>
            <p:cNvPr id="96" name="Graphic 503">
              <a:extLst>
                <a:ext uri="{FF2B5EF4-FFF2-40B4-BE49-F238E27FC236}">
                  <a16:creationId xmlns:a16="http://schemas.microsoft.com/office/drawing/2014/main" id="{078A623C-0850-7D3D-F3AB-D1E197484A17}"/>
                </a:ext>
              </a:extLst>
            </p:cNvPr>
            <p:cNvGrpSpPr/>
            <p:nvPr/>
          </p:nvGrpSpPr>
          <p:grpSpPr>
            <a:xfrm>
              <a:off x="11638419" y="8947169"/>
              <a:ext cx="486928" cy="1110999"/>
              <a:chOff x="11638419" y="8947169"/>
              <a:chExt cx="486928" cy="1110999"/>
            </a:xfrm>
          </p:grpSpPr>
          <p:sp>
            <p:nvSpPr>
              <p:cNvPr id="102" name="Freeform 9">
                <a:extLst>
                  <a:ext uri="{FF2B5EF4-FFF2-40B4-BE49-F238E27FC236}">
                    <a16:creationId xmlns:a16="http://schemas.microsoft.com/office/drawing/2014/main" id="{989AEEA2-5521-2E1E-7883-771DCE9DD168}"/>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05AAA3"/>
              </a:solidFill>
              <a:ln w="18151" cap="rnd">
                <a:solidFill>
                  <a:srgbClr val="000000"/>
                </a:solidFill>
                <a:prstDash val="solid"/>
                <a:round/>
              </a:ln>
            </p:spPr>
            <p:txBody>
              <a:bodyPr rtlCol="0" anchor="ctr"/>
              <a:lstStyle/>
              <a:p>
                <a:endParaRPr lang="en-US" sz="1799"/>
              </a:p>
            </p:txBody>
          </p:sp>
          <p:sp>
            <p:nvSpPr>
              <p:cNvPr id="103" name="Freeform 10">
                <a:extLst>
                  <a:ext uri="{FF2B5EF4-FFF2-40B4-BE49-F238E27FC236}">
                    <a16:creationId xmlns:a16="http://schemas.microsoft.com/office/drawing/2014/main" id="{8B6D6D60-C3A9-EF09-D1E4-ADDDD9094861}"/>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8151" cap="rnd">
                <a:solidFill>
                  <a:srgbClr val="000000"/>
                </a:solidFill>
                <a:prstDash val="solid"/>
                <a:round/>
              </a:ln>
            </p:spPr>
            <p:txBody>
              <a:bodyPr rtlCol="0" anchor="ctr"/>
              <a:lstStyle/>
              <a:p>
                <a:endParaRPr lang="en-US" sz="1799"/>
              </a:p>
            </p:txBody>
          </p:sp>
          <p:sp>
            <p:nvSpPr>
              <p:cNvPr id="104" name="Freeform 11">
                <a:extLst>
                  <a:ext uri="{FF2B5EF4-FFF2-40B4-BE49-F238E27FC236}">
                    <a16:creationId xmlns:a16="http://schemas.microsoft.com/office/drawing/2014/main" id="{46F1D7FF-A15D-29E0-40BD-05AE1AD920AB}"/>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8151" cap="rnd">
                <a:solidFill>
                  <a:srgbClr val="000000"/>
                </a:solidFill>
                <a:prstDash val="solid"/>
                <a:round/>
              </a:ln>
            </p:spPr>
            <p:txBody>
              <a:bodyPr rtlCol="0" anchor="ctr"/>
              <a:lstStyle/>
              <a:p>
                <a:endParaRPr lang="en-US" sz="1799"/>
              </a:p>
            </p:txBody>
          </p:sp>
          <p:sp>
            <p:nvSpPr>
              <p:cNvPr id="105" name="Freeform 12">
                <a:extLst>
                  <a:ext uri="{FF2B5EF4-FFF2-40B4-BE49-F238E27FC236}">
                    <a16:creationId xmlns:a16="http://schemas.microsoft.com/office/drawing/2014/main" id="{9A9377CF-D748-5BF2-0DA6-D585523BB00D}"/>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8151" cap="rnd">
                <a:solidFill>
                  <a:srgbClr val="000000"/>
                </a:solidFill>
                <a:prstDash val="solid"/>
                <a:round/>
              </a:ln>
            </p:spPr>
            <p:txBody>
              <a:bodyPr rtlCol="0" anchor="ctr"/>
              <a:lstStyle/>
              <a:p>
                <a:endParaRPr lang="en-US" sz="1799"/>
              </a:p>
            </p:txBody>
          </p:sp>
          <p:sp>
            <p:nvSpPr>
              <p:cNvPr id="106" name="Freeform 13">
                <a:extLst>
                  <a:ext uri="{FF2B5EF4-FFF2-40B4-BE49-F238E27FC236}">
                    <a16:creationId xmlns:a16="http://schemas.microsoft.com/office/drawing/2014/main" id="{F751850D-CEED-2B50-EEA3-63EA76423BF3}"/>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8151" cap="rnd">
                <a:solidFill>
                  <a:srgbClr val="000000"/>
                </a:solidFill>
                <a:prstDash val="solid"/>
                <a:round/>
              </a:ln>
            </p:spPr>
            <p:txBody>
              <a:bodyPr rtlCol="0" anchor="ctr"/>
              <a:lstStyle/>
              <a:p>
                <a:endParaRPr lang="en-US" sz="1799"/>
              </a:p>
            </p:txBody>
          </p:sp>
        </p:grpSp>
        <p:grpSp>
          <p:nvGrpSpPr>
            <p:cNvPr id="97" name="Graphic 503">
              <a:extLst>
                <a:ext uri="{FF2B5EF4-FFF2-40B4-BE49-F238E27FC236}">
                  <a16:creationId xmlns:a16="http://schemas.microsoft.com/office/drawing/2014/main" id="{319E651B-39B9-72DC-7A27-FD054D05A035}"/>
                </a:ext>
              </a:extLst>
            </p:cNvPr>
            <p:cNvGrpSpPr/>
            <p:nvPr/>
          </p:nvGrpSpPr>
          <p:grpSpPr>
            <a:xfrm>
              <a:off x="11225139" y="9360909"/>
              <a:ext cx="385220" cy="312305"/>
              <a:chOff x="11225139" y="9360909"/>
              <a:chExt cx="385220" cy="312305"/>
            </a:xfrm>
            <a:noFill/>
          </p:grpSpPr>
          <p:sp>
            <p:nvSpPr>
              <p:cNvPr id="99" name="Freeform 6">
                <a:extLst>
                  <a:ext uri="{FF2B5EF4-FFF2-40B4-BE49-F238E27FC236}">
                    <a16:creationId xmlns:a16="http://schemas.microsoft.com/office/drawing/2014/main" id="{50C5906C-B3E3-8BF3-17AD-13C9AC58C757}"/>
                  </a:ext>
                </a:extLst>
              </p:cNvPr>
              <p:cNvSpPr/>
              <p:nvPr/>
            </p:nvSpPr>
            <p:spPr>
              <a:xfrm>
                <a:off x="11225139" y="9360909"/>
                <a:ext cx="385220"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6501" cap="rnd">
                <a:solidFill>
                  <a:srgbClr val="000000"/>
                </a:solidFill>
                <a:prstDash val="solid"/>
                <a:round/>
              </a:ln>
            </p:spPr>
            <p:txBody>
              <a:bodyPr rtlCol="0" anchor="ctr"/>
              <a:lstStyle/>
              <a:p>
                <a:endParaRPr lang="en-US" sz="1799"/>
              </a:p>
            </p:txBody>
          </p:sp>
          <p:sp>
            <p:nvSpPr>
              <p:cNvPr id="100" name="Freeform 7">
                <a:extLst>
                  <a:ext uri="{FF2B5EF4-FFF2-40B4-BE49-F238E27FC236}">
                    <a16:creationId xmlns:a16="http://schemas.microsoft.com/office/drawing/2014/main" id="{15759264-30A6-15D7-426F-B170899A2EEE}"/>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6501" cap="rnd">
                <a:solidFill>
                  <a:srgbClr val="000000"/>
                </a:solidFill>
                <a:prstDash val="solid"/>
                <a:round/>
              </a:ln>
            </p:spPr>
            <p:txBody>
              <a:bodyPr rtlCol="0" anchor="ctr"/>
              <a:lstStyle/>
              <a:p>
                <a:endParaRPr lang="en-US" sz="1799"/>
              </a:p>
            </p:txBody>
          </p:sp>
          <p:sp>
            <p:nvSpPr>
              <p:cNvPr id="101" name="Freeform 8">
                <a:extLst>
                  <a:ext uri="{FF2B5EF4-FFF2-40B4-BE49-F238E27FC236}">
                    <a16:creationId xmlns:a16="http://schemas.microsoft.com/office/drawing/2014/main" id="{032B2EF5-FB6B-42E9-BC64-023C6B21521F}"/>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6501" cap="rnd">
                <a:solidFill>
                  <a:srgbClr val="000000"/>
                </a:solidFill>
                <a:prstDash val="solid"/>
                <a:round/>
              </a:ln>
            </p:spPr>
            <p:txBody>
              <a:bodyPr rtlCol="0" anchor="ctr"/>
              <a:lstStyle/>
              <a:p>
                <a:endParaRPr lang="en-US" sz="1799" dirty="0"/>
              </a:p>
            </p:txBody>
          </p:sp>
        </p:grpSp>
        <p:sp>
          <p:nvSpPr>
            <p:cNvPr id="98" name="Freeform 5">
              <a:extLst>
                <a:ext uri="{FF2B5EF4-FFF2-40B4-BE49-F238E27FC236}">
                  <a16:creationId xmlns:a16="http://schemas.microsoft.com/office/drawing/2014/main" id="{74E47FF1-36E1-DD0D-666C-FCF8AED12EEA}"/>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6501" cap="rnd">
              <a:solidFill>
                <a:srgbClr val="000000"/>
              </a:solidFill>
              <a:prstDash val="solid"/>
              <a:round/>
            </a:ln>
          </p:spPr>
          <p:txBody>
            <a:bodyPr rtlCol="0" anchor="ctr"/>
            <a:lstStyle/>
            <a:p>
              <a:endParaRPr lang="en-US" sz="1799"/>
            </a:p>
          </p:txBody>
        </p:sp>
      </p:grpSp>
    </p:spTree>
    <p:extLst>
      <p:ext uri="{BB962C8B-B14F-4D97-AF65-F5344CB8AC3E}">
        <p14:creationId xmlns:p14="http://schemas.microsoft.com/office/powerpoint/2010/main" val="406971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9AA560-4B35-96DB-1B3E-D118F61A2EB0}"/>
              </a:ext>
            </a:extLst>
          </p:cNvPr>
          <p:cNvSpPr>
            <a:spLocks noGrp="1"/>
          </p:cNvSpPr>
          <p:nvPr>
            <p:ph type="body" sz="quarter" idx="18"/>
          </p:nvPr>
        </p:nvSpPr>
        <p:spPr>
          <a:xfrm>
            <a:off x="798379" y="1504041"/>
            <a:ext cx="10595237" cy="3849918"/>
          </a:xfrm>
        </p:spPr>
        <p:txBody>
          <a:bodyPr/>
          <a:lstStyle/>
          <a:p>
            <a:pPr marL="457200" indent="-457200">
              <a:buFont typeface="+mj-lt"/>
              <a:buAutoNum type="arabicPeriod" startAt="3"/>
            </a:pPr>
            <a:r>
              <a:rPr lang="en-US" sz="1800" b="1" dirty="0"/>
              <a:t>Stärkung des Vertrauens von Gemeinschaft und Unternehmen</a:t>
            </a:r>
            <a:br>
              <a:rPr lang="en-US" sz="1800" dirty="0"/>
            </a:br>
            <a:r>
              <a:rPr lang="en-US" sz="1800" dirty="0"/>
              <a:t>Das Engagement für Inklusion und Gleichberechtigung stärkt nicht nur den Ruf der Marke, sondern schafft auch ein tieferes Vertrauen in den Gemeinschaften. Positive Partnerschaften erzeugen Wohlwollen und befähigen beide Parteien, sich gemeinsam für einen nachhaltigen Wandel einzusetzen </a:t>
            </a:r>
            <a:r>
              <a:rPr lang="en-US" sz="1800" dirty="0">
                <a:solidFill>
                  <a:srgbClr val="D11C5F"/>
                </a:solidFill>
              </a:rPr>
              <a:t>(</a:t>
            </a:r>
            <a:r>
              <a:rPr lang="en-US" sz="1800" dirty="0">
                <a:solidFill>
                  <a:srgbClr val="D11C5F"/>
                </a:solidFill>
                <a:hlinkClick r:id="rId2">
                  <a:extLst>
                    <a:ext uri="{A12FA001-AC4F-418D-AE19-62706E023703}">
                      <ahyp:hlinkClr xmlns:ahyp="http://schemas.microsoft.com/office/drawing/2018/hyperlinkcolor" val="tx"/>
                    </a:ext>
                  </a:extLst>
                </a:hlinkClick>
              </a:rPr>
              <a:t>Stanford Social Innovation Review</a:t>
            </a:r>
            <a:r>
              <a:rPr lang="en-US" sz="1800" dirty="0">
                <a:solidFill>
                  <a:srgbClr val="D11C5F"/>
                </a:solidFill>
              </a:rPr>
              <a:t>).</a:t>
            </a:r>
          </a:p>
          <a:p>
            <a:pPr marL="457200" indent="-457200">
              <a:buFont typeface="+mj-lt"/>
              <a:buAutoNum type="arabicPeriod" startAt="3"/>
            </a:pPr>
            <a:r>
              <a:rPr lang="en-US" sz="1800" b="1" dirty="0"/>
              <a:t>Förderung der Kompetenzentwicklung und der Vielfalt der Arbeitskräfte</a:t>
            </a:r>
            <a:br>
              <a:rPr lang="en-US" sz="1800" dirty="0"/>
            </a:br>
            <a:r>
              <a:rPr lang="en-US" sz="1800" dirty="0"/>
              <a:t>Partnerschaften mit Gemeinden zur Förderung der Vielfalt bereichern die Talentpipelines mit Personen, die einzigartige Fähigkeiten und Erfahrungen mitbringen. Diese Bemühungen können zu nachhaltigeren Entwicklungsprojekten und für beide Seiten vorteilhaften Lernmöglichkeiten führen </a:t>
            </a:r>
            <a:r>
              <a:rPr lang="en-US" sz="1800" dirty="0">
                <a:solidFill>
                  <a:srgbClr val="D11C5F"/>
                </a:solidFill>
              </a:rPr>
              <a:t>(</a:t>
            </a:r>
            <a:r>
              <a:rPr lang="en-US" sz="1800" dirty="0">
                <a:solidFill>
                  <a:srgbClr val="D11C5F"/>
                </a:solidFill>
                <a:hlinkClick r:id="rId3">
                  <a:extLst>
                    <a:ext uri="{A12FA001-AC4F-418D-AE19-62706E023703}">
                      <ahyp:hlinkClr xmlns:ahyp="http://schemas.microsoft.com/office/drawing/2018/hyperlinkcolor" val="tx"/>
                    </a:ext>
                  </a:extLst>
                </a:hlinkClick>
              </a:rPr>
              <a:t>SME Today</a:t>
            </a:r>
            <a:r>
              <a:rPr lang="en-US" sz="1800" dirty="0">
                <a:solidFill>
                  <a:srgbClr val="D11C5F"/>
                </a:solidFill>
              </a:rPr>
              <a:t>).</a:t>
            </a:r>
          </a:p>
          <a:p>
            <a:pPr marL="457200" indent="-457200">
              <a:buFont typeface="+mj-lt"/>
              <a:buAutoNum type="arabicPeriod" startAt="3"/>
            </a:pPr>
            <a:r>
              <a:rPr lang="en-US" sz="1800" b="1" dirty="0"/>
              <a:t>Verbesserung der sozialen und wirtschaftlichen Gerechtigkeit</a:t>
            </a:r>
            <a:br>
              <a:rPr lang="en-US" sz="1800" dirty="0"/>
            </a:br>
            <a:r>
              <a:rPr lang="en-US" sz="1800" dirty="0"/>
              <a:t>Indem sie sich in lokalen Initiativen für die Inklusion einsetzen, tragen KMU dazu bei, sozioökonomische Unterschiede zu verringern, Randgruppen zu stärken und das regionale Wirtschaftswachstum zu fördern </a:t>
            </a:r>
            <a:r>
              <a:rPr lang="en-US" sz="1800" dirty="0">
                <a:solidFill>
                  <a:srgbClr val="D11C5F"/>
                </a:solidFill>
              </a:rPr>
              <a:t>(</a:t>
            </a:r>
            <a:r>
              <a:rPr lang="en-US" sz="1800" dirty="0">
                <a:solidFill>
                  <a:srgbClr val="D11C5F"/>
                </a:solidFill>
                <a:hlinkClick r:id="rId4">
                  <a:extLst>
                    <a:ext uri="{A12FA001-AC4F-418D-AE19-62706E023703}">
                      <ahyp:hlinkClr xmlns:ahyp="http://schemas.microsoft.com/office/drawing/2018/hyperlinkcolor" val="tx"/>
                    </a:ext>
                  </a:extLst>
                </a:hlinkClick>
              </a:rPr>
              <a:t>Brookings Institution</a:t>
            </a:r>
            <a:r>
              <a:rPr lang="en-US" sz="1800" dirty="0">
                <a:solidFill>
                  <a:srgbClr val="D11C5F"/>
                </a:solidFill>
              </a:rPr>
              <a:t>).</a:t>
            </a:r>
          </a:p>
          <a:p>
            <a:endParaRPr lang="en-IE" sz="1800" dirty="0"/>
          </a:p>
        </p:txBody>
      </p:sp>
      <p:sp>
        <p:nvSpPr>
          <p:cNvPr id="3" name="Text Placeholder 2">
            <a:extLst>
              <a:ext uri="{FF2B5EF4-FFF2-40B4-BE49-F238E27FC236}">
                <a16:creationId xmlns:a16="http://schemas.microsoft.com/office/drawing/2014/main" id="{EB7F6213-8C8A-BDAA-A4AE-4EADFA4923F0}"/>
              </a:ext>
            </a:extLst>
          </p:cNvPr>
          <p:cNvSpPr>
            <a:spLocks noGrp="1"/>
          </p:cNvSpPr>
          <p:nvPr>
            <p:ph type="body" sz="quarter" idx="16"/>
          </p:nvPr>
        </p:nvSpPr>
        <p:spPr>
          <a:xfrm>
            <a:off x="798380" y="384195"/>
            <a:ext cx="10595237" cy="803654"/>
          </a:xfrm>
        </p:spPr>
        <p:txBody>
          <a:bodyPr/>
          <a:lstStyle/>
          <a:p>
            <a:pPr>
              <a:lnSpc>
                <a:spcPct val="100000"/>
              </a:lnSpc>
              <a:spcBef>
                <a:spcPts val="0"/>
              </a:spcBef>
            </a:pPr>
            <a:r>
              <a:rPr lang="en-US" sz="2400" b="0" kern="100" dirty="0">
                <a:solidFill>
                  <a:srgbClr val="0872B5"/>
                </a:solidFill>
                <a:latin typeface="+mn-lt"/>
                <a:cs typeface="Times New Roman" panose="02020603050405020304" pitchFamily="18" charset="0"/>
              </a:rPr>
              <a:t>Vorteile eines inklusiven gesellschaftlichen Engagements </a:t>
            </a:r>
          </a:p>
          <a:p>
            <a:pPr>
              <a:lnSpc>
                <a:spcPct val="100000"/>
              </a:lnSpc>
              <a:spcBef>
                <a:spcPts val="0"/>
              </a:spcBef>
            </a:pPr>
            <a:r>
              <a:rPr lang="en-US" sz="2400" b="0" kern="100" dirty="0">
                <a:solidFill>
                  <a:srgbClr val="CE362B"/>
                </a:solidFill>
                <a:cs typeface="Times New Roman" panose="02020603050405020304" pitchFamily="18" charset="0"/>
              </a:rPr>
              <a:t>KMU und Gemeinschaften profitieren</a:t>
            </a:r>
            <a:endParaRPr lang="en-IE" sz="2400" b="0" dirty="0"/>
          </a:p>
        </p:txBody>
      </p:sp>
    </p:spTree>
    <p:extLst>
      <p:ext uri="{BB962C8B-B14F-4D97-AF65-F5344CB8AC3E}">
        <p14:creationId xmlns:p14="http://schemas.microsoft.com/office/powerpoint/2010/main" val="2066542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group of houses in a city&#10;&#10;AI-generated content may be incorrect.">
            <a:extLst>
              <a:ext uri="{FF2B5EF4-FFF2-40B4-BE49-F238E27FC236}">
                <a16:creationId xmlns:a16="http://schemas.microsoft.com/office/drawing/2014/main" id="{CD2BD277-C53D-CB54-AFF0-80E8D79BB01E}"/>
              </a:ext>
            </a:extLst>
          </p:cNvPr>
          <p:cNvPicPr>
            <a:picLocks noGrp="1" noChangeAspect="1"/>
          </p:cNvPicPr>
          <p:nvPr>
            <p:ph type="pic" sz="quarter" idx="42"/>
          </p:nvPr>
        </p:nvPicPr>
        <p:blipFill>
          <a:blip r:embed="rId2"/>
          <a:srcRect l="35" r="35"/>
          <a:stretch>
            <a:fillRect/>
          </a:stretch>
        </p:blipFill>
        <p:spPr>
          <a:xfrm>
            <a:off x="0" y="0"/>
            <a:ext cx="12192000" cy="6858000"/>
          </a:xfrm>
        </p:spPr>
      </p:pic>
      <p:sp>
        <p:nvSpPr>
          <p:cNvPr id="5" name="Text Placeholder 4">
            <a:extLst>
              <a:ext uri="{FF2B5EF4-FFF2-40B4-BE49-F238E27FC236}">
                <a16:creationId xmlns:a16="http://schemas.microsoft.com/office/drawing/2014/main" id="{D903A65B-9FB9-5461-2A2A-F47AD1AE340E}"/>
              </a:ext>
            </a:extLst>
          </p:cNvPr>
          <p:cNvSpPr>
            <a:spLocks noGrp="1"/>
          </p:cNvSpPr>
          <p:nvPr>
            <p:ph type="body" sz="quarter" idx="13"/>
          </p:nvPr>
        </p:nvSpPr>
        <p:spPr>
          <a:xfrm>
            <a:off x="444875" y="1171491"/>
            <a:ext cx="5055171" cy="4667618"/>
          </a:xfrm>
        </p:spPr>
        <p:txBody>
          <a:bodyPr>
            <a:noAutofit/>
          </a:bodyPr>
          <a:lstStyle/>
          <a:p>
            <a:pPr>
              <a:lnSpc>
                <a:spcPct val="120000"/>
              </a:lnSpc>
              <a:spcBef>
                <a:spcPts val="0"/>
              </a:spcBef>
            </a:pPr>
            <a:r>
              <a:rPr lang="en-US" sz="2000" b="1" dirty="0"/>
              <a:t>Kleine Unternehmen - große Herzen.</a:t>
            </a:r>
          </a:p>
          <a:p>
            <a:pPr>
              <a:lnSpc>
                <a:spcPct val="120000"/>
              </a:lnSpc>
              <a:spcBef>
                <a:spcPts val="0"/>
              </a:spcBef>
            </a:pPr>
            <a:r>
              <a:rPr lang="en-US" sz="1600" dirty="0"/>
              <a:t>Untersuchungen der Federation of Small Businesses (FSB) haben ergeben, dass 80 % der FSB-Mitglieder im Vereinigten Königreich zwischen 2016 und 2019 einen Beitrag zu ihrer lokalen Gemeinschaft leisten. </a:t>
            </a:r>
          </a:p>
          <a:p>
            <a:pPr>
              <a:lnSpc>
                <a:spcPct val="120000"/>
              </a:lnSpc>
              <a:spcBef>
                <a:spcPts val="0"/>
              </a:spcBef>
            </a:pPr>
            <a:endParaRPr lang="en-US" sz="200" dirty="0"/>
          </a:p>
          <a:p>
            <a:pPr>
              <a:lnSpc>
                <a:spcPct val="120000"/>
              </a:lnSpc>
              <a:spcBef>
                <a:spcPts val="0"/>
              </a:spcBef>
            </a:pPr>
            <a:r>
              <a:rPr lang="en-US" sz="1600" dirty="0"/>
              <a:t>Von diesen kleinen Unternehmen spendeten 38 % Zeit und 32 % stellten ihrer Gemeinde ihre Fähigkeiten zur Verfügung.</a:t>
            </a:r>
          </a:p>
          <a:p>
            <a:pPr>
              <a:lnSpc>
                <a:spcPct val="120000"/>
              </a:lnSpc>
              <a:spcBef>
                <a:spcPts val="0"/>
              </a:spcBef>
            </a:pPr>
            <a:endParaRPr lang="en-US" sz="200" dirty="0"/>
          </a:p>
          <a:p>
            <a:pPr>
              <a:lnSpc>
                <a:spcPct val="120000"/>
              </a:lnSpc>
              <a:spcBef>
                <a:spcPts val="0"/>
              </a:spcBef>
            </a:pPr>
            <a:r>
              <a:rPr lang="en-US" sz="1600" dirty="0"/>
              <a:t>Dieses Engagement in der Gemeinde war nicht nur eine großartige Gelegenheit, etwas für ihre Region zu tun und ihre Initiativen zu unterstützen, sondern es hat sich auch gelohnt (siehe nächste Folie).</a:t>
            </a:r>
            <a:endParaRPr lang="en-IE" sz="1600" dirty="0"/>
          </a:p>
        </p:txBody>
      </p:sp>
      <p:sp>
        <p:nvSpPr>
          <p:cNvPr id="7" name="Text Placeholder 6">
            <a:extLst>
              <a:ext uri="{FF2B5EF4-FFF2-40B4-BE49-F238E27FC236}">
                <a16:creationId xmlns:a16="http://schemas.microsoft.com/office/drawing/2014/main" id="{AEEA0FD7-8CD9-4C9B-F46F-A790A36DC08A}"/>
              </a:ext>
            </a:extLst>
          </p:cNvPr>
          <p:cNvSpPr>
            <a:spLocks noGrp="1"/>
          </p:cNvSpPr>
          <p:nvPr>
            <p:ph type="body" sz="quarter" idx="43"/>
          </p:nvPr>
        </p:nvSpPr>
        <p:spPr>
          <a:xfrm>
            <a:off x="444876" y="619268"/>
            <a:ext cx="5055171" cy="1104445"/>
          </a:xfrm>
        </p:spPr>
        <p:txBody>
          <a:bodyPr>
            <a:normAutofit/>
          </a:bodyPr>
          <a:lstStyle/>
          <a:p>
            <a:pPr algn="ctr"/>
            <a:r>
              <a:rPr lang="en-IE" sz="4400" dirty="0">
                <a:solidFill>
                  <a:schemeClr val="bg1"/>
                </a:solidFill>
                <a:latin typeface="Aharoni" panose="02010803020104030203" pitchFamily="2" charset="-79"/>
                <a:cs typeface="Aharoni" panose="02010803020104030203" pitchFamily="2" charset="-79"/>
              </a:rPr>
              <a:t>Fallstudie</a:t>
            </a:r>
          </a:p>
        </p:txBody>
      </p:sp>
      <p:sp>
        <p:nvSpPr>
          <p:cNvPr id="3" name="TextBox 2">
            <a:extLst>
              <a:ext uri="{FF2B5EF4-FFF2-40B4-BE49-F238E27FC236}">
                <a16:creationId xmlns:a16="http://schemas.microsoft.com/office/drawing/2014/main" id="{DF88D808-34B3-360C-1824-9CA31F00E5A3}"/>
              </a:ext>
            </a:extLst>
          </p:cNvPr>
          <p:cNvSpPr txBox="1"/>
          <p:nvPr/>
        </p:nvSpPr>
        <p:spPr>
          <a:xfrm>
            <a:off x="679255" y="5735760"/>
            <a:ext cx="4820792" cy="584775"/>
          </a:xfrm>
          <a:prstGeom prst="rect">
            <a:avLst/>
          </a:prstGeom>
          <a:noFill/>
        </p:spPr>
        <p:txBody>
          <a:bodyPr wrap="square">
            <a:spAutoFit/>
          </a:bodyPr>
          <a:lstStyle/>
          <a:p>
            <a:r>
              <a:rPr lang="en-IE" sz="1600" dirty="0">
                <a:solidFill>
                  <a:schemeClr val="bg1"/>
                </a:solidFill>
                <a:hlinkClick r:id="rId3">
                  <a:extLst>
                    <a:ext uri="{A12FA001-AC4F-418D-AE19-62706E023703}">
                      <ahyp:hlinkClr xmlns:ahyp="http://schemas.microsoft.com/office/drawing/2018/hyperlinkcolor" val="tx"/>
                    </a:ext>
                  </a:extLst>
                </a:hlinkClick>
              </a:rPr>
              <a:t>https://www.fsb.org.uk/resource-report/small-business-big-heart-communities-report.html </a:t>
            </a:r>
          </a:p>
        </p:txBody>
      </p:sp>
    </p:spTree>
    <p:extLst>
      <p:ext uri="{BB962C8B-B14F-4D97-AF65-F5344CB8AC3E}">
        <p14:creationId xmlns:p14="http://schemas.microsoft.com/office/powerpoint/2010/main" val="1829077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A9B5AD6-2CB1-A094-D5DB-B519A51FE25C}"/>
              </a:ext>
            </a:extLst>
          </p:cNvPr>
          <p:cNvSpPr>
            <a:spLocks noGrp="1"/>
          </p:cNvSpPr>
          <p:nvPr>
            <p:ph type="body" sz="quarter" idx="18"/>
          </p:nvPr>
        </p:nvSpPr>
        <p:spPr>
          <a:xfrm>
            <a:off x="798381" y="519533"/>
            <a:ext cx="10595237" cy="3849918"/>
          </a:xfrm>
        </p:spPr>
        <p:txBody>
          <a:bodyPr/>
          <a:lstStyle/>
          <a:p>
            <a:pPr marL="0" indent="0"/>
            <a:r>
              <a:rPr lang="en-US" sz="1800" b="1" dirty="0"/>
              <a:t>Größere Widerstandsfähigkeit der Gemeinschaft.</a:t>
            </a:r>
            <a:r>
              <a:rPr lang="en-US" sz="1800" dirty="0"/>
              <a:t> Lokale Unternehmen sind das Rückgrat von Gemeinschaften. Wenn kollektive Herausforderungen auftreten, haben diese kleinen Unternehmen nun die Möglichkeit, für die Gemeinschaft da zu sein, indem sie Kunden unterstützen oder Waren spenden.</a:t>
            </a:r>
          </a:p>
          <a:p>
            <a:pPr marL="0" indent="0"/>
            <a:r>
              <a:rPr lang="en-US" sz="1800" b="1" dirty="0"/>
              <a:t>Stärkeres Vertrauen.</a:t>
            </a:r>
            <a:r>
              <a:rPr lang="en-US" sz="1800" dirty="0"/>
              <a:t> Die Teilnahme an lokalen Veranstaltungen und die Unterstützung von Wohltätigkeitsorganisationen tragen zur Stärkung des Vertrauens bei, was wiederum dazu führt, dass die Verbraucher ihren Unternehmen vertrauen und ihnen gegenüber loyal bleiben</a:t>
            </a:r>
          </a:p>
          <a:p>
            <a:pPr marL="0" indent="0"/>
            <a:r>
              <a:rPr lang="en-US" sz="1800" b="1" dirty="0"/>
              <a:t>Ruf aufbauen.</a:t>
            </a:r>
            <a:r>
              <a:rPr lang="en-US" sz="1800" dirty="0"/>
              <a:t> Durch ihre aktive Beteiligung an der lokalen Umgebung und den Gemeinden wurde ihr Unternehmen positiver als Teamplayer wahrgenommen. Dies trug dazu bei, das Markenbewusstsein zu stärken.</a:t>
            </a:r>
          </a:p>
          <a:p>
            <a:pPr marL="0" indent="0"/>
            <a:r>
              <a:rPr lang="en-US" sz="1800" b="1" dirty="0"/>
              <a:t>Loyale Kunden. </a:t>
            </a:r>
            <a:r>
              <a:rPr lang="en-US" sz="1800" dirty="0"/>
              <a:t>Die Kunden schätzen das Unternehmen eher, wenn es einen Beitrag zur Gemeinschaft leistet, was zu einer besseren </a:t>
            </a:r>
            <a:r>
              <a:rPr lang="en-US" sz="1800" b="1" dirty="0">
                <a:hlinkClick r:id="rId2" tooltip="brand loyalty">
                  <a:extLst>
                    <a:ext uri="{A12FA001-AC4F-418D-AE19-62706E023703}">
                      <ahyp:hlinkClr xmlns:ahyp="http://schemas.microsoft.com/office/drawing/2018/hyperlinkcolor" val="tx"/>
                    </a:ext>
                  </a:extLst>
                </a:hlinkClick>
              </a:rPr>
              <a:t>Markentreue </a:t>
            </a:r>
            <a:r>
              <a:rPr lang="en-US" sz="1800" dirty="0"/>
              <a:t>und Kundenbindung führt.</a:t>
            </a:r>
          </a:p>
          <a:p>
            <a:pPr marL="0" indent="0"/>
            <a:r>
              <a:rPr lang="en-US" sz="1800" b="1" dirty="0"/>
              <a:t>Vernetzungsmöglichkeiten.</a:t>
            </a:r>
            <a:r>
              <a:rPr lang="en-US" sz="1800" dirty="0"/>
              <a:t> Die Einbindung in die örtliche Gemeinschaft ermöglichte kleinen Unternehmen Networking-Möglichkeiten und führte sogar zu Kooperationen. Erfahren Sie mehr über </a:t>
            </a:r>
            <a:r>
              <a:rPr lang="en-US" sz="1800" b="1" dirty="0">
                <a:hlinkClick r:id="rId3" tooltip="networking in London">
                  <a:extLst>
                    <a:ext uri="{A12FA001-AC4F-418D-AE19-62706E023703}">
                      <ahyp:hlinkClr xmlns:ahyp="http://schemas.microsoft.com/office/drawing/2018/hyperlinkcolor" val="tx"/>
                    </a:ext>
                  </a:extLst>
                </a:hlinkClick>
              </a:rPr>
              <a:t>Networking in London </a:t>
            </a:r>
            <a:r>
              <a:rPr lang="en-US" sz="1800" dirty="0"/>
              <a:t>oder </a:t>
            </a:r>
            <a:r>
              <a:rPr lang="en-US" sz="1800" b="1" dirty="0">
                <a:hlinkClick r:id="rId4" tooltip="Manchester">
                  <a:extLst>
                    <a:ext uri="{A12FA001-AC4F-418D-AE19-62706E023703}">
                      <ahyp:hlinkClr xmlns:ahyp="http://schemas.microsoft.com/office/drawing/2018/hyperlinkcolor" val="tx"/>
                    </a:ext>
                  </a:extLst>
                </a:hlinkClick>
              </a:rPr>
              <a:t>Manchester</a:t>
            </a:r>
            <a:r>
              <a:rPr lang="en-US" sz="1800" dirty="0"/>
              <a:t>.</a:t>
            </a:r>
          </a:p>
          <a:p>
            <a:pPr marL="0" indent="0"/>
            <a:r>
              <a:rPr lang="en-US" sz="1800" b="1" dirty="0"/>
              <a:t>Hilfe für die Umwelt. </a:t>
            </a:r>
            <a:r>
              <a:rPr lang="en-US" sz="1800" dirty="0"/>
              <a:t>Alle Unternehmen haben die Verantwortung, ihren ökologischen Fußabdruck </a:t>
            </a:r>
            <a:r>
              <a:rPr lang="en-US" sz="1800" dirty="0" err="1"/>
              <a:t>zu minimieren</a:t>
            </a:r>
            <a:r>
              <a:rPr lang="en-US" sz="1800" dirty="0"/>
              <a:t>. Das Engagement in der lokalen Gemeinschaft half dabei und kam der Umwelt zugute. Außerdem inspirierte es Mitarbeiter und Gemeinden und vermittelte ein Gefühl von Stolz auf den Ort.  </a:t>
            </a:r>
            <a:endParaRPr lang="en-IE" sz="1800" dirty="0"/>
          </a:p>
        </p:txBody>
      </p:sp>
      <p:sp>
        <p:nvSpPr>
          <p:cNvPr id="8" name="TextBox 7">
            <a:extLst>
              <a:ext uri="{FF2B5EF4-FFF2-40B4-BE49-F238E27FC236}">
                <a16:creationId xmlns:a16="http://schemas.microsoft.com/office/drawing/2014/main" id="{10EF57E2-B31A-2816-5FD6-52339847A8E4}"/>
              </a:ext>
            </a:extLst>
          </p:cNvPr>
          <p:cNvSpPr txBox="1"/>
          <p:nvPr/>
        </p:nvSpPr>
        <p:spPr>
          <a:xfrm>
            <a:off x="3362325" y="6240929"/>
            <a:ext cx="6096000" cy="646331"/>
          </a:xfrm>
          <a:prstGeom prst="rect">
            <a:avLst/>
          </a:prstGeom>
          <a:noFill/>
        </p:spPr>
        <p:txBody>
          <a:bodyPr wrap="square">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https://www.fsb.org.uk/resource-report/small-business-big-heart-communities-report.html </a:t>
            </a:r>
          </a:p>
        </p:txBody>
      </p:sp>
    </p:spTree>
    <p:extLst>
      <p:ext uri="{BB962C8B-B14F-4D97-AF65-F5344CB8AC3E}">
        <p14:creationId xmlns:p14="http://schemas.microsoft.com/office/powerpoint/2010/main" val="2794097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6FF217C-D1D8-394F-5353-2CF3F0F84AAA}"/>
              </a:ext>
            </a:extLst>
          </p:cNvPr>
          <p:cNvSpPr>
            <a:spLocks noGrp="1"/>
          </p:cNvSpPr>
          <p:nvPr>
            <p:ph type="body" sz="quarter" idx="13"/>
          </p:nvPr>
        </p:nvSpPr>
        <p:spPr>
          <a:xfrm>
            <a:off x="444876" y="2090887"/>
            <a:ext cx="5055171" cy="2635608"/>
          </a:xfrm>
        </p:spPr>
        <p:txBody>
          <a:bodyPr>
            <a:noAutofit/>
          </a:bodyPr>
          <a:lstStyle/>
          <a:p>
            <a:pPr>
              <a:lnSpc>
                <a:spcPct val="100000"/>
              </a:lnSpc>
              <a:spcBef>
                <a:spcPts val="0"/>
              </a:spcBef>
            </a:pPr>
            <a:r>
              <a:rPr lang="en-IE" sz="2000" b="1" dirty="0"/>
              <a:t>DHR Communications, Irland </a:t>
            </a:r>
          </a:p>
          <a:p>
            <a:pPr>
              <a:lnSpc>
                <a:spcPct val="100000"/>
              </a:lnSpc>
              <a:spcBef>
                <a:spcPts val="0"/>
              </a:spcBef>
            </a:pPr>
            <a:r>
              <a:rPr lang="en-US" sz="1800" dirty="0"/>
              <a:t>DHR hat seinen Sitz im Dubliner Stadtteil The Liberties und ist ein vielseitiges Team von erfahrenen Kommunikationsberatern aus den Bereichen Politik, Journalismus und digitale Medien. DHR investiert Zeit in das Verständnis seiner Kunden, des externen Umfelds, in dem sie tätig sind, und der Probleme und Chancen, mit denen sie konfrontiert sind. Dieses Maß an Analyse ermöglicht es ihnen, gezielte Kommunikation und strategische Beratung zu liefern, um sicherzustellen, dass die Kunden die besten Ergebnisse erzielen. </a:t>
            </a:r>
            <a:r>
              <a:rPr lang="en-US" sz="1800" dirty="0">
                <a:hlinkClick r:id="rId2">
                  <a:extLst>
                    <a:ext uri="{A12FA001-AC4F-418D-AE19-62706E023703}">
                      <ahyp:hlinkClr xmlns:ahyp="http://schemas.microsoft.com/office/drawing/2018/hyperlinkcolor" val="tx"/>
                    </a:ext>
                  </a:extLst>
                </a:hlinkClick>
              </a:rPr>
              <a:t>https://www.</a:t>
            </a:r>
            <a:r>
              <a:rPr lang="en-US" sz="1800" dirty="0"/>
              <a:t>dhr.ie/csr-commitment/ </a:t>
            </a:r>
            <a:endParaRPr lang="en-IE" sz="1800" dirty="0"/>
          </a:p>
        </p:txBody>
      </p:sp>
      <p:sp>
        <p:nvSpPr>
          <p:cNvPr id="10" name="TextBox 9">
            <a:extLst>
              <a:ext uri="{FF2B5EF4-FFF2-40B4-BE49-F238E27FC236}">
                <a16:creationId xmlns:a16="http://schemas.microsoft.com/office/drawing/2014/main" id="{79867095-0B14-304B-2072-5A13E51990B3}"/>
              </a:ext>
            </a:extLst>
          </p:cNvPr>
          <p:cNvSpPr txBox="1"/>
          <p:nvPr/>
        </p:nvSpPr>
        <p:spPr>
          <a:xfrm>
            <a:off x="2034988" y="6488668"/>
            <a:ext cx="6096000" cy="369332"/>
          </a:xfrm>
          <a:prstGeom prst="rect">
            <a:avLst/>
          </a:prstGeom>
          <a:noFill/>
        </p:spPr>
        <p:txBody>
          <a:bodyPr wrap="square">
            <a:spAutoFit/>
          </a:bodyPr>
          <a:lstStyle/>
          <a:p>
            <a:r>
              <a:rPr lang="en-US" dirty="0">
                <a:solidFill>
                  <a:srgbClr val="87A66E"/>
                </a:solidFill>
                <a:hlinkClick r:id="rId3">
                  <a:extLst>
                    <a:ext uri="{A12FA001-AC4F-418D-AE19-62706E023703}">
                      <ahyp:hlinkClr xmlns:ahyp="http://schemas.microsoft.com/office/drawing/2018/hyperlinkcolor" val="tx"/>
                    </a:ext>
                  </a:extLst>
                </a:hlinkClick>
              </a:rPr>
              <a:t>https://www.dhr.ie/ </a:t>
            </a:r>
          </a:p>
        </p:txBody>
      </p:sp>
      <p:sp>
        <p:nvSpPr>
          <p:cNvPr id="12" name="TextBox 11">
            <a:extLst>
              <a:ext uri="{FF2B5EF4-FFF2-40B4-BE49-F238E27FC236}">
                <a16:creationId xmlns:a16="http://schemas.microsoft.com/office/drawing/2014/main" id="{F9C00879-6BC4-187D-511A-634B58094D2C}"/>
              </a:ext>
            </a:extLst>
          </p:cNvPr>
          <p:cNvSpPr txBox="1"/>
          <p:nvPr/>
        </p:nvSpPr>
        <p:spPr>
          <a:xfrm>
            <a:off x="5907741" y="6482045"/>
            <a:ext cx="6096000" cy="369332"/>
          </a:xfrm>
          <a:prstGeom prst="rect">
            <a:avLst/>
          </a:prstGeom>
          <a:noFill/>
        </p:spPr>
        <p:txBody>
          <a:bodyPr wrap="square">
            <a:spAutoFit/>
          </a:bodyPr>
          <a:lstStyle/>
          <a:p>
            <a:r>
              <a:rPr lang="en-IE" b="1" dirty="0">
                <a:solidFill>
                  <a:srgbClr val="7030A0"/>
                </a:solidFill>
              </a:rPr>
              <a:t>CSR-Strategie </a:t>
            </a:r>
            <a:r>
              <a:rPr lang="en-IE" dirty="0">
                <a:solidFill>
                  <a:srgbClr val="7030A0"/>
                </a:solidFill>
              </a:rPr>
              <a:t>https://www.dhr.ie/?s=CSR&amp;post_type= </a:t>
            </a:r>
            <a:r>
              <a:rPr lang="en-US" dirty="0">
                <a:solidFill>
                  <a:srgbClr val="7030A0"/>
                </a:solidFill>
              </a:rPr>
              <a:t>post  </a:t>
            </a:r>
          </a:p>
        </p:txBody>
      </p:sp>
      <p:pic>
        <p:nvPicPr>
          <p:cNvPr id="9218" name="Picture 2" descr="DHR Communications | Dublin">
            <a:extLst>
              <a:ext uri="{FF2B5EF4-FFF2-40B4-BE49-F238E27FC236}">
                <a16:creationId xmlns:a16="http://schemas.microsoft.com/office/drawing/2014/main" id="{56A1178C-43BC-4809-7E52-AA96B70DB7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06753" y="326373"/>
            <a:ext cx="21336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ousing - Public Relations Support, DHR Communications">
            <a:extLst>
              <a:ext uri="{FF2B5EF4-FFF2-40B4-BE49-F238E27FC236}">
                <a16:creationId xmlns:a16="http://schemas.microsoft.com/office/drawing/2014/main" id="{40EA207D-7539-CCD8-5A72-042E62F12E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7741" y="2090887"/>
            <a:ext cx="5571657" cy="408651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BADE2D6-17C1-1A46-8E05-A68DCBC5218D}"/>
              </a:ext>
            </a:extLst>
          </p:cNvPr>
          <p:cNvSpPr txBox="1"/>
          <p:nvPr/>
        </p:nvSpPr>
        <p:spPr>
          <a:xfrm>
            <a:off x="735106" y="182938"/>
            <a:ext cx="4052047" cy="769441"/>
          </a:xfrm>
          <a:prstGeom prst="rect">
            <a:avLst/>
          </a:prstGeom>
          <a:solidFill>
            <a:srgbClr val="CE362B"/>
          </a:solidFill>
        </p:spPr>
        <p:txBody>
          <a:bodyPr wrap="square" rtlCol="0">
            <a:spAutoFit/>
          </a:bodyPr>
          <a:lstStyle/>
          <a:p>
            <a:pPr algn="ctr"/>
            <a:r>
              <a:rPr lang="en-IE" sz="4400" dirty="0">
                <a:solidFill>
                  <a:schemeClr val="bg1"/>
                </a:solidFill>
                <a:latin typeface="Aharoni" panose="02010803020104030203" pitchFamily="2" charset="-79"/>
                <a:cs typeface="Aharoni" panose="02010803020104030203" pitchFamily="2" charset="-79"/>
              </a:rPr>
              <a:t>Fallstudie</a:t>
            </a:r>
          </a:p>
        </p:txBody>
      </p:sp>
    </p:spTree>
    <p:extLst>
      <p:ext uri="{BB962C8B-B14F-4D97-AF65-F5344CB8AC3E}">
        <p14:creationId xmlns:p14="http://schemas.microsoft.com/office/powerpoint/2010/main" val="3448804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68CD-A29C-54F9-6FB6-BA63FD8AA2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1F71D04-705E-AE1E-453E-0C4A08D44EAD}"/>
              </a:ext>
            </a:extLst>
          </p:cNvPr>
          <p:cNvSpPr>
            <a:spLocks noGrp="1"/>
          </p:cNvSpPr>
          <p:nvPr>
            <p:ph type="body" sz="quarter" idx="18"/>
          </p:nvPr>
        </p:nvSpPr>
        <p:spPr>
          <a:xfrm>
            <a:off x="798381" y="1145667"/>
            <a:ext cx="10595237" cy="3849918"/>
          </a:xfrm>
        </p:spPr>
        <p:txBody>
          <a:bodyPr/>
          <a:lstStyle/>
          <a:p>
            <a:pPr marL="0" indent="0"/>
            <a:r>
              <a:rPr lang="en-US" sz="1800" dirty="0"/>
              <a:t>Community DHR ist sich seines Standorts im Herzen von The Liberties bewusst und setzt sich nachdrücklich dafür ein, dass die lokale Gemeinschaft in Dublin und Umgebung ihr Potenzial voll ausschöpfen kann. Sie tun dies durch: </a:t>
            </a:r>
          </a:p>
          <a:p>
            <a:pPr marL="342900" indent="-342900">
              <a:buFont typeface="Wingdings" panose="05000000000000000000" pitchFamily="2" charset="2"/>
              <a:buChar char="v"/>
            </a:pPr>
            <a:r>
              <a:rPr lang="en-US" sz="1800" b="1" dirty="0">
                <a:solidFill>
                  <a:srgbClr val="7030A0"/>
                </a:solidFill>
              </a:rPr>
              <a:t>PR-Unterstützung für verschiedene lokale Gruppen </a:t>
            </a:r>
            <a:r>
              <a:rPr lang="en-US" sz="1800" dirty="0"/>
              <a:t>- mit ihrer Erfahrung in den Bereichen Medienarbeit, politische Kommunikation und Einbindung von Interessengruppen fördern sie ein besseres Image der Liberties und arbeiten mit den Menschen vor Ort zusammen, um sicherzustellen, dass die Gemeinde ihr volles Potenzial ausschöpfen kann. </a:t>
            </a:r>
          </a:p>
          <a:p>
            <a:pPr marL="342900" indent="-342900">
              <a:buFont typeface="Wingdings" panose="05000000000000000000" pitchFamily="2" charset="2"/>
              <a:buChar char="v"/>
            </a:pPr>
            <a:r>
              <a:rPr lang="en-US" sz="1800" b="1" dirty="0" err="1">
                <a:solidFill>
                  <a:srgbClr val="7030A0"/>
                </a:solidFill>
              </a:rPr>
              <a:t>Organisation </a:t>
            </a:r>
            <a:r>
              <a:rPr lang="en-US" sz="1800" b="1" dirty="0">
                <a:solidFill>
                  <a:srgbClr val="7030A0"/>
                </a:solidFill>
              </a:rPr>
              <a:t>und Durchführung von halbjährlichen Pro-bono-Schulungen </a:t>
            </a:r>
            <a:r>
              <a:rPr lang="en-US" sz="1800" dirty="0"/>
              <a:t>für Unternehmen, die hauptsächlich in den Bereichen NRO, Interessenvertretung und Kultur tätig sind. Diese Schulungen konzentrieren sich auf Kommunikationstraining, Präsentationsfähigkeiten und das Schreiben für Medien und soziale Medien. </a:t>
            </a:r>
          </a:p>
          <a:p>
            <a:pPr marL="342900" indent="-342900">
              <a:buFont typeface="Wingdings" panose="05000000000000000000" pitchFamily="2" charset="2"/>
              <a:buChar char="v"/>
            </a:pPr>
            <a:r>
              <a:rPr lang="en-US" sz="1800" b="1" dirty="0">
                <a:solidFill>
                  <a:srgbClr val="7030A0"/>
                </a:solidFill>
              </a:rPr>
              <a:t>Arbeit mit ethischen Partnern: </a:t>
            </a:r>
            <a:r>
              <a:rPr lang="en-US" sz="1800" dirty="0"/>
              <a:t>Einer der Werte, auf denen die Arbeit der DHR beruht, ist die Verpflichtung zu hohen ethischen Standards. Sie arbeiten nicht mit Unternehmen oder Vertretern zusammen, die Tabak, Alkohol oder Zucker fördern. Stattdessen arbeiten sie in erster Linie mit Unternehmen zusammen, die einen positiven gesellschaftlichen Wandel anstreben, und </a:t>
            </a:r>
            <a:r>
              <a:rPr lang="en-US" sz="1800" dirty="0" err="1"/>
              <a:t>bemühen sich</a:t>
            </a:r>
            <a:r>
              <a:rPr lang="en-US" sz="1800" dirty="0"/>
              <a:t>, nachhaltige Lieferanten zu engagieren. </a:t>
            </a:r>
          </a:p>
          <a:p>
            <a:pPr marL="0" indent="0"/>
            <a:endParaRPr lang="en-IE" sz="1800" dirty="0"/>
          </a:p>
        </p:txBody>
      </p:sp>
      <p:sp>
        <p:nvSpPr>
          <p:cNvPr id="5" name="Text Placeholder 4">
            <a:extLst>
              <a:ext uri="{FF2B5EF4-FFF2-40B4-BE49-F238E27FC236}">
                <a16:creationId xmlns:a16="http://schemas.microsoft.com/office/drawing/2014/main" id="{CBBF319E-1459-03CA-A146-1A8F493C68E7}"/>
              </a:ext>
            </a:extLst>
          </p:cNvPr>
          <p:cNvSpPr>
            <a:spLocks noGrp="1"/>
          </p:cNvSpPr>
          <p:nvPr>
            <p:ph type="body" sz="quarter" idx="16"/>
          </p:nvPr>
        </p:nvSpPr>
        <p:spPr>
          <a:xfrm>
            <a:off x="798381" y="537486"/>
            <a:ext cx="10595237" cy="803654"/>
          </a:xfrm>
        </p:spPr>
        <p:txBody>
          <a:bodyPr/>
          <a:lstStyle/>
          <a:p>
            <a:r>
              <a:rPr lang="en-IE" sz="3200" b="0" dirty="0">
                <a:solidFill>
                  <a:srgbClr val="7030A0"/>
                </a:solidFill>
              </a:rPr>
              <a:t>DHR-Kommunikation: Engagement für die Gemeinschaft</a:t>
            </a:r>
          </a:p>
          <a:p>
            <a:endParaRPr lang="en-IE" sz="3200" b="0" dirty="0">
              <a:solidFill>
                <a:srgbClr val="7030A0"/>
              </a:solidFill>
            </a:endParaRPr>
          </a:p>
        </p:txBody>
      </p:sp>
    </p:spTree>
    <p:extLst>
      <p:ext uri="{BB962C8B-B14F-4D97-AF65-F5344CB8AC3E}">
        <p14:creationId xmlns:p14="http://schemas.microsoft.com/office/powerpoint/2010/main" val="1835685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A76B-5B0E-4FD4-BF18-7C87FAD5DDB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D7441C1-DE5F-C135-4DB2-5BC8D9AC49F5}"/>
              </a:ext>
            </a:extLst>
          </p:cNvPr>
          <p:cNvSpPr>
            <a:spLocks noGrp="1"/>
          </p:cNvSpPr>
          <p:nvPr>
            <p:ph type="body" sz="quarter" idx="18"/>
          </p:nvPr>
        </p:nvSpPr>
        <p:spPr>
          <a:xfrm>
            <a:off x="556334" y="625715"/>
            <a:ext cx="6866444" cy="3849918"/>
          </a:xfrm>
        </p:spPr>
        <p:txBody>
          <a:bodyPr/>
          <a:lstStyle/>
          <a:p>
            <a:pPr marL="342900" indent="-342900">
              <a:buFont typeface="Wingdings" panose="05000000000000000000" pitchFamily="2" charset="2"/>
              <a:buChar char="v"/>
            </a:pPr>
            <a:r>
              <a:rPr lang="en-US" sz="1800" b="1" dirty="0">
                <a:solidFill>
                  <a:srgbClr val="7030A0"/>
                </a:solidFill>
              </a:rPr>
              <a:t>Gemeinschaftliches Engagement der Mitarbeiter: </a:t>
            </a:r>
            <a:r>
              <a:rPr lang="en-US" sz="1800" dirty="0"/>
              <a:t>Ab der Ebene der Kundenbetreuer ermutigen wir unsere Mitarbeiter, den Vorständen von gemeinnützigen Unternehmen beizutreten und ihre Unterstützung für diese Unternehmen in ihr tägliches Arbeitspensum bei DHR einzubinden. Auf diese Weise können Unternehmen wie Show Racism the Red Card oder D8CEC wie Kunden behandelt werden. Oft bietet die Mitarbeit in einem Vorstand den Mitarbeitern die Möglichkeit, verschiedene Aspekte der Arbeit dieses Unternehmens zu managen oder neue Fähigkeiten zu entwickeln, was wiederum ihrer eigenen beruflichen Entwicklung zugute kommt.</a:t>
            </a:r>
          </a:p>
          <a:p>
            <a:pPr marL="342900" indent="-342900">
              <a:buFont typeface="Wingdings" panose="05000000000000000000" pitchFamily="2" charset="2"/>
              <a:buChar char="v"/>
            </a:pPr>
            <a:r>
              <a:rPr lang="en-US" sz="1800" b="1" dirty="0">
                <a:solidFill>
                  <a:srgbClr val="7030A0"/>
                </a:solidFill>
              </a:rPr>
              <a:t>Praktika in der Gemeinschaft: </a:t>
            </a:r>
            <a:r>
              <a:rPr lang="en-US" sz="1800" dirty="0"/>
              <a:t>Wir haben schon immer eine vielfältige Belegschaft gehabt. Wir arbeiten an Projekten zur Förderung von Vielfalt und Interkulturalität - wie dem Afrika-Tag - und stellen oft Praktikanten aus den Gemeinschaften ein, mit denen wir zusammenarbeiten. Außerdem hatten wir immer jemanden mit einer anderen Nationalität in unserer Belegschaft - Deutsche, Kanadier, Malaysier, Schweden</a:t>
            </a:r>
          </a:p>
          <a:p>
            <a:pPr marL="0" indent="0"/>
            <a:endParaRPr lang="en-IE" sz="1800" dirty="0"/>
          </a:p>
        </p:txBody>
      </p:sp>
      <p:pic>
        <p:nvPicPr>
          <p:cNvPr id="14338" name="Picture 2" descr="No photo description available.">
            <a:extLst>
              <a:ext uri="{FF2B5EF4-FFF2-40B4-BE49-F238E27FC236}">
                <a16:creationId xmlns:a16="http://schemas.microsoft.com/office/drawing/2014/main" id="{C70E8D87-D4DC-1607-458C-4E1DF60E048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232" t="-1713" r="7102"/>
          <a:stretch/>
        </p:blipFill>
        <p:spPr bwMode="auto">
          <a:xfrm>
            <a:off x="7664825" y="1264024"/>
            <a:ext cx="4249270" cy="4258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377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9BF1FC-4806-442A-1A95-CEC02A8BD1AC}"/>
              </a:ext>
            </a:extLst>
          </p:cNvPr>
          <p:cNvSpPr>
            <a:spLocks noGrp="1"/>
          </p:cNvSpPr>
          <p:nvPr>
            <p:ph type="body" sz="quarter" idx="13"/>
          </p:nvPr>
        </p:nvSpPr>
        <p:spPr>
          <a:xfrm>
            <a:off x="233082" y="528918"/>
            <a:ext cx="5266965" cy="5719482"/>
          </a:xfrm>
        </p:spPr>
        <p:txBody>
          <a:bodyPr>
            <a:noAutofit/>
          </a:bodyPr>
          <a:lstStyle/>
          <a:p>
            <a:pPr>
              <a:lnSpc>
                <a:spcPct val="120000"/>
              </a:lnSpc>
              <a:spcBef>
                <a:spcPts val="0"/>
              </a:spcBef>
            </a:pPr>
            <a:r>
              <a:rPr lang="en-US" sz="1600" b="1" dirty="0"/>
              <a:t>Inklusivität von oben führen</a:t>
            </a:r>
          </a:p>
          <a:p>
            <a:pPr>
              <a:lnSpc>
                <a:spcPct val="120000"/>
              </a:lnSpc>
              <a:spcBef>
                <a:spcPts val="0"/>
              </a:spcBef>
            </a:pPr>
            <a:r>
              <a:rPr lang="en-US" sz="1400" dirty="0"/>
              <a:t>Unser geschäftsführender Direktor ist Vorsitzender einer neuen Struktur in diesem Gebiet, die derzeit den Namen Liberties Business Forum trägt. Es wurde vom Dubliner Stadtrat ins Leben gerufen und soll die wichtigsten Interessengruppen in diesem Gebiet zusammenbringen, um die Liberties zu einem besseren Ort für Arbeit und Investitionen zu machen. Die Teilnahme an diesen Gruppen ist für uns eine Möglichkeit, unserer Gemeinschaft etwas zurückzugeben. </a:t>
            </a:r>
          </a:p>
          <a:p>
            <a:pPr>
              <a:lnSpc>
                <a:spcPct val="120000"/>
              </a:lnSpc>
              <a:spcBef>
                <a:spcPts val="0"/>
              </a:spcBef>
            </a:pPr>
            <a:endParaRPr lang="en-US" sz="1400" dirty="0"/>
          </a:p>
          <a:p>
            <a:pPr>
              <a:lnSpc>
                <a:spcPct val="120000"/>
              </a:lnSpc>
              <a:spcBef>
                <a:spcPts val="0"/>
              </a:spcBef>
            </a:pPr>
            <a:r>
              <a:rPr lang="en-US" sz="1600" b="1" dirty="0"/>
              <a:t>Pro Bono Dienstleistungen</a:t>
            </a:r>
          </a:p>
          <a:p>
            <a:pPr>
              <a:lnSpc>
                <a:spcPct val="120000"/>
              </a:lnSpc>
              <a:spcBef>
                <a:spcPts val="0"/>
              </a:spcBef>
            </a:pPr>
            <a:r>
              <a:rPr lang="en-US" sz="1400" dirty="0"/>
              <a:t> Eine weitere Möglichkeit, etwas zurückzugeben, ist die Bereitstellung von Pro-bono-Diensten für lokale Veranstaltungen. Im Laufe der Jahre haben wir eine Reihe von Veranstaltungen lokaler Schulen und Gemeindegruppen unterstützt. Außerdem nutzen wir unsere Website und unsere Social-Media-Kanäle, um mit der lokalen Gemeinschaft in Kontakt zu treten und Veranstaltungen und Aktivitäten in Dublin 8 zu fördern. </a:t>
            </a:r>
            <a:endParaRPr lang="en-IE" sz="1400" dirty="0"/>
          </a:p>
        </p:txBody>
      </p:sp>
      <p:pic>
        <p:nvPicPr>
          <p:cNvPr id="16386" name="Picture 2" descr="No photo description available.">
            <a:extLst>
              <a:ext uri="{FF2B5EF4-FFF2-40B4-BE49-F238E27FC236}">
                <a16:creationId xmlns:a16="http://schemas.microsoft.com/office/drawing/2014/main" id="{CBD389B0-7B41-9DCD-3987-8513CC78BE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612" t="1359" r="12026"/>
          <a:stretch/>
        </p:blipFill>
        <p:spPr bwMode="auto">
          <a:xfrm>
            <a:off x="5871882" y="1443317"/>
            <a:ext cx="6320118" cy="529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230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F59332F-E8CE-7015-A96A-79B870AE6580}"/>
              </a:ext>
            </a:extLst>
          </p:cNvPr>
          <p:cNvSpPr>
            <a:spLocks noGrp="1"/>
          </p:cNvSpPr>
          <p:nvPr>
            <p:ph type="body" sz="quarter" idx="15"/>
          </p:nvPr>
        </p:nvSpPr>
        <p:spPr/>
        <p:txBody>
          <a:bodyPr/>
          <a:lstStyle/>
          <a:p>
            <a:r>
              <a:rPr lang="en-IE" dirty="0">
                <a:solidFill>
                  <a:srgbClr val="083F59"/>
                </a:solidFill>
              </a:rPr>
              <a:t>01</a:t>
            </a:r>
          </a:p>
        </p:txBody>
      </p:sp>
      <p:sp>
        <p:nvSpPr>
          <p:cNvPr id="5" name="Text Placeholder 4">
            <a:extLst>
              <a:ext uri="{FF2B5EF4-FFF2-40B4-BE49-F238E27FC236}">
                <a16:creationId xmlns:a16="http://schemas.microsoft.com/office/drawing/2014/main" id="{DBF3BEC8-AFCB-BEC1-FD15-5423604F9F78}"/>
              </a:ext>
            </a:extLst>
          </p:cNvPr>
          <p:cNvSpPr>
            <a:spLocks noGrp="1"/>
          </p:cNvSpPr>
          <p:nvPr>
            <p:ph type="body" sz="quarter" idx="14"/>
          </p:nvPr>
        </p:nvSpPr>
        <p:spPr>
          <a:xfrm>
            <a:off x="6698179" y="1337989"/>
            <a:ext cx="4465067" cy="689519"/>
          </a:xfrm>
        </p:spPr>
        <p:txBody>
          <a:bodyPr/>
          <a:lstStyle/>
          <a:p>
            <a:r>
              <a:rPr lang="en-IE" dirty="0"/>
              <a:t>Einführung in </a:t>
            </a:r>
            <a:r>
              <a:rPr lang="en-IE" b="0" dirty="0"/>
              <a:t>integratives gesellschaftliches Engagement, Definitionen und Konzepte</a:t>
            </a:r>
            <a:endParaRPr lang="en-IE" dirty="0"/>
          </a:p>
        </p:txBody>
      </p:sp>
      <p:sp>
        <p:nvSpPr>
          <p:cNvPr id="8" name="Text Placeholder 7">
            <a:extLst>
              <a:ext uri="{FF2B5EF4-FFF2-40B4-BE49-F238E27FC236}">
                <a16:creationId xmlns:a16="http://schemas.microsoft.com/office/drawing/2014/main" id="{B6427F2D-EDF1-05BC-1162-A0D2B593AFCD}"/>
              </a:ext>
            </a:extLst>
          </p:cNvPr>
          <p:cNvSpPr>
            <a:spLocks noGrp="1"/>
          </p:cNvSpPr>
          <p:nvPr>
            <p:ph type="body" sz="quarter" idx="28"/>
          </p:nvPr>
        </p:nvSpPr>
        <p:spPr>
          <a:xfrm>
            <a:off x="171451" y="1266501"/>
            <a:ext cx="5486400" cy="4671588"/>
          </a:xfrm>
        </p:spPr>
        <p:txBody>
          <a:bodyPr/>
          <a:lstStyle/>
          <a:p>
            <a:pPr marL="0" indent="0"/>
            <a:r>
              <a:rPr lang="en-IE" sz="1600" b="1" dirty="0">
                <a:solidFill>
                  <a:srgbClr val="083F59"/>
                </a:solidFill>
              </a:rPr>
              <a:t>Definitionen und Konzepte des gesellschaftlichen Engagements. </a:t>
            </a:r>
            <a:r>
              <a:rPr lang="en-IE" sz="1600" dirty="0">
                <a:solidFill>
                  <a:srgbClr val="083F59"/>
                </a:solidFill>
              </a:rPr>
              <a:t>Deckt Definitionen und Konzepte aus der Perspektive der KMU am Arbeitsplatz und der Gemeinschaft ab, z. B. Gleichheit, Einbeziehung, Vielfalt und Zugänglichkeit.</a:t>
            </a:r>
          </a:p>
          <a:p>
            <a:pPr marL="0" indent="0"/>
            <a:r>
              <a:rPr lang="en-IE" sz="1600" b="1" dirty="0">
                <a:solidFill>
                  <a:srgbClr val="083F59"/>
                </a:solidFill>
              </a:rPr>
              <a:t>Was ist integratives Engagement</a:t>
            </a:r>
            <a:r>
              <a:rPr lang="en-US" sz="1600" b="1" dirty="0">
                <a:solidFill>
                  <a:srgbClr val="083F59"/>
                </a:solidFill>
              </a:rPr>
              <a:t>? </a:t>
            </a:r>
            <a:r>
              <a:rPr lang="en-US" sz="1600" dirty="0">
                <a:solidFill>
                  <a:srgbClr val="083F59"/>
                </a:solidFill>
              </a:rPr>
              <a:t>In diesem Abschnitt geht es um aktive Beteiligung, Zusammenarbeit, Schaffung von Zugang, Beseitigung von Barrieren, Vertrauensbildung durch Transparenz, Schaffung und Förderung eines integrativen Umfelds und </a:t>
            </a:r>
            <a:r>
              <a:rPr lang="en-IE" sz="1600" dirty="0">
                <a:solidFill>
                  <a:srgbClr val="083F59"/>
                </a:solidFill>
              </a:rPr>
              <a:t>Stärkung gefährdeter Gruppen.</a:t>
            </a:r>
          </a:p>
          <a:p>
            <a:pPr marL="0" indent="0"/>
            <a:r>
              <a:rPr lang="en-IE" sz="1600" b="1" dirty="0">
                <a:solidFill>
                  <a:srgbClr val="083F59"/>
                </a:solidFill>
              </a:rPr>
              <a:t>Was inklusives kommunales Engagement NICHT ist. </a:t>
            </a:r>
            <a:r>
              <a:rPr lang="en-IE" sz="1600" dirty="0">
                <a:solidFill>
                  <a:srgbClr val="083F59"/>
                </a:solidFill>
              </a:rPr>
              <a:t>Erfasst Alibifunktion, Ausgrenzung, Ignorieren marginalisierter Stimmen, einseitige Kommunikation, Ausbeutung, Manipulation</a:t>
            </a:r>
          </a:p>
          <a:p>
            <a:pPr marL="0" indent="0"/>
            <a:r>
              <a:rPr lang="en-IE" sz="1600" b="1" dirty="0">
                <a:solidFill>
                  <a:srgbClr val="083F59"/>
                </a:solidFill>
              </a:rPr>
              <a:t>Vorteile </a:t>
            </a:r>
            <a:r>
              <a:rPr lang="en-IE" sz="1600" dirty="0">
                <a:solidFill>
                  <a:srgbClr val="083F59"/>
                </a:solidFill>
              </a:rPr>
              <a:t>wie die Förderung von Innovationen, die Ausweitung des Einflusses auf die Gemeinschaft und die Verbesserung der wirtschaftlichen Gerechtigkeit.</a:t>
            </a:r>
          </a:p>
        </p:txBody>
      </p:sp>
      <p:sp>
        <p:nvSpPr>
          <p:cNvPr id="9" name="Text Placeholder 8">
            <a:extLst>
              <a:ext uri="{FF2B5EF4-FFF2-40B4-BE49-F238E27FC236}">
                <a16:creationId xmlns:a16="http://schemas.microsoft.com/office/drawing/2014/main" id="{B17F6AC5-6C75-2A98-1065-68A60E0E6782}"/>
              </a:ext>
            </a:extLst>
          </p:cNvPr>
          <p:cNvSpPr>
            <a:spLocks noGrp="1"/>
          </p:cNvSpPr>
          <p:nvPr>
            <p:ph type="body" sz="quarter" idx="29"/>
          </p:nvPr>
        </p:nvSpPr>
        <p:spPr/>
        <p:txBody>
          <a:bodyPr/>
          <a:lstStyle/>
          <a:p>
            <a:r>
              <a:rPr lang="en-IE" dirty="0">
                <a:solidFill>
                  <a:srgbClr val="083F59"/>
                </a:solidFill>
              </a:rPr>
              <a:t>02</a:t>
            </a:r>
          </a:p>
        </p:txBody>
      </p:sp>
      <p:sp>
        <p:nvSpPr>
          <p:cNvPr id="10" name="Text Placeholder 9">
            <a:extLst>
              <a:ext uri="{FF2B5EF4-FFF2-40B4-BE49-F238E27FC236}">
                <a16:creationId xmlns:a16="http://schemas.microsoft.com/office/drawing/2014/main" id="{BC283E53-5077-695B-812D-066CDD1A7F6B}"/>
              </a:ext>
            </a:extLst>
          </p:cNvPr>
          <p:cNvSpPr>
            <a:spLocks noGrp="1"/>
          </p:cNvSpPr>
          <p:nvPr>
            <p:ph type="body" sz="quarter" idx="30"/>
          </p:nvPr>
        </p:nvSpPr>
        <p:spPr/>
        <p:txBody>
          <a:bodyPr/>
          <a:lstStyle/>
          <a:p>
            <a:r>
              <a:rPr lang="en-IE" dirty="0"/>
              <a:t>Was </a:t>
            </a:r>
            <a:r>
              <a:rPr lang="en-IE" dirty="0">
                <a:solidFill>
                  <a:srgbClr val="FF0000"/>
                </a:solidFill>
              </a:rPr>
              <a:t>ist </a:t>
            </a:r>
            <a:r>
              <a:rPr lang="en-IE" dirty="0"/>
              <a:t>inklusives gesellschaftliches Engagement? </a:t>
            </a:r>
          </a:p>
        </p:txBody>
      </p:sp>
      <p:sp>
        <p:nvSpPr>
          <p:cNvPr id="11" name="Text Placeholder 10">
            <a:extLst>
              <a:ext uri="{FF2B5EF4-FFF2-40B4-BE49-F238E27FC236}">
                <a16:creationId xmlns:a16="http://schemas.microsoft.com/office/drawing/2014/main" id="{86855CDF-F725-B559-4845-6B9159A74DB0}"/>
              </a:ext>
            </a:extLst>
          </p:cNvPr>
          <p:cNvSpPr>
            <a:spLocks noGrp="1"/>
          </p:cNvSpPr>
          <p:nvPr>
            <p:ph type="body" sz="quarter" idx="31"/>
          </p:nvPr>
        </p:nvSpPr>
        <p:spPr/>
        <p:txBody>
          <a:bodyPr/>
          <a:lstStyle/>
          <a:p>
            <a:r>
              <a:rPr lang="en-IE" dirty="0">
                <a:solidFill>
                  <a:srgbClr val="083F59"/>
                </a:solidFill>
              </a:rPr>
              <a:t>03</a:t>
            </a:r>
          </a:p>
        </p:txBody>
      </p:sp>
      <p:sp>
        <p:nvSpPr>
          <p:cNvPr id="12" name="Text Placeholder 11">
            <a:extLst>
              <a:ext uri="{FF2B5EF4-FFF2-40B4-BE49-F238E27FC236}">
                <a16:creationId xmlns:a16="http://schemas.microsoft.com/office/drawing/2014/main" id="{D2597894-4038-147B-1A07-76FAFC73B8BA}"/>
              </a:ext>
            </a:extLst>
          </p:cNvPr>
          <p:cNvSpPr>
            <a:spLocks noGrp="1"/>
          </p:cNvSpPr>
          <p:nvPr>
            <p:ph type="body" sz="quarter" idx="32"/>
          </p:nvPr>
        </p:nvSpPr>
        <p:spPr/>
        <p:txBody>
          <a:bodyPr/>
          <a:lstStyle/>
          <a:p>
            <a:r>
              <a:rPr lang="en-IE" dirty="0"/>
              <a:t>Was </a:t>
            </a:r>
            <a:r>
              <a:rPr lang="en-IE" dirty="0">
                <a:solidFill>
                  <a:srgbClr val="FF0000"/>
                </a:solidFill>
              </a:rPr>
              <a:t>ist kein </a:t>
            </a:r>
            <a:r>
              <a:rPr lang="en-IE" dirty="0"/>
              <a:t>inklusives gesellschaftliches Engagement? </a:t>
            </a:r>
          </a:p>
        </p:txBody>
      </p:sp>
      <p:sp>
        <p:nvSpPr>
          <p:cNvPr id="13" name="Text Placeholder 12">
            <a:extLst>
              <a:ext uri="{FF2B5EF4-FFF2-40B4-BE49-F238E27FC236}">
                <a16:creationId xmlns:a16="http://schemas.microsoft.com/office/drawing/2014/main" id="{6C331909-E01E-4CC3-6AC4-27553D45FC21}"/>
              </a:ext>
            </a:extLst>
          </p:cNvPr>
          <p:cNvSpPr>
            <a:spLocks noGrp="1"/>
          </p:cNvSpPr>
          <p:nvPr>
            <p:ph type="body" sz="quarter" idx="33"/>
          </p:nvPr>
        </p:nvSpPr>
        <p:spPr/>
        <p:txBody>
          <a:bodyPr/>
          <a:lstStyle/>
          <a:p>
            <a:r>
              <a:rPr lang="en-IE" dirty="0">
                <a:solidFill>
                  <a:srgbClr val="083F59"/>
                </a:solidFill>
              </a:rPr>
              <a:t>04</a:t>
            </a:r>
          </a:p>
        </p:txBody>
      </p:sp>
      <p:sp>
        <p:nvSpPr>
          <p:cNvPr id="14" name="Text Placeholder 13">
            <a:extLst>
              <a:ext uri="{FF2B5EF4-FFF2-40B4-BE49-F238E27FC236}">
                <a16:creationId xmlns:a16="http://schemas.microsoft.com/office/drawing/2014/main" id="{0FA26163-F5DA-BCFE-B8FF-3C0BDE41EC43}"/>
              </a:ext>
            </a:extLst>
          </p:cNvPr>
          <p:cNvSpPr>
            <a:spLocks noGrp="1"/>
          </p:cNvSpPr>
          <p:nvPr>
            <p:ph type="body" sz="quarter" idx="34"/>
          </p:nvPr>
        </p:nvSpPr>
        <p:spPr/>
        <p:txBody>
          <a:bodyPr/>
          <a:lstStyle/>
          <a:p>
            <a:r>
              <a:rPr lang="en-IE" dirty="0"/>
              <a:t>Die Vorteile eines inklusiven gesellschaftlichen Engagements</a:t>
            </a:r>
          </a:p>
        </p:txBody>
      </p:sp>
      <p:sp>
        <p:nvSpPr>
          <p:cNvPr id="16" name="Text Placeholder 4">
            <a:extLst>
              <a:ext uri="{FF2B5EF4-FFF2-40B4-BE49-F238E27FC236}">
                <a16:creationId xmlns:a16="http://schemas.microsoft.com/office/drawing/2014/main" id="{07545D42-94A5-F1B2-9FD4-7257D1A5610A}"/>
              </a:ext>
            </a:extLst>
          </p:cNvPr>
          <p:cNvSpPr txBox="1">
            <a:spLocks/>
          </p:cNvSpPr>
          <p:nvPr/>
        </p:nvSpPr>
        <p:spPr>
          <a:xfrm>
            <a:off x="6698178" y="5520011"/>
            <a:ext cx="5076283"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b="1" dirty="0">
                <a:solidFill>
                  <a:srgbClr val="DF4625"/>
                </a:solidFill>
              </a:rPr>
              <a:t>Fallstudie: </a:t>
            </a:r>
            <a:r>
              <a:rPr lang="en-IE" dirty="0"/>
              <a:t>Kleine Unternehmen, große Herzen!</a:t>
            </a:r>
          </a:p>
        </p:txBody>
      </p:sp>
      <p:sp>
        <p:nvSpPr>
          <p:cNvPr id="4" name="Text Placeholder 4">
            <a:extLst>
              <a:ext uri="{FF2B5EF4-FFF2-40B4-BE49-F238E27FC236}">
                <a16:creationId xmlns:a16="http://schemas.microsoft.com/office/drawing/2014/main" id="{1EA2FE28-0298-DBB0-1DDC-3B412ABD8C53}"/>
              </a:ext>
            </a:extLst>
          </p:cNvPr>
          <p:cNvSpPr txBox="1">
            <a:spLocks/>
          </p:cNvSpPr>
          <p:nvPr/>
        </p:nvSpPr>
        <p:spPr>
          <a:xfrm>
            <a:off x="171451" y="453252"/>
            <a:ext cx="4192479" cy="583200"/>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400" b="1" dirty="0">
                <a:solidFill>
                  <a:schemeClr val="bg1"/>
                </a:solidFill>
              </a:rPr>
              <a:t>M6:</a:t>
            </a:r>
            <a:r>
              <a:rPr lang="en-US" sz="6400" dirty="0">
                <a:solidFill>
                  <a:schemeClr val="bg1"/>
                </a:solidFill>
              </a:rPr>
              <a:t>Teil 1</a:t>
            </a:r>
          </a:p>
        </p:txBody>
      </p:sp>
      <p:sp>
        <p:nvSpPr>
          <p:cNvPr id="15" name="Text Placeholder 4">
            <a:extLst>
              <a:ext uri="{FF2B5EF4-FFF2-40B4-BE49-F238E27FC236}">
                <a16:creationId xmlns:a16="http://schemas.microsoft.com/office/drawing/2014/main" id="{8F2CA978-7EBC-D1B2-2E7A-3DF77F4ABD16}"/>
              </a:ext>
            </a:extLst>
          </p:cNvPr>
          <p:cNvSpPr txBox="1">
            <a:spLocks/>
          </p:cNvSpPr>
          <p:nvPr/>
        </p:nvSpPr>
        <p:spPr>
          <a:xfrm>
            <a:off x="6698179" y="5965839"/>
            <a:ext cx="5076283"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b="1" dirty="0">
                <a:solidFill>
                  <a:srgbClr val="DF4625"/>
                </a:solidFill>
              </a:rPr>
              <a:t>Fallstudie: </a:t>
            </a:r>
            <a:r>
              <a:rPr lang="en-IE" dirty="0"/>
              <a:t>DHR Communications, Irland</a:t>
            </a:r>
          </a:p>
        </p:txBody>
      </p:sp>
      <p:sp>
        <p:nvSpPr>
          <p:cNvPr id="17" name="Text Placeholder 4">
            <a:extLst>
              <a:ext uri="{FF2B5EF4-FFF2-40B4-BE49-F238E27FC236}">
                <a16:creationId xmlns:a16="http://schemas.microsoft.com/office/drawing/2014/main" id="{1FB05B1D-88F9-CA86-9936-15D4767FF65E}"/>
              </a:ext>
            </a:extLst>
          </p:cNvPr>
          <p:cNvSpPr txBox="1">
            <a:spLocks/>
          </p:cNvSpPr>
          <p:nvPr/>
        </p:nvSpPr>
        <p:spPr>
          <a:xfrm>
            <a:off x="6698177" y="5053406"/>
            <a:ext cx="5076283"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083F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b="1" dirty="0">
                <a:solidFill>
                  <a:srgbClr val="DF4625"/>
                </a:solidFill>
              </a:rPr>
              <a:t>Fallstudie: </a:t>
            </a:r>
            <a:r>
              <a:rPr lang="en-IE" dirty="0"/>
              <a:t>3fe Coffee, Irland</a:t>
            </a:r>
          </a:p>
        </p:txBody>
      </p:sp>
    </p:spTree>
    <p:extLst>
      <p:ext uri="{BB962C8B-B14F-4D97-AF65-F5344CB8AC3E}">
        <p14:creationId xmlns:p14="http://schemas.microsoft.com/office/powerpoint/2010/main" val="987078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1AB7A-14BF-F849-0EF6-07BFA878EF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2C70CD-6CFF-9B03-C459-978023BCA1BA}"/>
              </a:ext>
            </a:extLst>
          </p:cNvPr>
          <p:cNvSpPr>
            <a:spLocks noGrp="1"/>
          </p:cNvSpPr>
          <p:nvPr>
            <p:ph type="body" sz="quarter" idx="18"/>
          </p:nvPr>
        </p:nvSpPr>
        <p:spPr>
          <a:xfrm>
            <a:off x="735627" y="839887"/>
            <a:ext cx="4589931" cy="3849918"/>
          </a:xfrm>
        </p:spPr>
        <p:txBody>
          <a:bodyPr/>
          <a:lstStyle/>
          <a:p>
            <a:pPr marL="0" indent="0"/>
            <a:r>
              <a:rPr lang="en-US" sz="1800" b="1" dirty="0">
                <a:solidFill>
                  <a:srgbClr val="7030A0"/>
                </a:solidFill>
              </a:rPr>
              <a:t>Die Gemeinschaft ist uns wichtig, und wir ermutigen alle Mitarbeiter, sich in der Gemeinschaft, in der wir ansässig sind, zu engagieren.</a:t>
            </a:r>
          </a:p>
          <a:p>
            <a:pPr marL="342900" indent="-342900">
              <a:buFont typeface="Wingdings" panose="05000000000000000000" pitchFamily="2" charset="2"/>
              <a:buChar char="ü"/>
            </a:pPr>
            <a:r>
              <a:rPr lang="en-US" sz="1800" dirty="0"/>
              <a:t>Sicherstellen, dass </a:t>
            </a:r>
            <a:r>
              <a:rPr lang="en-US" sz="1800" b="1" dirty="0"/>
              <a:t>die Mitarbeiter wissen, dass sie Wohltätigkeitsorganisationen</a:t>
            </a:r>
            <a:r>
              <a:rPr lang="en-US" sz="1800" dirty="0"/>
              <a:t>, Unternehmen und Einzelpersonen </a:t>
            </a:r>
            <a:r>
              <a:rPr lang="en-US" sz="1800" b="1" dirty="0"/>
              <a:t>unterstützen können</a:t>
            </a:r>
            <a:r>
              <a:rPr lang="en-US" sz="1800" dirty="0"/>
              <a:t>, für die sich DHR stark engagiert. Einer unserer Mitarbeiter ist ehrenamtliches Vorstandsmitglied eines lokalen kommunalen </a:t>
            </a:r>
            <a:r>
              <a:rPr lang="en-US" sz="1800" dirty="0" err="1"/>
              <a:t>Bildungszentrums</a:t>
            </a:r>
            <a:r>
              <a:rPr lang="en-US" sz="1800" dirty="0"/>
              <a:t>, D8CEC (Dublin 8 Community Education Centre). </a:t>
            </a:r>
          </a:p>
          <a:p>
            <a:pPr marL="0" indent="0"/>
            <a:endParaRPr lang="en-IE" sz="1800" dirty="0"/>
          </a:p>
        </p:txBody>
      </p:sp>
      <p:pic>
        <p:nvPicPr>
          <p:cNvPr id="2" name="Picture 2" descr="No photo description available.">
            <a:extLst>
              <a:ext uri="{FF2B5EF4-FFF2-40B4-BE49-F238E27FC236}">
                <a16:creationId xmlns:a16="http://schemas.microsoft.com/office/drawing/2014/main" id="{51804E66-E6A7-D8FE-562B-1C8177F16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294" y="523878"/>
            <a:ext cx="4589931" cy="306089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No photo description available.">
            <a:extLst>
              <a:ext uri="{FF2B5EF4-FFF2-40B4-BE49-F238E27FC236}">
                <a16:creationId xmlns:a16="http://schemas.microsoft.com/office/drawing/2014/main" id="{0F11577A-1F7E-0FFF-6AB7-3B0F49141A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9043" y="3232133"/>
            <a:ext cx="4192157" cy="2915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0161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2003F-9777-B5FB-2ED5-297F3F5906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98B26D8-69C4-AEC4-02BF-CF23C8891C20}"/>
              </a:ext>
            </a:extLst>
          </p:cNvPr>
          <p:cNvSpPr>
            <a:spLocks noGrp="1"/>
          </p:cNvSpPr>
          <p:nvPr>
            <p:ph type="body" sz="quarter" idx="13"/>
          </p:nvPr>
        </p:nvSpPr>
        <p:spPr>
          <a:xfrm>
            <a:off x="6265421" y="1315898"/>
            <a:ext cx="5055171" cy="945575"/>
          </a:xfrm>
        </p:spPr>
        <p:txBody>
          <a:bodyPr>
            <a:noAutofit/>
          </a:bodyPr>
          <a:lstStyle/>
          <a:p>
            <a:r>
              <a:rPr lang="en-US" sz="3600" b="1" dirty="0"/>
              <a:t>Grundlegende Prinzipien</a:t>
            </a:r>
          </a:p>
          <a:p>
            <a:r>
              <a:rPr lang="en-US" sz="3200" dirty="0"/>
              <a:t>des inklusiven gesellschaftlichen Engagements</a:t>
            </a:r>
            <a:endParaRPr lang="en-IE" sz="3200" dirty="0"/>
          </a:p>
        </p:txBody>
      </p:sp>
      <p:sp>
        <p:nvSpPr>
          <p:cNvPr id="5" name="Text Placeholder 4">
            <a:extLst>
              <a:ext uri="{FF2B5EF4-FFF2-40B4-BE49-F238E27FC236}">
                <a16:creationId xmlns:a16="http://schemas.microsoft.com/office/drawing/2014/main" id="{F674307D-CD62-AB66-2EDD-8B0C241EECB3}"/>
              </a:ext>
            </a:extLst>
          </p:cNvPr>
          <p:cNvSpPr>
            <a:spLocks noGrp="1"/>
          </p:cNvSpPr>
          <p:nvPr>
            <p:ph type="body" sz="quarter" idx="43"/>
          </p:nvPr>
        </p:nvSpPr>
        <p:spPr>
          <a:xfrm>
            <a:off x="6346104" y="3429000"/>
            <a:ext cx="5055171" cy="396241"/>
          </a:xfrm>
        </p:spPr>
        <p:txBody>
          <a:bodyPr>
            <a:noAutofit/>
          </a:bodyPr>
          <a:lstStyle/>
          <a:p>
            <a:r>
              <a:rPr lang="en-US" sz="1800" dirty="0">
                <a:solidFill>
                  <a:srgbClr val="083F59"/>
                </a:solidFill>
              </a:rPr>
              <a:t>Die Key Principles of Inclusive Community Engagement bieten einen Rahmen für KMU, um sinnvolle Beziehungen zu verschiedenen Mitgliedern der Gemeinschaft aufzubauen und sicherzustellen, dass alle Stimmen gehört und geschätzt werden.</a:t>
            </a:r>
          </a:p>
          <a:p>
            <a:r>
              <a:rPr lang="en-US" sz="1800" b="1" dirty="0">
                <a:solidFill>
                  <a:srgbClr val="083F59"/>
                </a:solidFill>
              </a:rPr>
              <a:t> Grundwerte oder Prinzipien: </a:t>
            </a:r>
            <a:r>
              <a:rPr lang="en-US" sz="1800" dirty="0">
                <a:solidFill>
                  <a:srgbClr val="083F59"/>
                </a:solidFill>
              </a:rPr>
              <a:t>Gemeinsame Werte, Repräsentation, Zugänglichkeit, Transparenz, Respekt und Befähigung.</a:t>
            </a:r>
            <a:endParaRPr lang="en-IE" sz="1800" dirty="0">
              <a:solidFill>
                <a:srgbClr val="083F59"/>
              </a:solidFill>
            </a:endParaRPr>
          </a:p>
        </p:txBody>
      </p:sp>
      <p:pic>
        <p:nvPicPr>
          <p:cNvPr id="10" name="Picture Placeholder 9" descr="A group of people sitting around a table with computers&#10;&#10;AI-generated content may be incorrect.">
            <a:extLst>
              <a:ext uri="{FF2B5EF4-FFF2-40B4-BE49-F238E27FC236}">
                <a16:creationId xmlns:a16="http://schemas.microsoft.com/office/drawing/2014/main" id="{558D2BC6-534A-4ED3-E753-A9A9A4CB13E5}"/>
              </a:ext>
            </a:extLst>
          </p:cNvPr>
          <p:cNvPicPr>
            <a:picLocks noGrp="1" noChangeAspect="1"/>
          </p:cNvPicPr>
          <p:nvPr>
            <p:ph type="pic" sz="quarter" idx="44"/>
          </p:nvPr>
        </p:nvPicPr>
        <p:blipFill>
          <a:blip r:embed="rId2"/>
          <a:srcRect l="14766" r="14766"/>
          <a:stretch>
            <a:fillRect/>
          </a:stretch>
        </p:blipFill>
        <p:spPr>
          <a:xfrm>
            <a:off x="633412" y="805516"/>
            <a:ext cx="5055171" cy="4787064"/>
          </a:xfrm>
        </p:spPr>
      </p:pic>
    </p:spTree>
    <p:extLst>
      <p:ext uri="{BB962C8B-B14F-4D97-AF65-F5344CB8AC3E}">
        <p14:creationId xmlns:p14="http://schemas.microsoft.com/office/powerpoint/2010/main" val="753559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3AC9B-3052-61CE-8FEB-98CDCE35FE4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3741D7-84C6-D62A-C848-CB6685DB04E7}"/>
              </a:ext>
            </a:extLst>
          </p:cNvPr>
          <p:cNvSpPr>
            <a:spLocks noGrp="1"/>
          </p:cNvSpPr>
          <p:nvPr>
            <p:ph type="body" sz="quarter" idx="18"/>
          </p:nvPr>
        </p:nvSpPr>
        <p:spPr>
          <a:xfrm>
            <a:off x="798380" y="1504041"/>
            <a:ext cx="7449149" cy="3849918"/>
          </a:xfrm>
        </p:spPr>
        <p:txBody>
          <a:bodyPr/>
          <a:lstStyle/>
          <a:p>
            <a:pPr marL="0" indent="0"/>
            <a:r>
              <a:rPr lang="en-US" sz="1800" b="1" dirty="0"/>
              <a:t>Die Key Principles of Inclusive Community Engagement bieten einen Rahmen für KMU, um sinnvolle Beziehungen zu verschiedenen Mitgliedern der Gemeinschaft aufzubauen und sicherzustellen, dass alle Stimmen gehört und wertgeschätzt werden. </a:t>
            </a:r>
            <a:r>
              <a:rPr lang="en-US" sz="1800" dirty="0"/>
              <a:t>Indem sie sich für Inklusion einsetzen, können KMU Möglichkeiten für eine gleichberechtigte Beteiligung schaffen, das Vertrauen stärken und stärkere, widerstandsfähigere Gemeinschaften aufbauen. Ein inklusives Engagement hilft KMU, die Bedürfnisse, Herausforderungen und Hoffnungen derer, denen sie dienen, besser zu verstehen, was zu wirkungsvolleren und nachhaltigeren Geschäftspraktiken führt. Dieser Ansatz fördert nicht nur das Wohlergehen der Gemeinschaft, sondern auch die Innovation und das Wachstum von KMU und positioniert sie als vertrauenswürdige und sozial verantwortliche Organisationen. Indem sie der Inklusion Priorität einräumen, stellen sie sicher, dass Unternehmen zur Schaffung eines kollaborativen, zugänglichen und leistungsfähigen Umfelds beitragen, von dem alle profitieren.</a:t>
            </a:r>
            <a:endParaRPr lang="en-IE" sz="1800" dirty="0"/>
          </a:p>
        </p:txBody>
      </p:sp>
      <p:sp>
        <p:nvSpPr>
          <p:cNvPr id="5" name="Text Placeholder 4">
            <a:extLst>
              <a:ext uri="{FF2B5EF4-FFF2-40B4-BE49-F238E27FC236}">
                <a16:creationId xmlns:a16="http://schemas.microsoft.com/office/drawing/2014/main" id="{186568D6-22A3-8C47-5143-F947786BDDFD}"/>
              </a:ext>
            </a:extLst>
          </p:cNvPr>
          <p:cNvSpPr>
            <a:spLocks noGrp="1"/>
          </p:cNvSpPr>
          <p:nvPr>
            <p:ph type="body" sz="quarter" idx="16"/>
          </p:nvPr>
        </p:nvSpPr>
        <p:spPr/>
        <p:txBody>
          <a:bodyPr/>
          <a:lstStyle/>
          <a:p>
            <a:r>
              <a:rPr lang="en-US" sz="2800" b="0" dirty="0"/>
              <a:t>Grundlegende Prinzipien des inklusiven gesellschaftlichen Engagements</a:t>
            </a:r>
            <a:endParaRPr lang="en-IE" sz="2800" b="0" dirty="0"/>
          </a:p>
          <a:p>
            <a:endParaRPr lang="en-IE" sz="2800" b="0" dirty="0"/>
          </a:p>
        </p:txBody>
      </p:sp>
      <p:sp>
        <p:nvSpPr>
          <p:cNvPr id="3" name="TextBox 2">
            <a:extLst>
              <a:ext uri="{FF2B5EF4-FFF2-40B4-BE49-F238E27FC236}">
                <a16:creationId xmlns:a16="http://schemas.microsoft.com/office/drawing/2014/main" id="{11C9C1AF-D254-A901-8384-A90209B2CEE9}"/>
              </a:ext>
            </a:extLst>
          </p:cNvPr>
          <p:cNvSpPr txBox="1"/>
          <p:nvPr/>
        </p:nvSpPr>
        <p:spPr>
          <a:xfrm>
            <a:off x="3307977" y="6254750"/>
            <a:ext cx="6096000" cy="584775"/>
          </a:xfrm>
          <a:prstGeom prst="rect">
            <a:avLst/>
          </a:prstGeom>
          <a:noFill/>
        </p:spPr>
        <p:txBody>
          <a:bodyPr wrap="square">
            <a:spAutoFit/>
          </a:bodyPr>
          <a:lstStyle/>
          <a:p>
            <a:r>
              <a:rPr lang="en-IE" sz="1600" dirty="0">
                <a:solidFill>
                  <a:schemeClr val="bg1"/>
                </a:solidFill>
                <a:hlinkClick r:id="rId2">
                  <a:extLst>
                    <a:ext uri="{A12FA001-AC4F-418D-AE19-62706E023703}">
                      <ahyp:hlinkClr xmlns:ahyp="http://schemas.microsoft.com/office/drawing/2018/hyperlinkcolor" val="tx"/>
                    </a:ext>
                  </a:extLst>
                </a:hlinkClick>
              </a:rPr>
              <a:t>https://www.pobal.ie/app/uploads/2023/04/Guide-to-Incl.-Community-Engagement_2nd-Edition_Oct23_Final-2-1.pdf </a:t>
            </a:r>
          </a:p>
        </p:txBody>
      </p:sp>
      <p:grpSp>
        <p:nvGrpSpPr>
          <p:cNvPr id="2" name="Graphic 4">
            <a:extLst>
              <a:ext uri="{FF2B5EF4-FFF2-40B4-BE49-F238E27FC236}">
                <a16:creationId xmlns:a16="http://schemas.microsoft.com/office/drawing/2014/main" id="{9489B79F-A48B-7FE3-15C3-688430A15E2A}"/>
              </a:ext>
            </a:extLst>
          </p:cNvPr>
          <p:cNvGrpSpPr/>
          <p:nvPr/>
        </p:nvGrpSpPr>
        <p:grpSpPr>
          <a:xfrm>
            <a:off x="8614843" y="1995136"/>
            <a:ext cx="2780673" cy="2404434"/>
            <a:chOff x="6044525" y="5232888"/>
            <a:chExt cx="1573130" cy="1114820"/>
          </a:xfrm>
        </p:grpSpPr>
        <p:sp>
          <p:nvSpPr>
            <p:cNvPr id="4" name="Freeform 13">
              <a:extLst>
                <a:ext uri="{FF2B5EF4-FFF2-40B4-BE49-F238E27FC236}">
                  <a16:creationId xmlns:a16="http://schemas.microsoft.com/office/drawing/2014/main" id="{7864F29B-2EB5-91F4-3D48-D29C0CDE2CF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7" name="Freeform 14">
              <a:extLst>
                <a:ext uri="{FF2B5EF4-FFF2-40B4-BE49-F238E27FC236}">
                  <a16:creationId xmlns:a16="http://schemas.microsoft.com/office/drawing/2014/main" id="{FBE83A39-3A29-BFE6-4EAF-387046427153}"/>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8" name="Freeform 15">
              <a:extLst>
                <a:ext uri="{FF2B5EF4-FFF2-40B4-BE49-F238E27FC236}">
                  <a16:creationId xmlns:a16="http://schemas.microsoft.com/office/drawing/2014/main" id="{26184A13-5971-EEFA-1BB7-5AA1E8017125}"/>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9" name="Freeform 16">
              <a:extLst>
                <a:ext uri="{FF2B5EF4-FFF2-40B4-BE49-F238E27FC236}">
                  <a16:creationId xmlns:a16="http://schemas.microsoft.com/office/drawing/2014/main" id="{6ABD4E20-E644-FAFF-6A43-59995202B024}"/>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875368F5-D20D-28C4-62AD-AC42C52E4FB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11" name="Freeform 18">
              <a:extLst>
                <a:ext uri="{FF2B5EF4-FFF2-40B4-BE49-F238E27FC236}">
                  <a16:creationId xmlns:a16="http://schemas.microsoft.com/office/drawing/2014/main" id="{6D5C1317-3940-7907-A301-5D984B785684}"/>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5788C92C-37AE-CD3E-0AE2-E1F134486AF1}"/>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E370F265-5CCF-AC33-F6CB-4879DFD10CD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14" name="Freeform 21">
              <a:extLst>
                <a:ext uri="{FF2B5EF4-FFF2-40B4-BE49-F238E27FC236}">
                  <a16:creationId xmlns:a16="http://schemas.microsoft.com/office/drawing/2014/main" id="{63E5CB81-FA69-630E-22FE-C26030420A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15" name="Freeform 22">
              <a:extLst>
                <a:ext uri="{FF2B5EF4-FFF2-40B4-BE49-F238E27FC236}">
                  <a16:creationId xmlns:a16="http://schemas.microsoft.com/office/drawing/2014/main" id="{273CA915-FC79-C0C9-700B-01BD9A263146}"/>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16" name="Freeform 23">
              <a:extLst>
                <a:ext uri="{FF2B5EF4-FFF2-40B4-BE49-F238E27FC236}">
                  <a16:creationId xmlns:a16="http://schemas.microsoft.com/office/drawing/2014/main" id="{3187F3EC-0118-F972-05E0-CDA9513E0772}"/>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4C365CB7-FFD2-BBBE-D202-51A788DBBFD0}"/>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25">
              <a:extLst>
                <a:ext uri="{FF2B5EF4-FFF2-40B4-BE49-F238E27FC236}">
                  <a16:creationId xmlns:a16="http://schemas.microsoft.com/office/drawing/2014/main" id="{4616D9B5-5167-94A0-55C1-24EFAEB9487E}"/>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F0EEEC3B-91A3-F87B-7A2A-B05731458B1B}"/>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0" name="Freeform 27">
              <a:extLst>
                <a:ext uri="{FF2B5EF4-FFF2-40B4-BE49-F238E27FC236}">
                  <a16:creationId xmlns:a16="http://schemas.microsoft.com/office/drawing/2014/main" id="{9122FFE0-84B1-BFE1-20C0-85E6044B7245}"/>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1" name="Freeform 28">
              <a:extLst>
                <a:ext uri="{FF2B5EF4-FFF2-40B4-BE49-F238E27FC236}">
                  <a16:creationId xmlns:a16="http://schemas.microsoft.com/office/drawing/2014/main" id="{3235D54A-4FD9-3245-F622-690B6385EE79}"/>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 name="Freeform 29">
              <a:extLst>
                <a:ext uri="{FF2B5EF4-FFF2-40B4-BE49-F238E27FC236}">
                  <a16:creationId xmlns:a16="http://schemas.microsoft.com/office/drawing/2014/main" id="{CD4D63D4-69A6-D5A6-965F-DC615FF4AB15}"/>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3" name="Freeform 30">
              <a:extLst>
                <a:ext uri="{FF2B5EF4-FFF2-40B4-BE49-F238E27FC236}">
                  <a16:creationId xmlns:a16="http://schemas.microsoft.com/office/drawing/2014/main" id="{2CB4D8CD-C44C-B6F0-3711-970BA20C1D8B}"/>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4" name="Freeform 31">
              <a:extLst>
                <a:ext uri="{FF2B5EF4-FFF2-40B4-BE49-F238E27FC236}">
                  <a16:creationId xmlns:a16="http://schemas.microsoft.com/office/drawing/2014/main" id="{5427A7B9-A0C8-97C8-B022-180445A49314}"/>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000"/>
            </a:solidFill>
            <a:ln w="1804" cap="flat">
              <a:noFill/>
              <a:prstDash val="solid"/>
              <a:miter/>
            </a:ln>
          </p:spPr>
          <p:txBody>
            <a:bodyPr rtlCol="0" anchor="ctr"/>
            <a:lstStyle/>
            <a:p>
              <a:endParaRPr lang="en-US"/>
            </a:p>
          </p:txBody>
        </p:sp>
        <p:sp>
          <p:nvSpPr>
            <p:cNvPr id="25" name="Freeform 32">
              <a:extLst>
                <a:ext uri="{FF2B5EF4-FFF2-40B4-BE49-F238E27FC236}">
                  <a16:creationId xmlns:a16="http://schemas.microsoft.com/office/drawing/2014/main" id="{8CED67A1-93AB-1A61-8F48-121B45313551}"/>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6" name="Freeform 33">
              <a:extLst>
                <a:ext uri="{FF2B5EF4-FFF2-40B4-BE49-F238E27FC236}">
                  <a16:creationId xmlns:a16="http://schemas.microsoft.com/office/drawing/2014/main" id="{032ADDCB-B99E-62F0-C918-2034CEFE9133}"/>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7" name="Freeform 34">
              <a:extLst>
                <a:ext uri="{FF2B5EF4-FFF2-40B4-BE49-F238E27FC236}">
                  <a16:creationId xmlns:a16="http://schemas.microsoft.com/office/drawing/2014/main" id="{B7CD7861-03CF-2215-016B-6FD50A5D078D}"/>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8" name="Freeform 35">
              <a:extLst>
                <a:ext uri="{FF2B5EF4-FFF2-40B4-BE49-F238E27FC236}">
                  <a16:creationId xmlns:a16="http://schemas.microsoft.com/office/drawing/2014/main" id="{AFB1BED7-934A-EE46-FB4B-E0996A923C6F}"/>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9" name="Freeform 36">
              <a:extLst>
                <a:ext uri="{FF2B5EF4-FFF2-40B4-BE49-F238E27FC236}">
                  <a16:creationId xmlns:a16="http://schemas.microsoft.com/office/drawing/2014/main" id="{E85AD3B1-02C8-6621-34CE-4569B2A8B13A}"/>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30" name="Freeform 37">
              <a:extLst>
                <a:ext uri="{FF2B5EF4-FFF2-40B4-BE49-F238E27FC236}">
                  <a16:creationId xmlns:a16="http://schemas.microsoft.com/office/drawing/2014/main" id="{8C89AED6-6887-C09E-0DBB-41EC8A7F8EE4}"/>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8">
              <a:extLst>
                <a:ext uri="{FF2B5EF4-FFF2-40B4-BE49-F238E27FC236}">
                  <a16:creationId xmlns:a16="http://schemas.microsoft.com/office/drawing/2014/main" id="{EB4E7B5A-F854-6FEE-8F86-2E0D099AC76D}"/>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39">
              <a:extLst>
                <a:ext uri="{FF2B5EF4-FFF2-40B4-BE49-F238E27FC236}">
                  <a16:creationId xmlns:a16="http://schemas.microsoft.com/office/drawing/2014/main" id="{977F88E9-A528-AC7C-3650-85BDF4F1C411}"/>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0">
              <a:extLst>
                <a:ext uri="{FF2B5EF4-FFF2-40B4-BE49-F238E27FC236}">
                  <a16:creationId xmlns:a16="http://schemas.microsoft.com/office/drawing/2014/main" id="{AAB5798A-CC13-5769-E4DC-86D414473E20}"/>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
              <a:extLst>
                <a:ext uri="{FF2B5EF4-FFF2-40B4-BE49-F238E27FC236}">
                  <a16:creationId xmlns:a16="http://schemas.microsoft.com/office/drawing/2014/main" id="{0C548BF2-BFB3-BA91-10D2-35C015E0F1F8}"/>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35" name="Freeform 42">
              <a:extLst>
                <a:ext uri="{FF2B5EF4-FFF2-40B4-BE49-F238E27FC236}">
                  <a16:creationId xmlns:a16="http://schemas.microsoft.com/office/drawing/2014/main" id="{DA1C6AFD-E000-E8CE-B588-A9C659D9B856}"/>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36" name="Freeform 43">
              <a:extLst>
                <a:ext uri="{FF2B5EF4-FFF2-40B4-BE49-F238E27FC236}">
                  <a16:creationId xmlns:a16="http://schemas.microsoft.com/office/drawing/2014/main" id="{03C3FAE3-16D7-DBDF-2900-C7527C240E6A}"/>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37" name="Freeform 44">
              <a:extLst>
                <a:ext uri="{FF2B5EF4-FFF2-40B4-BE49-F238E27FC236}">
                  <a16:creationId xmlns:a16="http://schemas.microsoft.com/office/drawing/2014/main" id="{73AA2118-FAF5-6D8B-56AC-AD85089D801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38" name="Freeform 45">
              <a:extLst>
                <a:ext uri="{FF2B5EF4-FFF2-40B4-BE49-F238E27FC236}">
                  <a16:creationId xmlns:a16="http://schemas.microsoft.com/office/drawing/2014/main" id="{B35B9077-5655-47C2-1F77-784787C7C16F}"/>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39" name="Freeform 46">
              <a:extLst>
                <a:ext uri="{FF2B5EF4-FFF2-40B4-BE49-F238E27FC236}">
                  <a16:creationId xmlns:a16="http://schemas.microsoft.com/office/drawing/2014/main" id="{3B4DA300-C76C-EB91-C0FD-81A3144F84F1}"/>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40" name="Freeform 47">
              <a:extLst>
                <a:ext uri="{FF2B5EF4-FFF2-40B4-BE49-F238E27FC236}">
                  <a16:creationId xmlns:a16="http://schemas.microsoft.com/office/drawing/2014/main" id="{CA9D4BE0-750E-4602-E9D3-F12C01EE56F0}"/>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41" name="Freeform 48">
              <a:extLst>
                <a:ext uri="{FF2B5EF4-FFF2-40B4-BE49-F238E27FC236}">
                  <a16:creationId xmlns:a16="http://schemas.microsoft.com/office/drawing/2014/main" id="{45ACD613-39E9-E1CF-85F6-91BDFE6B7A9F}"/>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42" name="Freeform 49">
              <a:extLst>
                <a:ext uri="{FF2B5EF4-FFF2-40B4-BE49-F238E27FC236}">
                  <a16:creationId xmlns:a16="http://schemas.microsoft.com/office/drawing/2014/main" id="{45BD7F7F-93C0-C4DD-AF08-A9C99B5F1119}"/>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43" name="Freeform 50">
              <a:extLst>
                <a:ext uri="{FF2B5EF4-FFF2-40B4-BE49-F238E27FC236}">
                  <a16:creationId xmlns:a16="http://schemas.microsoft.com/office/drawing/2014/main" id="{16995A84-1FC9-7C64-8BDD-74646BC3F352}"/>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44" name="Freeform 51">
              <a:extLst>
                <a:ext uri="{FF2B5EF4-FFF2-40B4-BE49-F238E27FC236}">
                  <a16:creationId xmlns:a16="http://schemas.microsoft.com/office/drawing/2014/main" id="{EAE2E4F9-705B-AFA0-06F4-6C12B1BF3D2F}"/>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45" name="Freeform 52">
              <a:extLst>
                <a:ext uri="{FF2B5EF4-FFF2-40B4-BE49-F238E27FC236}">
                  <a16:creationId xmlns:a16="http://schemas.microsoft.com/office/drawing/2014/main" id="{77EC9806-A81D-52EF-2025-B33D660D1530}"/>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46" name="Freeform 53">
              <a:extLst>
                <a:ext uri="{FF2B5EF4-FFF2-40B4-BE49-F238E27FC236}">
                  <a16:creationId xmlns:a16="http://schemas.microsoft.com/office/drawing/2014/main" id="{56C4C050-6CB9-A495-7680-BA8AE2C7451A}"/>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47" name="Freeform 54">
              <a:extLst>
                <a:ext uri="{FF2B5EF4-FFF2-40B4-BE49-F238E27FC236}">
                  <a16:creationId xmlns:a16="http://schemas.microsoft.com/office/drawing/2014/main" id="{C8FEE6CD-2752-E675-BEF3-DF59237E8F6C}"/>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48" name="Freeform 55">
              <a:extLst>
                <a:ext uri="{FF2B5EF4-FFF2-40B4-BE49-F238E27FC236}">
                  <a16:creationId xmlns:a16="http://schemas.microsoft.com/office/drawing/2014/main" id="{72ACA013-7053-7E08-799F-400B0650742C}"/>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49" name="Freeform 56">
              <a:extLst>
                <a:ext uri="{FF2B5EF4-FFF2-40B4-BE49-F238E27FC236}">
                  <a16:creationId xmlns:a16="http://schemas.microsoft.com/office/drawing/2014/main" id="{966E25BD-1187-C3FA-BF1B-CD3CEEB52461}"/>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50" name="Freeform 57">
              <a:extLst>
                <a:ext uri="{FF2B5EF4-FFF2-40B4-BE49-F238E27FC236}">
                  <a16:creationId xmlns:a16="http://schemas.microsoft.com/office/drawing/2014/main" id="{557492A1-4A24-5BE0-0DF5-B16913C6089F}"/>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51" name="Freeform 58">
              <a:extLst>
                <a:ext uri="{FF2B5EF4-FFF2-40B4-BE49-F238E27FC236}">
                  <a16:creationId xmlns:a16="http://schemas.microsoft.com/office/drawing/2014/main" id="{A9A319B9-29C9-AA2F-B5D2-77F80C3DB4C4}"/>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52" name="Freeform 59">
              <a:extLst>
                <a:ext uri="{FF2B5EF4-FFF2-40B4-BE49-F238E27FC236}">
                  <a16:creationId xmlns:a16="http://schemas.microsoft.com/office/drawing/2014/main" id="{F765BEE5-6A08-92B5-CC08-2DF5FB2C9D44}"/>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53" name="Freeform 60">
              <a:extLst>
                <a:ext uri="{FF2B5EF4-FFF2-40B4-BE49-F238E27FC236}">
                  <a16:creationId xmlns:a16="http://schemas.microsoft.com/office/drawing/2014/main" id="{BE45E09A-A471-A4AE-05AA-1C8AB88AE564}"/>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54" name="Freeform 61">
              <a:extLst>
                <a:ext uri="{FF2B5EF4-FFF2-40B4-BE49-F238E27FC236}">
                  <a16:creationId xmlns:a16="http://schemas.microsoft.com/office/drawing/2014/main" id="{E6068F3E-F70A-8E32-2F87-73C42E0460C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55" name="Freeform 62">
              <a:extLst>
                <a:ext uri="{FF2B5EF4-FFF2-40B4-BE49-F238E27FC236}">
                  <a16:creationId xmlns:a16="http://schemas.microsoft.com/office/drawing/2014/main" id="{52500201-9E73-3C33-AB28-72A84D9D50D1}"/>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56" name="Freeform 63">
              <a:extLst>
                <a:ext uri="{FF2B5EF4-FFF2-40B4-BE49-F238E27FC236}">
                  <a16:creationId xmlns:a16="http://schemas.microsoft.com/office/drawing/2014/main" id="{77FE71A4-3FDF-6160-7A06-B02F40449179}"/>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57" name="Freeform 64">
              <a:extLst>
                <a:ext uri="{FF2B5EF4-FFF2-40B4-BE49-F238E27FC236}">
                  <a16:creationId xmlns:a16="http://schemas.microsoft.com/office/drawing/2014/main" id="{04404565-B3AC-A3DE-649C-2F44FEAF7218}"/>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58" name="Freeform 65">
              <a:extLst>
                <a:ext uri="{FF2B5EF4-FFF2-40B4-BE49-F238E27FC236}">
                  <a16:creationId xmlns:a16="http://schemas.microsoft.com/office/drawing/2014/main" id="{38E6FDF5-45C0-D0F0-8D67-C266A6619D77}"/>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CE362B"/>
            </a:solidFill>
            <a:ln w="1804" cap="flat">
              <a:noFill/>
              <a:prstDash val="solid"/>
              <a:miter/>
            </a:ln>
          </p:spPr>
          <p:txBody>
            <a:bodyPr rtlCol="0" anchor="ctr"/>
            <a:lstStyle/>
            <a:p>
              <a:endParaRPr lang="en-US"/>
            </a:p>
          </p:txBody>
        </p:sp>
        <p:sp>
          <p:nvSpPr>
            <p:cNvPr id="59" name="Freeform 66">
              <a:extLst>
                <a:ext uri="{FF2B5EF4-FFF2-40B4-BE49-F238E27FC236}">
                  <a16:creationId xmlns:a16="http://schemas.microsoft.com/office/drawing/2014/main" id="{7FBF2B71-F371-68D7-4A89-63F98CBDE091}"/>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60" name="Freeform 67">
              <a:extLst>
                <a:ext uri="{FF2B5EF4-FFF2-40B4-BE49-F238E27FC236}">
                  <a16:creationId xmlns:a16="http://schemas.microsoft.com/office/drawing/2014/main" id="{09E799E9-FDBB-2AC9-C1AD-3D029F7A6526}"/>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61" name="Freeform 68">
              <a:extLst>
                <a:ext uri="{FF2B5EF4-FFF2-40B4-BE49-F238E27FC236}">
                  <a16:creationId xmlns:a16="http://schemas.microsoft.com/office/drawing/2014/main" id="{B8145887-B1CC-4A02-E3D6-6F6B679CD200}"/>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62" name="Freeform 69">
              <a:extLst>
                <a:ext uri="{FF2B5EF4-FFF2-40B4-BE49-F238E27FC236}">
                  <a16:creationId xmlns:a16="http://schemas.microsoft.com/office/drawing/2014/main" id="{3658F808-4B7F-10E1-946B-DE443353236F}"/>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00B0F0"/>
            </a:solidFill>
            <a:ln w="1804" cap="flat">
              <a:noFill/>
              <a:prstDash val="solid"/>
              <a:miter/>
            </a:ln>
          </p:spPr>
          <p:txBody>
            <a:bodyPr rtlCol="0" anchor="ctr"/>
            <a:lstStyle/>
            <a:p>
              <a:endParaRPr lang="en-US"/>
            </a:p>
          </p:txBody>
        </p:sp>
        <p:sp>
          <p:nvSpPr>
            <p:cNvPr id="63" name="Freeform 70">
              <a:extLst>
                <a:ext uri="{FF2B5EF4-FFF2-40B4-BE49-F238E27FC236}">
                  <a16:creationId xmlns:a16="http://schemas.microsoft.com/office/drawing/2014/main" id="{3E365B79-7392-4487-7E19-D70720345DAD}"/>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64" name="Freeform 71">
              <a:extLst>
                <a:ext uri="{FF2B5EF4-FFF2-40B4-BE49-F238E27FC236}">
                  <a16:creationId xmlns:a16="http://schemas.microsoft.com/office/drawing/2014/main" id="{4568A9CA-F07D-8503-FE58-562C5C775517}"/>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65" name="Freeform 72">
              <a:extLst>
                <a:ext uri="{FF2B5EF4-FFF2-40B4-BE49-F238E27FC236}">
                  <a16:creationId xmlns:a16="http://schemas.microsoft.com/office/drawing/2014/main" id="{A5043076-FEC4-09B6-7658-993A79ADB366}"/>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66" name="Freeform 73">
              <a:extLst>
                <a:ext uri="{FF2B5EF4-FFF2-40B4-BE49-F238E27FC236}">
                  <a16:creationId xmlns:a16="http://schemas.microsoft.com/office/drawing/2014/main" id="{515BF7F7-F61B-8B84-BC60-B0E234659A5A}"/>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67" name="Freeform 74">
              <a:extLst>
                <a:ext uri="{FF2B5EF4-FFF2-40B4-BE49-F238E27FC236}">
                  <a16:creationId xmlns:a16="http://schemas.microsoft.com/office/drawing/2014/main" id="{E979AF76-56D2-DA70-C15C-C407BF7D28C0}"/>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68" name="Freeform 75">
              <a:extLst>
                <a:ext uri="{FF2B5EF4-FFF2-40B4-BE49-F238E27FC236}">
                  <a16:creationId xmlns:a16="http://schemas.microsoft.com/office/drawing/2014/main" id="{A3EF2E36-B6DD-4B66-334A-B4941E054CC5}"/>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69" name="Freeform 76">
              <a:extLst>
                <a:ext uri="{FF2B5EF4-FFF2-40B4-BE49-F238E27FC236}">
                  <a16:creationId xmlns:a16="http://schemas.microsoft.com/office/drawing/2014/main" id="{36ABA2A5-DB2C-4EFA-DF84-A33349D14512}"/>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70" name="Freeform 77">
              <a:extLst>
                <a:ext uri="{FF2B5EF4-FFF2-40B4-BE49-F238E27FC236}">
                  <a16:creationId xmlns:a16="http://schemas.microsoft.com/office/drawing/2014/main" id="{BDEB56B5-27C8-8186-4E81-6BDD3966844A}"/>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71" name="Freeform 78">
              <a:extLst>
                <a:ext uri="{FF2B5EF4-FFF2-40B4-BE49-F238E27FC236}">
                  <a16:creationId xmlns:a16="http://schemas.microsoft.com/office/drawing/2014/main" id="{73D9B60D-4E38-3059-C3C6-D7344DB56DA7}"/>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72" name="Freeform 79">
              <a:extLst>
                <a:ext uri="{FF2B5EF4-FFF2-40B4-BE49-F238E27FC236}">
                  <a16:creationId xmlns:a16="http://schemas.microsoft.com/office/drawing/2014/main" id="{83CBA227-374E-DFBE-C14D-F4922AC4183B}"/>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73" name="Freeform 80">
              <a:extLst>
                <a:ext uri="{FF2B5EF4-FFF2-40B4-BE49-F238E27FC236}">
                  <a16:creationId xmlns:a16="http://schemas.microsoft.com/office/drawing/2014/main" id="{87C638A2-7906-3BB3-0DC9-1270AD081B2D}"/>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74" name="Freeform 81">
              <a:extLst>
                <a:ext uri="{FF2B5EF4-FFF2-40B4-BE49-F238E27FC236}">
                  <a16:creationId xmlns:a16="http://schemas.microsoft.com/office/drawing/2014/main" id="{7EFD1882-51EE-694F-8769-FC4FA6C02B2E}"/>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75" name="Freeform 82">
              <a:extLst>
                <a:ext uri="{FF2B5EF4-FFF2-40B4-BE49-F238E27FC236}">
                  <a16:creationId xmlns:a16="http://schemas.microsoft.com/office/drawing/2014/main" id="{7BA0C547-4C0C-82BA-D987-58F69890E95A}"/>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76" name="Freeform 83">
              <a:extLst>
                <a:ext uri="{FF2B5EF4-FFF2-40B4-BE49-F238E27FC236}">
                  <a16:creationId xmlns:a16="http://schemas.microsoft.com/office/drawing/2014/main" id="{CF03F59B-54D1-0155-C05F-92789130CD3D}"/>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77" name="Freeform 84">
              <a:extLst>
                <a:ext uri="{FF2B5EF4-FFF2-40B4-BE49-F238E27FC236}">
                  <a16:creationId xmlns:a16="http://schemas.microsoft.com/office/drawing/2014/main" id="{DD4A7DF4-5068-3C44-02DB-8A99A9F446D6}"/>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78" name="Freeform 85">
              <a:extLst>
                <a:ext uri="{FF2B5EF4-FFF2-40B4-BE49-F238E27FC236}">
                  <a16:creationId xmlns:a16="http://schemas.microsoft.com/office/drawing/2014/main" id="{55E137BD-65DD-3055-7180-4B41E002DE11}"/>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79" name="Freeform 86">
              <a:extLst>
                <a:ext uri="{FF2B5EF4-FFF2-40B4-BE49-F238E27FC236}">
                  <a16:creationId xmlns:a16="http://schemas.microsoft.com/office/drawing/2014/main" id="{8B01B76E-FF17-B5B6-E954-134CEB46C7ED}"/>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14775558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62047-1590-F258-63C1-1EC0C47039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25937D-E602-4E6C-86BE-CA17060DD6EC}"/>
              </a:ext>
            </a:extLst>
          </p:cNvPr>
          <p:cNvSpPr>
            <a:spLocks noGrp="1"/>
          </p:cNvSpPr>
          <p:nvPr>
            <p:ph type="body" sz="quarter" idx="18"/>
          </p:nvPr>
        </p:nvSpPr>
        <p:spPr>
          <a:xfrm>
            <a:off x="717699" y="1180191"/>
            <a:ext cx="10595237" cy="3849918"/>
          </a:xfrm>
        </p:spPr>
        <p:txBody>
          <a:bodyPr/>
          <a:lstStyle/>
          <a:p>
            <a:pPr marL="457200" indent="-457200">
              <a:buFont typeface="+mj-lt"/>
              <a:buAutoNum type="arabicPeriod"/>
            </a:pPr>
            <a:r>
              <a:rPr lang="en-US" sz="2000" b="1" dirty="0"/>
              <a:t>Gemeinsame Werte: </a:t>
            </a:r>
            <a:r>
              <a:rPr lang="en-US" sz="2000" dirty="0"/>
              <a:t>Sollten im Mittelpunkt stehen. Gemeinsame Werte in den Mittelpunkt des Beteiligungsprozesses und der Projektdurchführung zu stellen, kann dazu beitragen, dass die Gestaltung von Projekten, Programmen und Plänen zu Ergebnissen führt, die Ihre und die vielfältigen Bedürfnisse der Gemeinschaft widerspiegeln. </a:t>
            </a:r>
          </a:p>
          <a:p>
            <a:pPr marL="457200" indent="-457200">
              <a:buFont typeface="+mj-lt"/>
              <a:buAutoNum type="arabicPeriod"/>
            </a:pPr>
            <a:r>
              <a:rPr lang="en-US" sz="2000" b="1" dirty="0"/>
              <a:t>Repräsentation: </a:t>
            </a:r>
            <a:r>
              <a:rPr lang="en-US" sz="2000" dirty="0"/>
              <a:t>Sicherstellen, dass alle Stimmen, insbesondere die von </a:t>
            </a:r>
            <a:r>
              <a:rPr lang="en-US" sz="2000" dirty="0" err="1"/>
              <a:t>marginalisierten </a:t>
            </a:r>
            <a:r>
              <a:rPr lang="en-US" sz="2000" dirty="0"/>
              <a:t>oder unterrepräsentierten Gruppen, in die Diskussionen einbezogen werden.</a:t>
            </a:r>
          </a:p>
          <a:p>
            <a:pPr marL="457200" indent="-457200">
              <a:buFont typeface="+mj-lt"/>
              <a:buAutoNum type="arabicPeriod"/>
            </a:pPr>
            <a:r>
              <a:rPr lang="en-US" sz="2000" b="1" dirty="0"/>
              <a:t>Zugänglichkeit:</a:t>
            </a:r>
            <a:r>
              <a:rPr lang="en-US" sz="2000" dirty="0"/>
              <a:t> Engagement-Aktivitäten und Informationen für alle zugänglich machen, auch für Menschen mit Behinderungen, Nicht-Muttersprachler und Menschen mit unterschiedlichem kulturellem Hintergrund.</a:t>
            </a:r>
          </a:p>
          <a:p>
            <a:pPr marL="457200" indent="-457200">
              <a:buFont typeface="+mj-lt"/>
              <a:buAutoNum type="arabicPeriod"/>
            </a:pPr>
            <a:r>
              <a:rPr lang="en-US" sz="2000" b="1" dirty="0"/>
              <a:t>Transparenz:</a:t>
            </a:r>
            <a:r>
              <a:rPr lang="en-US" sz="2000" dirty="0"/>
              <a:t> Klare Kommunikation des Zwecks, des Prozesses und der Ergebnisse der Engagementbemühungen an alle Teilnehmer.</a:t>
            </a:r>
          </a:p>
          <a:p>
            <a:pPr marL="457200" indent="-457200">
              <a:buFont typeface="+mj-lt"/>
              <a:buAutoNum type="arabicPeriod"/>
            </a:pPr>
            <a:r>
              <a:rPr lang="en-US" sz="2000" b="1" dirty="0"/>
              <a:t>Respekt:</a:t>
            </a:r>
            <a:r>
              <a:rPr lang="en-US" sz="2000" dirty="0"/>
              <a:t> Wertschätzung und Anerkennung der unterschiedlichen Perspektiven, Kenntnisse und Erfahrungen aller Mitglieder der Gemeinschaft.</a:t>
            </a:r>
          </a:p>
          <a:p>
            <a:pPr marL="457200" indent="-457200">
              <a:buFont typeface="+mj-lt"/>
              <a:buAutoNum type="arabicPeriod"/>
            </a:pPr>
            <a:r>
              <a:rPr lang="en-US" sz="2000" b="1" dirty="0"/>
              <a:t>Befähigung:</a:t>
            </a:r>
            <a:r>
              <a:rPr lang="en-US" sz="2000" dirty="0"/>
              <a:t> Den Gemeindemitgliedern die Instrumente, die Unterstützung und die Möglichkeit geben, Entscheidungen, die ihr Leben betreffen, zu beeinflussen.</a:t>
            </a:r>
          </a:p>
          <a:p>
            <a:pPr marL="457200" indent="-457200">
              <a:buFont typeface="+mj-lt"/>
              <a:buAutoNum type="arabicPeriod"/>
            </a:pPr>
            <a:endParaRPr lang="en-US" sz="2000" dirty="0"/>
          </a:p>
          <a:p>
            <a:endParaRPr lang="en-IE" sz="2000" dirty="0"/>
          </a:p>
        </p:txBody>
      </p:sp>
      <p:sp>
        <p:nvSpPr>
          <p:cNvPr id="4" name="Text Placeholder 2">
            <a:extLst>
              <a:ext uri="{FF2B5EF4-FFF2-40B4-BE49-F238E27FC236}">
                <a16:creationId xmlns:a16="http://schemas.microsoft.com/office/drawing/2014/main" id="{96CA2F2D-8254-1772-FF98-454C936409CC}"/>
              </a:ext>
            </a:extLst>
          </p:cNvPr>
          <p:cNvSpPr txBox="1">
            <a:spLocks/>
          </p:cNvSpPr>
          <p:nvPr/>
        </p:nvSpPr>
        <p:spPr>
          <a:xfrm>
            <a:off x="798381" y="560551"/>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rgbClr val="DF462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dirty="0"/>
              <a:t>Grundlegende Prinzipien des inklusiven gesellschaftlichen Engagements</a:t>
            </a:r>
            <a:endParaRPr lang="en-IE" sz="2800" b="0" dirty="0"/>
          </a:p>
          <a:p>
            <a:endParaRPr lang="en-IE" sz="2800" dirty="0"/>
          </a:p>
        </p:txBody>
      </p:sp>
    </p:spTree>
    <p:extLst>
      <p:ext uri="{BB962C8B-B14F-4D97-AF65-F5344CB8AC3E}">
        <p14:creationId xmlns:p14="http://schemas.microsoft.com/office/powerpoint/2010/main" val="3414890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62FED-277D-3D1E-2962-CB838524F4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9FF3D7-7F0C-A85C-CF24-2ABE91780A8B}"/>
              </a:ext>
            </a:extLst>
          </p:cNvPr>
          <p:cNvSpPr>
            <a:spLocks noGrp="1"/>
          </p:cNvSpPr>
          <p:nvPr>
            <p:ph type="body" sz="quarter" idx="18"/>
          </p:nvPr>
        </p:nvSpPr>
        <p:spPr>
          <a:xfrm>
            <a:off x="1733847" y="498853"/>
            <a:ext cx="5913047" cy="2009201"/>
          </a:xfrm>
        </p:spPr>
        <p:txBody>
          <a:bodyPr/>
          <a:lstStyle/>
          <a:p>
            <a:pPr marL="0" indent="0">
              <a:lnSpc>
                <a:spcPct val="100000"/>
              </a:lnSpc>
              <a:spcBef>
                <a:spcPts val="0"/>
              </a:spcBef>
            </a:pPr>
            <a:r>
              <a:rPr lang="en-US" sz="1800" b="1" dirty="0">
                <a:solidFill>
                  <a:srgbClr val="D11C5F"/>
                </a:solidFill>
              </a:rPr>
              <a:t>Gemeinsame Werte: </a:t>
            </a:r>
            <a:r>
              <a:rPr lang="en-US" sz="1800" dirty="0"/>
              <a:t>Wenn Sie sicherstellen, dass Ihre gemeinsamen Werte mit den vielfältigen Bedürfnissen und Interessen der Gemeinschaft übereinstimmen, schaffen Sie ein Gefühl der Zugehörigkeit. Ein </a:t>
            </a:r>
            <a:r>
              <a:rPr lang="en-US" sz="1800" b="1" dirty="0">
                <a:solidFill>
                  <a:srgbClr val="D11C5F"/>
                </a:solidFill>
              </a:rPr>
              <a:t>lokaler Handwerksbetrieb </a:t>
            </a:r>
            <a:r>
              <a:rPr lang="en-US" sz="1800" dirty="0"/>
              <a:t>kann </a:t>
            </a:r>
            <a:r>
              <a:rPr lang="en-US" sz="1800" dirty="0">
                <a:solidFill>
                  <a:srgbClr val="D11C5F"/>
                </a:solidFill>
              </a:rPr>
              <a:t>beispielsweise </a:t>
            </a:r>
            <a:r>
              <a:rPr lang="en-US" sz="1800" dirty="0"/>
              <a:t>neue Produkte entwickeln, die den kulturellen Reichtum der Gemeinschaft besser widerspiegeln, seinen Ruf als Unternehmen, das Wert auf Inklusion legt, verbessern und die Kundenbindung erhöhen, indem er sein Engagement für Repräsentation zeigt.</a:t>
            </a:r>
            <a:endParaRPr lang="en-IE" sz="1800" dirty="0"/>
          </a:p>
        </p:txBody>
      </p:sp>
      <p:grpSp>
        <p:nvGrpSpPr>
          <p:cNvPr id="4" name="Group 3">
            <a:extLst>
              <a:ext uri="{FF2B5EF4-FFF2-40B4-BE49-F238E27FC236}">
                <a16:creationId xmlns:a16="http://schemas.microsoft.com/office/drawing/2014/main" id="{C78DE583-4C77-DF48-2346-77D63D011513}"/>
              </a:ext>
            </a:extLst>
          </p:cNvPr>
          <p:cNvGrpSpPr/>
          <p:nvPr/>
        </p:nvGrpSpPr>
        <p:grpSpPr>
          <a:xfrm>
            <a:off x="609600" y="498853"/>
            <a:ext cx="858044" cy="803654"/>
            <a:chOff x="1016000" y="1137920"/>
            <a:chExt cx="1016000" cy="1016000"/>
          </a:xfrm>
        </p:grpSpPr>
        <p:sp>
          <p:nvSpPr>
            <p:cNvPr id="5" name="Oval 4">
              <a:extLst>
                <a:ext uri="{FF2B5EF4-FFF2-40B4-BE49-F238E27FC236}">
                  <a16:creationId xmlns:a16="http://schemas.microsoft.com/office/drawing/2014/main" id="{B2CD308D-0A7F-AEDA-6E80-E95209A2FCF9}"/>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E4E4323-9F5F-F645-B7C4-AFE59778DC40}"/>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01</a:t>
              </a:r>
            </a:p>
          </p:txBody>
        </p:sp>
      </p:grpSp>
      <p:grpSp>
        <p:nvGrpSpPr>
          <p:cNvPr id="7" name="Group 6">
            <a:extLst>
              <a:ext uri="{FF2B5EF4-FFF2-40B4-BE49-F238E27FC236}">
                <a16:creationId xmlns:a16="http://schemas.microsoft.com/office/drawing/2014/main" id="{E09DD50A-A0EE-BA64-3ACA-700F7177EB9D}"/>
              </a:ext>
            </a:extLst>
          </p:cNvPr>
          <p:cNvGrpSpPr/>
          <p:nvPr/>
        </p:nvGrpSpPr>
        <p:grpSpPr>
          <a:xfrm>
            <a:off x="609600" y="3281381"/>
            <a:ext cx="858044" cy="803654"/>
            <a:chOff x="1016000" y="1137920"/>
            <a:chExt cx="1016000" cy="1016000"/>
          </a:xfrm>
        </p:grpSpPr>
        <p:sp>
          <p:nvSpPr>
            <p:cNvPr id="8" name="Oval 7">
              <a:extLst>
                <a:ext uri="{FF2B5EF4-FFF2-40B4-BE49-F238E27FC236}">
                  <a16:creationId xmlns:a16="http://schemas.microsoft.com/office/drawing/2014/main" id="{57529128-ECDB-DC47-1D50-E3A2BDE7CBEE}"/>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03A3FF3-069D-D24D-C3E0-A3B9EC0F62A3}"/>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02</a:t>
              </a:r>
            </a:p>
          </p:txBody>
        </p:sp>
      </p:grpSp>
      <p:sp>
        <p:nvSpPr>
          <p:cNvPr id="10" name="TextBox 9">
            <a:extLst>
              <a:ext uri="{FF2B5EF4-FFF2-40B4-BE49-F238E27FC236}">
                <a16:creationId xmlns:a16="http://schemas.microsoft.com/office/drawing/2014/main" id="{668E1938-D315-1E3A-E4AF-F5F69B3921CB}"/>
              </a:ext>
            </a:extLst>
          </p:cNvPr>
          <p:cNvSpPr txBox="1"/>
          <p:nvPr/>
        </p:nvSpPr>
        <p:spPr>
          <a:xfrm>
            <a:off x="1733847" y="3558380"/>
            <a:ext cx="5913047" cy="2308324"/>
          </a:xfrm>
          <a:prstGeom prst="rect">
            <a:avLst/>
          </a:prstGeom>
          <a:noFill/>
        </p:spPr>
        <p:txBody>
          <a:bodyPr wrap="square" rtlCol="0">
            <a:spAutoFit/>
          </a:bodyPr>
          <a:lstStyle/>
          <a:p>
            <a:pPr marL="0" indent="0"/>
            <a:r>
              <a:rPr lang="en-US" b="1" dirty="0">
                <a:solidFill>
                  <a:srgbClr val="D11C5F"/>
                </a:solidFill>
              </a:rPr>
              <a:t>Repräsentation: </a:t>
            </a:r>
            <a:r>
              <a:rPr lang="en-US" dirty="0">
                <a:solidFill>
                  <a:srgbClr val="083F59"/>
                </a:solidFill>
              </a:rPr>
              <a:t>KMU können sicherstellen, dass alle Stimmen, insbesondere die von </a:t>
            </a:r>
            <a:r>
              <a:rPr lang="en-US" dirty="0" err="1">
                <a:solidFill>
                  <a:srgbClr val="083F59"/>
                </a:solidFill>
              </a:rPr>
              <a:t>marginalisierten </a:t>
            </a:r>
            <a:r>
              <a:rPr lang="en-US" dirty="0">
                <a:solidFill>
                  <a:srgbClr val="083F59"/>
                </a:solidFill>
              </a:rPr>
              <a:t>oder unterrepräsentierten Gruppen, gehört werden.</a:t>
            </a:r>
          </a:p>
          <a:p>
            <a:r>
              <a:rPr lang="en-US" dirty="0"/>
              <a:t>Eine </a:t>
            </a:r>
            <a:r>
              <a:rPr lang="en-US" b="1" dirty="0">
                <a:solidFill>
                  <a:srgbClr val="D11C5F"/>
                </a:solidFill>
              </a:rPr>
              <a:t>örtliche Bäckerei </a:t>
            </a:r>
            <a:r>
              <a:rPr lang="en-US" dirty="0">
                <a:solidFill>
                  <a:srgbClr val="083F59"/>
                </a:solidFill>
              </a:rPr>
              <a:t>könnte </a:t>
            </a:r>
            <a:r>
              <a:rPr lang="en-US" dirty="0">
                <a:solidFill>
                  <a:srgbClr val="D11C5F"/>
                </a:solidFill>
              </a:rPr>
              <a:t>beispielsweise </a:t>
            </a:r>
            <a:r>
              <a:rPr lang="en-US" dirty="0">
                <a:solidFill>
                  <a:srgbClr val="083F59"/>
                </a:solidFill>
              </a:rPr>
              <a:t>Fokusgruppen mit Gemeindemitgliedern mit unterschiedlichem kulturellem Hintergrund veranstalten, um neue Rezepte oder Festtagsspezialitäten zu erforschen und einzubauen, die die Vielfalt der Gemeinde repräsentieren.</a:t>
            </a:r>
            <a:endParaRPr lang="en-IE" sz="1400" dirty="0"/>
          </a:p>
        </p:txBody>
      </p:sp>
      <p:pic>
        <p:nvPicPr>
          <p:cNvPr id="12" name="Picture 11" descr="A child taking a selfie with a group of people around it&#10;&#10;AI-generated content may be incorrect.">
            <a:extLst>
              <a:ext uri="{FF2B5EF4-FFF2-40B4-BE49-F238E27FC236}">
                <a16:creationId xmlns:a16="http://schemas.microsoft.com/office/drawing/2014/main" id="{BAE6993E-611C-CE93-259F-599D7ABD58B9}"/>
              </a:ext>
            </a:extLst>
          </p:cNvPr>
          <p:cNvPicPr>
            <a:picLocks noChangeAspect="1"/>
          </p:cNvPicPr>
          <p:nvPr/>
        </p:nvPicPr>
        <p:blipFill>
          <a:blip r:embed="rId2"/>
          <a:srcRect l="5493" t="2291" r="4645"/>
          <a:stretch/>
        </p:blipFill>
        <p:spPr>
          <a:xfrm>
            <a:off x="8315325" y="2002379"/>
            <a:ext cx="3589805" cy="2602191"/>
          </a:xfrm>
          <a:prstGeom prst="rect">
            <a:avLst/>
          </a:prstGeom>
        </p:spPr>
      </p:pic>
    </p:spTree>
    <p:extLst>
      <p:ext uri="{BB962C8B-B14F-4D97-AF65-F5344CB8AC3E}">
        <p14:creationId xmlns:p14="http://schemas.microsoft.com/office/powerpoint/2010/main" val="17979424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E1B60-34CB-0AA7-C511-856EBF0F6A6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0612308E-30BD-2473-189C-0E93C711A9B7}"/>
              </a:ext>
            </a:extLst>
          </p:cNvPr>
          <p:cNvGrpSpPr/>
          <p:nvPr/>
        </p:nvGrpSpPr>
        <p:grpSpPr>
          <a:xfrm>
            <a:off x="609600" y="509606"/>
            <a:ext cx="858044" cy="803654"/>
            <a:chOff x="1016000" y="1137920"/>
            <a:chExt cx="1016000" cy="1016000"/>
          </a:xfrm>
        </p:grpSpPr>
        <p:sp>
          <p:nvSpPr>
            <p:cNvPr id="8" name="Oval 7">
              <a:extLst>
                <a:ext uri="{FF2B5EF4-FFF2-40B4-BE49-F238E27FC236}">
                  <a16:creationId xmlns:a16="http://schemas.microsoft.com/office/drawing/2014/main" id="{3DF93C61-7ECD-5134-0F5F-2553059E8620}"/>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5222434-02F7-4C53-0B0F-6370546F6CA2}"/>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03</a:t>
              </a:r>
            </a:p>
          </p:txBody>
        </p:sp>
      </p:grpSp>
      <p:sp>
        <p:nvSpPr>
          <p:cNvPr id="10" name="TextBox 9">
            <a:extLst>
              <a:ext uri="{FF2B5EF4-FFF2-40B4-BE49-F238E27FC236}">
                <a16:creationId xmlns:a16="http://schemas.microsoft.com/office/drawing/2014/main" id="{9392BF37-D059-F070-A500-5C2BB02E6CA4}"/>
              </a:ext>
            </a:extLst>
          </p:cNvPr>
          <p:cNvSpPr txBox="1"/>
          <p:nvPr/>
        </p:nvSpPr>
        <p:spPr>
          <a:xfrm>
            <a:off x="1733847" y="509606"/>
            <a:ext cx="6230471" cy="2554545"/>
          </a:xfrm>
          <a:prstGeom prst="rect">
            <a:avLst/>
          </a:prstGeom>
          <a:noFill/>
        </p:spPr>
        <p:txBody>
          <a:bodyPr wrap="square" rtlCol="0">
            <a:spAutoFit/>
          </a:bodyPr>
          <a:lstStyle/>
          <a:p>
            <a:r>
              <a:rPr lang="en-US" b="1" dirty="0">
                <a:solidFill>
                  <a:srgbClr val="D11C5F"/>
                </a:solidFill>
              </a:rPr>
              <a:t>Zugänglichkeit: </a:t>
            </a:r>
            <a:r>
              <a:rPr lang="en-US" dirty="0">
                <a:solidFill>
                  <a:srgbClr val="083F59"/>
                </a:solidFill>
              </a:rPr>
              <a:t>Engagement-Aktivitäten und Informationen müssen für jeden zugänglich sein, auch für Menschen mit Behinderungen, Nicht-Muttersprachler oder Menschen mit begrenzten Ressourcen.</a:t>
            </a:r>
          </a:p>
          <a:p>
            <a:r>
              <a:rPr lang="en-US" dirty="0">
                <a:solidFill>
                  <a:srgbClr val="083F59"/>
                </a:solidFill>
              </a:rPr>
              <a:t>Ein </a:t>
            </a:r>
            <a:r>
              <a:rPr lang="en-US" b="1" dirty="0">
                <a:solidFill>
                  <a:srgbClr val="D11C5F"/>
                </a:solidFill>
              </a:rPr>
              <a:t>Fitnessstudio </a:t>
            </a:r>
            <a:r>
              <a:rPr lang="en-US" dirty="0">
                <a:solidFill>
                  <a:srgbClr val="083F59"/>
                </a:solidFill>
              </a:rPr>
              <a:t>könnte </a:t>
            </a:r>
            <a:r>
              <a:rPr lang="en-US" dirty="0">
                <a:solidFill>
                  <a:srgbClr val="D11C5F"/>
                </a:solidFill>
              </a:rPr>
              <a:t>beispielsweise </a:t>
            </a:r>
            <a:r>
              <a:rPr lang="en-US" dirty="0">
                <a:solidFill>
                  <a:srgbClr val="083F59"/>
                </a:solidFill>
              </a:rPr>
              <a:t>kostenlose virtuelle Wellness-Kurse für Personen anbieten, die nicht persönlich teilnehmen können, und sicherstellen, dass Sprachoptionen und Untertitel verfügbar sind.</a:t>
            </a:r>
          </a:p>
          <a:p>
            <a:endParaRPr lang="en-IE" sz="1400" dirty="0"/>
          </a:p>
        </p:txBody>
      </p:sp>
      <p:sp>
        <p:nvSpPr>
          <p:cNvPr id="13" name="Text Placeholder 1">
            <a:extLst>
              <a:ext uri="{FF2B5EF4-FFF2-40B4-BE49-F238E27FC236}">
                <a16:creationId xmlns:a16="http://schemas.microsoft.com/office/drawing/2014/main" id="{9766D0B5-BFE3-95B0-8703-63CA3503AB6D}"/>
              </a:ext>
            </a:extLst>
          </p:cNvPr>
          <p:cNvSpPr>
            <a:spLocks noGrp="1"/>
          </p:cNvSpPr>
          <p:nvPr>
            <p:ph type="body" sz="quarter" idx="18"/>
          </p:nvPr>
        </p:nvSpPr>
        <p:spPr>
          <a:xfrm>
            <a:off x="1733847" y="3429000"/>
            <a:ext cx="5913047" cy="2009201"/>
          </a:xfrm>
        </p:spPr>
        <p:txBody>
          <a:bodyPr/>
          <a:lstStyle/>
          <a:p>
            <a:pPr marL="0" indent="0"/>
            <a:r>
              <a:rPr lang="en-US" sz="1800" b="1" dirty="0">
                <a:solidFill>
                  <a:srgbClr val="D11C5F"/>
                </a:solidFill>
              </a:rPr>
              <a:t>Transparenz: </a:t>
            </a:r>
            <a:r>
              <a:rPr lang="en-US" sz="1800" dirty="0"/>
              <a:t>Vermitteln Sie klar und deutlich den Zweck, den Prozess und die erwarteten Ergebnisse der Engagementbemühungen.</a:t>
            </a:r>
          </a:p>
          <a:p>
            <a:pPr marL="0" indent="0"/>
            <a:r>
              <a:rPr lang="en-US" sz="1800" dirty="0"/>
              <a:t>Ein </a:t>
            </a:r>
            <a:r>
              <a:rPr lang="en-US" sz="1800" b="1" dirty="0">
                <a:solidFill>
                  <a:srgbClr val="D11C5F"/>
                </a:solidFill>
              </a:rPr>
              <a:t>Co-Working-Space </a:t>
            </a:r>
            <a:r>
              <a:rPr lang="en-US" sz="1800" dirty="0"/>
              <a:t>könnte </a:t>
            </a:r>
            <a:r>
              <a:rPr lang="en-US" sz="1800" dirty="0">
                <a:solidFill>
                  <a:srgbClr val="D11C5F"/>
                </a:solidFill>
              </a:rPr>
              <a:t>zum Beispiel </a:t>
            </a:r>
            <a:r>
              <a:rPr lang="en-US" sz="1800" dirty="0"/>
              <a:t>regelmäßige Community-Treffen veranstalten, um sich über Expansionspläne auszutauschen, Feedback einzuholen und zu erörtern, wie Freiberufler und Start-ups in der Region besser unterstützt werden können.</a:t>
            </a:r>
            <a:endParaRPr lang="en-IE" sz="1800" dirty="0"/>
          </a:p>
        </p:txBody>
      </p:sp>
      <p:grpSp>
        <p:nvGrpSpPr>
          <p:cNvPr id="14" name="Group 13">
            <a:extLst>
              <a:ext uri="{FF2B5EF4-FFF2-40B4-BE49-F238E27FC236}">
                <a16:creationId xmlns:a16="http://schemas.microsoft.com/office/drawing/2014/main" id="{73BDEB93-EB49-F3F2-4A0C-4F865DFB84C5}"/>
              </a:ext>
            </a:extLst>
          </p:cNvPr>
          <p:cNvGrpSpPr/>
          <p:nvPr/>
        </p:nvGrpSpPr>
        <p:grpSpPr>
          <a:xfrm>
            <a:off x="582787" y="3429000"/>
            <a:ext cx="858044" cy="803654"/>
            <a:chOff x="1016000" y="1137920"/>
            <a:chExt cx="1016000" cy="1016000"/>
          </a:xfrm>
        </p:grpSpPr>
        <p:sp>
          <p:nvSpPr>
            <p:cNvPr id="15" name="Oval 14">
              <a:extLst>
                <a:ext uri="{FF2B5EF4-FFF2-40B4-BE49-F238E27FC236}">
                  <a16:creationId xmlns:a16="http://schemas.microsoft.com/office/drawing/2014/main" id="{EA671AFB-20E6-4697-E4F3-4CA0112B87C9}"/>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25356D9-82AD-52FD-8823-E87E2234ED55}"/>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04</a:t>
              </a:r>
            </a:p>
          </p:txBody>
        </p:sp>
      </p:grpSp>
      <p:pic>
        <p:nvPicPr>
          <p:cNvPr id="18" name="Picture 17" descr="A group of hands holding each other's fists&#10;&#10;AI-generated content may be incorrect.">
            <a:extLst>
              <a:ext uri="{FF2B5EF4-FFF2-40B4-BE49-F238E27FC236}">
                <a16:creationId xmlns:a16="http://schemas.microsoft.com/office/drawing/2014/main" id="{8A88C6C6-9356-0064-FA4F-280F27976BE8}"/>
              </a:ext>
            </a:extLst>
          </p:cNvPr>
          <p:cNvPicPr>
            <a:picLocks noChangeAspect="1"/>
          </p:cNvPicPr>
          <p:nvPr/>
        </p:nvPicPr>
        <p:blipFill>
          <a:blip r:embed="rId2"/>
          <a:stretch>
            <a:fillRect/>
          </a:stretch>
        </p:blipFill>
        <p:spPr>
          <a:xfrm>
            <a:off x="8133353" y="1128558"/>
            <a:ext cx="3438321" cy="5157942"/>
          </a:xfrm>
          <a:prstGeom prst="rect">
            <a:avLst/>
          </a:prstGeom>
        </p:spPr>
      </p:pic>
    </p:spTree>
    <p:extLst>
      <p:ext uri="{BB962C8B-B14F-4D97-AF65-F5344CB8AC3E}">
        <p14:creationId xmlns:p14="http://schemas.microsoft.com/office/powerpoint/2010/main" val="1987519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B41E6-05F9-651E-E935-C84F46E92F82}"/>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BE7B012D-2DA6-E97B-FA55-D687A28D8DBC}"/>
              </a:ext>
            </a:extLst>
          </p:cNvPr>
          <p:cNvGrpSpPr/>
          <p:nvPr/>
        </p:nvGrpSpPr>
        <p:grpSpPr>
          <a:xfrm>
            <a:off x="475297" y="576281"/>
            <a:ext cx="858044" cy="803654"/>
            <a:chOff x="1016000" y="1137920"/>
            <a:chExt cx="1016000" cy="1016000"/>
          </a:xfrm>
        </p:grpSpPr>
        <p:sp>
          <p:nvSpPr>
            <p:cNvPr id="8" name="Oval 7">
              <a:extLst>
                <a:ext uri="{FF2B5EF4-FFF2-40B4-BE49-F238E27FC236}">
                  <a16:creationId xmlns:a16="http://schemas.microsoft.com/office/drawing/2014/main" id="{8C615E9C-12CB-669B-9ED8-6218725A49AB}"/>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F87CFAE-0807-3BF2-E2DB-C605DA77EB81}"/>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05</a:t>
              </a:r>
            </a:p>
          </p:txBody>
        </p:sp>
      </p:grpSp>
      <p:sp>
        <p:nvSpPr>
          <p:cNvPr id="10" name="TextBox 9">
            <a:extLst>
              <a:ext uri="{FF2B5EF4-FFF2-40B4-BE49-F238E27FC236}">
                <a16:creationId xmlns:a16="http://schemas.microsoft.com/office/drawing/2014/main" id="{0EF7401E-B4CD-27F1-8A9A-0F21C10DF6C7}"/>
              </a:ext>
            </a:extLst>
          </p:cNvPr>
          <p:cNvSpPr txBox="1"/>
          <p:nvPr/>
        </p:nvSpPr>
        <p:spPr>
          <a:xfrm>
            <a:off x="1440831" y="576281"/>
            <a:ext cx="6230471" cy="2185214"/>
          </a:xfrm>
          <a:prstGeom prst="rect">
            <a:avLst/>
          </a:prstGeom>
          <a:noFill/>
        </p:spPr>
        <p:txBody>
          <a:bodyPr wrap="square" rtlCol="0">
            <a:spAutoFit/>
          </a:bodyPr>
          <a:lstStyle/>
          <a:p>
            <a:pPr>
              <a:spcBef>
                <a:spcPts val="600"/>
              </a:spcBef>
              <a:spcAft>
                <a:spcPts val="600"/>
              </a:spcAft>
            </a:pPr>
            <a:r>
              <a:rPr lang="en-US" b="1" dirty="0">
                <a:solidFill>
                  <a:srgbClr val="D11C5F"/>
                </a:solidFill>
              </a:rPr>
              <a:t>Respektieren: </a:t>
            </a:r>
            <a:r>
              <a:rPr lang="en-US" dirty="0">
                <a:solidFill>
                  <a:srgbClr val="083F59"/>
                </a:solidFill>
              </a:rPr>
              <a:t>Wertschätzung und Anerkennung der einzigartigen Perspektiven, Fähigkeiten und Kenntnisse, die jedes Mitglied der Gemeinschaft mitbringt.</a:t>
            </a:r>
          </a:p>
          <a:p>
            <a:pPr>
              <a:spcBef>
                <a:spcPts val="600"/>
              </a:spcBef>
              <a:spcAft>
                <a:spcPts val="600"/>
              </a:spcAft>
            </a:pPr>
            <a:r>
              <a:rPr lang="en-US" dirty="0"/>
              <a:t>Ein </a:t>
            </a:r>
            <a:r>
              <a:rPr lang="en-US" dirty="0">
                <a:solidFill>
                  <a:srgbClr val="083F59"/>
                </a:solidFill>
              </a:rPr>
              <a:t>lokales </a:t>
            </a:r>
            <a:r>
              <a:rPr lang="en-US" b="1" dirty="0">
                <a:solidFill>
                  <a:srgbClr val="D11C5F"/>
                </a:solidFill>
              </a:rPr>
              <a:t>Start-up-Unternehmen </a:t>
            </a:r>
            <a:r>
              <a:rPr lang="en-US" dirty="0">
                <a:solidFill>
                  <a:srgbClr val="083F59"/>
                </a:solidFill>
              </a:rPr>
              <a:t>könnte </a:t>
            </a:r>
            <a:r>
              <a:rPr lang="en-US" dirty="0">
                <a:solidFill>
                  <a:srgbClr val="D11C5F"/>
                </a:solidFill>
              </a:rPr>
              <a:t>beispielsweise </a:t>
            </a:r>
            <a:r>
              <a:rPr lang="en-US" dirty="0">
                <a:solidFill>
                  <a:srgbClr val="083F59"/>
                </a:solidFill>
              </a:rPr>
              <a:t>Workshops </a:t>
            </a:r>
            <a:r>
              <a:rPr lang="en-US" dirty="0" err="1">
                <a:solidFill>
                  <a:srgbClr val="083F59"/>
                </a:solidFill>
              </a:rPr>
              <a:t>organisieren</a:t>
            </a:r>
            <a:r>
              <a:rPr lang="en-US" dirty="0">
                <a:solidFill>
                  <a:srgbClr val="083F59"/>
                </a:solidFill>
              </a:rPr>
              <a:t>, in denen ältere Gemeindemitglieder traditionelle Fähigkeiten oder Kenntnisse weitergeben, die zu innovativen Lösungen inspirieren können.</a:t>
            </a:r>
            <a:endParaRPr lang="en-IE" sz="1400" dirty="0"/>
          </a:p>
        </p:txBody>
      </p:sp>
      <p:pic>
        <p:nvPicPr>
          <p:cNvPr id="12" name="Picture 11" descr="A group of people sitting at a table with laptops&#10;&#10;AI-generated content may be incorrect.">
            <a:extLst>
              <a:ext uri="{FF2B5EF4-FFF2-40B4-BE49-F238E27FC236}">
                <a16:creationId xmlns:a16="http://schemas.microsoft.com/office/drawing/2014/main" id="{A67DE140-C84F-49F8-EBF3-1CF6931027CD}"/>
              </a:ext>
            </a:extLst>
          </p:cNvPr>
          <p:cNvPicPr>
            <a:picLocks noChangeAspect="1"/>
          </p:cNvPicPr>
          <p:nvPr/>
        </p:nvPicPr>
        <p:blipFill>
          <a:blip r:embed="rId2"/>
          <a:srcRect l="2851" r="8306"/>
          <a:stretch/>
        </p:blipFill>
        <p:spPr>
          <a:xfrm>
            <a:off x="7448027" y="1302507"/>
            <a:ext cx="4448138" cy="3337514"/>
          </a:xfrm>
          <a:prstGeom prst="rect">
            <a:avLst/>
          </a:prstGeom>
        </p:spPr>
      </p:pic>
      <p:sp>
        <p:nvSpPr>
          <p:cNvPr id="13" name="Text Placeholder 1">
            <a:extLst>
              <a:ext uri="{FF2B5EF4-FFF2-40B4-BE49-F238E27FC236}">
                <a16:creationId xmlns:a16="http://schemas.microsoft.com/office/drawing/2014/main" id="{3DD58D8D-67BF-F890-D78F-4C377A4E8D13}"/>
              </a:ext>
            </a:extLst>
          </p:cNvPr>
          <p:cNvSpPr>
            <a:spLocks noGrp="1"/>
          </p:cNvSpPr>
          <p:nvPr>
            <p:ph type="body" sz="quarter" idx="18"/>
          </p:nvPr>
        </p:nvSpPr>
        <p:spPr>
          <a:xfrm>
            <a:off x="1451557" y="3271957"/>
            <a:ext cx="5913047" cy="2009201"/>
          </a:xfrm>
        </p:spPr>
        <p:txBody>
          <a:bodyPr/>
          <a:lstStyle/>
          <a:p>
            <a:pPr marL="0" indent="0"/>
            <a:r>
              <a:rPr lang="en-US" sz="1800" b="1" dirty="0">
                <a:solidFill>
                  <a:srgbClr val="D11C5F"/>
                </a:solidFill>
              </a:rPr>
              <a:t>Befähigung: </a:t>
            </a:r>
            <a:r>
              <a:rPr lang="en-US" sz="1800" dirty="0"/>
              <a:t>Den Mitgliedern der Gemeinschaft Instrumente, Wissen und Möglichkeiten an die Hand geben, um Entscheidungen zu treffen, die sie betreffen.</a:t>
            </a:r>
          </a:p>
          <a:p>
            <a:pPr marL="0" indent="0"/>
            <a:r>
              <a:rPr lang="en-US" sz="1800" dirty="0"/>
              <a:t>Ein kleiner </a:t>
            </a:r>
            <a:r>
              <a:rPr lang="en-US" sz="1800" b="1" dirty="0">
                <a:solidFill>
                  <a:srgbClr val="D11C5F"/>
                </a:solidFill>
              </a:rPr>
              <a:t>städtischer Bauernhof </a:t>
            </a:r>
            <a:r>
              <a:rPr lang="en-US" sz="1800" dirty="0"/>
              <a:t>könnte </a:t>
            </a:r>
            <a:r>
              <a:rPr lang="en-US" sz="1800" dirty="0">
                <a:solidFill>
                  <a:srgbClr val="D11C5F"/>
                </a:solidFill>
              </a:rPr>
              <a:t>beispielsweise </a:t>
            </a:r>
            <a:r>
              <a:rPr lang="en-US" sz="1800" dirty="0"/>
              <a:t>die Anwohner in nachhaltigen Anbaumethoden schulen und ihnen das Eigentum an einem Teil des Bauernhofs sowie ein Mitspracherecht bei der Verteilung und dem Verkauf der Erzeugnisse einräumen.</a:t>
            </a:r>
            <a:endParaRPr lang="en-IE" sz="1800" dirty="0"/>
          </a:p>
        </p:txBody>
      </p:sp>
      <p:grpSp>
        <p:nvGrpSpPr>
          <p:cNvPr id="14" name="Group 13">
            <a:extLst>
              <a:ext uri="{FF2B5EF4-FFF2-40B4-BE49-F238E27FC236}">
                <a16:creationId xmlns:a16="http://schemas.microsoft.com/office/drawing/2014/main" id="{54B4B950-07AD-88E8-CB47-ED8045773762}"/>
              </a:ext>
            </a:extLst>
          </p:cNvPr>
          <p:cNvGrpSpPr/>
          <p:nvPr/>
        </p:nvGrpSpPr>
        <p:grpSpPr>
          <a:xfrm>
            <a:off x="486023" y="3271957"/>
            <a:ext cx="858044" cy="803654"/>
            <a:chOff x="1016000" y="1137920"/>
            <a:chExt cx="1016000" cy="1016000"/>
          </a:xfrm>
        </p:grpSpPr>
        <p:sp>
          <p:nvSpPr>
            <p:cNvPr id="15" name="Oval 14">
              <a:extLst>
                <a:ext uri="{FF2B5EF4-FFF2-40B4-BE49-F238E27FC236}">
                  <a16:creationId xmlns:a16="http://schemas.microsoft.com/office/drawing/2014/main" id="{821CF3B2-8443-9E30-AAF1-32EAC0141BF3}"/>
                </a:ext>
              </a:extLst>
            </p:cNvPr>
            <p:cNvSpPr/>
            <p:nvPr/>
          </p:nvSpPr>
          <p:spPr>
            <a:xfrm>
              <a:off x="1016000" y="1137920"/>
              <a:ext cx="1016000" cy="1016000"/>
            </a:xfrm>
            <a:prstGeom prst="ellipse">
              <a:avLst/>
            </a:prstGeom>
            <a:solidFill>
              <a:srgbClr val="D11C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FD95FBA-C443-65AF-CC2E-4DB761A5FE19}"/>
                </a:ext>
              </a:extLst>
            </p:cNvPr>
            <p:cNvSpPr txBox="1"/>
            <p:nvPr/>
          </p:nvSpPr>
          <p:spPr>
            <a:xfrm>
              <a:off x="1028701" y="1185862"/>
              <a:ext cx="971551" cy="894928"/>
            </a:xfrm>
            <a:prstGeom prst="rect">
              <a:avLst/>
            </a:prstGeom>
            <a:noFill/>
          </p:spPr>
          <p:txBody>
            <a:bodyPr wrap="square" rtlCol="0">
              <a:spAutoFit/>
            </a:bodyPr>
            <a:lstStyle/>
            <a:p>
              <a:pPr marL="12700" algn="ctr"/>
              <a:r>
                <a:rPr lang="en-US" sz="4000" b="1" dirty="0">
                  <a:solidFill>
                    <a:schemeClr val="bg1"/>
                  </a:solidFill>
                </a:rPr>
                <a:t>06</a:t>
              </a:r>
            </a:p>
          </p:txBody>
        </p:sp>
      </p:grpSp>
    </p:spTree>
    <p:extLst>
      <p:ext uri="{BB962C8B-B14F-4D97-AF65-F5344CB8AC3E}">
        <p14:creationId xmlns:p14="http://schemas.microsoft.com/office/powerpoint/2010/main" val="2908756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5E1C0-2A25-CCBF-B3F5-B05D2F51FF0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527627-D789-552C-9573-3801D0EB56D9}"/>
              </a:ext>
            </a:extLst>
          </p:cNvPr>
          <p:cNvSpPr>
            <a:spLocks noGrp="1"/>
          </p:cNvSpPr>
          <p:nvPr>
            <p:ph type="body" sz="quarter" idx="13"/>
          </p:nvPr>
        </p:nvSpPr>
        <p:spPr>
          <a:xfrm>
            <a:off x="5736502" y="468792"/>
            <a:ext cx="5055171" cy="945575"/>
          </a:xfrm>
        </p:spPr>
        <p:txBody>
          <a:bodyPr>
            <a:normAutofit fontScale="92500" lnSpcReduction="10000"/>
          </a:bodyPr>
          <a:lstStyle/>
          <a:p>
            <a:r>
              <a:rPr lang="en-IE" sz="3600" b="1" dirty="0">
                <a:solidFill>
                  <a:srgbClr val="083F59"/>
                </a:solidFill>
              </a:rPr>
              <a:t>TEG Engineering, Mullingar, Irland</a:t>
            </a:r>
          </a:p>
        </p:txBody>
      </p:sp>
      <p:sp>
        <p:nvSpPr>
          <p:cNvPr id="3" name="Text Placeholder 2">
            <a:extLst>
              <a:ext uri="{FF2B5EF4-FFF2-40B4-BE49-F238E27FC236}">
                <a16:creationId xmlns:a16="http://schemas.microsoft.com/office/drawing/2014/main" id="{D78D6A0A-1464-F7B7-FD02-7AEA9B051EC1}"/>
              </a:ext>
            </a:extLst>
          </p:cNvPr>
          <p:cNvSpPr>
            <a:spLocks noGrp="1"/>
          </p:cNvSpPr>
          <p:nvPr>
            <p:ph type="body" sz="quarter" idx="43"/>
          </p:nvPr>
        </p:nvSpPr>
        <p:spPr>
          <a:xfrm>
            <a:off x="5372101" y="1659042"/>
            <a:ext cx="6186082" cy="1457653"/>
          </a:xfrm>
        </p:spPr>
        <p:txBody>
          <a:bodyPr>
            <a:noAutofit/>
          </a:bodyPr>
          <a:lstStyle/>
          <a:p>
            <a:pPr marL="0" indent="0">
              <a:lnSpc>
                <a:spcPct val="100000"/>
              </a:lnSpc>
              <a:spcBef>
                <a:spcPts val="0"/>
              </a:spcBef>
            </a:pPr>
            <a:r>
              <a:rPr lang="en-US" sz="2000" dirty="0">
                <a:solidFill>
                  <a:srgbClr val="083F59"/>
                </a:solidFill>
              </a:rPr>
              <a:t>TEG ist ein spezialisiertes Ingenieurdienstleistungsunternehmen, das maßgeschneiderte Lösungen für die Luftfahrt-, die biopharmazeutische und die pharmazeutische Industrie anbietet. Das Unternehmen mit Hauptsitz in Irland unterstützt Kunden in über 30 Ländern mit schnellen und effektiven </a:t>
            </a:r>
          </a:p>
          <a:p>
            <a:endParaRPr lang="en-IE" sz="2000" dirty="0">
              <a:solidFill>
                <a:srgbClr val="083F59"/>
              </a:solidFill>
            </a:endParaRPr>
          </a:p>
        </p:txBody>
      </p:sp>
      <p:pic>
        <p:nvPicPr>
          <p:cNvPr id="5" name="Picture Placeholder 4" descr="A group of people standing in front of a building&#10;&#10;AI-generated content may be incorrect.">
            <a:extLst>
              <a:ext uri="{FF2B5EF4-FFF2-40B4-BE49-F238E27FC236}">
                <a16:creationId xmlns:a16="http://schemas.microsoft.com/office/drawing/2014/main" id="{1094E5B7-961F-66AA-84E6-DD1332CAA6D6}"/>
              </a:ext>
            </a:extLst>
          </p:cNvPr>
          <p:cNvPicPr>
            <a:picLocks noGrp="1" noChangeAspect="1"/>
          </p:cNvPicPr>
          <p:nvPr>
            <p:ph type="pic" sz="quarter" idx="44"/>
          </p:nvPr>
        </p:nvPicPr>
        <p:blipFill>
          <a:blip r:embed="rId2"/>
          <a:srcRect l="20446" r="20446"/>
          <a:stretch>
            <a:fillRect/>
          </a:stretch>
        </p:blipFill>
        <p:spPr>
          <a:xfrm>
            <a:off x="633413" y="1311275"/>
            <a:ext cx="4348162" cy="4235450"/>
          </a:xfrm>
        </p:spPr>
      </p:pic>
      <p:sp>
        <p:nvSpPr>
          <p:cNvPr id="8" name="TextBox 7">
            <a:extLst>
              <a:ext uri="{FF2B5EF4-FFF2-40B4-BE49-F238E27FC236}">
                <a16:creationId xmlns:a16="http://schemas.microsoft.com/office/drawing/2014/main" id="{673A5FD7-6904-F535-0CC9-A249194C62C7}"/>
              </a:ext>
            </a:extLst>
          </p:cNvPr>
          <p:cNvSpPr txBox="1"/>
          <p:nvPr/>
        </p:nvSpPr>
        <p:spPr>
          <a:xfrm>
            <a:off x="5438776" y="4524375"/>
            <a:ext cx="6269354" cy="1569660"/>
          </a:xfrm>
          <a:prstGeom prst="rect">
            <a:avLst/>
          </a:prstGeom>
          <a:noFill/>
        </p:spPr>
        <p:txBody>
          <a:bodyPr wrap="square" rtlCol="0">
            <a:spAutoFit/>
          </a:bodyPr>
          <a:lstStyle/>
          <a:p>
            <a:pPr algn="ctr"/>
            <a:r>
              <a:rPr lang="en-US" sz="2400" dirty="0">
                <a:solidFill>
                  <a:srgbClr val="083F59"/>
                </a:solidFill>
              </a:rPr>
              <a:t>Das Ziel von TEG ist es, bei unseren Kunden, Mitarbeitern und lokalen Gemeinschaften als das beste Ingenieurunternehmen für die Gestaltung der Zukunft bekannt zu sein. </a:t>
            </a:r>
            <a:endParaRPr lang="en-IE" sz="2400" dirty="0">
              <a:solidFill>
                <a:srgbClr val="083F59"/>
              </a:solidFill>
            </a:endParaRPr>
          </a:p>
        </p:txBody>
      </p:sp>
      <p:sp>
        <p:nvSpPr>
          <p:cNvPr id="4" name="TextBox 3">
            <a:extLst>
              <a:ext uri="{FF2B5EF4-FFF2-40B4-BE49-F238E27FC236}">
                <a16:creationId xmlns:a16="http://schemas.microsoft.com/office/drawing/2014/main" id="{A34A2E48-12FE-AE1A-A2D6-9A2C55A93D94}"/>
              </a:ext>
            </a:extLst>
          </p:cNvPr>
          <p:cNvSpPr txBox="1"/>
          <p:nvPr/>
        </p:nvSpPr>
        <p:spPr>
          <a:xfrm>
            <a:off x="781470" y="120185"/>
            <a:ext cx="4052047" cy="769441"/>
          </a:xfrm>
          <a:prstGeom prst="rect">
            <a:avLst/>
          </a:prstGeom>
          <a:solidFill>
            <a:srgbClr val="CE362B"/>
          </a:solidFill>
        </p:spPr>
        <p:txBody>
          <a:bodyPr wrap="square" rtlCol="0">
            <a:spAutoFit/>
          </a:bodyPr>
          <a:lstStyle/>
          <a:p>
            <a:pPr algn="ctr"/>
            <a:r>
              <a:rPr lang="en-IE" sz="4400" dirty="0">
                <a:solidFill>
                  <a:schemeClr val="bg1"/>
                </a:solidFill>
                <a:latin typeface="Aharoni" panose="02010803020104030203" pitchFamily="2" charset="-79"/>
                <a:cs typeface="Aharoni" panose="02010803020104030203" pitchFamily="2" charset="-79"/>
              </a:rPr>
              <a:t>Fallstudie</a:t>
            </a:r>
          </a:p>
        </p:txBody>
      </p:sp>
    </p:spTree>
    <p:extLst>
      <p:ext uri="{BB962C8B-B14F-4D97-AF65-F5344CB8AC3E}">
        <p14:creationId xmlns:p14="http://schemas.microsoft.com/office/powerpoint/2010/main" val="13410498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C651-E5F1-6ECB-819E-EA8A6DAE4A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4A56E7-A2F6-1316-27DD-41FC86658DD3}"/>
              </a:ext>
            </a:extLst>
          </p:cNvPr>
          <p:cNvSpPr>
            <a:spLocks noGrp="1"/>
          </p:cNvSpPr>
          <p:nvPr>
            <p:ph type="body" sz="quarter" idx="18"/>
          </p:nvPr>
        </p:nvSpPr>
        <p:spPr>
          <a:xfrm>
            <a:off x="731705" y="569329"/>
            <a:ext cx="10595237" cy="3849918"/>
          </a:xfrm>
        </p:spPr>
        <p:txBody>
          <a:bodyPr/>
          <a:lstStyle/>
          <a:p>
            <a:r>
              <a:rPr lang="en-US" b="1" dirty="0">
                <a:highlight>
                  <a:srgbClr val="DEA900"/>
                </a:highlight>
              </a:rPr>
              <a:t>Unser Auftrag </a:t>
            </a:r>
          </a:p>
          <a:p>
            <a:pPr marL="0" indent="0"/>
            <a:r>
              <a:rPr lang="en-US" dirty="0"/>
              <a:t>Unsere Kunden, Mitarbeiter und lokalen Gemeinschaften kennen TEG als das beste Ingenieurbüro für die Gestaltung der Zukunft.</a:t>
            </a:r>
          </a:p>
          <a:p>
            <a:r>
              <a:rPr lang="en-US" b="1" dirty="0">
                <a:highlight>
                  <a:srgbClr val="DEA900"/>
                </a:highlight>
              </a:rPr>
              <a:t>Werte und </a:t>
            </a:r>
            <a:r>
              <a:rPr lang="en-US" b="1" dirty="0" err="1">
                <a:highlight>
                  <a:srgbClr val="DEA900"/>
                </a:highlight>
              </a:rPr>
              <a:t>Verhaltensweisen</a:t>
            </a:r>
            <a:endParaRPr lang="en-US" b="1" dirty="0">
              <a:highlight>
                <a:srgbClr val="DEA900"/>
              </a:highlight>
            </a:endParaRPr>
          </a:p>
          <a:p>
            <a:pPr marL="0" indent="0"/>
            <a:r>
              <a:rPr lang="en-US" dirty="0"/>
              <a:t>Hier finden Sie einige der Werte und Normen der TEG:</a:t>
            </a:r>
          </a:p>
          <a:p>
            <a:pPr marL="342900" indent="-342900">
              <a:buFont typeface="Arial" panose="020B0604020202020204" pitchFamily="34" charset="0"/>
              <a:buChar char="•"/>
            </a:pPr>
            <a:r>
              <a:rPr lang="en-US" b="1" dirty="0"/>
              <a:t>Sicherheit &amp; Umwelt </a:t>
            </a:r>
            <a:r>
              <a:rPr lang="en-US" dirty="0"/>
              <a:t>- TEG wendet die höchsten Standards an, um die Sicherheit und Gesundheit unserer Mitarbeiter, unserer Kunden und der lokalen Gemeinschaften, in denen wir tätig sind, zu gewährleisten.</a:t>
            </a:r>
          </a:p>
          <a:p>
            <a:pPr marL="342900" indent="-342900">
              <a:buFont typeface="Arial" panose="020B0604020202020204" pitchFamily="34" charset="0"/>
              <a:buChar char="•"/>
            </a:pPr>
            <a:r>
              <a:rPr lang="en-US" b="1" dirty="0"/>
              <a:t>Flexibilität und Anpassungsfähigkeit </a:t>
            </a:r>
            <a:r>
              <a:rPr lang="en-US" dirty="0"/>
              <a:t>- Das historische und zukünftige Wachstum des Unternehmens basiert auf der hohen Flexibilität und Anpassungsfähigkeit des TEG-Teams.</a:t>
            </a:r>
          </a:p>
          <a:p>
            <a:pPr marL="342900" indent="-342900">
              <a:buFont typeface="Arial" panose="020B0604020202020204" pitchFamily="34" charset="0"/>
              <a:buChar char="•"/>
            </a:pPr>
            <a:r>
              <a:rPr lang="en-US" b="1" dirty="0"/>
              <a:t>Teamarbeit </a:t>
            </a:r>
            <a:r>
              <a:rPr lang="en-US" dirty="0"/>
              <a:t>- Die besten Lösungen entstehen durch die Zusammenarbeit mit Kollegen und Kunden.  Effektive Teamarbeit erfordert Beziehungen, Respekt und Austausch.</a:t>
            </a:r>
          </a:p>
        </p:txBody>
      </p:sp>
    </p:spTree>
    <p:extLst>
      <p:ext uri="{BB962C8B-B14F-4D97-AF65-F5344CB8AC3E}">
        <p14:creationId xmlns:p14="http://schemas.microsoft.com/office/powerpoint/2010/main" val="2961665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3666A-1989-30A6-3FCC-D20DB986F0E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4E9ECF6-A8BE-86E1-A7B4-15A30C34CBB7}"/>
              </a:ext>
            </a:extLst>
          </p:cNvPr>
          <p:cNvSpPr>
            <a:spLocks noGrp="1"/>
          </p:cNvSpPr>
          <p:nvPr>
            <p:ph type="body" sz="quarter" idx="18"/>
          </p:nvPr>
        </p:nvSpPr>
        <p:spPr>
          <a:xfrm>
            <a:off x="798381" y="1204687"/>
            <a:ext cx="6726370" cy="3849918"/>
          </a:xfrm>
        </p:spPr>
        <p:txBody>
          <a:bodyPr/>
          <a:lstStyle/>
          <a:p>
            <a:pPr marL="0" indent="0"/>
            <a:r>
              <a:rPr lang="en-US" sz="2000" dirty="0"/>
              <a:t>Die TEG nimmt ihr Engagement für die lokale Gemeinschaft in vier Hauptbereichen sehr ernst (entschuldigen Sie das Wortspiel </a:t>
            </a:r>
            <a:r>
              <a:rPr lang="en-US" sz="2000" dirty="0">
                <a:sym typeface="Wingdings" panose="05000000000000000000" pitchFamily="2" charset="2"/>
              </a:rPr>
              <a:t>)</a:t>
            </a:r>
            <a:endParaRPr lang="en-US" sz="2000" dirty="0"/>
          </a:p>
          <a:p>
            <a:pPr marL="342900" indent="-342900">
              <a:buFont typeface="Wingdings" panose="05000000000000000000" pitchFamily="2" charset="2"/>
              <a:buChar char="v"/>
            </a:pPr>
            <a:r>
              <a:rPr lang="en-US" sz="2000" b="1" dirty="0"/>
              <a:t>Unterstützen Sie lokale Teams: </a:t>
            </a:r>
            <a:r>
              <a:rPr lang="en-US" sz="2000" dirty="0"/>
              <a:t>Wir nehmen unser Engagement für die lokale Gemeinschaft sehr ernst. Wir tun dies auf konkrete Weise, indem wir lokale Unternehmen, die Mannschaftssportarten anbieten, finanziell unterstützen. Wir unterstützen Fußball-, Gaelic- und Rugby-Vereine, weil wir ihre Arbeit bewundern. Unsere Jugend wird dank der Westmeath GAA in Zukunft bessere Erwachsene sein, und deshalb sind wir jetzt der </a:t>
            </a:r>
            <a:r>
              <a:rPr lang="en-US" sz="2000" dirty="0">
                <a:solidFill>
                  <a:srgbClr val="D11C5F"/>
                </a:solidFill>
                <a:hlinkClick r:id="rId2">
                  <a:extLst>
                    <a:ext uri="{A12FA001-AC4F-418D-AE19-62706E023703}">
                      <ahyp:hlinkClr xmlns:ahyp="http://schemas.microsoft.com/office/drawing/2018/hyperlinkcolor" val="tx"/>
                    </a:ext>
                  </a:extLst>
                </a:hlinkClick>
              </a:rPr>
              <a:t>Hauptsponsor des Cusack Park</a:t>
            </a:r>
            <a:r>
              <a:rPr lang="en-US" sz="2000" dirty="0">
                <a:solidFill>
                  <a:srgbClr val="D11C5F"/>
                </a:solidFill>
              </a:rPr>
              <a:t>. </a:t>
            </a:r>
            <a:r>
              <a:rPr lang="en-US" sz="2000" dirty="0"/>
              <a:t>Er wird den Namen TEG Cusack Park tragen. Wir bewundern, was die Westmeath GAA erreicht hat und glauben, dass sie unsere Gemeinde zu einem besseren Ort zum Leben macht.</a:t>
            </a:r>
          </a:p>
          <a:p>
            <a:pPr marL="342900" indent="-342900">
              <a:buFont typeface="Wingdings" panose="05000000000000000000" pitchFamily="2" charset="2"/>
              <a:buChar char="v"/>
            </a:pPr>
            <a:r>
              <a:rPr lang="en-US" sz="2000" dirty="0"/>
              <a:t>Siehe TEG-Nachhaltigkeitsbericht unter Ressourcen </a:t>
            </a:r>
          </a:p>
        </p:txBody>
      </p:sp>
      <p:sp>
        <p:nvSpPr>
          <p:cNvPr id="5" name="Text Placeholder 4">
            <a:extLst>
              <a:ext uri="{FF2B5EF4-FFF2-40B4-BE49-F238E27FC236}">
                <a16:creationId xmlns:a16="http://schemas.microsoft.com/office/drawing/2014/main" id="{451508DC-58C9-C75C-1630-5AC0A49BA485}"/>
              </a:ext>
            </a:extLst>
          </p:cNvPr>
          <p:cNvSpPr>
            <a:spLocks noGrp="1"/>
          </p:cNvSpPr>
          <p:nvPr>
            <p:ph type="body" sz="quarter" idx="16"/>
          </p:nvPr>
        </p:nvSpPr>
        <p:spPr>
          <a:xfrm>
            <a:off x="798381" y="359776"/>
            <a:ext cx="10595237" cy="803654"/>
          </a:xfrm>
        </p:spPr>
        <p:txBody>
          <a:bodyPr anchor="ctr"/>
          <a:lstStyle/>
          <a:p>
            <a:r>
              <a:rPr lang="en-IE" sz="3200" dirty="0">
                <a:solidFill>
                  <a:srgbClr val="083F59"/>
                </a:solidFill>
              </a:rPr>
              <a:t>Stolzer Sponsor des County Football Club</a:t>
            </a:r>
          </a:p>
        </p:txBody>
      </p:sp>
      <p:sp>
        <p:nvSpPr>
          <p:cNvPr id="8" name="TextBox 7">
            <a:extLst>
              <a:ext uri="{FF2B5EF4-FFF2-40B4-BE49-F238E27FC236}">
                <a16:creationId xmlns:a16="http://schemas.microsoft.com/office/drawing/2014/main" id="{E4C71BF8-FF24-56B7-4ADF-50EC8146F48B}"/>
              </a:ext>
            </a:extLst>
          </p:cNvPr>
          <p:cNvSpPr txBox="1"/>
          <p:nvPr/>
        </p:nvSpPr>
        <p:spPr>
          <a:xfrm>
            <a:off x="3486149" y="6420535"/>
            <a:ext cx="8220075" cy="369332"/>
          </a:xfrm>
          <a:prstGeom prst="rect">
            <a:avLst/>
          </a:prstGeom>
          <a:noFill/>
        </p:spPr>
        <p:txBody>
          <a:bodyPr wrap="square">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https://teg.com/company-news/teg-proud-sponsors-of-westmeath-gaa/ </a:t>
            </a:r>
          </a:p>
        </p:txBody>
      </p:sp>
      <p:pic>
        <p:nvPicPr>
          <p:cNvPr id="3" name="Picture 2" descr="A group of men holding a rugby ball&#10;&#10;AI-generated content may be incorrect.">
            <a:extLst>
              <a:ext uri="{FF2B5EF4-FFF2-40B4-BE49-F238E27FC236}">
                <a16:creationId xmlns:a16="http://schemas.microsoft.com/office/drawing/2014/main" id="{3940F742-3815-EB78-D604-F7328C8FBF60}"/>
              </a:ext>
            </a:extLst>
          </p:cNvPr>
          <p:cNvPicPr>
            <a:picLocks noChangeAspect="1"/>
          </p:cNvPicPr>
          <p:nvPr/>
        </p:nvPicPr>
        <p:blipFill>
          <a:blip r:embed="rId4"/>
          <a:srcRect l="13716" r="14548"/>
          <a:stretch/>
        </p:blipFill>
        <p:spPr>
          <a:xfrm>
            <a:off x="7554428" y="1723255"/>
            <a:ext cx="4350701" cy="3411490"/>
          </a:xfrm>
          <a:prstGeom prst="rect">
            <a:avLst/>
          </a:prstGeom>
        </p:spPr>
      </p:pic>
    </p:spTree>
    <p:extLst>
      <p:ext uri="{BB962C8B-B14F-4D97-AF65-F5344CB8AC3E}">
        <p14:creationId xmlns:p14="http://schemas.microsoft.com/office/powerpoint/2010/main" val="2986513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5EA71EC-F8B7-1ECE-E871-857299708E1D}"/>
              </a:ext>
            </a:extLst>
          </p:cNvPr>
          <p:cNvSpPr>
            <a:spLocks noGrp="1"/>
          </p:cNvSpPr>
          <p:nvPr>
            <p:ph type="body" sz="quarter" idx="28"/>
          </p:nvPr>
        </p:nvSpPr>
        <p:spPr/>
        <p:txBody>
          <a:bodyPr/>
          <a:lstStyle/>
          <a:p>
            <a:pPr marL="0" indent="0"/>
            <a:r>
              <a:rPr lang="en-IE" sz="2200" b="1" dirty="0">
                <a:solidFill>
                  <a:srgbClr val="083F59"/>
                </a:solidFill>
              </a:rPr>
              <a:t>Einführung in die 6 Schlüsselprinzipien oder Grundwerte des inklusiven Engagements der Gemeinschaft: </a:t>
            </a:r>
            <a:r>
              <a:rPr lang="en-US" sz="2200" dirty="0">
                <a:solidFill>
                  <a:srgbClr val="083F59"/>
                </a:solidFill>
              </a:rPr>
              <a:t>Gemeinsame Werte, Repräsentation, Zugänglichkeit, Transparenz, Respekt und Befähigung.</a:t>
            </a:r>
            <a:endParaRPr lang="en-IE" sz="2200" dirty="0">
              <a:solidFill>
                <a:srgbClr val="083F59"/>
              </a:solidFill>
            </a:endParaRPr>
          </a:p>
          <a:p>
            <a:pPr marL="0" indent="0"/>
            <a:endParaRPr lang="en-IE" sz="2200" dirty="0"/>
          </a:p>
        </p:txBody>
      </p:sp>
      <p:sp>
        <p:nvSpPr>
          <p:cNvPr id="18" name="Text Placeholder 5">
            <a:extLst>
              <a:ext uri="{FF2B5EF4-FFF2-40B4-BE49-F238E27FC236}">
                <a16:creationId xmlns:a16="http://schemas.microsoft.com/office/drawing/2014/main" id="{A97C22A0-4EC7-0CD7-0743-414F6E96BE30}"/>
              </a:ext>
            </a:extLst>
          </p:cNvPr>
          <p:cNvSpPr>
            <a:spLocks noGrp="1"/>
          </p:cNvSpPr>
          <p:nvPr>
            <p:ph type="body" sz="quarter" idx="15"/>
          </p:nvPr>
        </p:nvSpPr>
        <p:spPr>
          <a:xfrm>
            <a:off x="5862882" y="1337990"/>
            <a:ext cx="700387" cy="689518"/>
          </a:xfrm>
        </p:spPr>
        <p:txBody>
          <a:bodyPr/>
          <a:lstStyle/>
          <a:p>
            <a:r>
              <a:rPr lang="en-IE" dirty="0">
                <a:solidFill>
                  <a:srgbClr val="083F59"/>
                </a:solidFill>
              </a:rPr>
              <a:t>05</a:t>
            </a:r>
          </a:p>
        </p:txBody>
      </p:sp>
      <p:sp>
        <p:nvSpPr>
          <p:cNvPr id="19" name="Text Placeholder 4">
            <a:extLst>
              <a:ext uri="{FF2B5EF4-FFF2-40B4-BE49-F238E27FC236}">
                <a16:creationId xmlns:a16="http://schemas.microsoft.com/office/drawing/2014/main" id="{85EF5E01-5EAF-CC50-B358-8D16CE1B70D9}"/>
              </a:ext>
            </a:extLst>
          </p:cNvPr>
          <p:cNvSpPr>
            <a:spLocks noGrp="1"/>
          </p:cNvSpPr>
          <p:nvPr>
            <p:ph type="body" sz="quarter" idx="14"/>
          </p:nvPr>
        </p:nvSpPr>
        <p:spPr>
          <a:xfrm>
            <a:off x="6698179" y="1337990"/>
            <a:ext cx="4749750" cy="689519"/>
          </a:xfrm>
        </p:spPr>
        <p:txBody>
          <a:bodyPr/>
          <a:lstStyle/>
          <a:p>
            <a:r>
              <a:rPr lang="en-IE" dirty="0"/>
              <a:t>Grundprinzipien und Grundwerte des inklusiven gesellschaftlichen Engagements</a:t>
            </a:r>
          </a:p>
        </p:txBody>
      </p:sp>
      <p:sp>
        <p:nvSpPr>
          <p:cNvPr id="20" name="Text Placeholder 6">
            <a:extLst>
              <a:ext uri="{FF2B5EF4-FFF2-40B4-BE49-F238E27FC236}">
                <a16:creationId xmlns:a16="http://schemas.microsoft.com/office/drawing/2014/main" id="{CEC53FA8-E173-BC71-4A2F-82F4F36FE91D}"/>
              </a:ext>
            </a:extLst>
          </p:cNvPr>
          <p:cNvSpPr txBox="1">
            <a:spLocks/>
          </p:cNvSpPr>
          <p:nvPr/>
        </p:nvSpPr>
        <p:spPr>
          <a:xfrm>
            <a:off x="849241" y="383586"/>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Überblick über die Sektionen</a:t>
            </a:r>
            <a:endParaRPr lang="en-IE" dirty="0"/>
          </a:p>
        </p:txBody>
      </p:sp>
      <p:sp>
        <p:nvSpPr>
          <p:cNvPr id="21" name="TextBox 20">
            <a:extLst>
              <a:ext uri="{FF2B5EF4-FFF2-40B4-BE49-F238E27FC236}">
                <a16:creationId xmlns:a16="http://schemas.microsoft.com/office/drawing/2014/main" id="{45B7C689-5AB2-C14C-6470-33739B782D75}"/>
              </a:ext>
            </a:extLst>
          </p:cNvPr>
          <p:cNvSpPr txBox="1"/>
          <p:nvPr/>
        </p:nvSpPr>
        <p:spPr>
          <a:xfrm>
            <a:off x="6755677" y="2381810"/>
            <a:ext cx="4634753" cy="769441"/>
          </a:xfrm>
          <a:prstGeom prst="rect">
            <a:avLst/>
          </a:prstGeom>
          <a:noFill/>
        </p:spPr>
        <p:txBody>
          <a:bodyPr wrap="square" rtlCol="0">
            <a:spAutoFit/>
          </a:bodyPr>
          <a:lstStyle/>
          <a:p>
            <a:r>
              <a:rPr lang="en-IE" sz="2200" b="1" dirty="0">
                <a:solidFill>
                  <a:srgbClr val="DF4625"/>
                </a:solidFill>
              </a:rPr>
              <a:t>Fallstudie: </a:t>
            </a:r>
            <a:r>
              <a:rPr lang="en-IE" sz="2200" dirty="0">
                <a:solidFill>
                  <a:srgbClr val="083F59"/>
                </a:solidFill>
              </a:rPr>
              <a:t>TEG Engineering, Irland</a:t>
            </a:r>
          </a:p>
          <a:p>
            <a:endParaRPr lang="en-IE" sz="2200" dirty="0">
              <a:solidFill>
                <a:srgbClr val="083F59"/>
              </a:solidFill>
            </a:endParaRPr>
          </a:p>
        </p:txBody>
      </p:sp>
    </p:spTree>
    <p:extLst>
      <p:ext uri="{BB962C8B-B14F-4D97-AF65-F5344CB8AC3E}">
        <p14:creationId xmlns:p14="http://schemas.microsoft.com/office/powerpoint/2010/main" val="3020716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88F23-809C-49B5-749B-8FC2D267EA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94BF9E8-9A5A-07B6-076D-A2F0E16F908A}"/>
              </a:ext>
            </a:extLst>
          </p:cNvPr>
          <p:cNvSpPr>
            <a:spLocks noGrp="1"/>
          </p:cNvSpPr>
          <p:nvPr>
            <p:ph type="body" sz="quarter" idx="18"/>
          </p:nvPr>
        </p:nvSpPr>
        <p:spPr>
          <a:xfrm>
            <a:off x="798380" y="1163430"/>
            <a:ext cx="10595237" cy="3849918"/>
          </a:xfrm>
        </p:spPr>
        <p:txBody>
          <a:bodyPr/>
          <a:lstStyle/>
          <a:p>
            <a:pPr marL="342900" indent="-342900">
              <a:buFont typeface="Wingdings" panose="05000000000000000000" pitchFamily="2" charset="2"/>
              <a:buChar char="v"/>
            </a:pPr>
            <a:r>
              <a:rPr lang="en-US" sz="2000" b="1" dirty="0"/>
              <a:t>Zusammenarbeit mit Schulen und Hochschulen: </a:t>
            </a:r>
            <a:r>
              <a:rPr lang="en-US" sz="2000" dirty="0"/>
              <a:t> Wir fördern aktiv die Entwicklung von Ingenieurberufen in unserer Region. Wir bieten den umliegenden Colleges Führungen durch unsere hochmoderne Anlage an. Kürzlich haben wir eine Gruppe von Maschinenbaustudenten der Athlone und Sligo Institutes of Technology empfangen. Wir haben einen kleinen 3D-Drucker, den wir in Schulen mitbringen und ausleihen, damit die Schüler mehr über technische Berufe erfahren können. </a:t>
            </a:r>
          </a:p>
          <a:p>
            <a:pPr marL="342900" indent="-342900">
              <a:buFont typeface="Wingdings" panose="05000000000000000000" pitchFamily="2" charset="2"/>
              <a:buChar char="v"/>
            </a:pPr>
            <a:r>
              <a:rPr lang="en-IE" sz="2000" b="1" dirty="0"/>
              <a:t>Unterstützung lokaler Zulieferer: </a:t>
            </a:r>
            <a:r>
              <a:rPr lang="en-US" sz="2000" dirty="0"/>
              <a:t>Wir nutzen lokale Lieferanten für verschiedene Artikel und Dienstleistungen, wie z. B. die Haustechnik, den lokalen Bürobedarf, Uniformen und Sanitärarmaturen.</a:t>
            </a:r>
          </a:p>
          <a:p>
            <a:pPr marL="342900" indent="-342900">
              <a:buFont typeface="Wingdings" panose="05000000000000000000" pitchFamily="2" charset="2"/>
              <a:buChar char="v"/>
            </a:pPr>
            <a:r>
              <a:rPr lang="en-IE" sz="2000" b="1" dirty="0"/>
              <a:t>Förderung der lokalen Beschäftigung:  </a:t>
            </a:r>
            <a:r>
              <a:rPr lang="en-US" sz="2000" dirty="0"/>
              <a:t>Wir sind stolz darauf, ein Arbeitgeber in der Region Midlands zu sein, und viele unserer Mitarbeiter kommen aus der lokalen und umliegenden Gemeinde. Alle Lehrstellen werden vor Ort besetzt. Wir bieten auch Sommerarbeit an. </a:t>
            </a:r>
            <a:r>
              <a:rPr lang="en-US" sz="2000" dirty="0">
                <a:solidFill>
                  <a:srgbClr val="D11C5F"/>
                </a:solidFill>
                <a:hlinkClick r:id="rId2">
                  <a:extLst>
                    <a:ext uri="{A12FA001-AC4F-418D-AE19-62706E023703}">
                      <ahyp:hlinkClr xmlns:ahyp="http://schemas.microsoft.com/office/drawing/2018/hyperlinkcolor" val="tx"/>
                    </a:ext>
                  </a:extLst>
                </a:hlinkClick>
              </a:rPr>
              <a:t>https://teg.</a:t>
            </a:r>
            <a:r>
              <a:rPr lang="en-US" sz="2000" dirty="0">
                <a:solidFill>
                  <a:srgbClr val="D11C5F"/>
                </a:solidFill>
              </a:rPr>
              <a:t>com/careers/ </a:t>
            </a:r>
          </a:p>
          <a:p>
            <a:pPr marL="342900" indent="-342900">
              <a:buFont typeface="Wingdings" panose="05000000000000000000" pitchFamily="2" charset="2"/>
              <a:buChar char="v"/>
            </a:pPr>
            <a:r>
              <a:rPr lang="en-US" sz="2000" b="1" dirty="0"/>
              <a:t>Spende an Gemeinschaften: </a:t>
            </a:r>
            <a:r>
              <a:rPr lang="en-US" sz="2000" dirty="0"/>
              <a:t>Sie veranstalteten eine </a:t>
            </a:r>
            <a:r>
              <a:rPr lang="en-IE" sz="2000" dirty="0"/>
              <a:t>Duvet Day-Tombola</a:t>
            </a:r>
            <a:r>
              <a:rPr lang="en-US" sz="2000" dirty="0"/>
              <a:t>, bei der die Mitarbeiter an einer Verlosung teilnahmen, um einen "Duvet Day" und eine Pizza zu gewinnen. Das sorgte für große Aufregung, und der Erlös kam wohltätigen Zwecken zugute.</a:t>
            </a:r>
          </a:p>
          <a:p>
            <a:pPr marL="342900" indent="-342900">
              <a:buFont typeface="Wingdings" panose="05000000000000000000" pitchFamily="2" charset="2"/>
              <a:buChar char="v"/>
            </a:pPr>
            <a:endParaRPr lang="en-IE" sz="2000" dirty="0"/>
          </a:p>
        </p:txBody>
      </p:sp>
      <p:sp>
        <p:nvSpPr>
          <p:cNvPr id="4" name="Text Placeholder 4">
            <a:extLst>
              <a:ext uri="{FF2B5EF4-FFF2-40B4-BE49-F238E27FC236}">
                <a16:creationId xmlns:a16="http://schemas.microsoft.com/office/drawing/2014/main" id="{4E895F0E-D967-E29B-DA5D-D527FB393028}"/>
              </a:ext>
            </a:extLst>
          </p:cNvPr>
          <p:cNvSpPr>
            <a:spLocks noGrp="1"/>
          </p:cNvSpPr>
          <p:nvPr>
            <p:ph type="body" sz="quarter" idx="16"/>
          </p:nvPr>
        </p:nvSpPr>
        <p:spPr>
          <a:xfrm>
            <a:off x="798379" y="610788"/>
            <a:ext cx="10595237" cy="803654"/>
          </a:xfrm>
        </p:spPr>
        <p:txBody>
          <a:bodyPr/>
          <a:lstStyle/>
          <a:p>
            <a:r>
              <a:rPr lang="en-IE" sz="3200" dirty="0">
                <a:solidFill>
                  <a:srgbClr val="083F59"/>
                </a:solidFill>
              </a:rPr>
              <a:t>Gemeinschaftliches Engagement</a:t>
            </a:r>
          </a:p>
        </p:txBody>
      </p:sp>
    </p:spTree>
    <p:extLst>
      <p:ext uri="{BB962C8B-B14F-4D97-AF65-F5344CB8AC3E}">
        <p14:creationId xmlns:p14="http://schemas.microsoft.com/office/powerpoint/2010/main" val="32101972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BB16B-07C0-184B-EB8A-5E9816802801}"/>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048A1E48-A57E-B438-3A0C-CF91EEE817C3}"/>
              </a:ext>
            </a:extLst>
          </p:cNvPr>
          <p:cNvSpPr>
            <a:spLocks noGrp="1"/>
          </p:cNvSpPr>
          <p:nvPr>
            <p:ph type="body" sz="quarter" idx="18"/>
          </p:nvPr>
        </p:nvSpPr>
        <p:spPr>
          <a:xfrm>
            <a:off x="680177" y="1504041"/>
            <a:ext cx="10831644" cy="3849918"/>
          </a:xfrm>
        </p:spPr>
        <p:txBody>
          <a:bodyPr/>
          <a:lstStyle/>
          <a:p>
            <a:pPr marL="457200" indent="-457200">
              <a:buFont typeface="+mj-lt"/>
              <a:buAutoNum type="arabicPeriod"/>
            </a:pPr>
            <a:r>
              <a:rPr lang="en-US" sz="2000" b="1" dirty="0"/>
              <a:t>Klares Verständnis von inklusivem Engagement </a:t>
            </a:r>
            <a:r>
              <a:rPr lang="en-US" sz="2000" dirty="0"/>
              <a:t>- Ich kann jetzt definieren, was inklusives Engagement ausmacht, und seine Kernkomponenten </a:t>
            </a:r>
            <a:r>
              <a:rPr lang="en-US" sz="2000" dirty="0" err="1"/>
              <a:t>erkennen</a:t>
            </a:r>
            <a:r>
              <a:rPr lang="en-US" sz="2000" dirty="0"/>
              <a:t>.</a:t>
            </a:r>
          </a:p>
          <a:p>
            <a:pPr marL="457200" indent="-457200">
              <a:buFont typeface="+mj-lt"/>
              <a:buAutoNum type="arabicPeriod"/>
            </a:pPr>
            <a:r>
              <a:rPr lang="en-US" sz="2000" b="1" dirty="0"/>
              <a:t>Fähigkeit, Hindernisse zu erkennen </a:t>
            </a:r>
            <a:r>
              <a:rPr lang="en-US" sz="2000" dirty="0"/>
              <a:t>- Ich kann häufige Hindernisse aufzeigen, die einem integrativen Engagement im Wege stehen, und Strategien vorschlagen, um diese zu überwinden.</a:t>
            </a:r>
          </a:p>
          <a:p>
            <a:pPr marL="457200" indent="-457200">
              <a:buFont typeface="+mj-lt"/>
              <a:buAutoNum type="arabicPeriod"/>
            </a:pPr>
            <a:r>
              <a:rPr lang="en-US" sz="2000" b="1" dirty="0"/>
              <a:t>Bewusstsein für schädliche Engagementpraktiken </a:t>
            </a:r>
            <a:r>
              <a:rPr lang="en-US" sz="2000" dirty="0"/>
              <a:t>- Ich kann zwischen sinnvollem Engagement und ineffektiven oder ausbeuterischen Methoden wie Alibi-Methoden unterscheiden.</a:t>
            </a:r>
          </a:p>
          <a:p>
            <a:pPr marL="457200" indent="-457200">
              <a:buFont typeface="+mj-lt"/>
              <a:buAutoNum type="arabicPeriod"/>
            </a:pPr>
            <a:r>
              <a:rPr lang="en-US" sz="2000" b="1" dirty="0" err="1"/>
              <a:t>Anerkennung des </a:t>
            </a:r>
            <a:r>
              <a:rPr lang="en-US" sz="2000" b="1" dirty="0"/>
              <a:t>wirtschaftlichen und sozialen Nutzens </a:t>
            </a:r>
            <a:r>
              <a:rPr lang="en-US" sz="2000" dirty="0"/>
              <a:t>- Ich weiß, wie integratives Engagement Innovationen in KMU ermöglicht, Gemeinschaften stärkt und wirtschaftliche Chancen schafft.</a:t>
            </a:r>
          </a:p>
          <a:p>
            <a:pPr marL="457200" indent="-457200">
              <a:buFont typeface="+mj-lt"/>
              <a:buAutoNum type="arabicPeriod"/>
            </a:pPr>
            <a:r>
              <a:rPr lang="en-US" sz="2000" b="1" dirty="0"/>
              <a:t>Anwendung der 6 Grundwerte </a:t>
            </a:r>
            <a:r>
              <a:rPr lang="en-US" sz="2000" dirty="0"/>
              <a:t>- Ich kann Schlüsselprinzipien wie Transparenz und Repräsentation umsetzen, um Initiativen zum Engagement in der Gemeinschaft zu verbessern.</a:t>
            </a:r>
            <a:endParaRPr lang="en-IE" sz="2000" dirty="0"/>
          </a:p>
        </p:txBody>
      </p:sp>
      <p:sp>
        <p:nvSpPr>
          <p:cNvPr id="14" name="Text Placeholder 13">
            <a:extLst>
              <a:ext uri="{FF2B5EF4-FFF2-40B4-BE49-F238E27FC236}">
                <a16:creationId xmlns:a16="http://schemas.microsoft.com/office/drawing/2014/main" id="{6E5ECB0E-FFA2-DA76-79B5-0F5B594565F3}"/>
              </a:ext>
            </a:extLst>
          </p:cNvPr>
          <p:cNvSpPr>
            <a:spLocks noGrp="1"/>
          </p:cNvSpPr>
          <p:nvPr>
            <p:ph type="body" sz="quarter" idx="16"/>
          </p:nvPr>
        </p:nvSpPr>
        <p:spPr>
          <a:xfrm>
            <a:off x="680177" y="637778"/>
            <a:ext cx="10595237" cy="803654"/>
          </a:xfrm>
        </p:spPr>
        <p:txBody>
          <a:bodyPr/>
          <a:lstStyle/>
          <a:p>
            <a:r>
              <a:rPr lang="en-IE" sz="3200" dirty="0"/>
              <a:t>Was Sie gelernt haben</a:t>
            </a:r>
          </a:p>
        </p:txBody>
      </p:sp>
    </p:spTree>
    <p:extLst>
      <p:ext uri="{BB962C8B-B14F-4D97-AF65-F5344CB8AC3E}">
        <p14:creationId xmlns:p14="http://schemas.microsoft.com/office/powerpoint/2010/main" val="34627277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B6BA2-29E9-A7EE-47DD-44FFC87A533A}"/>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1C3834E6-37B2-0209-2BEC-E38451C8A76F}"/>
              </a:ext>
            </a:extLst>
          </p:cNvPr>
          <p:cNvSpPr>
            <a:spLocks noGrp="1"/>
          </p:cNvSpPr>
          <p:nvPr>
            <p:ph type="body" sz="quarter" idx="19"/>
          </p:nvPr>
        </p:nvSpPr>
        <p:spPr>
          <a:xfrm>
            <a:off x="969827" y="3200781"/>
            <a:ext cx="3620101" cy="1357756"/>
          </a:xfrm>
        </p:spPr>
        <p:txBody>
          <a:bodyPr>
            <a:normAutofit/>
          </a:bodyPr>
          <a:lstStyle/>
          <a:p>
            <a:r>
              <a:rPr lang="en-US" sz="3900" b="1" dirty="0"/>
              <a:t>Modul 6 Teil 1</a:t>
            </a:r>
          </a:p>
        </p:txBody>
      </p:sp>
      <p:sp>
        <p:nvSpPr>
          <p:cNvPr id="20" name="Text Placeholder 19">
            <a:extLst>
              <a:ext uri="{FF2B5EF4-FFF2-40B4-BE49-F238E27FC236}">
                <a16:creationId xmlns:a16="http://schemas.microsoft.com/office/drawing/2014/main" id="{E71FCB8C-5001-41FD-5F04-FEB5091EDCEF}"/>
              </a:ext>
            </a:extLst>
          </p:cNvPr>
          <p:cNvSpPr>
            <a:spLocks noGrp="1"/>
          </p:cNvSpPr>
          <p:nvPr>
            <p:ph type="body" sz="quarter" idx="20"/>
          </p:nvPr>
        </p:nvSpPr>
        <p:spPr>
          <a:xfrm>
            <a:off x="969827" y="2569329"/>
            <a:ext cx="3195485" cy="837258"/>
          </a:xfrm>
        </p:spPr>
        <p:txBody>
          <a:bodyPr>
            <a:noAutofit/>
          </a:bodyPr>
          <a:lstStyle/>
          <a:p>
            <a:r>
              <a:rPr lang="en-US" sz="4000" dirty="0"/>
              <a:t>Gut gemacht!</a:t>
            </a:r>
          </a:p>
        </p:txBody>
      </p:sp>
      <p:sp>
        <p:nvSpPr>
          <p:cNvPr id="2" name="Text Placeholder 1">
            <a:extLst>
              <a:ext uri="{FF2B5EF4-FFF2-40B4-BE49-F238E27FC236}">
                <a16:creationId xmlns:a16="http://schemas.microsoft.com/office/drawing/2014/main" id="{C4E18FEB-9ED1-070D-1F15-DDD856E07EFB}"/>
              </a:ext>
            </a:extLst>
          </p:cNvPr>
          <p:cNvSpPr>
            <a:spLocks noGrp="1"/>
          </p:cNvSpPr>
          <p:nvPr>
            <p:ph type="body" sz="quarter" idx="21"/>
          </p:nvPr>
        </p:nvSpPr>
        <p:spPr/>
        <p:txBody>
          <a:bodyPr>
            <a:noAutofit/>
          </a:bodyPr>
          <a:lstStyle/>
          <a:p>
            <a:r>
              <a:rPr lang="en-US" sz="2400" b="1" dirty="0" err="1"/>
              <a:t>www.projectdare.eu</a:t>
            </a:r>
            <a:endParaRPr lang="en-US" sz="2400" dirty="0"/>
          </a:p>
        </p:txBody>
      </p:sp>
      <p:grpSp>
        <p:nvGrpSpPr>
          <p:cNvPr id="15" name="Graphic 3">
            <a:extLst>
              <a:ext uri="{FF2B5EF4-FFF2-40B4-BE49-F238E27FC236}">
                <a16:creationId xmlns:a16="http://schemas.microsoft.com/office/drawing/2014/main" id="{EDFC9B2F-376E-33CD-B759-1C478CD6CF00}"/>
              </a:ext>
            </a:extLst>
          </p:cNvPr>
          <p:cNvGrpSpPr/>
          <p:nvPr/>
        </p:nvGrpSpPr>
        <p:grpSpPr>
          <a:xfrm>
            <a:off x="9937102" y="5794362"/>
            <a:ext cx="426164" cy="385875"/>
            <a:chOff x="-1196056" y="2499889"/>
            <a:chExt cx="850463" cy="851093"/>
          </a:xfrm>
        </p:grpSpPr>
        <p:sp>
          <p:nvSpPr>
            <p:cNvPr id="16" name="Freeform 15">
              <a:hlinkClick r:id="rId3"/>
              <a:extLst>
                <a:ext uri="{FF2B5EF4-FFF2-40B4-BE49-F238E27FC236}">
                  <a16:creationId xmlns:a16="http://schemas.microsoft.com/office/drawing/2014/main" id="{963D189A-0AF1-FCEA-8EDF-36C87158515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E70D6ED6-EAB1-D156-1BA5-61462C8AD35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8" name="Group 17">
            <a:extLst>
              <a:ext uri="{FF2B5EF4-FFF2-40B4-BE49-F238E27FC236}">
                <a16:creationId xmlns:a16="http://schemas.microsoft.com/office/drawing/2014/main" id="{59958CFE-4B18-D14F-89AF-587258C0472F}"/>
              </a:ext>
            </a:extLst>
          </p:cNvPr>
          <p:cNvGrpSpPr/>
          <p:nvPr/>
        </p:nvGrpSpPr>
        <p:grpSpPr>
          <a:xfrm>
            <a:off x="10401639" y="5783080"/>
            <a:ext cx="426163" cy="424160"/>
            <a:chOff x="5908590" y="9619516"/>
            <a:chExt cx="280634" cy="280634"/>
          </a:xfrm>
        </p:grpSpPr>
        <p:sp>
          <p:nvSpPr>
            <p:cNvPr id="21" name="Freeform 20">
              <a:hlinkClick r:id="rId4"/>
              <a:extLst>
                <a:ext uri="{FF2B5EF4-FFF2-40B4-BE49-F238E27FC236}">
                  <a16:creationId xmlns:a16="http://schemas.microsoft.com/office/drawing/2014/main" id="{CA76B2CE-4C5B-59A5-C0DB-2A596E28977B}"/>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2" name="Graphic 21" descr="World with solid fill">
              <a:extLst>
                <a:ext uri="{FF2B5EF4-FFF2-40B4-BE49-F238E27FC236}">
                  <a16:creationId xmlns:a16="http://schemas.microsoft.com/office/drawing/2014/main" id="{246BCE61-34D7-E628-D322-ADC9D83E8C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3764" y="9635962"/>
              <a:ext cx="246077" cy="246077"/>
            </a:xfrm>
            <a:prstGeom prst="rect">
              <a:avLst/>
            </a:prstGeom>
          </p:spPr>
        </p:pic>
      </p:grpSp>
      <p:pic>
        <p:nvPicPr>
          <p:cNvPr id="29" name="Grafik 63">
            <a:extLst>
              <a:ext uri="{FF2B5EF4-FFF2-40B4-BE49-F238E27FC236}">
                <a16:creationId xmlns:a16="http://schemas.microsoft.com/office/drawing/2014/main" id="{C777B526-8730-98F2-A3D9-9BF9779DD7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54747" y="6388884"/>
            <a:ext cx="710453" cy="256194"/>
          </a:xfrm>
          <a:prstGeom prst="rect">
            <a:avLst/>
          </a:prstGeom>
        </p:spPr>
      </p:pic>
      <p:sp>
        <p:nvSpPr>
          <p:cNvPr id="30" name="TextBox 29">
            <a:extLst>
              <a:ext uri="{FF2B5EF4-FFF2-40B4-BE49-F238E27FC236}">
                <a16:creationId xmlns:a16="http://schemas.microsoft.com/office/drawing/2014/main" id="{DD064591-9D45-BC71-1DF9-D84E0DDD9050}"/>
              </a:ext>
            </a:extLst>
          </p:cNvPr>
          <p:cNvSpPr txBox="1"/>
          <p:nvPr/>
        </p:nvSpPr>
        <p:spPr>
          <a:xfrm>
            <a:off x="8698351" y="6449755"/>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Diese Ressource ist lizenziert unter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Image result for linkedin logo round | ? logo, Marketing method, Photoshop  design">
            <a:hlinkClick r:id="rId8"/>
            <a:extLst>
              <a:ext uri="{FF2B5EF4-FFF2-40B4-BE49-F238E27FC236}">
                <a16:creationId xmlns:a16="http://schemas.microsoft.com/office/drawing/2014/main" id="{96C33F67-5FFB-1EE3-B9A1-D88706464B0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1411" y="5684079"/>
            <a:ext cx="601147" cy="6011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5BAA001-889E-16F7-9BAD-A1F6619EAE78}"/>
              </a:ext>
            </a:extLst>
          </p:cNvPr>
          <p:cNvSpPr txBox="1"/>
          <p:nvPr/>
        </p:nvSpPr>
        <p:spPr>
          <a:xfrm>
            <a:off x="4978690" y="2780706"/>
            <a:ext cx="6096000" cy="2062103"/>
          </a:xfrm>
          <a:prstGeom prst="rect">
            <a:avLst/>
          </a:prstGeom>
          <a:noFill/>
        </p:spPr>
        <p:txBody>
          <a:bodyPr wrap="square">
            <a:spAutoFit/>
          </a:bodyPr>
          <a:lstStyle/>
          <a:p>
            <a:pPr>
              <a:lnSpc>
                <a:spcPct val="100000"/>
              </a:lnSpc>
              <a:spcAft>
                <a:spcPts val="1200"/>
              </a:spcAft>
            </a:pPr>
            <a:r>
              <a:rPr lang="en-US" sz="3200" b="1" kern="100" dirty="0">
                <a:solidFill>
                  <a:srgbClr val="FFFFFF"/>
                </a:solidFill>
                <a:latin typeface="+mn-lt"/>
                <a:cs typeface="Times New Roman" panose="02020603050405020304" pitchFamily="18" charset="0"/>
              </a:rPr>
              <a:t>Vervollständigen Sie jetzt Modul 6 Teil 2: </a:t>
            </a:r>
            <a:r>
              <a:rPr lang="en-US" sz="3200" b="0" kern="100" dirty="0">
                <a:solidFill>
                  <a:srgbClr val="FFFFFF"/>
                </a:solidFill>
                <a:latin typeface="+mn-lt"/>
                <a:cs typeface="Times New Roman" panose="02020603050405020304" pitchFamily="18" charset="0"/>
              </a:rPr>
              <a:t>Verstehen Sie und engagieren Sie Ihre Gemeinschaft: Grundlagen für integrative Wirkung.</a:t>
            </a:r>
          </a:p>
        </p:txBody>
      </p:sp>
    </p:spTree>
    <p:extLst>
      <p:ext uri="{BB962C8B-B14F-4D97-AF65-F5344CB8AC3E}">
        <p14:creationId xmlns:p14="http://schemas.microsoft.com/office/powerpoint/2010/main" val="190197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2B881D6-8048-CC35-191B-3B33AEEDCDCF}"/>
              </a:ext>
            </a:extLst>
          </p:cNvPr>
          <p:cNvSpPr>
            <a:spLocks noGrp="1"/>
          </p:cNvSpPr>
          <p:nvPr>
            <p:ph type="body" sz="quarter" idx="18"/>
          </p:nvPr>
        </p:nvSpPr>
        <p:spPr>
          <a:xfrm>
            <a:off x="798381" y="1260457"/>
            <a:ext cx="10831644" cy="3849918"/>
          </a:xfrm>
        </p:spPr>
        <p:txBody>
          <a:bodyPr/>
          <a:lstStyle/>
          <a:p>
            <a:pPr marL="0" indent="0"/>
            <a:r>
              <a:rPr lang="en-US" sz="1800" b="1" dirty="0"/>
              <a:t>Am Ende dieses Moduls werden die Teilnehmer in der Lage sein:</a:t>
            </a:r>
          </a:p>
          <a:p>
            <a:pPr marL="457200" indent="-457200">
              <a:buFont typeface="+mj-lt"/>
              <a:buAutoNum type="arabicPeriod"/>
            </a:pPr>
            <a:r>
              <a:rPr lang="en-US" sz="1800" b="1" dirty="0"/>
              <a:t>Verstehen der wichtigsten Definitionen und Konzepte </a:t>
            </a:r>
            <a:r>
              <a:rPr lang="en-US" sz="1800" dirty="0"/>
              <a:t>- Lernen Sie mehr über Gleichberechtigung, Integration, Vielfalt und Barrierefreiheit im Bereich des gesellschaftlichen Engagements und der KMU-Arbeitsplätze.</a:t>
            </a:r>
          </a:p>
          <a:p>
            <a:pPr marL="457200" indent="-457200">
              <a:buFont typeface="+mj-lt"/>
              <a:buAutoNum type="arabicPeriod"/>
            </a:pPr>
            <a:r>
              <a:rPr lang="en-US" sz="1800" b="1" dirty="0"/>
              <a:t>Verstehen, was unter inklusivem Bürgerengagement zu verstehen ist </a:t>
            </a:r>
            <a:r>
              <a:rPr lang="en-US" sz="1800" dirty="0"/>
              <a:t>- Untersuchen Sie, wie Sie sicherstellen können, dass Ihr Engagement inklusiv ist, und konzentrieren Sie sich dabei auf aktive Beteiligung, Zusammenarbeit, Transparenz und den Abbau von Barrieren.</a:t>
            </a:r>
          </a:p>
          <a:p>
            <a:pPr marL="457200" indent="-457200">
              <a:buFont typeface="+mj-lt"/>
              <a:buAutoNum type="arabicPeriod"/>
            </a:pPr>
            <a:r>
              <a:rPr lang="en-US" sz="1800" b="1" dirty="0" err="1"/>
              <a:t>Erkennen, </a:t>
            </a:r>
            <a:r>
              <a:rPr lang="en-US" sz="1800" b="1" dirty="0"/>
              <a:t>was KEIN inklusives Engagement ist </a:t>
            </a:r>
            <a:r>
              <a:rPr lang="en-US" sz="1800" dirty="0"/>
              <a:t>- Verstehen und unterscheiden Sie zwischen echtem Engagement und schädlichen Praktiken wie Alibiverhalten, Ausgrenzung oder Manipulation.</a:t>
            </a:r>
          </a:p>
          <a:p>
            <a:pPr marL="457200" indent="-457200">
              <a:buFont typeface="+mj-lt"/>
              <a:buAutoNum type="arabicPeriod"/>
            </a:pPr>
            <a:r>
              <a:rPr lang="en-US" sz="1800" b="1" dirty="0"/>
              <a:t>Analysieren Sie die Vorteile von inklusivem Engagement </a:t>
            </a:r>
            <a:r>
              <a:rPr lang="en-US" sz="1800" dirty="0"/>
              <a:t>- Untersuchen Sie, wie inklusives Engagement Innovationen vorantreibt, den Einfluss auf die Gemeinschaft vergrößert und die wirtschaftliche Gerechtigkeit verbessert.</a:t>
            </a:r>
          </a:p>
          <a:p>
            <a:pPr marL="457200" indent="-457200">
              <a:buFont typeface="+mj-lt"/>
              <a:buAutoNum type="arabicPeriod"/>
            </a:pPr>
            <a:r>
              <a:rPr lang="en-US" sz="1800" b="1" dirty="0"/>
              <a:t>Anwendung der 6 Grundprinzipien </a:t>
            </a:r>
            <a:r>
              <a:rPr lang="en-US" sz="1800" dirty="0"/>
              <a:t>- Lernen Sie, wie Sie gemeinsame Werte, Repräsentation, Zugänglichkeit, Transparenz, Respekt und Befähigung in die Bemühungen um ein Engagement in der Gemeinschaft einbringen können.</a:t>
            </a:r>
            <a:endParaRPr lang="en-IE" sz="1800" dirty="0"/>
          </a:p>
        </p:txBody>
      </p:sp>
      <p:sp>
        <p:nvSpPr>
          <p:cNvPr id="14" name="Text Placeholder 13">
            <a:extLst>
              <a:ext uri="{FF2B5EF4-FFF2-40B4-BE49-F238E27FC236}">
                <a16:creationId xmlns:a16="http://schemas.microsoft.com/office/drawing/2014/main" id="{BA45A776-565F-61A7-E4BA-A15B6C66C7B8}"/>
              </a:ext>
            </a:extLst>
          </p:cNvPr>
          <p:cNvSpPr>
            <a:spLocks noGrp="1"/>
          </p:cNvSpPr>
          <p:nvPr>
            <p:ph type="body" sz="quarter" idx="16"/>
          </p:nvPr>
        </p:nvSpPr>
        <p:spPr>
          <a:xfrm>
            <a:off x="798381" y="542528"/>
            <a:ext cx="10595237" cy="803654"/>
          </a:xfrm>
        </p:spPr>
        <p:txBody>
          <a:bodyPr/>
          <a:lstStyle/>
          <a:p>
            <a:r>
              <a:rPr lang="en-IE" sz="3200" dirty="0"/>
              <a:t>Lernziele</a:t>
            </a:r>
          </a:p>
        </p:txBody>
      </p:sp>
    </p:spTree>
    <p:extLst>
      <p:ext uri="{BB962C8B-B14F-4D97-AF65-F5344CB8AC3E}">
        <p14:creationId xmlns:p14="http://schemas.microsoft.com/office/powerpoint/2010/main" val="2300855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99D0D5-DF7D-125A-1E5F-C34A569C88AD}"/>
              </a:ext>
            </a:extLst>
          </p:cNvPr>
          <p:cNvSpPr>
            <a:spLocks noGrp="1"/>
          </p:cNvSpPr>
          <p:nvPr>
            <p:ph type="body" sz="quarter" idx="13"/>
          </p:nvPr>
        </p:nvSpPr>
        <p:spPr>
          <a:xfrm>
            <a:off x="5628927" y="993775"/>
            <a:ext cx="5929255" cy="1472579"/>
          </a:xfrm>
        </p:spPr>
        <p:txBody>
          <a:bodyPr>
            <a:noAutofit/>
          </a:bodyPr>
          <a:lstStyle/>
          <a:p>
            <a:r>
              <a:rPr lang="en-IE" sz="3200" b="1" dirty="0">
                <a:solidFill>
                  <a:srgbClr val="083F59"/>
                </a:solidFill>
              </a:rPr>
              <a:t>Einführung in inklusives gesellschaftliches Engagement</a:t>
            </a:r>
          </a:p>
          <a:p>
            <a:r>
              <a:rPr lang="en-IE" sz="3200" dirty="0">
                <a:solidFill>
                  <a:srgbClr val="083F59"/>
                </a:solidFill>
              </a:rPr>
              <a:t>Definitionen und Konzepte  </a:t>
            </a:r>
          </a:p>
          <a:p>
            <a:endParaRPr lang="en-IE" sz="3200" b="1" dirty="0">
              <a:solidFill>
                <a:srgbClr val="083F59"/>
              </a:solidFill>
            </a:endParaRPr>
          </a:p>
        </p:txBody>
      </p:sp>
      <p:sp>
        <p:nvSpPr>
          <p:cNvPr id="5" name="Text Placeholder 4">
            <a:extLst>
              <a:ext uri="{FF2B5EF4-FFF2-40B4-BE49-F238E27FC236}">
                <a16:creationId xmlns:a16="http://schemas.microsoft.com/office/drawing/2014/main" id="{1D15F43B-F4FC-40A9-F227-86926BAB6910}"/>
              </a:ext>
            </a:extLst>
          </p:cNvPr>
          <p:cNvSpPr>
            <a:spLocks noGrp="1"/>
          </p:cNvSpPr>
          <p:nvPr>
            <p:ph type="body" sz="quarter" idx="43"/>
          </p:nvPr>
        </p:nvSpPr>
        <p:spPr>
          <a:xfrm>
            <a:off x="5549153" y="3181515"/>
            <a:ext cx="6085205" cy="1153540"/>
          </a:xfrm>
        </p:spPr>
        <p:txBody>
          <a:bodyPr>
            <a:noAutofit/>
          </a:bodyPr>
          <a:lstStyle/>
          <a:p>
            <a:r>
              <a:rPr lang="en-US" sz="1800" dirty="0">
                <a:solidFill>
                  <a:srgbClr val="083F59"/>
                </a:solidFill>
              </a:rPr>
              <a:t>Ein inklusives gesellschaftliches Engagement ist ein entscheidender Prozess, der eine gerechte Beteiligung, Vertretung und Entscheidungsfindung für alle Menschen gewährleistet, insbesondere für Angehörige </a:t>
            </a:r>
            <a:r>
              <a:rPr lang="en-US" sz="1800" dirty="0" err="1">
                <a:solidFill>
                  <a:srgbClr val="083F59"/>
                </a:solidFill>
              </a:rPr>
              <a:t>marginalisierter </a:t>
            </a:r>
            <a:r>
              <a:rPr lang="en-US" sz="1800" dirty="0">
                <a:solidFill>
                  <a:srgbClr val="083F59"/>
                </a:solidFill>
              </a:rPr>
              <a:t>oder unterversorgter Gruppen. Um ein inklusives Engagement effektiv zu praktizieren, ist es wichtig, die grundlegenden Definitionen - wie Gerechtigkeit, Inklusion, Vielfalt und Zugänglichkeit - zu verstehen und zu wissen, wie sie zusammenhängen, um faire und ermächtigende Initiativen zum Aufbau von Gemeinschaften zu schaffen.</a:t>
            </a:r>
            <a:endParaRPr lang="en-IE" sz="1800" dirty="0">
              <a:solidFill>
                <a:srgbClr val="083F59"/>
              </a:solidFill>
            </a:endParaRPr>
          </a:p>
        </p:txBody>
      </p:sp>
      <p:pic>
        <p:nvPicPr>
          <p:cNvPr id="8" name="Picture Placeholder 7" descr="A group of hands holding each other's fists&#10;&#10;AI-generated content may be incorrect.">
            <a:extLst>
              <a:ext uri="{FF2B5EF4-FFF2-40B4-BE49-F238E27FC236}">
                <a16:creationId xmlns:a16="http://schemas.microsoft.com/office/drawing/2014/main" id="{A7E48714-E87D-BC77-7E9E-6177C8BE6B20}"/>
              </a:ext>
            </a:extLst>
          </p:cNvPr>
          <p:cNvPicPr>
            <a:picLocks noGrp="1" noChangeAspect="1"/>
          </p:cNvPicPr>
          <p:nvPr>
            <p:ph type="pic" sz="quarter" idx="44"/>
          </p:nvPr>
        </p:nvPicPr>
        <p:blipFill>
          <a:blip r:embed="rId2"/>
          <a:srcRect t="17802" b="17802"/>
          <a:stretch>
            <a:fillRect/>
          </a:stretch>
        </p:blipFill>
        <p:spPr>
          <a:xfrm>
            <a:off x="633413" y="993775"/>
            <a:ext cx="4530725" cy="4376738"/>
          </a:xfrm>
        </p:spPr>
      </p:pic>
    </p:spTree>
    <p:extLst>
      <p:ext uri="{BB962C8B-B14F-4D97-AF65-F5344CB8AC3E}">
        <p14:creationId xmlns:p14="http://schemas.microsoft.com/office/powerpoint/2010/main" val="1047129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0FBFC-6770-4790-5051-130844E0C522}"/>
            </a:ext>
          </a:extLst>
        </p:cNvPr>
        <p:cNvGrpSpPr/>
        <p:nvPr/>
      </p:nvGrpSpPr>
      <p:grpSpPr>
        <a:xfrm>
          <a:off x="0" y="0"/>
          <a:ext cx="0" cy="0"/>
          <a:chOff x="0" y="0"/>
          <a:chExt cx="0" cy="0"/>
        </a:xfrm>
      </p:grpSpPr>
      <p:sp>
        <p:nvSpPr>
          <p:cNvPr id="19" name="Text Placeholder 18">
            <a:extLst>
              <a:ext uri="{FF2B5EF4-FFF2-40B4-BE49-F238E27FC236}">
                <a16:creationId xmlns:a16="http://schemas.microsoft.com/office/drawing/2014/main" id="{0C5D17ED-93DB-C4DB-4CCC-FBA971FD419E}"/>
              </a:ext>
            </a:extLst>
          </p:cNvPr>
          <p:cNvSpPr>
            <a:spLocks noGrp="1"/>
          </p:cNvSpPr>
          <p:nvPr>
            <p:ph type="body" sz="quarter" idx="18"/>
          </p:nvPr>
        </p:nvSpPr>
        <p:spPr>
          <a:xfrm>
            <a:off x="1065120" y="1020848"/>
            <a:ext cx="6285940" cy="3849918"/>
          </a:xfrm>
        </p:spPr>
        <p:txBody>
          <a:bodyPr/>
          <a:lstStyle/>
          <a:p>
            <a:pPr marL="0" indent="0"/>
            <a:r>
              <a:rPr lang="en-US" sz="1800" dirty="0"/>
              <a:t>Bei der Einbeziehung der Gemeinschaft geht es darum, sicherzustellen, dass alle Mitglieder einer Gemeinschaft - insbesondere diejenigen aus historisch </a:t>
            </a:r>
            <a:r>
              <a:rPr lang="en-US" sz="1800" dirty="0" err="1"/>
              <a:t>marginalisierten </a:t>
            </a:r>
            <a:r>
              <a:rPr lang="en-US" sz="1800" dirty="0"/>
              <a:t>oder unterrepräsentierten Gruppen - eine sinnvolle Rolle in Entscheidungsprozessen spielen, die ihr Leben betreffen. </a:t>
            </a:r>
          </a:p>
          <a:p>
            <a:pPr marL="0" indent="0"/>
            <a:r>
              <a:rPr lang="en-US" sz="1800" dirty="0"/>
              <a:t>Es geht darum, Barrieren abzubauen, zugängliche Möglichkeiten der Beteiligung zu schaffen und den Beitrag verschiedener Stimmen zu würdigen. </a:t>
            </a:r>
          </a:p>
          <a:p>
            <a:pPr marL="0" indent="0"/>
            <a:r>
              <a:rPr lang="en-US" sz="1800" dirty="0"/>
              <a:t>Was es jedoch nicht ist, sind Alibiveranstaltungen, Ausgrenzung oder die Ausnutzung der Zeit und Ressourcen der Gemeinschaft für oberflächliche Zwecke. Echtes inklusives Engagement ist ein fortlaufender Prozess, der Vertrauen aufbaut, den Einzelnen befähigt und den Geist der Zusammenarbeit fördert. Im nächsten Abschnitt wird anhand von Definitionen, Kontexten und Beispielen näher erläutert, was es ist und was es nicht ist und warum solche Erklärungen notwendig sind.  </a:t>
            </a:r>
          </a:p>
        </p:txBody>
      </p:sp>
      <p:sp>
        <p:nvSpPr>
          <p:cNvPr id="18" name="Text Placeholder 17">
            <a:extLst>
              <a:ext uri="{FF2B5EF4-FFF2-40B4-BE49-F238E27FC236}">
                <a16:creationId xmlns:a16="http://schemas.microsoft.com/office/drawing/2014/main" id="{AFF2F7F2-AE89-C847-25D5-E44346938736}"/>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sp>
        <p:nvSpPr>
          <p:cNvPr id="2" name="TextBox 1">
            <a:extLst>
              <a:ext uri="{FF2B5EF4-FFF2-40B4-BE49-F238E27FC236}">
                <a16:creationId xmlns:a16="http://schemas.microsoft.com/office/drawing/2014/main" id="{6292259C-17CE-760D-DC7F-A00AFA38721C}"/>
              </a:ext>
            </a:extLst>
          </p:cNvPr>
          <p:cNvSpPr txBox="1"/>
          <p:nvPr/>
        </p:nvSpPr>
        <p:spPr>
          <a:xfrm>
            <a:off x="941294" y="411420"/>
            <a:ext cx="9977718" cy="461665"/>
          </a:xfrm>
          <a:prstGeom prst="rect">
            <a:avLst/>
          </a:prstGeom>
          <a:noFill/>
        </p:spPr>
        <p:txBody>
          <a:bodyPr wrap="square" rtlCol="0">
            <a:spAutoFit/>
          </a:bodyPr>
          <a:lstStyle/>
          <a:p>
            <a:r>
              <a:rPr lang="en-IE" sz="2400" b="1" dirty="0">
                <a:solidFill>
                  <a:srgbClr val="083F59"/>
                </a:solidFill>
              </a:rPr>
              <a:t>Einleitung: </a:t>
            </a:r>
            <a:r>
              <a:rPr lang="en-IE" sz="2400" dirty="0">
                <a:solidFill>
                  <a:srgbClr val="083F59"/>
                </a:solidFill>
              </a:rPr>
              <a:t>Definition von </a:t>
            </a:r>
            <a:r>
              <a:rPr lang="en-IE" sz="2400" b="0" dirty="0">
                <a:solidFill>
                  <a:srgbClr val="083F59"/>
                </a:solidFill>
              </a:rPr>
              <a:t>inklusivem Gemeinschaftsengagement</a:t>
            </a:r>
          </a:p>
        </p:txBody>
      </p:sp>
      <p:pic>
        <p:nvPicPr>
          <p:cNvPr id="4" name="Picture 3" descr="A person wearing a green and white bib&#10;&#10;AI-generated content may be incorrect.">
            <a:extLst>
              <a:ext uri="{FF2B5EF4-FFF2-40B4-BE49-F238E27FC236}">
                <a16:creationId xmlns:a16="http://schemas.microsoft.com/office/drawing/2014/main" id="{690DCBCB-E39F-6249-2B57-2273B82423B9}"/>
              </a:ext>
            </a:extLst>
          </p:cNvPr>
          <p:cNvPicPr>
            <a:picLocks noChangeAspect="1"/>
          </p:cNvPicPr>
          <p:nvPr/>
        </p:nvPicPr>
        <p:blipFill>
          <a:blip r:embed="rId2"/>
          <a:stretch>
            <a:fillRect/>
          </a:stretch>
        </p:blipFill>
        <p:spPr>
          <a:xfrm>
            <a:off x="7806969" y="912922"/>
            <a:ext cx="3586649" cy="5380302"/>
          </a:xfrm>
          <a:prstGeom prst="rect">
            <a:avLst/>
          </a:prstGeom>
        </p:spPr>
      </p:pic>
    </p:spTree>
    <p:extLst>
      <p:ext uri="{BB962C8B-B14F-4D97-AF65-F5344CB8AC3E}">
        <p14:creationId xmlns:p14="http://schemas.microsoft.com/office/powerpoint/2010/main" val="285581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3DA60950-58F7-E3F0-714C-4E099B7B342B}"/>
              </a:ext>
            </a:extLst>
          </p:cNvPr>
          <p:cNvSpPr>
            <a:spLocks noGrp="1"/>
          </p:cNvSpPr>
          <p:nvPr>
            <p:ph type="body" sz="quarter" idx="18"/>
          </p:nvPr>
        </p:nvSpPr>
        <p:spPr>
          <a:xfrm>
            <a:off x="1039905" y="1056678"/>
            <a:ext cx="9888072" cy="3849918"/>
          </a:xfrm>
        </p:spPr>
        <p:txBody>
          <a:bodyPr/>
          <a:lstStyle/>
          <a:p>
            <a:pPr marL="0" indent="0"/>
            <a:r>
              <a:rPr lang="en-US" sz="1800" b="1" dirty="0"/>
              <a:t>Die Einbindung von Gemeinschaften, Netzwerken, Partnern und Unternehmen im Sinne der Inklusion ist für KMU von entscheidender Bedeutung, um in der heutigen vernetzten und vielfältigen Welt erfolgreich zu sein. </a:t>
            </a:r>
          </a:p>
          <a:p>
            <a:pPr marL="0" indent="0"/>
            <a:r>
              <a:rPr lang="en-US" sz="1800" b="1" dirty="0">
                <a:solidFill>
                  <a:srgbClr val="0872B5"/>
                </a:solidFill>
              </a:rPr>
              <a:t>Vorteile für KMU: </a:t>
            </a:r>
            <a:r>
              <a:rPr lang="en-US" sz="1800" dirty="0"/>
              <a:t>Ein inklusives gesellschaftliches Engagement ermöglicht Innovationen, erweitert die Marktattraktivität und verbessert den Ruf der Marke, indem es die Werte Fairness, Gerechtigkeit und Repräsentation widerspiegelt, die moderne Verbraucher und Interessengruppen zunehmend </a:t>
            </a:r>
            <a:r>
              <a:rPr lang="en-US" sz="1800" dirty="0" err="1"/>
              <a:t>schätzen</a:t>
            </a:r>
            <a:r>
              <a:rPr lang="en-US" sz="1800" dirty="0"/>
              <a:t>. </a:t>
            </a:r>
          </a:p>
          <a:p>
            <a:pPr marL="0" indent="0"/>
            <a:r>
              <a:rPr lang="en-US" sz="1800" b="1" dirty="0">
                <a:solidFill>
                  <a:srgbClr val="0872B5"/>
                </a:solidFill>
              </a:rPr>
              <a:t>Vorteile für die Gemeinschaft: </a:t>
            </a:r>
            <a:r>
              <a:rPr lang="en-US" sz="1800" dirty="0"/>
              <a:t>Durch die aktive Einbeziehung verschiedener Gruppen - wie lokale Gemeinschaften, Interessenvertretungen und unterrepräsentierte Bevölkerungsgruppen - können KMU gemeinsam Lösungen entwickeln, die auf echte Bedürfnisse eingehen, Vertrauen schaffen und neue Möglichkeiten eröffnen. </a:t>
            </a:r>
          </a:p>
          <a:p>
            <a:pPr marL="0" indent="0"/>
            <a:r>
              <a:rPr lang="en-US" sz="1800" b="1" dirty="0">
                <a:solidFill>
                  <a:srgbClr val="0872B5"/>
                </a:solidFill>
              </a:rPr>
              <a:t>Vorteile einer Partnerschaft: </a:t>
            </a:r>
            <a:r>
              <a:rPr lang="en-US" sz="1800" dirty="0"/>
              <a:t>Partnerschaften mit Unternehmen wie Nichtregierungsorganisationen, Bildungseinrichtungen oder kulturellen Vereinigungen können Türen zu Ressourcen, Fachwissen und Glaubwürdigkeit öffnen, während die Einbindung von Netzwerken wie Handelskammern oder Industriegruppen Zusammenarbeit und Lernen ermöglicht.</a:t>
            </a:r>
          </a:p>
          <a:p>
            <a:pPr marL="0" indent="0"/>
            <a:r>
              <a:rPr lang="en-US" sz="1800" dirty="0"/>
              <a:t>.</a:t>
            </a:r>
          </a:p>
        </p:txBody>
      </p:sp>
      <p:sp>
        <p:nvSpPr>
          <p:cNvPr id="18" name="Text Placeholder 17">
            <a:extLst>
              <a:ext uri="{FF2B5EF4-FFF2-40B4-BE49-F238E27FC236}">
                <a16:creationId xmlns:a16="http://schemas.microsoft.com/office/drawing/2014/main" id="{D46770E3-335C-D4CC-84B3-DFDD0768442B}"/>
              </a:ext>
            </a:extLst>
          </p:cNvPr>
          <p:cNvSpPr>
            <a:spLocks noGrp="1"/>
          </p:cNvSpPr>
          <p:nvPr>
            <p:ph type="body" sz="quarter" idx="16"/>
          </p:nvPr>
        </p:nvSpPr>
        <p:spPr>
          <a:xfrm>
            <a:off x="798382" y="386767"/>
            <a:ext cx="10595237" cy="803654"/>
          </a:xfrm>
        </p:spPr>
        <p:txBody>
          <a:bodyPr/>
          <a:lstStyle/>
          <a:p>
            <a:endParaRPr lang="en-US" sz="2800" b="0" dirty="0">
              <a:solidFill>
                <a:srgbClr val="01A54E"/>
              </a:solidFill>
            </a:endParaRPr>
          </a:p>
          <a:p>
            <a:endParaRPr lang="en-IE" sz="2800" dirty="0"/>
          </a:p>
        </p:txBody>
      </p:sp>
      <p:sp>
        <p:nvSpPr>
          <p:cNvPr id="2" name="TextBox 1">
            <a:extLst>
              <a:ext uri="{FF2B5EF4-FFF2-40B4-BE49-F238E27FC236}">
                <a16:creationId xmlns:a16="http://schemas.microsoft.com/office/drawing/2014/main" id="{9041EA69-4110-9E06-91B2-C037A47AD181}"/>
              </a:ext>
            </a:extLst>
          </p:cNvPr>
          <p:cNvSpPr txBox="1"/>
          <p:nvPr/>
        </p:nvSpPr>
        <p:spPr>
          <a:xfrm>
            <a:off x="941293" y="386767"/>
            <a:ext cx="10309413" cy="830997"/>
          </a:xfrm>
          <a:prstGeom prst="rect">
            <a:avLst/>
          </a:prstGeom>
          <a:noFill/>
        </p:spPr>
        <p:txBody>
          <a:bodyPr wrap="square" rtlCol="0">
            <a:spAutoFit/>
          </a:bodyPr>
          <a:lstStyle/>
          <a:p>
            <a:r>
              <a:rPr lang="en-US" sz="2400" b="0" kern="100" dirty="0">
                <a:solidFill>
                  <a:srgbClr val="0872B5"/>
                </a:solidFill>
                <a:latin typeface="+mn-lt"/>
                <a:cs typeface="Times New Roman" panose="02020603050405020304" pitchFamily="18" charset="0"/>
              </a:rPr>
              <a:t>Integratives Engagement mit Gemeinschaften </a:t>
            </a:r>
            <a:r>
              <a:rPr lang="en-US" sz="2400" b="1" kern="100" dirty="0">
                <a:solidFill>
                  <a:srgbClr val="CE362B"/>
                </a:solidFill>
                <a:latin typeface="+mn-lt"/>
                <a:cs typeface="Times New Roman" panose="02020603050405020304" pitchFamily="18" charset="0"/>
              </a:rPr>
              <a:t>- ein Gewinn für alle</a:t>
            </a:r>
          </a:p>
          <a:p>
            <a:endParaRPr lang="en-IE" sz="2400" dirty="0">
              <a:solidFill>
                <a:srgbClr val="0872B5"/>
              </a:solidFill>
            </a:endParaRPr>
          </a:p>
        </p:txBody>
      </p:sp>
    </p:spTree>
    <p:extLst>
      <p:ext uri="{BB962C8B-B14F-4D97-AF65-F5344CB8AC3E}">
        <p14:creationId xmlns:p14="http://schemas.microsoft.com/office/powerpoint/2010/main" val="28964788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
  <TotalTime>0</TotalTime>
  <Words>7111</Words>
  <Application>Microsoft Office PowerPoint</Application>
  <PresentationFormat>Breitbild</PresentationFormat>
  <Paragraphs>335</Paragraphs>
  <Slides>52</Slides>
  <Notes>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52</vt:i4>
      </vt:variant>
    </vt:vector>
  </HeadingPairs>
  <TitlesOfParts>
    <vt:vector size="61" baseType="lpstr">
      <vt:lpstr>Aharoni</vt:lpstr>
      <vt:lpstr>Arial</vt:lpstr>
      <vt:lpstr>Calibri</vt:lpstr>
      <vt:lpstr>Montserrat</vt:lpstr>
      <vt:lpstr>Montserrat Light</vt:lpstr>
      <vt:lpstr>Quattrocento Sans</vt:lpstr>
      <vt:lpstr>Times New Roman</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docId:4F56D2BA580750388D288D9F41D82904</cp:keywords>
  <cp:lastModifiedBy>David Blunck</cp:lastModifiedBy>
  <cp:revision>1044</cp:revision>
  <dcterms:created xsi:type="dcterms:W3CDTF">2020-10-14T13:32:04Z</dcterms:created>
  <dcterms:modified xsi:type="dcterms:W3CDTF">2025-03-12T12:08:31Z</dcterms:modified>
</cp:coreProperties>
</file>