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15"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6D59B2-1FAA-3EB7-A239-883FFFB48D55}" name="Erika Katharina Nepp" initials="EN" userId="92941dc9616f37b8" providerId="Windows Live"/>
  <p188:author id="{6F6AC1B5-091D-1CDE-B6DC-D9BD5F13D11C}" name="Elaine" initials="E" userId="93d85093fdedce0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E14726"/>
    <a:srgbClr val="083F59"/>
    <a:srgbClr val="30583F"/>
    <a:srgbClr val="ECECEC"/>
    <a:srgbClr val="17AAA3"/>
    <a:srgbClr val="FEC713"/>
    <a:srgbClr val="28ACE2"/>
    <a:srgbClr val="702E8C"/>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varScale="1">
        <p:scale>
          <a:sx n="68" d="100"/>
          <a:sy n="68" d="100"/>
        </p:scale>
        <p:origin x="2685" y="45"/>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microsoft.com/office/2018/10/relationships/authors" Targe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4/20/2025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‹Nr.›</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4/20/2025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‹Nr.›</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446" name="Picture 445">
            <a:extLst>
              <a:ext uri="{FF2B5EF4-FFF2-40B4-BE49-F238E27FC236}">
                <a16:creationId xmlns:a16="http://schemas.microsoft.com/office/drawing/2014/main" id="{F5F16B76-62CD-3339-48A4-7E0704369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701052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723386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58428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80762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81579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83813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643685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66018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3" r:id="rId9"/>
    <p:sldLayoutId id="2147483944" r:id="rId10"/>
    <p:sldLayoutId id="2147483967" r:id="rId11"/>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s://www.facebook.com/profile.php?id=100092188720908" TargetMode="External"/><Relationship Id="rId7" Type="http://schemas.openxmlformats.org/officeDocument/2006/relationships/hyperlink" Target="https://www.linkedin.com/company/94290387/admin/" TargetMode="External"/><Relationship Id="rId2" Type="http://schemas.openxmlformats.org/officeDocument/2006/relationships/image" Target="../media/image4.jpeg"/><Relationship Id="rId1" Type="http://schemas.openxmlformats.org/officeDocument/2006/relationships/slideLayout" Target="../slideLayouts/slideLayout1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hyperlink" Target="https://projectdare.eu/" TargetMode="Externa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https://projectdare.eu/" TargetMode="External"/><Relationship Id="rId13" Type="http://schemas.openxmlformats.org/officeDocument/2006/relationships/image" Target="../media/image12.png"/><Relationship Id="rId3" Type="http://schemas.openxmlformats.org/officeDocument/2006/relationships/image" Target="../media/image11.jpg"/><Relationship Id="rId7" Type="http://schemas.openxmlformats.org/officeDocument/2006/relationships/hyperlink" Target="https://www.facebook.com/profile.php?id=100092188720908" TargetMode="External"/><Relationship Id="rId12" Type="http://schemas.openxmlformats.org/officeDocument/2006/relationships/image" Target="../media/image7.jpeg"/><Relationship Id="rId2" Type="http://schemas.openxmlformats.org/officeDocument/2006/relationships/image" Target="../media/image10.png"/><Relationship Id="rId1" Type="http://schemas.openxmlformats.org/officeDocument/2006/relationships/slideLayout" Target="../slideLayouts/slideLayout10.xml"/><Relationship Id="rId6" Type="http://schemas.openxmlformats.org/officeDocument/2006/relationships/image" Target="../media/image4.jpeg"/><Relationship Id="rId11" Type="http://schemas.openxmlformats.org/officeDocument/2006/relationships/hyperlink" Target="https://www.linkedin.com/company/94290387/admin/" TargetMode="External"/><Relationship Id="rId5" Type="http://schemas.openxmlformats.org/officeDocument/2006/relationships/image" Target="../media/image3.svg"/><Relationship Id="rId10" Type="http://schemas.openxmlformats.org/officeDocument/2006/relationships/image" Target="../media/image6.svg"/><Relationship Id="rId4" Type="http://schemas.openxmlformats.org/officeDocument/2006/relationships/image" Target="../media/image2.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4034880" y="6746420"/>
            <a:ext cx="3003447" cy="1997619"/>
          </a:xfrm>
        </p:spPr>
        <p:txBody>
          <a:bodyPr>
            <a:normAutofit/>
          </a:bodyPr>
          <a:lstStyle/>
          <a:p>
            <a:r>
              <a:rPr lang="en-US" dirty="0"/>
              <a:t>Meet Sarah </a:t>
            </a:r>
            <a:r>
              <a:rPr lang="en-US" dirty="0" err="1"/>
              <a:t>Lutzemann</a:t>
            </a:r>
            <a:r>
              <a:rPr lang="en-US" dirty="0"/>
              <a:t>, the visionary behind </a:t>
            </a:r>
            <a:r>
              <a:rPr lang="en-US" dirty="0" err="1"/>
              <a:t>kohsie</a:t>
            </a:r>
            <a:r>
              <a:rPr lang="en-US" dirty="0"/>
              <a:t>, Central Germany's first diversity bookshop, which she opened in April 2022. A unique literary haven, </a:t>
            </a:r>
            <a:r>
              <a:rPr lang="en-US" dirty="0" err="1"/>
              <a:t>kohsie</a:t>
            </a:r>
            <a:r>
              <a:rPr lang="en-US" dirty="0"/>
              <a:t> presents an exclusive collection of books written by women and people from diverse backgrounds from around the world. The curated selection aims to contribute to the visualization and deconstruction of systemic oppression and address issues such as racism, capitalism and patriarchy.</a:t>
            </a:r>
            <a:endParaRPr lang="en-GB" dirty="0"/>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p:txBody>
          <a:bodyPr>
            <a:normAutofit/>
          </a:bodyPr>
          <a:lstStyle/>
          <a:p>
            <a:r>
              <a:rPr lang="en-GB"/>
              <a:t>Date of Interview</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p:txBody>
          <a:bodyPr>
            <a:normAutofit/>
          </a:bodyPr>
          <a:lstStyle/>
          <a:p>
            <a:r>
              <a:rPr lang="en-GB" dirty="0"/>
              <a:t>Title</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a:t>Company Name</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dirty="0" err="1"/>
              <a:t>kohsie</a:t>
            </a:r>
            <a:endParaRPr lang="en-GB" dirty="0"/>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a:t>Contact Person</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dirty="0"/>
              <a:t>Sarah </a:t>
            </a:r>
            <a:r>
              <a:rPr lang="en-GB" dirty="0" err="1"/>
              <a:t>Lutzemann</a:t>
            </a:r>
            <a:endParaRPr lang="en-GB" dirty="0"/>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663005" y="4072246"/>
            <a:ext cx="2821794" cy="751695"/>
          </a:xfrm>
        </p:spPr>
        <p:txBody>
          <a:bodyPr/>
          <a:lstStyle/>
          <a:p>
            <a:r>
              <a:rPr lang="en-GB" dirty="0"/>
              <a:t>Sarah </a:t>
            </a:r>
            <a:r>
              <a:rPr lang="en-GB" dirty="0" err="1"/>
              <a:t>Lutzemann</a:t>
            </a:r>
            <a:r>
              <a:rPr lang="en-GB" dirty="0"/>
              <a:t> - </a:t>
            </a:r>
            <a:r>
              <a:rPr lang="en-GB" dirty="0" err="1"/>
              <a:t>kohsie</a:t>
            </a:r>
            <a:endParaRPr lang="en-GB" dirty="0"/>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591656"/>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0" y="8157297"/>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fik 63">
            <a:extLst>
              <a:ext uri="{FF2B5EF4-FFF2-40B4-BE49-F238E27FC236}">
                <a16:creationId xmlns:a16="http://schemas.microsoft.com/office/drawing/2014/main" id="{ED780EA4-4BED-30E6-846F-A73D24AB96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1807" y="9776993"/>
            <a:ext cx="710453" cy="256194"/>
          </a:xfrm>
          <a:prstGeom prst="rect">
            <a:avLst/>
          </a:prstGeom>
        </p:spPr>
      </p:pic>
      <p:sp>
        <p:nvSpPr>
          <p:cNvPr id="17" name="TextBox 16">
            <a:extLst>
              <a:ext uri="{FF2B5EF4-FFF2-40B4-BE49-F238E27FC236}">
                <a16:creationId xmlns:a16="http://schemas.microsoft.com/office/drawing/2014/main" id="{B7345F01-91DD-56C5-6D1A-384378E3EFD9}"/>
              </a:ext>
            </a:extLst>
          </p:cNvPr>
          <p:cNvSpPr txBox="1"/>
          <p:nvPr/>
        </p:nvSpPr>
        <p:spPr>
          <a:xfrm>
            <a:off x="595411" y="9837864"/>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9" name="Graphic 3">
            <a:extLst>
              <a:ext uri="{FF2B5EF4-FFF2-40B4-BE49-F238E27FC236}">
                <a16:creationId xmlns:a16="http://schemas.microsoft.com/office/drawing/2014/main" id="{987DE0D7-DDA8-0CA7-9A1D-CCC1598C38BE}"/>
              </a:ext>
            </a:extLst>
          </p:cNvPr>
          <p:cNvGrpSpPr/>
          <p:nvPr/>
        </p:nvGrpSpPr>
        <p:grpSpPr>
          <a:xfrm>
            <a:off x="5143803" y="9584055"/>
            <a:ext cx="426164" cy="385875"/>
            <a:chOff x="-1196056" y="2499889"/>
            <a:chExt cx="850463" cy="851093"/>
          </a:xfrm>
        </p:grpSpPr>
        <p:sp>
          <p:nvSpPr>
            <p:cNvPr id="23" name="Freeform 15">
              <a:hlinkClick r:id="rId3"/>
              <a:extLst>
                <a:ext uri="{FF2B5EF4-FFF2-40B4-BE49-F238E27FC236}">
                  <a16:creationId xmlns:a16="http://schemas.microsoft.com/office/drawing/2014/main" id="{A1E5BFDE-07BA-7931-5B0D-DBC6485012CB}"/>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4" name="Freeform 16">
              <a:extLst>
                <a:ext uri="{FF2B5EF4-FFF2-40B4-BE49-F238E27FC236}">
                  <a16:creationId xmlns:a16="http://schemas.microsoft.com/office/drawing/2014/main" id="{1B1C05AE-9426-46F6-D98F-33D4C0859DB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8AED6A42-DAF7-294A-4667-8186257B20FF}"/>
              </a:ext>
            </a:extLst>
          </p:cNvPr>
          <p:cNvGrpSpPr/>
          <p:nvPr/>
        </p:nvGrpSpPr>
        <p:grpSpPr>
          <a:xfrm>
            <a:off x="5608340" y="9572773"/>
            <a:ext cx="426163" cy="424160"/>
            <a:chOff x="5908590" y="9619516"/>
            <a:chExt cx="280634" cy="280634"/>
          </a:xfrm>
        </p:grpSpPr>
        <p:sp>
          <p:nvSpPr>
            <p:cNvPr id="45" name="Freeform 20">
              <a:hlinkClick r:id="rId4"/>
              <a:extLst>
                <a:ext uri="{FF2B5EF4-FFF2-40B4-BE49-F238E27FC236}">
                  <a16:creationId xmlns:a16="http://schemas.microsoft.com/office/drawing/2014/main" id="{D3FD696E-A1A6-2E5C-10F8-368AF9FAADF0}"/>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E28D007E-858E-9250-EED0-61FF3C9287F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3764" y="9635962"/>
              <a:ext cx="246077" cy="246077"/>
            </a:xfrm>
            <a:prstGeom prst="rect">
              <a:avLst/>
            </a:prstGeom>
          </p:spPr>
        </p:pic>
      </p:grpSp>
      <p:pic>
        <p:nvPicPr>
          <p:cNvPr id="47" name="Picture 2" descr="Image result for linkedin logo round | ? logo, Marketing method, Photoshop  design">
            <a:hlinkClick r:id="rId7"/>
            <a:extLst>
              <a:ext uri="{FF2B5EF4-FFF2-40B4-BE49-F238E27FC236}">
                <a16:creationId xmlns:a16="http://schemas.microsoft.com/office/drawing/2014/main" id="{D4A7941F-0C55-0FCC-204F-6AAB33824B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8112" y="9473772"/>
            <a:ext cx="601147" cy="601147"/>
          </a:xfrm>
          <a:prstGeom prst="rect">
            <a:avLst/>
          </a:prstGeom>
          <a:noFill/>
          <a:extLst>
            <a:ext uri="{909E8E84-426E-40DD-AFC4-6F175D3DCCD1}">
              <a14:hiddenFill xmlns:a14="http://schemas.microsoft.com/office/drawing/2010/main">
                <a:solidFill>
                  <a:srgbClr val="FFFFFF"/>
                </a:solidFill>
              </a14:hiddenFill>
            </a:ext>
          </a:extLst>
        </p:spPr>
      </p:pic>
      <p:pic>
        <p:nvPicPr>
          <p:cNvPr id="31" name="Bildplatzhalter 30">
            <a:extLst>
              <a:ext uri="{FF2B5EF4-FFF2-40B4-BE49-F238E27FC236}">
                <a16:creationId xmlns:a16="http://schemas.microsoft.com/office/drawing/2014/main" id="{012548DF-789D-4104-A765-EE6B93E7A45B}"/>
              </a:ext>
            </a:extLst>
          </p:cNvPr>
          <p:cNvPicPr>
            <a:picLocks noGrp="1" noChangeAspect="1"/>
          </p:cNvPicPr>
          <p:nvPr>
            <p:ph type="pic" sz="quarter" idx="43"/>
          </p:nvPr>
        </p:nvPicPr>
        <p:blipFill rotWithShape="1">
          <a:blip r:embed="rId9"/>
          <a:srcRect l="36695" t="381" r="16389" b="2671"/>
          <a:stretch/>
        </p:blipFill>
        <p:spPr>
          <a:xfrm>
            <a:off x="3549258" y="1031264"/>
            <a:ext cx="3615254" cy="4985423"/>
          </a:xfr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Sarah's founding story</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p:txBody>
          <a:bodyPr/>
          <a:lstStyle/>
          <a:p>
            <a:r>
              <a:rPr lang="en-US" dirty="0"/>
              <a:t>Sarah's journey to founding </a:t>
            </a:r>
            <a:r>
              <a:rPr lang="en-US" dirty="0" err="1"/>
              <a:t>kohsie</a:t>
            </a:r>
            <a:r>
              <a:rPr lang="en-US" dirty="0"/>
              <a:t> was driven by her desire for personal fulfillment and her commitment to her values. Before venturing into entrepreneurship, she found herself in a professional environment that was not aligned with her principles and where she was exposed to racism and sexism. Sarah recognized the incongruence between her authentic self and the corporate environment and made the bold decision to embark on the path of entrepreneurship, which ultimately led to the founding of </a:t>
            </a:r>
            <a:r>
              <a:rPr lang="en-US" dirty="0" err="1"/>
              <a:t>kohsie</a:t>
            </a:r>
            <a:r>
              <a:rPr lang="en-US" dirty="0"/>
              <a:t>.</a:t>
            </a:r>
          </a:p>
          <a:p>
            <a:endParaRPr lang="en-US" dirty="0"/>
          </a:p>
          <a:p>
            <a:r>
              <a:rPr lang="en-US" dirty="0"/>
              <a:t>Sarah </a:t>
            </a:r>
            <a:r>
              <a:rPr lang="en-US" dirty="0" err="1"/>
              <a:t>Lutzemann's</a:t>
            </a:r>
            <a:r>
              <a:rPr lang="en-US" dirty="0"/>
              <a:t> inspiration to start a diversity bookshop was partly triggered by a reading challenge she came across at the end of 2019: the task of reading books exclusively by female and non-binary authors for an entire year. This challenge familiarized her with the rich spectrum of perspectives these authors offer and highlighted the wealth of diversity in literature. However, she also made it clear how much effort it takes to discover these voices in the literary landscape. With her bookshop, Sarah wants to facilitate this journey of discovery and offer readers easy access to the wealth of literature by female and diverse authors.</a:t>
            </a:r>
            <a:endParaRPr lang="de-DE" dirty="0"/>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p:txBody>
          <a:bodyPr/>
          <a:lstStyle/>
          <a:p>
            <a:r>
              <a:rPr lang="en-US" dirty="0"/>
              <a:t>In discussions about literature, there is often a tendency to categorize works as either “male” or “female”, overlooking the fact that some authors do not identify with the binary gender spectrum. This omission highlights the need to broaden our perspective on the representation of gender in literature. Furthermore, it is important to recognize that looking only at white women and non-binary people is not inclusive. This highlights another omission in literary dialogues and emphasizes the importance of recognizing literature by Black and Indigenous authors as well as works written by People of </a:t>
            </a:r>
            <a:r>
              <a:rPr lang="en-US" dirty="0" err="1"/>
              <a:t>Colour</a:t>
            </a:r>
            <a:r>
              <a:rPr lang="en-US" dirty="0"/>
              <a:t>.</a:t>
            </a:r>
          </a:p>
          <a:p>
            <a:endParaRPr lang="en-US" dirty="0"/>
          </a:p>
          <a:p>
            <a:r>
              <a:rPr lang="en-US" dirty="0"/>
              <a:t>Through a more inclusive approach that incorporates the experiences and narratives of writers from diverse backgrounds, we can promote a truly inclusive and representative understanding of literature.</a:t>
            </a:r>
          </a:p>
          <a:p>
            <a:endParaRPr lang="en-US" dirty="0"/>
          </a:p>
          <a:p>
            <a:endParaRPr lang="en-US" dirty="0"/>
          </a:p>
          <a:p>
            <a:endParaRPr lang="de-DE" dirty="0"/>
          </a:p>
          <a:p>
            <a:r>
              <a:rPr lang="en-US" dirty="0"/>
              <a:t>Sarah wants to actively contribute to making the world a better place for everyone. She recognizes the profound impact each book has on readers by influencing their thoughts, perspectives and perceptions of the world. As a dedicated bookseller, Sarah seizes the opportunity to guide and shape this change through her carefully curated selection of literature. Her goal is to promote positive change by exposing readers to thought-provoking books that influence their individual and collective understanding of the world.</a:t>
            </a:r>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13" name="Bildplatzhalter 12">
            <a:extLst>
              <a:ext uri="{FF2B5EF4-FFF2-40B4-BE49-F238E27FC236}">
                <a16:creationId xmlns:a16="http://schemas.microsoft.com/office/drawing/2014/main" id="{7D23197B-EED2-49A8-85FD-9B2194158C35}"/>
              </a:ext>
            </a:extLst>
          </p:cNvPr>
          <p:cNvPicPr>
            <a:picLocks noGrp="1" noChangeAspect="1"/>
          </p:cNvPicPr>
          <p:nvPr>
            <p:ph type="pic" sz="quarter" idx="41"/>
          </p:nvPr>
        </p:nvPicPr>
        <p:blipFill rotWithShape="1">
          <a:blip r:embed="rId2"/>
          <a:srcRect t="16799" b="29179"/>
          <a:stretch/>
        </p:blipFill>
        <p:spPr>
          <a:xfrm>
            <a:off x="-1" y="-11581"/>
            <a:ext cx="7559675" cy="2723566"/>
          </a:xfr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grpSp>
        <p:nvGrpSpPr>
          <p:cNvPr id="27" name="Group 26">
            <a:extLst>
              <a:ext uri="{FF2B5EF4-FFF2-40B4-BE49-F238E27FC236}">
                <a16:creationId xmlns:a16="http://schemas.microsoft.com/office/drawing/2014/main" id="{95AB7821-DA17-A75B-686C-AFFD6D2DBBA0}"/>
              </a:ext>
            </a:extLst>
          </p:cNvPr>
          <p:cNvGrpSpPr/>
          <p:nvPr/>
        </p:nvGrpSpPr>
        <p:grpSpPr>
          <a:xfrm>
            <a:off x="2267151" y="4806180"/>
            <a:ext cx="4705438" cy="2867812"/>
            <a:chOff x="2267151" y="4806180"/>
            <a:chExt cx="4705438" cy="2867812"/>
          </a:xfrm>
        </p:grpSpPr>
        <p:sp>
          <p:nvSpPr>
            <p:cNvPr id="5" name="Rectangle 4">
              <a:extLst>
                <a:ext uri="{FF2B5EF4-FFF2-40B4-BE49-F238E27FC236}">
                  <a16:creationId xmlns:a16="http://schemas.microsoft.com/office/drawing/2014/main" id="{2FCFB970-1C08-5937-7818-8F38BD43CF04}"/>
                </a:ext>
              </a:extLst>
            </p:cNvPr>
            <p:cNvSpPr/>
            <p:nvPr/>
          </p:nvSpPr>
          <p:spPr>
            <a:xfrm>
              <a:off x="2980464" y="5063694"/>
              <a:ext cx="3326211" cy="20965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67151" y="4806180"/>
              <a:ext cx="4705438" cy="2867812"/>
            </a:xfrm>
            <a:prstGeom prst="rect">
              <a:avLst/>
            </a:prstGeom>
          </p:spPr>
        </p:pic>
        <p:sp>
          <p:nvSpPr>
            <p:cNvPr id="2" name="Rectangle 1">
              <a:extLst>
                <a:ext uri="{FF2B5EF4-FFF2-40B4-BE49-F238E27FC236}">
                  <a16:creationId xmlns:a16="http://schemas.microsoft.com/office/drawing/2014/main" id="{CEFCB33C-5E71-88BB-278E-D1965563432E}"/>
                </a:ext>
              </a:extLst>
            </p:cNvPr>
            <p:cNvSpPr/>
            <p:nvPr/>
          </p:nvSpPr>
          <p:spPr>
            <a:xfrm>
              <a:off x="2980464" y="5760264"/>
              <a:ext cx="3326210" cy="1129869"/>
            </a:xfrm>
            <a:prstGeom prst="rect">
              <a:avLst/>
            </a:prstGeom>
            <a:blipFill>
              <a:blip r:embed="rId3"/>
              <a:srcRect/>
              <a:stretch>
                <a:fillRect t="-30797" b="-654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Graphic 3">
              <a:extLst>
                <a:ext uri="{FF2B5EF4-FFF2-40B4-BE49-F238E27FC236}">
                  <a16:creationId xmlns:a16="http://schemas.microsoft.com/office/drawing/2014/main" id="{CAD3A810-B380-D016-2F25-C1A9A4EF73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80464" y="5063694"/>
              <a:ext cx="663113" cy="500718"/>
            </a:xfrm>
            <a:prstGeom prst="rect">
              <a:avLst/>
            </a:prstGeom>
          </p:spPr>
        </p:pic>
        <p:cxnSp>
          <p:nvCxnSpPr>
            <p:cNvPr id="11" name="Straight Connector 10">
              <a:extLst>
                <a:ext uri="{FF2B5EF4-FFF2-40B4-BE49-F238E27FC236}">
                  <a16:creationId xmlns:a16="http://schemas.microsoft.com/office/drawing/2014/main" id="{5B06D399-CECC-383B-791D-87B40A96E157}"/>
                </a:ext>
              </a:extLst>
            </p:cNvPr>
            <p:cNvCxnSpPr>
              <a:cxnSpLocks/>
            </p:cNvCxnSpPr>
            <p:nvPr/>
          </p:nvCxnSpPr>
          <p:spPr>
            <a:xfrm>
              <a:off x="2956764" y="5566967"/>
              <a:ext cx="3349911" cy="0"/>
            </a:xfrm>
            <a:prstGeom prst="line">
              <a:avLst/>
            </a:prstGeom>
            <a:ln w="19050">
              <a:solidFill>
                <a:srgbClr val="083F59"/>
              </a:solidFill>
            </a:ln>
          </p:spPr>
          <p:style>
            <a:lnRef idx="1">
              <a:schemeClr val="accent1"/>
            </a:lnRef>
            <a:fillRef idx="0">
              <a:schemeClr val="accent1"/>
            </a:fillRef>
            <a:effectRef idx="0">
              <a:schemeClr val="accent1"/>
            </a:effectRef>
            <a:fontRef idx="minor">
              <a:schemeClr val="tx1"/>
            </a:fontRef>
          </p:style>
        </p:cxnSp>
      </p:gr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7"/>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8"/>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11"/>
            <a:extLst>
              <a:ext uri="{FF2B5EF4-FFF2-40B4-BE49-F238E27FC236}">
                <a16:creationId xmlns:a16="http://schemas.microsoft.com/office/drawing/2014/main" id="{BA97B80B-044F-9E37-D387-F8D3087124F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12">
            <a:extLst>
              <a:ext uri="{FF2B5EF4-FFF2-40B4-BE49-F238E27FC236}">
                <a16:creationId xmlns:a16="http://schemas.microsoft.com/office/drawing/2014/main" id="{DAADB9A9-4337-4C76-9F46-1AC74A8C4C11}"/>
              </a:ext>
            </a:extLst>
          </p:cNvPr>
          <p:cNvSpPr/>
          <p:nvPr/>
        </p:nvSpPr>
        <p:spPr>
          <a:xfrm>
            <a:off x="2969315" y="5063694"/>
            <a:ext cx="3337359" cy="20652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3E5E1FF9-5AD1-42C1-8056-C0E96AB536F2}"/>
              </a:ext>
            </a:extLst>
          </p:cNvPr>
          <p:cNvPicPr>
            <a:picLocks noChangeAspect="1"/>
          </p:cNvPicPr>
          <p:nvPr/>
        </p:nvPicPr>
        <p:blipFill rotWithShape="1">
          <a:blip r:embed="rId13"/>
          <a:srcRect l="12484" t="571" r="12201" b="1"/>
          <a:stretch/>
        </p:blipFill>
        <p:spPr>
          <a:xfrm>
            <a:off x="2969316" y="5108578"/>
            <a:ext cx="3337359" cy="1984473"/>
          </a:xfrm>
          <a:prstGeom prst="rect">
            <a:avLst/>
          </a:prstGeom>
        </p:spPr>
      </p:pic>
      <p:sp>
        <p:nvSpPr>
          <p:cNvPr id="40" name="Text Placeholder 15">
            <a:extLst>
              <a:ext uri="{FF2B5EF4-FFF2-40B4-BE49-F238E27FC236}">
                <a16:creationId xmlns:a16="http://schemas.microsoft.com/office/drawing/2014/main" id="{77AA6D53-37CD-4116-835D-914DE62BC73A}"/>
              </a:ext>
            </a:extLst>
          </p:cNvPr>
          <p:cNvSpPr txBox="1">
            <a:spLocks/>
          </p:cNvSpPr>
          <p:nvPr/>
        </p:nvSpPr>
        <p:spPr>
          <a:xfrm>
            <a:off x="1022665" y="4300310"/>
            <a:ext cx="3050631" cy="238796"/>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500" dirty="0">
                <a:solidFill>
                  <a:schemeClr val="bg1"/>
                </a:solidFill>
                <a:latin typeface="Calibri" panose="020F0502020204030204" pitchFamily="34" charset="0"/>
                <a:ea typeface="Calibri" panose="020F0502020204030204" pitchFamily="34" charset="0"/>
                <a:cs typeface="Calibri" panose="020F0502020204030204" pitchFamily="34" charset="0"/>
              </a:rPr>
              <a:t>- Sarah </a:t>
            </a:r>
            <a:r>
              <a:rPr lang="en-GB" sz="1500" dirty="0" err="1">
                <a:solidFill>
                  <a:schemeClr val="bg1"/>
                </a:solidFill>
                <a:latin typeface="Calibri" panose="020F0502020204030204" pitchFamily="34" charset="0"/>
                <a:ea typeface="Calibri" panose="020F0502020204030204" pitchFamily="34" charset="0"/>
                <a:cs typeface="Calibri" panose="020F0502020204030204" pitchFamily="34" charset="0"/>
              </a:rPr>
              <a:t>Lutzemann</a:t>
            </a:r>
            <a:r>
              <a:rPr lang="en-GB" sz="15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500" dirty="0" err="1">
                <a:solidFill>
                  <a:schemeClr val="bg1"/>
                </a:solidFill>
                <a:latin typeface="Calibri" panose="020F0502020204030204" pitchFamily="34" charset="0"/>
                <a:ea typeface="Calibri" panose="020F0502020204030204" pitchFamily="34" charset="0"/>
                <a:cs typeface="Calibri" panose="020F0502020204030204" pitchFamily="34" charset="0"/>
              </a:rPr>
              <a:t>kohsie</a:t>
            </a:r>
            <a:r>
              <a:rPr lang="en-GB" sz="15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41" name="Freeform 26">
            <a:extLst>
              <a:ext uri="{FF2B5EF4-FFF2-40B4-BE49-F238E27FC236}">
                <a16:creationId xmlns:a16="http://schemas.microsoft.com/office/drawing/2014/main" id="{BBD25C33-DCE8-4826-ADE7-F7569A8529AD}"/>
              </a:ext>
            </a:extLst>
          </p:cNvPr>
          <p:cNvSpPr/>
          <p:nvPr/>
        </p:nvSpPr>
        <p:spPr>
          <a:xfrm>
            <a:off x="3426287" y="3849655"/>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Textplatzhalter 2">
            <a:extLst>
              <a:ext uri="{FF2B5EF4-FFF2-40B4-BE49-F238E27FC236}">
                <a16:creationId xmlns:a16="http://schemas.microsoft.com/office/drawing/2014/main" id="{BA6E37C0-8B8C-4549-B58C-89799CD48D20}"/>
              </a:ext>
            </a:extLst>
          </p:cNvPr>
          <p:cNvSpPr txBox="1">
            <a:spLocks/>
          </p:cNvSpPr>
          <p:nvPr/>
        </p:nvSpPr>
        <p:spPr>
          <a:xfrm>
            <a:off x="699161" y="2762544"/>
            <a:ext cx="3050631" cy="1608346"/>
          </a:xfrm>
          <a:prstGeom prst="rect">
            <a:avLst/>
          </a:prstGeom>
        </p:spPr>
        <p:txBody>
          <a:bodyPr>
            <a:norm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800">
                <a:solidFill>
                  <a:schemeClr val="bg1"/>
                </a:solidFill>
                <a:effectLst/>
                <a:latin typeface="Calibri" panose="020F0502020204030204" pitchFamily="34" charset="0"/>
                <a:ea typeface="Calibri" panose="020F0502020204030204" pitchFamily="34" charset="0"/>
                <a:cs typeface="Calibri" panose="020F0502020204030204" pitchFamily="34" charset="0"/>
              </a:rPr>
              <a:t>My aim was to show how diverse literature can actually be and how little this has been revealed in other bookshops to date.</a:t>
            </a:r>
            <a:endParaRPr lang="de-DE"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5229977"/>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561</Words>
  <Application>Microsoft Office PowerPoint</Application>
  <PresentationFormat>Benutzerdefiniert</PresentationFormat>
  <Paragraphs>28</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605</cp:revision>
  <dcterms:created xsi:type="dcterms:W3CDTF">2020-10-14T13:32:04Z</dcterms:created>
  <dcterms:modified xsi:type="dcterms:W3CDTF">2025-04-20T13:22:55Z</dcterms:modified>
</cp:coreProperties>
</file>