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65" d="100"/>
          <a:sy n="65" d="100"/>
        </p:scale>
        <p:origin x="2752" y="51"/>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1/31/2025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1/31/2025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a:bodyPr>
          <a:lstStyle/>
          <a:p>
            <a:r>
              <a:rPr lang="en-US" sz="1200" dirty="0" err="1"/>
              <a:t>Erklär</a:t>
            </a:r>
            <a:r>
              <a:rPr lang="en-US" sz="1200" dirty="0"/>
              <a:t> Mir Mal is a German non-profit organization dedicated to fostering inclusion and understanding of marginalized groups within German society. Founded in 2020 by Maja </a:t>
            </a:r>
            <a:r>
              <a:rPr lang="en-US" sz="1200" dirty="0" err="1"/>
              <a:t>Bogojević</a:t>
            </a:r>
            <a:r>
              <a:rPr lang="en-US" sz="1200" dirty="0"/>
              <a:t> and Victoria Jeffries, it started as an Instagram account aimed at educating people about social justice, diversity, and inclusion topics. Due to its growing impact, the initiative expanded into a formal organization offering workshops and collaborations to integrate diversity and inclusion (D&amp;I) strategies into workplaces.</a:t>
            </a:r>
            <a:endParaRPr lang="en-GB" sz="1200" dirty="0"/>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sz="1200" dirty="0"/>
              <a:t>NGO / Education &amp; Social Awareness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Communication</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en-GB" sz="1200" dirty="0"/>
              <a:t>Module 5 P</a:t>
            </a:r>
            <a:r>
              <a:rPr lang="en-US" sz="1200" dirty="0" err="1"/>
              <a:t>romoting</a:t>
            </a:r>
            <a:r>
              <a:rPr lang="en-US" sz="1200" dirty="0"/>
              <a:t> Diversity and Inclusion Through Marketing Strategies </a:t>
            </a:r>
            <a:endParaRPr lang="en-GB" sz="1200" dirty="0"/>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err="1"/>
              <a:t>Erklär</a:t>
            </a:r>
            <a:r>
              <a:rPr lang="en-GB" sz="1200" dirty="0"/>
              <a:t> mir mal, Deutschland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3932967"/>
            <a:ext cx="2821794" cy="1605525"/>
          </a:xfrm>
        </p:spPr>
        <p:txBody>
          <a:bodyPr/>
          <a:lstStyle/>
          <a:p>
            <a:r>
              <a:rPr lang="en-GB" sz="3600" dirty="0" err="1"/>
              <a:t>Erklär</a:t>
            </a:r>
            <a:r>
              <a:rPr lang="en-GB" sz="3600" dirty="0"/>
              <a:t> mir mal</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Placeholder 23">
            <a:extLst>
              <a:ext uri="{FF2B5EF4-FFF2-40B4-BE49-F238E27FC236}">
                <a16:creationId xmlns:a16="http://schemas.microsoft.com/office/drawing/2014/main" id="{A32142A0-2597-0C07-1CA6-D35464D048AA}"/>
              </a:ext>
            </a:extLst>
          </p:cNvPr>
          <p:cNvPicPr>
            <a:picLocks noGrp="1" noChangeAspect="1"/>
          </p:cNvPicPr>
          <p:nvPr>
            <p:ph type="pic" sz="quarter" idx="43"/>
          </p:nvPr>
        </p:nvPicPr>
        <p:blipFill>
          <a:blip r:embed="rId2"/>
          <a:srcRect l="23636" r="23636"/>
          <a:stretch/>
        </p:blipFill>
        <p:spPr>
          <a:xfrm>
            <a:off x="3626577" y="526198"/>
            <a:ext cx="3615254" cy="5142362"/>
          </a:xfrm>
        </p:spPr>
      </p:pic>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t>https://www.instagram.com/erklaermirmal</a:t>
            </a:r>
          </a:p>
        </p:txBody>
      </p:sp>
      <p:pic>
        <p:nvPicPr>
          <p:cNvPr id="1026" name="Picture 2" descr="Bildergebnis für Deutschland Flagge Jpg">
            <a:extLst>
              <a:ext uri="{FF2B5EF4-FFF2-40B4-BE49-F238E27FC236}">
                <a16:creationId xmlns:a16="http://schemas.microsoft.com/office/drawing/2014/main" id="{1C7EC500-F443-7785-D360-A4F60E3CCC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582" y="2280710"/>
            <a:ext cx="646525" cy="478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D&amp;I Strategy</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358095" y="5215277"/>
            <a:ext cx="3421742" cy="4414479"/>
          </a:xfrm>
        </p:spPr>
        <p:txBody>
          <a:bodyPr/>
          <a:lstStyle/>
          <a:p>
            <a:pPr>
              <a:lnSpc>
                <a:spcPct val="100000"/>
              </a:lnSpc>
            </a:pPr>
            <a:r>
              <a:rPr lang="en-US" sz="1600" dirty="0" err="1"/>
              <a:t>Erklär</a:t>
            </a:r>
            <a:r>
              <a:rPr lang="en-US" sz="1600" dirty="0"/>
              <a:t> Mir Mal aims to create inclusive workplaces by addressing biases, fostering awareness, and promoting an open company culture. Their approach centers on education and training, targeting businesses, schools, and organizations looking to implement inclusive practices in their workforce. The organization believes that diversity in recruitment and employee engagement leads to stronger, more innovative, and fairer workplaces.</a:t>
            </a:r>
          </a:p>
          <a:p>
            <a:pPr>
              <a:lnSpc>
                <a:spcPct val="100000"/>
              </a:lnSpc>
            </a:pPr>
            <a:endParaRPr lang="en-US" sz="1600" dirty="0"/>
          </a:p>
          <a:p>
            <a:pPr>
              <a:lnSpc>
                <a:spcPct val="100000"/>
              </a:lnSpc>
            </a:pPr>
            <a:r>
              <a:rPr lang="en-US" sz="1600" dirty="0"/>
              <a:t>To achieve this goal, </a:t>
            </a:r>
            <a:r>
              <a:rPr lang="en-US" sz="1600" dirty="0" err="1"/>
              <a:t>Erklär</a:t>
            </a:r>
            <a:r>
              <a:rPr lang="en-US" sz="1600" dirty="0"/>
              <a:t> Mir Mal provides educational workshops, consulting services, and social media campaigns to help businesses navigate diversity challenges and implement effective HR strategies.</a:t>
            </a:r>
          </a:p>
          <a:p>
            <a:pPr>
              <a:lnSpc>
                <a:spcPct val="100000"/>
              </a:lnSpc>
            </a:pPr>
            <a:endParaRPr lang="en-US" sz="1600" dirty="0"/>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046986" y="3783063"/>
            <a:ext cx="3346591" cy="6496776"/>
          </a:xfrm>
        </p:spPr>
        <p:txBody>
          <a:bodyPr/>
          <a:lstStyle/>
          <a:p>
            <a:pPr>
              <a:lnSpc>
                <a:spcPct val="100000"/>
              </a:lnSpc>
            </a:pPr>
            <a:r>
              <a:rPr lang="en-US" sz="1600" b="1" dirty="0"/>
              <a:t>Implementation and Key Actions</a:t>
            </a:r>
          </a:p>
          <a:p>
            <a:pPr>
              <a:lnSpc>
                <a:spcPct val="100000"/>
              </a:lnSpc>
            </a:pPr>
            <a:r>
              <a:rPr lang="en-US" sz="1600" dirty="0"/>
              <a:t>One of the main pillars of </a:t>
            </a:r>
            <a:r>
              <a:rPr lang="en-US" sz="1600" dirty="0" err="1"/>
              <a:t>Erklär</a:t>
            </a:r>
            <a:r>
              <a:rPr lang="en-US" sz="1600" dirty="0"/>
              <a:t> Mir </a:t>
            </a:r>
            <a:r>
              <a:rPr lang="en-US" sz="1600" dirty="0" err="1"/>
              <a:t>Mal’s</a:t>
            </a:r>
            <a:r>
              <a:rPr lang="en-US" sz="1600" dirty="0"/>
              <a:t> success is its workshops and consulting services. These are designed to equip HR professionals, managers, and employees with the necessary tools to foster a diverse and inclusive work environment.</a:t>
            </a:r>
          </a:p>
          <a:p>
            <a:pPr>
              <a:lnSpc>
                <a:spcPct val="100000"/>
              </a:lnSpc>
            </a:pPr>
            <a:r>
              <a:rPr lang="en-US" sz="1600" dirty="0"/>
              <a:t>Their workshops focus on:</a:t>
            </a:r>
          </a:p>
          <a:p>
            <a:pPr>
              <a:lnSpc>
                <a:spcPct val="100000"/>
              </a:lnSpc>
            </a:pPr>
            <a:endParaRPr lang="en-US" sz="1600" dirty="0"/>
          </a:p>
          <a:p>
            <a:pPr marL="285750" indent="-285750">
              <a:lnSpc>
                <a:spcPct val="100000"/>
              </a:lnSpc>
              <a:buFont typeface="Arial" panose="020B0604020202020204" pitchFamily="34" charset="0"/>
              <a:buChar char="•"/>
            </a:pPr>
            <a:r>
              <a:rPr lang="en-US" sz="1600" dirty="0"/>
              <a:t>Unconscious bias training, helping companies identify and mitigate biases in recruitment and workplace culture.</a:t>
            </a:r>
          </a:p>
          <a:p>
            <a:pPr marL="285750" indent="-285750">
              <a:lnSpc>
                <a:spcPct val="100000"/>
              </a:lnSpc>
              <a:buFont typeface="Arial" panose="020B0604020202020204" pitchFamily="34" charset="0"/>
              <a:buChar char="•"/>
            </a:pPr>
            <a:r>
              <a:rPr lang="en-US" sz="1600" dirty="0"/>
              <a:t>LGBTQ+ inclusion in the workplace, providing guidance on creating supportive environments for all employees.</a:t>
            </a:r>
          </a:p>
          <a:p>
            <a:pPr marL="285750" indent="-285750">
              <a:lnSpc>
                <a:spcPct val="100000"/>
              </a:lnSpc>
              <a:buFont typeface="Arial" panose="020B0604020202020204" pitchFamily="34" charset="0"/>
              <a:buChar char="•"/>
            </a:pPr>
            <a:r>
              <a:rPr lang="en-US" sz="1600" dirty="0"/>
              <a:t>Antiracism and intersectionality education, raising awareness of systemic discrimination and equipping employees with allyship strategies.</a:t>
            </a:r>
          </a:p>
          <a:p>
            <a:pPr>
              <a:lnSpc>
                <a:spcPct val="100000"/>
              </a:lnSpc>
            </a:pPr>
            <a:endParaRPr lang="en-US" sz="16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0" name="Picture Placeholder 9">
            <a:extLst>
              <a:ext uri="{FF2B5EF4-FFF2-40B4-BE49-F238E27FC236}">
                <a16:creationId xmlns:a16="http://schemas.microsoft.com/office/drawing/2014/main" id="{6A44E6FF-8E0F-A765-5FF2-462190D823DA}"/>
              </a:ext>
            </a:extLst>
          </p:cNvPr>
          <p:cNvPicPr>
            <a:picLocks noGrp="1" noChangeAspect="1"/>
          </p:cNvPicPr>
          <p:nvPr>
            <p:ph type="pic" sz="quarter" idx="41"/>
          </p:nvPr>
        </p:nvPicPr>
        <p:blipFill>
          <a:blip r:embed="rId2"/>
          <a:srcRect l="4539" t="11456" r="4539"/>
          <a:stretch/>
        </p:blipFill>
        <p:spPr>
          <a:xfrm>
            <a:off x="-470919" y="8626"/>
            <a:ext cx="8501511" cy="2711985"/>
          </a:xfrm>
        </p:spPr>
      </p:pic>
      <p:pic>
        <p:nvPicPr>
          <p:cNvPr id="3" name="Grafik 2">
            <a:extLst>
              <a:ext uri="{FF2B5EF4-FFF2-40B4-BE49-F238E27FC236}">
                <a16:creationId xmlns:a16="http://schemas.microsoft.com/office/drawing/2014/main" id="{367D3FC8-CBA4-4A65-B8C1-4B1F0FDB9C0F}"/>
              </a:ext>
            </a:extLst>
          </p:cNvPr>
          <p:cNvPicPr>
            <a:picLocks noChangeAspect="1"/>
          </p:cNvPicPr>
          <p:nvPr/>
        </p:nvPicPr>
        <p:blipFill>
          <a:blip r:embed="rId3"/>
          <a:stretch>
            <a:fillRect/>
          </a:stretch>
        </p:blipFill>
        <p:spPr>
          <a:xfrm>
            <a:off x="5797096" y="3104649"/>
            <a:ext cx="1190625" cy="285750"/>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Digital Communication to promote D&amp;I is key for the NGO</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530266" y="1403746"/>
            <a:ext cx="6295047" cy="2743062"/>
          </a:xfrm>
        </p:spPr>
        <p:txBody>
          <a:bodyPr/>
          <a:lstStyle/>
          <a:p>
            <a:r>
              <a:rPr lang="en-US" sz="1600" dirty="0"/>
              <a:t>In addition to in-person training, </a:t>
            </a:r>
            <a:r>
              <a:rPr lang="en-US" sz="1600" dirty="0" err="1"/>
              <a:t>Erklär</a:t>
            </a:r>
            <a:r>
              <a:rPr lang="en-US" sz="1600" dirty="0"/>
              <a:t> Mir Mal uses digital platforms to spread awareness. Their Instagram account has been a key channel for educating the public on diversity and social justice topics, using infographics, videos, and interactive discussions to engage a wide audience.</a:t>
            </a:r>
          </a:p>
          <a:p>
            <a:endParaRPr lang="en-US" sz="1600" dirty="0"/>
          </a:p>
          <a:p>
            <a:r>
              <a:rPr lang="en-US" sz="1600" dirty="0"/>
              <a:t>Beyond education, the organization also partners with businesses to create customized D&amp;I strategies. These collaborations help companies implement inclusive HR policies, diversify hiring practices, and create more equitable workplace cultures.</a:t>
            </a:r>
            <a:endParaRPr lang="en-GB" sz="1600" dirty="0"/>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388001" y="5601426"/>
            <a:ext cx="6296096" cy="2743062"/>
          </a:xfrm>
        </p:spPr>
        <p:txBody>
          <a:bodyPr/>
          <a:lstStyle/>
          <a:p>
            <a:r>
              <a:rPr lang="en-US" sz="1600" dirty="0"/>
              <a:t>Since its founding, </a:t>
            </a:r>
            <a:r>
              <a:rPr lang="en-US" sz="1600" dirty="0" err="1"/>
              <a:t>Erklär</a:t>
            </a:r>
            <a:r>
              <a:rPr lang="en-US" sz="1600" dirty="0"/>
              <a:t> Mir Mal has had a measurable impact on corporate diversity efforts in Germany. Many employees who have attended their workshops report a better understanding of bias, inclusivity, and the role of D&amp;I in a successful workplace.</a:t>
            </a:r>
          </a:p>
          <a:p>
            <a:endParaRPr lang="en-US" sz="1600" dirty="0"/>
          </a:p>
          <a:p>
            <a:r>
              <a:rPr lang="en-US" sz="1600" dirty="0"/>
              <a:t>Companies that have partnered with </a:t>
            </a:r>
            <a:r>
              <a:rPr lang="en-US" sz="1600" dirty="0" err="1"/>
              <a:t>Erklär</a:t>
            </a:r>
            <a:r>
              <a:rPr lang="en-US" sz="1600" dirty="0"/>
              <a:t> Mir Mal have taken active steps toward improving their recruitment policies, ensuring that hiring processes are more inclusive and free from unconscious bias. Additionally, businesses have reported a greater sense of belonging and improved workplace culture among employees after implementing D&amp;I strategies.</a:t>
            </a:r>
          </a:p>
          <a:p>
            <a:endParaRPr lang="en-US" sz="1600" dirty="0"/>
          </a:p>
          <a:p>
            <a:r>
              <a:rPr lang="en-US" sz="1600" dirty="0"/>
              <a:t>The initiative has also gained public recognition for its role in shaping social education and fostering meaningful discussions on diversity within German workplaces.</a:t>
            </a:r>
            <a:endParaRPr lang="en-GB" sz="1600" dirty="0"/>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9374053"/>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575</Words>
  <Application>Microsoft Office PowerPoint</Application>
  <PresentationFormat>Benutzerdefiniert</PresentationFormat>
  <Paragraphs>36</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603</cp:revision>
  <dcterms:created xsi:type="dcterms:W3CDTF">2020-10-14T13:32:04Z</dcterms:created>
  <dcterms:modified xsi:type="dcterms:W3CDTF">2025-01-31T11:15:37Z</dcterms:modified>
</cp:coreProperties>
</file>