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5"/>
  </p:notesMasterIdLst>
  <p:handoutMasterIdLst>
    <p:handoutMasterId r:id="rId6"/>
  </p:handoutMasterIdLst>
  <p:sldIdLst>
    <p:sldId id="343" r:id="rId2"/>
    <p:sldId id="332" r:id="rId3"/>
    <p:sldId id="344" r:id="rId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B5"/>
    <a:srgbClr val="17AAA3"/>
    <a:srgbClr val="E14726"/>
    <a:srgbClr val="702E8C"/>
    <a:srgbClr val="30583F"/>
    <a:srgbClr val="083F59"/>
    <a:srgbClr val="ECECEC"/>
    <a:srgbClr val="FEC713"/>
    <a:srgbClr val="28ACE2"/>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8"/>
    <p:restoredTop sz="96281"/>
  </p:normalViewPr>
  <p:slideViewPr>
    <p:cSldViewPr snapToGrid="0" snapToObjects="1">
      <p:cViewPr>
        <p:scale>
          <a:sx n="62" d="100"/>
          <a:sy n="62" d="100"/>
        </p:scale>
        <p:origin x="1776" y="-1384"/>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4/16/2025</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4/16/2025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a16="http://schemas.microsoft.com/office/drawing/2014/main" id="{3AC9E09B-3367-A423-56C2-F76662F6E7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0795" y="10191110"/>
            <a:ext cx="1498564" cy="313626"/>
          </a:xfrm>
          <a:prstGeom prst="rect">
            <a:avLst/>
          </a:prstGeom>
          <a:noFill/>
          <a:ln>
            <a:noFill/>
          </a:ln>
        </p:spPr>
      </p:pic>
      <p:sp>
        <p:nvSpPr>
          <p:cNvPr id="8" name="Rectangle 7">
            <a:extLst>
              <a:ext uri="{FF2B5EF4-FFF2-40B4-BE49-F238E27FC236}">
                <a16:creationId xmlns:a16="http://schemas.microsoft.com/office/drawing/2014/main" id="{754294A0-3C23-667D-3321-C7082493138A}"/>
              </a:ext>
            </a:extLst>
          </p:cNvPr>
          <p:cNvSpPr/>
          <p:nvPr userDrawn="1"/>
        </p:nvSpPr>
        <p:spPr>
          <a:xfrm>
            <a:off x="379764" y="928485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9BFF681-6D54-478C-CAE4-BE5E5F21044D}"/>
              </a:ext>
            </a:extLst>
          </p:cNvPr>
          <p:cNvPicPr>
            <a:picLocks noChangeAspect="1"/>
          </p:cNvPicPr>
          <p:nvPr userDrawn="1"/>
        </p:nvPicPr>
        <p:blipFill>
          <a:blip r:embed="rId3"/>
          <a:stretch>
            <a:fillRect/>
          </a:stretch>
        </p:blipFill>
        <p:spPr>
          <a:xfrm>
            <a:off x="448630" y="9619559"/>
            <a:ext cx="1244049" cy="433251"/>
          </a:xfrm>
          <a:prstGeom prst="rect">
            <a:avLst/>
          </a:prstGeom>
        </p:spPr>
      </p:pic>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1" y="5362846"/>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99" y="0"/>
            <a:ext cx="3522338" cy="2659725"/>
          </a:xfrm>
          <a:prstGeom prst="rect">
            <a:avLst/>
          </a:prstGeom>
        </p:spPr>
      </p:pic>
      <p:sp>
        <p:nvSpPr>
          <p:cNvPr id="6" name="Rectangle 5">
            <a:extLst>
              <a:ext uri="{FF2B5EF4-FFF2-40B4-BE49-F238E27FC236}">
                <a16:creationId xmlns:a16="http://schemas.microsoft.com/office/drawing/2014/main" id="{55EF9A95-A7B7-5A33-122F-60FEE271BC0F}"/>
              </a:ext>
            </a:extLst>
          </p:cNvPr>
          <p:cNvSpPr/>
          <p:nvPr userDrawn="1"/>
        </p:nvSpPr>
        <p:spPr>
          <a:xfrm>
            <a:off x="3249118" y="10009995"/>
            <a:ext cx="4310557"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2" name="Text Placeholder 32">
            <a:extLst>
              <a:ext uri="{FF2B5EF4-FFF2-40B4-BE49-F238E27FC236}">
                <a16:creationId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id="{7B7ED498-EEA9-54EE-55B6-D1F7883005CE}"/>
              </a:ext>
            </a:extLst>
          </p:cNvPr>
          <p:cNvSpPr>
            <a:spLocks noGrp="1"/>
          </p:cNvSpPr>
          <p:nvPr>
            <p:ph type="body" sz="quarter" idx="60" hasCustomPrompt="1"/>
          </p:nvPr>
        </p:nvSpPr>
        <p:spPr>
          <a:xfrm>
            <a:off x="555032" y="650690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id="{0EECE17C-93E9-620F-396D-B6FB994831C3}"/>
              </a:ext>
            </a:extLst>
          </p:cNvPr>
          <p:cNvSpPr>
            <a:spLocks noGrp="1"/>
          </p:cNvSpPr>
          <p:nvPr>
            <p:ph type="body" sz="quarter" idx="61" hasCustomPrompt="1"/>
          </p:nvPr>
        </p:nvSpPr>
        <p:spPr>
          <a:xfrm>
            <a:off x="555032" y="673024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id="{C81E1C63-8EC3-45DB-3E04-39311A1C21BA}"/>
              </a:ext>
            </a:extLst>
          </p:cNvPr>
          <p:cNvSpPr>
            <a:spLocks noGrp="1"/>
          </p:cNvSpPr>
          <p:nvPr>
            <p:ph type="body" sz="quarter" idx="62" hasCustomPrompt="1"/>
          </p:nvPr>
        </p:nvSpPr>
        <p:spPr>
          <a:xfrm>
            <a:off x="555032" y="70806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id="{30D676FD-481C-AEF2-AF96-EE57E3B8B4C6}"/>
              </a:ext>
            </a:extLst>
          </p:cNvPr>
          <p:cNvSpPr>
            <a:spLocks noGrp="1"/>
          </p:cNvSpPr>
          <p:nvPr>
            <p:ph type="body" sz="quarter" idx="63" hasCustomPrompt="1"/>
          </p:nvPr>
        </p:nvSpPr>
        <p:spPr>
          <a:xfrm>
            <a:off x="555032" y="73040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id="{FA70CECB-A007-A6BC-71EE-FDBA7CEDF279}"/>
              </a:ext>
            </a:extLst>
          </p:cNvPr>
          <p:cNvSpPr>
            <a:spLocks noGrp="1"/>
          </p:cNvSpPr>
          <p:nvPr>
            <p:ph type="body" sz="quarter" idx="64" hasCustomPrompt="1"/>
          </p:nvPr>
        </p:nvSpPr>
        <p:spPr>
          <a:xfrm>
            <a:off x="555032" y="765434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id="{507A03CC-66BC-0F88-7AF2-5DBC59B2DFAA}"/>
              </a:ext>
            </a:extLst>
          </p:cNvPr>
          <p:cNvSpPr>
            <a:spLocks noGrp="1"/>
          </p:cNvSpPr>
          <p:nvPr>
            <p:ph type="body" sz="quarter" idx="65" hasCustomPrompt="1"/>
          </p:nvPr>
        </p:nvSpPr>
        <p:spPr>
          <a:xfrm>
            <a:off x="555032" y="787768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id="{25927A3C-CFA7-65D3-CA44-3DDCAD439C02}"/>
              </a:ext>
            </a:extLst>
          </p:cNvPr>
          <p:cNvSpPr>
            <a:spLocks noGrp="1"/>
          </p:cNvSpPr>
          <p:nvPr>
            <p:ph type="body" sz="quarter" idx="58" hasCustomPrompt="1"/>
          </p:nvPr>
        </p:nvSpPr>
        <p:spPr>
          <a:xfrm>
            <a:off x="555032" y="593323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id="{C1F439CB-39A3-DA53-5EDA-66637D5536E7}"/>
              </a:ext>
            </a:extLst>
          </p:cNvPr>
          <p:cNvSpPr>
            <a:spLocks noGrp="1"/>
          </p:cNvSpPr>
          <p:nvPr>
            <p:ph type="body" sz="quarter" idx="59" hasCustomPrompt="1"/>
          </p:nvPr>
        </p:nvSpPr>
        <p:spPr>
          <a:xfrm>
            <a:off x="555032" y="615656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a16="http://schemas.microsoft.com/office/drawing/2014/main" id="{4D896182-B4AE-8FE5-8857-BC5037A12C24}"/>
              </a:ext>
            </a:extLst>
          </p:cNvPr>
          <p:cNvSpPr/>
          <p:nvPr userDrawn="1"/>
        </p:nvSpPr>
        <p:spPr>
          <a:xfrm>
            <a:off x="235353" y="968596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6ABEF95-3122-705E-AA9D-2DF7560ABA9D}"/>
              </a:ext>
            </a:extLst>
          </p:cNvPr>
          <p:cNvPicPr>
            <a:picLocks noChangeAspect="1"/>
          </p:cNvPicPr>
          <p:nvPr userDrawn="1"/>
        </p:nvPicPr>
        <p:blipFill>
          <a:blip r:embed="rId4"/>
          <a:stretch>
            <a:fillRect/>
          </a:stretch>
        </p:blipFill>
        <p:spPr>
          <a:xfrm>
            <a:off x="304219" y="10020669"/>
            <a:ext cx="1244049" cy="433251"/>
          </a:xfrm>
          <a:prstGeom prst="rect">
            <a:avLst/>
          </a:prstGeom>
        </p:spPr>
      </p:pic>
      <p:pic>
        <p:nvPicPr>
          <p:cNvPr id="12" name="Picture 11" descr="Co-funded by the European Union logo in png for web usage">
            <a:extLst>
              <a:ext uri="{FF2B5EF4-FFF2-40B4-BE49-F238E27FC236}">
                <a16:creationId xmlns:a16="http://schemas.microsoft.com/office/drawing/2014/main" id="{963D93D4-B406-7E62-8226-6C1A723D98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56366" y="10167285"/>
            <a:ext cx="1498564" cy="313626"/>
          </a:xfrm>
          <a:prstGeom prst="rect">
            <a:avLst/>
          </a:prstGeom>
          <a:noFill/>
          <a:ln>
            <a:noFill/>
          </a:ln>
        </p:spPr>
      </p:pic>
      <p:sp>
        <p:nvSpPr>
          <p:cNvPr id="13" name="Text Placeholder 32">
            <a:extLst>
              <a:ext uri="{FF2B5EF4-FFF2-40B4-BE49-F238E27FC236}">
                <a16:creationId xmlns:a16="http://schemas.microsoft.com/office/drawing/2014/main" id="{275FB6E7-98B6-9920-29D9-EE1CA9958EFF}"/>
              </a:ext>
            </a:extLst>
          </p:cNvPr>
          <p:cNvSpPr>
            <a:spLocks noGrp="1"/>
          </p:cNvSpPr>
          <p:nvPr>
            <p:ph type="body" sz="quarter" idx="66" hasCustomPrompt="1"/>
          </p:nvPr>
        </p:nvSpPr>
        <p:spPr>
          <a:xfrm>
            <a:off x="555031" y="822410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14" name="Text Placeholder 32">
            <a:extLst>
              <a:ext uri="{FF2B5EF4-FFF2-40B4-BE49-F238E27FC236}">
                <a16:creationId xmlns:a16="http://schemas.microsoft.com/office/drawing/2014/main" id="{830A45AF-F8BB-613C-0326-E1D6BDFA7F8F}"/>
              </a:ext>
            </a:extLst>
          </p:cNvPr>
          <p:cNvSpPr>
            <a:spLocks noGrp="1"/>
          </p:cNvSpPr>
          <p:nvPr>
            <p:ph type="body" sz="quarter" idx="67" hasCustomPrompt="1"/>
          </p:nvPr>
        </p:nvSpPr>
        <p:spPr>
          <a:xfrm>
            <a:off x="555031" y="844743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ote/photo slide 1">
    <p:spTree>
      <p:nvGrpSpPr>
        <p:cNvPr id="1" name=""/>
        <p:cNvGrpSpPr/>
        <p:nvPr/>
      </p:nvGrpSpPr>
      <p:grpSpPr>
        <a:xfrm>
          <a:off x="0" y="0"/>
          <a:ext cx="0" cy="0"/>
          <a:chOff x="0" y="0"/>
          <a:chExt cx="0" cy="0"/>
        </a:xfrm>
      </p:grpSpPr>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76381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70" r:id="rId2"/>
    <p:sldLayoutId id="2147483935" r:id="rId3"/>
    <p:sldLayoutId id="2147483936" r:id="rId4"/>
    <p:sldLayoutId id="2147483937" r:id="rId5"/>
    <p:sldLayoutId id="2147483938" r:id="rId6"/>
    <p:sldLayoutId id="2147483939" r:id="rId7"/>
    <p:sldLayoutId id="2147483940" r:id="rId8"/>
    <p:sldLayoutId id="2147483941" r:id="rId9"/>
    <p:sldLayoutId id="2147483943" r:id="rId10"/>
    <p:sldLayoutId id="2147483944" r:id="rId11"/>
    <p:sldLayoutId id="2147483967" r:id="rId12"/>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instagram.com/ideanordic" TargetMode="External"/><Relationship Id="rId7"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2.xml"/><Relationship Id="rId6" Type="http://schemas.openxmlformats.org/officeDocument/2006/relationships/hyperlink" Target="https://www.vestas.com/en/sustainability/social/diversity-and-inclusion/" TargetMode="External"/><Relationship Id="rId5" Type="http://schemas.openxmlformats.org/officeDocument/2006/relationships/hyperlink" Target="https://il.linkedin.com/company/idea-nordic/" TargetMode="External"/><Relationship Id="rId4" Type="http://schemas.openxmlformats.org/officeDocument/2006/relationships/hyperlink" Target="https://www.facebook.com/ideanordic"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id="{39792F19-0229-BA4A-0879-924340C51C91}"/>
              </a:ext>
            </a:extLst>
          </p:cNvPr>
          <p:cNvSpPr>
            <a:spLocks noGrp="1"/>
          </p:cNvSpPr>
          <p:nvPr>
            <p:ph type="body" sz="quarter" idx="32"/>
          </p:nvPr>
        </p:nvSpPr>
        <p:spPr>
          <a:xfrm>
            <a:off x="4146224" y="6666874"/>
            <a:ext cx="2865335" cy="1734679"/>
          </a:xfrm>
        </p:spPr>
        <p:txBody>
          <a:bodyPr>
            <a:normAutofit fontScale="85000" lnSpcReduction="10000"/>
          </a:bodyPr>
          <a:lstStyle/>
          <a:p>
            <a:r>
              <a:rPr lang="en-GB" sz="1200" dirty="0"/>
              <a:t>Vestas is a global leader in sustainable energy solutions, headquartered in Denmark. While the overall company is large, many of its business units and Danish innovation hubs operate with fewer than 500 employees, qualifying them as SME units for the purpose of this case study. Vestas designs, manufactures, installs, and services wind turbines across the globe, contributing significantly to the green energy transition. Its culture of innovation and responsibility is embedded throughout the company’s leadership and workforce.</a:t>
            </a:r>
          </a:p>
        </p:txBody>
      </p:sp>
      <p:sp>
        <p:nvSpPr>
          <p:cNvPr id="9" name="Text Placeholder 8">
            <a:extLst>
              <a:ext uri="{FF2B5EF4-FFF2-40B4-BE49-F238E27FC236}">
                <a16:creationId xmlns:a16="http://schemas.microsoft.com/office/drawing/2014/main" id="{84CB683A-CF14-5EDF-3D3E-DE8CA5D4CD1E}"/>
              </a:ext>
            </a:extLst>
          </p:cNvPr>
          <p:cNvSpPr>
            <a:spLocks noGrp="1"/>
          </p:cNvSpPr>
          <p:nvPr>
            <p:ph type="body" sz="quarter" idx="60"/>
          </p:nvPr>
        </p:nvSpPr>
        <p:spPr>
          <a:xfrm>
            <a:off x="555032" y="6506908"/>
            <a:ext cx="2714043" cy="393286"/>
          </a:xfrm>
        </p:spPr>
        <p:txBody>
          <a:bodyPr>
            <a:normAutofit fontScale="92500"/>
          </a:bodyPr>
          <a:lstStyle/>
          <a:p>
            <a:r>
              <a:rPr lang="en-GB" sz="1600" dirty="0"/>
              <a:t>Industry, Number of Employees</a:t>
            </a:r>
          </a:p>
        </p:txBody>
      </p:sp>
      <p:sp>
        <p:nvSpPr>
          <p:cNvPr id="10" name="Text Placeholder 9">
            <a:extLst>
              <a:ext uri="{FF2B5EF4-FFF2-40B4-BE49-F238E27FC236}">
                <a16:creationId xmlns:a16="http://schemas.microsoft.com/office/drawing/2014/main" id="{676E2570-F700-718F-B5E1-B9992A10E77A}"/>
              </a:ext>
            </a:extLst>
          </p:cNvPr>
          <p:cNvSpPr>
            <a:spLocks noGrp="1"/>
          </p:cNvSpPr>
          <p:nvPr>
            <p:ph type="body" sz="quarter" idx="61"/>
          </p:nvPr>
        </p:nvSpPr>
        <p:spPr>
          <a:xfrm>
            <a:off x="555031" y="6781271"/>
            <a:ext cx="3224805" cy="298148"/>
          </a:xfrm>
        </p:spPr>
        <p:txBody>
          <a:bodyPr>
            <a:normAutofit fontScale="92500"/>
          </a:bodyPr>
          <a:lstStyle/>
          <a:p>
            <a:r>
              <a:rPr lang="en-GB" sz="1200" dirty="0"/>
              <a:t>Renewable Energy Engineering,50-100 employees</a:t>
            </a:r>
          </a:p>
        </p:txBody>
      </p:sp>
      <p:sp>
        <p:nvSpPr>
          <p:cNvPr id="11" name="Text Placeholder 10">
            <a:extLst>
              <a:ext uri="{FF2B5EF4-FFF2-40B4-BE49-F238E27FC236}">
                <a16:creationId xmlns:a16="http://schemas.microsoft.com/office/drawing/2014/main" id="{A9F20B16-8627-E8A8-43B4-7515738FB941}"/>
              </a:ext>
            </a:extLst>
          </p:cNvPr>
          <p:cNvSpPr>
            <a:spLocks noGrp="1"/>
          </p:cNvSpPr>
          <p:nvPr>
            <p:ph type="body" sz="quarter" idx="62"/>
          </p:nvPr>
        </p:nvSpPr>
        <p:spPr/>
        <p:txBody>
          <a:bodyPr>
            <a:normAutofit/>
          </a:bodyPr>
          <a:lstStyle/>
          <a:p>
            <a:r>
              <a:rPr lang="en-GB" sz="1600" dirty="0"/>
              <a:t>D&amp;I Strategy </a:t>
            </a:r>
          </a:p>
        </p:txBody>
      </p:sp>
      <p:sp>
        <p:nvSpPr>
          <p:cNvPr id="12" name="Text Placeholder 11">
            <a:extLst>
              <a:ext uri="{FF2B5EF4-FFF2-40B4-BE49-F238E27FC236}">
                <a16:creationId xmlns:a16="http://schemas.microsoft.com/office/drawing/2014/main" id="{7D2F4E10-9B56-BBA4-986B-B4C9D6EE7959}"/>
              </a:ext>
            </a:extLst>
          </p:cNvPr>
          <p:cNvSpPr>
            <a:spLocks noGrp="1"/>
          </p:cNvSpPr>
          <p:nvPr>
            <p:ph type="body" sz="quarter" idx="63"/>
          </p:nvPr>
        </p:nvSpPr>
        <p:spPr/>
        <p:txBody>
          <a:bodyPr>
            <a:normAutofit/>
          </a:bodyPr>
          <a:lstStyle/>
          <a:p>
            <a:r>
              <a:rPr lang="en-GB" sz="1200" dirty="0"/>
              <a:t>Training </a:t>
            </a:r>
          </a:p>
        </p:txBody>
      </p:sp>
      <p:sp>
        <p:nvSpPr>
          <p:cNvPr id="25" name="Text Placeholder 24">
            <a:extLst>
              <a:ext uri="{FF2B5EF4-FFF2-40B4-BE49-F238E27FC236}">
                <a16:creationId xmlns:a16="http://schemas.microsoft.com/office/drawing/2014/main" id="{F19C7C69-F55A-00B4-5C68-9E0698AC43C6}"/>
              </a:ext>
            </a:extLst>
          </p:cNvPr>
          <p:cNvSpPr>
            <a:spLocks noGrp="1"/>
          </p:cNvSpPr>
          <p:nvPr>
            <p:ph type="body" sz="quarter" idx="64"/>
          </p:nvPr>
        </p:nvSpPr>
        <p:spPr>
          <a:xfrm>
            <a:off x="555032" y="7625378"/>
            <a:ext cx="2694087" cy="349177"/>
          </a:xfrm>
        </p:spPr>
        <p:txBody>
          <a:bodyPr/>
          <a:lstStyle/>
          <a:p>
            <a:r>
              <a:rPr lang="en-GB" sz="1600" dirty="0"/>
              <a:t>Module Topic </a:t>
            </a:r>
          </a:p>
        </p:txBody>
      </p:sp>
      <p:sp>
        <p:nvSpPr>
          <p:cNvPr id="26" name="Text Placeholder 25">
            <a:extLst>
              <a:ext uri="{FF2B5EF4-FFF2-40B4-BE49-F238E27FC236}">
                <a16:creationId xmlns:a16="http://schemas.microsoft.com/office/drawing/2014/main" id="{019F3011-6448-72C9-CC9A-D8DE9CB0DBBC}"/>
              </a:ext>
            </a:extLst>
          </p:cNvPr>
          <p:cNvSpPr>
            <a:spLocks noGrp="1"/>
          </p:cNvSpPr>
          <p:nvPr>
            <p:ph type="body" sz="quarter" idx="65"/>
          </p:nvPr>
        </p:nvSpPr>
        <p:spPr>
          <a:xfrm>
            <a:off x="555031" y="7877680"/>
            <a:ext cx="3249118" cy="349177"/>
          </a:xfrm>
        </p:spPr>
        <p:txBody>
          <a:bodyPr/>
          <a:lstStyle/>
          <a:p>
            <a:pPr>
              <a:spcBef>
                <a:spcPts val="0"/>
              </a:spcBef>
            </a:pPr>
            <a:r>
              <a:rPr lang="en-GB" sz="1200" dirty="0"/>
              <a:t>Module 1</a:t>
            </a:r>
          </a:p>
          <a:p>
            <a:pPr>
              <a:spcBef>
                <a:spcPts val="0"/>
              </a:spcBef>
            </a:pPr>
            <a:r>
              <a:rPr lang="en-GB" sz="1200" dirty="0"/>
              <a:t>DEI Strategy</a:t>
            </a:r>
          </a:p>
        </p:txBody>
      </p:sp>
      <p:sp>
        <p:nvSpPr>
          <p:cNvPr id="7" name="Text Placeholder 6">
            <a:extLst>
              <a:ext uri="{FF2B5EF4-FFF2-40B4-BE49-F238E27FC236}">
                <a16:creationId xmlns:a16="http://schemas.microsoft.com/office/drawing/2014/main" id="{2218036C-7EB2-E5E9-FADD-3636DF3A3896}"/>
              </a:ext>
            </a:extLst>
          </p:cNvPr>
          <p:cNvSpPr>
            <a:spLocks noGrp="1"/>
          </p:cNvSpPr>
          <p:nvPr>
            <p:ph type="body" sz="quarter" idx="58"/>
          </p:nvPr>
        </p:nvSpPr>
        <p:spPr/>
        <p:txBody>
          <a:bodyPr>
            <a:normAutofit/>
          </a:bodyPr>
          <a:lstStyle/>
          <a:p>
            <a:r>
              <a:rPr lang="en-GB" sz="1600" dirty="0"/>
              <a:t>Company Name, Country</a:t>
            </a:r>
          </a:p>
        </p:txBody>
      </p:sp>
      <p:sp>
        <p:nvSpPr>
          <p:cNvPr id="8" name="Text Placeholder 7">
            <a:extLst>
              <a:ext uri="{FF2B5EF4-FFF2-40B4-BE49-F238E27FC236}">
                <a16:creationId xmlns:a16="http://schemas.microsoft.com/office/drawing/2014/main" id="{39C00486-5CF5-8888-1CD6-4510360BCB09}"/>
              </a:ext>
            </a:extLst>
          </p:cNvPr>
          <p:cNvSpPr>
            <a:spLocks noGrp="1"/>
          </p:cNvSpPr>
          <p:nvPr>
            <p:ph type="body" sz="quarter" idx="59"/>
          </p:nvPr>
        </p:nvSpPr>
        <p:spPr/>
        <p:txBody>
          <a:bodyPr>
            <a:normAutofit/>
          </a:bodyPr>
          <a:lstStyle/>
          <a:p>
            <a:r>
              <a:rPr lang="en-GB" sz="1200" dirty="0"/>
              <a:t>Vestas Wind Systems</a:t>
            </a:r>
          </a:p>
        </p:txBody>
      </p:sp>
      <p:sp>
        <p:nvSpPr>
          <p:cNvPr id="2" name="Text Placeholder 1">
            <a:extLst>
              <a:ext uri="{FF2B5EF4-FFF2-40B4-BE49-F238E27FC236}">
                <a16:creationId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a16="http://schemas.microsoft.com/office/drawing/2014/main" id="{B1CE29B8-CA19-330F-E37F-89C2F0E34FD6}"/>
              </a:ext>
            </a:extLst>
          </p:cNvPr>
          <p:cNvSpPr>
            <a:spLocks noGrp="1"/>
          </p:cNvSpPr>
          <p:nvPr>
            <p:ph type="body" sz="quarter" idx="16"/>
          </p:nvPr>
        </p:nvSpPr>
        <p:spPr>
          <a:xfrm>
            <a:off x="92662" y="4149337"/>
            <a:ext cx="2821794" cy="1664397"/>
          </a:xfrm>
        </p:spPr>
        <p:txBody>
          <a:bodyPr/>
          <a:lstStyle/>
          <a:p>
            <a:r>
              <a:rPr lang="en-GB" sz="3600" dirty="0"/>
              <a:t>Vestas</a:t>
            </a:r>
          </a:p>
        </p:txBody>
      </p:sp>
      <p:grpSp>
        <p:nvGrpSpPr>
          <p:cNvPr id="13" name="Group 12">
            <a:extLst>
              <a:ext uri="{FF2B5EF4-FFF2-40B4-BE49-F238E27FC236}">
                <a16:creationId xmlns:a16="http://schemas.microsoft.com/office/drawing/2014/main" id="{1CB874ED-D228-B739-C5E5-8D24B0B90470}"/>
              </a:ext>
            </a:extLst>
          </p:cNvPr>
          <p:cNvGrpSpPr/>
          <p:nvPr/>
        </p:nvGrpSpPr>
        <p:grpSpPr>
          <a:xfrm rot="10327245">
            <a:off x="3182446" y="4825176"/>
            <a:ext cx="2061589" cy="1788378"/>
            <a:chOff x="-1397183" y="824494"/>
            <a:chExt cx="1192352" cy="1034336"/>
          </a:xfrm>
        </p:grpSpPr>
        <p:sp>
          <p:nvSpPr>
            <p:cNvPr id="14" name="Freeform 13">
              <a:extLst>
                <a:ext uri="{FF2B5EF4-FFF2-40B4-BE49-F238E27FC236}">
                  <a16:creationId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a16="http://schemas.microsoft.com/office/drawing/2014/main" id="{CBC85E2D-EB26-C19D-F516-94161C1CE53E}"/>
              </a:ext>
            </a:extLst>
          </p:cNvPr>
          <p:cNvCxnSpPr>
            <a:cxnSpLocks/>
          </p:cNvCxnSpPr>
          <p:nvPr/>
        </p:nvCxnSpPr>
        <p:spPr>
          <a:xfrm flipH="1">
            <a:off x="0" y="70073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511484-72B2-6000-0B8D-9B0AD54B8F4B}"/>
              </a:ext>
            </a:extLst>
          </p:cNvPr>
          <p:cNvCxnSpPr>
            <a:cxnSpLocks/>
          </p:cNvCxnSpPr>
          <p:nvPr userDrawn="1"/>
        </p:nvCxnSpPr>
        <p:spPr>
          <a:xfrm flipH="1">
            <a:off x="0" y="763868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43F403C-1422-EC11-6D5B-9345BB047618}"/>
              </a:ext>
            </a:extLst>
          </p:cNvPr>
          <p:cNvCxnSpPr>
            <a:cxnSpLocks/>
          </p:cNvCxnSpPr>
          <p:nvPr userDrawn="1"/>
        </p:nvCxnSpPr>
        <p:spPr>
          <a:xfrm flipH="1">
            <a:off x="-2" y="83370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9" name="Picture Placeholder 18">
            <a:extLst>
              <a:ext uri="{FF2B5EF4-FFF2-40B4-BE49-F238E27FC236}">
                <a16:creationId xmlns:a16="http://schemas.microsoft.com/office/drawing/2014/main" id="{E71FB3E8-2F0F-F4A0-CB16-78E30A332958}"/>
              </a:ext>
            </a:extLst>
          </p:cNvPr>
          <p:cNvPicPr>
            <a:picLocks noGrp="1" noChangeAspect="1"/>
          </p:cNvPicPr>
          <p:nvPr>
            <p:ph type="pic" sz="quarter" idx="43"/>
          </p:nvPr>
        </p:nvPicPr>
        <p:blipFill>
          <a:blip r:embed="rId2"/>
          <a:srcRect l="26566" r="26566"/>
          <a:stretch/>
        </p:blipFill>
        <p:spPr/>
      </p:pic>
      <p:grpSp>
        <p:nvGrpSpPr>
          <p:cNvPr id="41" name="Graphic 3">
            <a:extLst>
              <a:ext uri="{FF2B5EF4-FFF2-40B4-BE49-F238E27FC236}">
                <a16:creationId xmlns:a16="http://schemas.microsoft.com/office/drawing/2014/main" id="{2BCCC0F0-02E4-9326-2AEB-BDA52FA2F64C}"/>
              </a:ext>
            </a:extLst>
          </p:cNvPr>
          <p:cNvGrpSpPr/>
          <p:nvPr/>
        </p:nvGrpSpPr>
        <p:grpSpPr>
          <a:xfrm>
            <a:off x="4883335" y="9523752"/>
            <a:ext cx="410401" cy="463436"/>
            <a:chOff x="1950027" y="2499889"/>
            <a:chExt cx="850463" cy="850463"/>
          </a:xfrm>
        </p:grpSpPr>
        <p:sp>
          <p:nvSpPr>
            <p:cNvPr id="42" name="Freeform 218">
              <a:hlinkClick r:id="rId3"/>
              <a:extLst>
                <a:ext uri="{FF2B5EF4-FFF2-40B4-BE49-F238E27FC236}">
                  <a16:creationId xmlns:a16="http://schemas.microsoft.com/office/drawing/2014/main" id="{240B0F2A-5260-B1B3-1AAC-A451BB63C16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753163A-9F74-30D0-89B6-17BEFA144E13}"/>
                </a:ext>
              </a:extLst>
            </p:cNvPr>
            <p:cNvGrpSpPr/>
            <p:nvPr/>
          </p:nvGrpSpPr>
          <p:grpSpPr>
            <a:xfrm>
              <a:off x="2107521" y="2657382"/>
              <a:ext cx="535476" cy="535477"/>
              <a:chOff x="2107521" y="2657382"/>
              <a:chExt cx="535476" cy="535477"/>
            </a:xfrm>
            <a:solidFill>
              <a:srgbClr val="FFFFFF"/>
            </a:solidFill>
          </p:grpSpPr>
          <p:sp>
            <p:nvSpPr>
              <p:cNvPr id="48" name="Freeform 220">
                <a:extLst>
                  <a:ext uri="{FF2B5EF4-FFF2-40B4-BE49-F238E27FC236}">
                    <a16:creationId xmlns:a16="http://schemas.microsoft.com/office/drawing/2014/main" id="{18242F45-C4DE-C95D-CB5E-CF9668CBA06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221">
                <a:extLst>
                  <a:ext uri="{FF2B5EF4-FFF2-40B4-BE49-F238E27FC236}">
                    <a16:creationId xmlns:a16="http://schemas.microsoft.com/office/drawing/2014/main" id="{256B1F1B-F87A-C8DC-67CF-C12488E583A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22">
                <a:extLst>
                  <a:ext uri="{FF2B5EF4-FFF2-40B4-BE49-F238E27FC236}">
                    <a16:creationId xmlns:a16="http://schemas.microsoft.com/office/drawing/2014/main" id="{4CF130FA-C0AC-9034-0EDD-EA1138E1A9F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55" name="Graphic 3">
            <a:extLst>
              <a:ext uri="{FF2B5EF4-FFF2-40B4-BE49-F238E27FC236}">
                <a16:creationId xmlns:a16="http://schemas.microsoft.com/office/drawing/2014/main" id="{896FD939-EBE5-082F-E02C-45E1A2632622}"/>
              </a:ext>
            </a:extLst>
          </p:cNvPr>
          <p:cNvGrpSpPr/>
          <p:nvPr/>
        </p:nvGrpSpPr>
        <p:grpSpPr>
          <a:xfrm>
            <a:off x="4300366" y="9528278"/>
            <a:ext cx="410401" cy="463780"/>
            <a:chOff x="-1196056" y="2499889"/>
            <a:chExt cx="850463" cy="851093"/>
          </a:xfrm>
        </p:grpSpPr>
        <p:sp>
          <p:nvSpPr>
            <p:cNvPr id="56" name="Freeform 230">
              <a:hlinkClick r:id="rId4"/>
              <a:extLst>
                <a:ext uri="{FF2B5EF4-FFF2-40B4-BE49-F238E27FC236}">
                  <a16:creationId xmlns:a16="http://schemas.microsoft.com/office/drawing/2014/main" id="{B6EA9483-6551-90CF-C97C-3296FDEF7B6E}"/>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231">
              <a:extLst>
                <a:ext uri="{FF2B5EF4-FFF2-40B4-BE49-F238E27FC236}">
                  <a16:creationId xmlns:a16="http://schemas.microsoft.com/office/drawing/2014/main" id="{6DDE3A9E-3A09-CCB6-C2BD-632FE4B0991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1" name="Group 60">
            <a:extLst>
              <a:ext uri="{FF2B5EF4-FFF2-40B4-BE49-F238E27FC236}">
                <a16:creationId xmlns:a16="http://schemas.microsoft.com/office/drawing/2014/main" id="{D0A52899-BDE4-79C0-55AD-51F4786D309A}"/>
              </a:ext>
            </a:extLst>
          </p:cNvPr>
          <p:cNvGrpSpPr/>
          <p:nvPr/>
        </p:nvGrpSpPr>
        <p:grpSpPr>
          <a:xfrm>
            <a:off x="5434798" y="9533230"/>
            <a:ext cx="410401" cy="463436"/>
            <a:chOff x="3094393" y="4759137"/>
            <a:chExt cx="1074283" cy="1074283"/>
          </a:xfrm>
        </p:grpSpPr>
        <p:sp>
          <p:nvSpPr>
            <p:cNvPr id="62" name="Freeform 236">
              <a:extLst>
                <a:ext uri="{FF2B5EF4-FFF2-40B4-BE49-F238E27FC236}">
                  <a16:creationId xmlns:a16="http://schemas.microsoft.com/office/drawing/2014/main" id="{143855FC-2304-51E5-4AE8-C2094B8B3E85}"/>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F0D828E6-573C-233B-3A09-479751127A9F}"/>
                </a:ext>
              </a:extLst>
            </p:cNvPr>
            <p:cNvGrpSpPr/>
            <p:nvPr/>
          </p:nvGrpSpPr>
          <p:grpSpPr>
            <a:xfrm>
              <a:off x="3303016" y="4946695"/>
              <a:ext cx="685139" cy="655838"/>
              <a:chOff x="3303016" y="4946695"/>
              <a:chExt cx="685139" cy="655838"/>
            </a:xfrm>
          </p:grpSpPr>
          <p:sp>
            <p:nvSpPr>
              <p:cNvPr id="64" name="Freeform 238">
                <a:hlinkClick r:id="rId5"/>
                <a:extLst>
                  <a:ext uri="{FF2B5EF4-FFF2-40B4-BE49-F238E27FC236}">
                    <a16:creationId xmlns:a16="http://schemas.microsoft.com/office/drawing/2014/main" id="{D5BA11D4-B029-F2A1-2765-4BD4179B76CF}"/>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dirty="0"/>
              </a:p>
            </p:txBody>
          </p:sp>
          <p:sp>
            <p:nvSpPr>
              <p:cNvPr id="65" name="Freeform 239">
                <a:extLst>
                  <a:ext uri="{FF2B5EF4-FFF2-40B4-BE49-F238E27FC236}">
                    <a16:creationId xmlns:a16="http://schemas.microsoft.com/office/drawing/2014/main" id="{2C248A2D-7E73-C8ED-AEBE-F6922862F73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6" name="Freeform 240">
                <a:extLst>
                  <a:ext uri="{FF2B5EF4-FFF2-40B4-BE49-F238E27FC236}">
                    <a16:creationId xmlns:a16="http://schemas.microsoft.com/office/drawing/2014/main" id="{820D68F9-B491-3469-5752-868054F18FE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
        <p:nvSpPr>
          <p:cNvPr id="70" name="Graphic 3">
            <a:extLst>
              <a:ext uri="{FF2B5EF4-FFF2-40B4-BE49-F238E27FC236}">
                <a16:creationId xmlns:a16="http://schemas.microsoft.com/office/drawing/2014/main" id="{7732EB36-6E93-5442-51BE-23EA916E20C0}"/>
              </a:ext>
            </a:extLst>
          </p:cNvPr>
          <p:cNvSpPr/>
          <p:nvPr/>
        </p:nvSpPr>
        <p:spPr>
          <a:xfrm>
            <a:off x="4960932" y="9622694"/>
            <a:ext cx="249366" cy="265552"/>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cxnSp>
        <p:nvCxnSpPr>
          <p:cNvPr id="71" name="Straight Connector 70">
            <a:extLst>
              <a:ext uri="{FF2B5EF4-FFF2-40B4-BE49-F238E27FC236}">
                <a16:creationId xmlns:a16="http://schemas.microsoft.com/office/drawing/2014/main" id="{89A4AA17-EC56-E5B6-D12C-445A64992357}"/>
              </a:ext>
            </a:extLst>
          </p:cNvPr>
          <p:cNvCxnSpPr>
            <a:cxnSpLocks/>
          </p:cNvCxnSpPr>
          <p:nvPr/>
        </p:nvCxnSpPr>
        <p:spPr>
          <a:xfrm flipH="1">
            <a:off x="1" y="6505741"/>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Text Placeholder 24">
            <a:extLst>
              <a:ext uri="{FF2B5EF4-FFF2-40B4-BE49-F238E27FC236}">
                <a16:creationId xmlns:a16="http://schemas.microsoft.com/office/drawing/2014/main" id="{363D67BD-9CEC-D031-03A3-218A1F4D0D43}"/>
              </a:ext>
            </a:extLst>
          </p:cNvPr>
          <p:cNvSpPr txBox="1">
            <a:spLocks/>
          </p:cNvSpPr>
          <p:nvPr/>
        </p:nvSpPr>
        <p:spPr>
          <a:xfrm>
            <a:off x="555030" y="8337005"/>
            <a:ext cx="2694087" cy="349177"/>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sz="1200" b="1"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Website</a:t>
            </a:r>
          </a:p>
        </p:txBody>
      </p:sp>
      <p:cxnSp>
        <p:nvCxnSpPr>
          <p:cNvPr id="73" name="Straight Connector 72">
            <a:extLst>
              <a:ext uri="{FF2B5EF4-FFF2-40B4-BE49-F238E27FC236}">
                <a16:creationId xmlns:a16="http://schemas.microsoft.com/office/drawing/2014/main" id="{5C8C9591-D076-7D91-BE02-F190C73B04B5}"/>
              </a:ext>
            </a:extLst>
          </p:cNvPr>
          <p:cNvCxnSpPr>
            <a:cxnSpLocks/>
          </p:cNvCxnSpPr>
          <p:nvPr/>
        </p:nvCxnSpPr>
        <p:spPr>
          <a:xfrm flipH="1">
            <a:off x="-2" y="8887460"/>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 Placeholder 25">
            <a:extLst>
              <a:ext uri="{FF2B5EF4-FFF2-40B4-BE49-F238E27FC236}">
                <a16:creationId xmlns:a16="http://schemas.microsoft.com/office/drawing/2014/main" id="{4495FA42-C31B-F0DD-D5C2-FCC7996429E7}"/>
              </a:ext>
            </a:extLst>
          </p:cNvPr>
          <p:cNvSpPr txBox="1">
            <a:spLocks/>
          </p:cNvSpPr>
          <p:nvPr/>
        </p:nvSpPr>
        <p:spPr>
          <a:xfrm>
            <a:off x="555029" y="8682566"/>
            <a:ext cx="2694086" cy="156003"/>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000" dirty="0">
                <a:hlinkClick r:id="rId6">
                  <a:extLst>
                    <a:ext uri="{A12FA001-AC4F-418D-AE19-62706E023703}">
                      <ahyp:hlinkClr xmlns:ahyp="http://schemas.microsoft.com/office/drawing/2018/hyperlinkcolor" val="tx"/>
                    </a:ext>
                  </a:extLst>
                </a:hlinkClick>
              </a:rPr>
              <a:t>https://www.vestas.com/en/sustainability/social/diversity-and-inclusion/</a:t>
            </a:r>
            <a:r>
              <a:rPr lang="en-GB" sz="1000" dirty="0"/>
              <a:t> </a:t>
            </a:r>
          </a:p>
        </p:txBody>
      </p:sp>
      <p:pic>
        <p:nvPicPr>
          <p:cNvPr id="23" name="Picture 22">
            <a:extLst>
              <a:ext uri="{FF2B5EF4-FFF2-40B4-BE49-F238E27FC236}">
                <a16:creationId xmlns:a16="http://schemas.microsoft.com/office/drawing/2014/main" id="{5F51CD7B-0B7F-9432-2854-8A9156DBD91A}"/>
              </a:ext>
            </a:extLst>
          </p:cNvPr>
          <p:cNvPicPr>
            <a:picLocks noChangeAspect="1"/>
          </p:cNvPicPr>
          <p:nvPr/>
        </p:nvPicPr>
        <p:blipFill>
          <a:blip r:embed="rId7"/>
          <a:stretch>
            <a:fillRect/>
          </a:stretch>
        </p:blipFill>
        <p:spPr>
          <a:xfrm>
            <a:off x="316537" y="2235614"/>
            <a:ext cx="804975" cy="606146"/>
          </a:xfrm>
          <a:prstGeom prst="rect">
            <a:avLst/>
          </a:prstGeom>
        </p:spPr>
      </p:pic>
      <p:pic>
        <p:nvPicPr>
          <p:cNvPr id="17" name="Picture 16">
            <a:extLst>
              <a:ext uri="{FF2B5EF4-FFF2-40B4-BE49-F238E27FC236}">
                <a16:creationId xmlns:a16="http://schemas.microsoft.com/office/drawing/2014/main" id="{B4A7198E-5810-58E8-76AE-A1EDA702C101}"/>
              </a:ext>
            </a:extLst>
          </p:cNvPr>
          <p:cNvPicPr>
            <a:picLocks noChangeAspect="1"/>
          </p:cNvPicPr>
          <p:nvPr/>
        </p:nvPicPr>
        <p:blipFill>
          <a:blip r:embed="rId8"/>
          <a:stretch>
            <a:fillRect/>
          </a:stretch>
        </p:blipFill>
        <p:spPr>
          <a:xfrm>
            <a:off x="295181" y="4901696"/>
            <a:ext cx="1685925" cy="561975"/>
          </a:xfrm>
          <a:prstGeom prst="rect">
            <a:avLst/>
          </a:prstGeom>
        </p:spPr>
      </p:pic>
    </p:spTree>
    <p:extLst>
      <p:ext uri="{BB962C8B-B14F-4D97-AF65-F5344CB8AC3E}">
        <p14:creationId xmlns:p14="http://schemas.microsoft.com/office/powerpoint/2010/main" val="3221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p:txBody>
          <a:bodyPr/>
          <a:lstStyle/>
          <a:p>
            <a:r>
              <a:rPr lang="en-US" dirty="0"/>
              <a:t>D&amp;I Initiatives in Idea Nordic</a:t>
            </a:r>
          </a:p>
        </p:txBody>
      </p:sp>
      <p:sp>
        <p:nvSpPr>
          <p:cNvPr id="8" name="Text Placeholder 7">
            <a:extLst>
              <a:ext uri="{FF2B5EF4-FFF2-40B4-BE49-F238E27FC236}">
                <a16:creationId xmlns:a16="http://schemas.microsoft.com/office/drawing/2014/main" id="{37883FFF-D02F-AD23-B7C4-318C030DEBD5}"/>
              </a:ext>
            </a:extLst>
          </p:cNvPr>
          <p:cNvSpPr>
            <a:spLocks noGrp="1"/>
          </p:cNvSpPr>
          <p:nvPr>
            <p:ph type="body" sz="quarter" idx="42"/>
          </p:nvPr>
        </p:nvSpPr>
        <p:spPr>
          <a:xfrm>
            <a:off x="486870" y="5632449"/>
            <a:ext cx="6585931" cy="4414479"/>
          </a:xfrm>
        </p:spPr>
        <p:txBody>
          <a:bodyPr/>
          <a:lstStyle/>
          <a:p>
            <a:pPr>
              <a:lnSpc>
                <a:spcPct val="100000"/>
              </a:lnSpc>
            </a:pPr>
            <a:r>
              <a:rPr lang="en-GB" sz="1400" dirty="0"/>
              <a:t>Vestas adopted DEIB as a cultural foundation to ensure a sustainable and inclusive working environment. Their DEIB mission states that “differences make us stronger, more innovative, and better equipped to address the challenges of the future.” To this end, their DEIB framework is structured around several pillars:</a:t>
            </a:r>
          </a:p>
          <a:p>
            <a:pPr marL="285750" indent="-285750">
              <a:lnSpc>
                <a:spcPct val="100000"/>
              </a:lnSpc>
              <a:buFont typeface="Arial" panose="020B0604020202020204" pitchFamily="34" charset="0"/>
              <a:buChar char="•"/>
            </a:pPr>
            <a:r>
              <a:rPr lang="en-GB" sz="1400" dirty="0"/>
              <a:t>Emphasising the importance of creating a safe space for employees to speak up, make mistakes, and innovate.</a:t>
            </a:r>
          </a:p>
          <a:p>
            <a:pPr marL="285750" indent="-285750">
              <a:lnSpc>
                <a:spcPct val="100000"/>
              </a:lnSpc>
              <a:buFont typeface="Arial" panose="020B0604020202020204" pitchFamily="34" charset="0"/>
              <a:buChar char="•"/>
            </a:pPr>
            <a:r>
              <a:rPr lang="en-GB" sz="1400" dirty="0"/>
              <a:t>Mandatory training for leaders focusing on unconscious bias, inclusive communication, and equitable decision-making.</a:t>
            </a:r>
          </a:p>
          <a:p>
            <a:pPr marL="285750" indent="-285750">
              <a:lnSpc>
                <a:spcPct val="100000"/>
              </a:lnSpc>
              <a:buFont typeface="Arial" panose="020B0604020202020204" pitchFamily="34" charset="0"/>
              <a:buChar char="•"/>
            </a:pPr>
            <a:r>
              <a:rPr lang="en-GB" sz="1400" dirty="0"/>
              <a:t>Voluntary teams within each region support and localise the DEIB agenda, allowing context-specific action.</a:t>
            </a:r>
          </a:p>
          <a:p>
            <a:pPr marL="285750" indent="-285750">
              <a:lnSpc>
                <a:spcPct val="100000"/>
              </a:lnSpc>
              <a:buFont typeface="Arial" panose="020B0604020202020204" pitchFamily="34" charset="0"/>
              <a:buChar char="•"/>
            </a:pPr>
            <a:r>
              <a:rPr lang="en-GB" sz="1400" dirty="0"/>
              <a:t>Inclusive hiring practices, anti-discrimination training, and active succession planning to increase diversity in leadership.</a:t>
            </a:r>
          </a:p>
          <a:p>
            <a:pPr marL="285750" indent="-285750">
              <a:lnSpc>
                <a:spcPct val="100000"/>
              </a:lnSpc>
              <a:buFont typeface="Arial" panose="020B0604020202020204" pitchFamily="34" charset="0"/>
              <a:buChar char="•"/>
            </a:pPr>
            <a:r>
              <a:rPr lang="en-GB" sz="1400" dirty="0"/>
              <a:t>Vestas supports the Women in Wind programme and collaborates with </a:t>
            </a:r>
            <a:r>
              <a:rPr lang="en-GB" sz="1400" dirty="0" err="1"/>
              <a:t>ProWoc</a:t>
            </a:r>
            <a:r>
              <a:rPr lang="en-GB" sz="1400" dirty="0"/>
              <a:t>, The Diversity Council, and the European DEI Council.</a:t>
            </a:r>
          </a:p>
          <a:p>
            <a:pPr marL="285750" indent="-285750">
              <a:lnSpc>
                <a:spcPct val="100000"/>
              </a:lnSpc>
              <a:buFont typeface="Arial" panose="020B0604020202020204" pitchFamily="34" charset="0"/>
              <a:buChar char="•"/>
            </a:pPr>
            <a:endParaRPr lang="en-GB" sz="1400" dirty="0"/>
          </a:p>
          <a:p>
            <a:pPr>
              <a:lnSpc>
                <a:spcPct val="100000"/>
              </a:lnSpc>
            </a:pPr>
            <a:r>
              <a:rPr lang="en-GB" sz="1400" b="1" i="1" dirty="0"/>
              <a:t>"Diversity is our wind, and inclusion, our turbine, turning potential into power."— </a:t>
            </a:r>
            <a:r>
              <a:rPr lang="en-GB" sz="1400" b="1" i="1" dirty="0" err="1"/>
              <a:t>Sinué</a:t>
            </a:r>
            <a:r>
              <a:rPr lang="en-GB" sz="1400" b="1" i="1" dirty="0"/>
              <a:t> Salgado, Global Head of Diversity, Equity, Inclusion &amp; Belonging, Vestas</a:t>
            </a:r>
            <a:endParaRPr lang="en-US" sz="1400" b="1" i="1" dirty="0"/>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7" name="Picture Placeholder 6">
            <a:extLst>
              <a:ext uri="{FF2B5EF4-FFF2-40B4-BE49-F238E27FC236}">
                <a16:creationId xmlns:a16="http://schemas.microsoft.com/office/drawing/2014/main" id="{66AC6673-8C4A-E633-E175-D82F7B0143C0}"/>
              </a:ext>
            </a:extLst>
          </p:cNvPr>
          <p:cNvPicPr>
            <a:picLocks noGrp="1" noChangeAspect="1"/>
          </p:cNvPicPr>
          <p:nvPr>
            <p:ph type="pic" sz="quarter" idx="41"/>
          </p:nvPr>
        </p:nvPicPr>
        <p:blipFill>
          <a:blip r:embed="rId2"/>
          <a:srcRect t="22979" b="22979"/>
          <a:stretch/>
        </p:blipFill>
        <p:spPr/>
      </p:pic>
      <p:pic>
        <p:nvPicPr>
          <p:cNvPr id="4" name="Picture 3">
            <a:extLst>
              <a:ext uri="{FF2B5EF4-FFF2-40B4-BE49-F238E27FC236}">
                <a16:creationId xmlns:a16="http://schemas.microsoft.com/office/drawing/2014/main" id="{09CEFC30-C0CB-2350-A7ED-4A7F696491A3}"/>
              </a:ext>
            </a:extLst>
          </p:cNvPr>
          <p:cNvPicPr>
            <a:picLocks noChangeAspect="1"/>
          </p:cNvPicPr>
          <p:nvPr/>
        </p:nvPicPr>
        <p:blipFill>
          <a:blip r:embed="rId3"/>
          <a:stretch>
            <a:fillRect/>
          </a:stretch>
        </p:blipFill>
        <p:spPr>
          <a:xfrm>
            <a:off x="5038343" y="2985140"/>
            <a:ext cx="1685925" cy="561975"/>
          </a:xfrm>
          <a:prstGeom prst="rect">
            <a:avLst/>
          </a:prstGeom>
        </p:spPr>
      </p:pic>
    </p:spTree>
    <p:extLst>
      <p:ext uri="{BB962C8B-B14F-4D97-AF65-F5344CB8AC3E}">
        <p14:creationId xmlns:p14="http://schemas.microsoft.com/office/powerpoint/2010/main" val="112721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7E69AA-6792-625F-B0AC-E76F073F9847}"/>
              </a:ext>
            </a:extLst>
          </p:cNvPr>
          <p:cNvSpPr>
            <a:spLocks noGrp="1"/>
          </p:cNvSpPr>
          <p:nvPr>
            <p:ph type="body" sz="quarter" idx="32"/>
          </p:nvPr>
        </p:nvSpPr>
        <p:spPr>
          <a:xfrm>
            <a:off x="197280" y="2075981"/>
            <a:ext cx="6727501" cy="2943835"/>
          </a:xfrm>
        </p:spPr>
        <p:txBody>
          <a:bodyPr numCol="1"/>
          <a:lstStyle/>
          <a:p>
            <a:pPr>
              <a:lnSpc>
                <a:spcPct val="150000"/>
              </a:lnSpc>
            </a:pPr>
            <a:r>
              <a:rPr lang="en-GB" sz="1400" b="1" dirty="0"/>
              <a:t>Key Highlights</a:t>
            </a:r>
          </a:p>
          <a:p>
            <a:pPr marL="285750" indent="-285750">
              <a:lnSpc>
                <a:spcPct val="150000"/>
              </a:lnSpc>
              <a:buFont typeface="Arial" panose="020B0604020202020204" pitchFamily="34" charset="0"/>
              <a:buChar char="•"/>
            </a:pPr>
            <a:r>
              <a:rPr lang="en-GB" sz="1400" b="1" dirty="0"/>
              <a:t>Employees from over 88 nationalities work at Vestas.</a:t>
            </a:r>
          </a:p>
          <a:p>
            <a:pPr marL="285750" indent="-285750">
              <a:lnSpc>
                <a:spcPct val="150000"/>
              </a:lnSpc>
              <a:buFont typeface="Arial" panose="020B0604020202020204" pitchFamily="34" charset="0"/>
              <a:buChar char="•"/>
            </a:pPr>
            <a:r>
              <a:rPr lang="en-GB" sz="1400" b="1" dirty="0"/>
              <a:t>Gender targets: 25% women in leadership by 2025 and 30% by 2030 – currently on track.</a:t>
            </a:r>
          </a:p>
          <a:p>
            <a:pPr marL="285750" indent="-285750">
              <a:lnSpc>
                <a:spcPct val="150000"/>
              </a:lnSpc>
              <a:buFont typeface="Arial" panose="020B0604020202020204" pitchFamily="34" charset="0"/>
              <a:buChar char="•"/>
            </a:pPr>
            <a:r>
              <a:rPr lang="en-GB" sz="1400" b="1" dirty="0"/>
              <a:t>64 hours of training per employee in 2023.</a:t>
            </a:r>
          </a:p>
          <a:p>
            <a:pPr marL="285750" indent="-285750">
              <a:lnSpc>
                <a:spcPct val="150000"/>
              </a:lnSpc>
              <a:buFont typeface="Arial" panose="020B0604020202020204" pitchFamily="34" charset="0"/>
              <a:buChar char="•"/>
            </a:pPr>
            <a:r>
              <a:rPr lang="en-GB" sz="1400" b="1" dirty="0"/>
              <a:t>49% of employees are covered by trade union or collective bargaining agreements.</a:t>
            </a:r>
          </a:p>
          <a:p>
            <a:pPr marL="285750" indent="-285750">
              <a:lnSpc>
                <a:spcPct val="150000"/>
              </a:lnSpc>
              <a:buFont typeface="Arial" panose="020B0604020202020204" pitchFamily="34" charset="0"/>
              <a:buChar char="•"/>
            </a:pPr>
            <a:r>
              <a:rPr lang="en-GB" sz="1400" b="1" dirty="0"/>
              <a:t>Support for </a:t>
            </a:r>
            <a:r>
              <a:rPr lang="en-GB" sz="1400" b="1" dirty="0" err="1"/>
              <a:t>ProWoc</a:t>
            </a:r>
            <a:r>
              <a:rPr lang="en-GB" sz="1400" b="1" dirty="0"/>
              <a:t>, Women in Wind, and #LeadTheFuture campaigns for gender equality in STEM.</a:t>
            </a:r>
          </a:p>
          <a:p>
            <a:pPr>
              <a:lnSpc>
                <a:spcPct val="150000"/>
              </a:lnSpc>
            </a:pPr>
            <a:endParaRPr lang="en-GB" sz="1400" b="1" dirty="0"/>
          </a:p>
        </p:txBody>
      </p:sp>
      <p:sp>
        <p:nvSpPr>
          <p:cNvPr id="5" name="Text Placeholder 4">
            <a:extLst>
              <a:ext uri="{FF2B5EF4-FFF2-40B4-BE49-F238E27FC236}">
                <a16:creationId xmlns:a16="http://schemas.microsoft.com/office/drawing/2014/main" id="{8F0657EE-AACF-54DD-241A-7AF3E87F744B}"/>
              </a:ext>
            </a:extLst>
          </p:cNvPr>
          <p:cNvSpPr>
            <a:spLocks noGrp="1"/>
          </p:cNvSpPr>
          <p:nvPr>
            <p:ph type="body" sz="quarter" idx="30"/>
          </p:nvPr>
        </p:nvSpPr>
        <p:spPr>
          <a:xfrm>
            <a:off x="153380" y="858028"/>
            <a:ext cx="5477399" cy="785535"/>
          </a:xfrm>
        </p:spPr>
        <p:txBody>
          <a:bodyPr/>
          <a:lstStyle/>
          <a:p>
            <a:r>
              <a:rPr lang="en-GB" sz="2400" dirty="0"/>
              <a:t>Impact and Outcomes of Diversity and Inclusion Strategies in Vestas</a:t>
            </a:r>
            <a:endParaRPr lang="en-GB" dirty="0"/>
          </a:p>
        </p:txBody>
      </p:sp>
      <p:sp>
        <p:nvSpPr>
          <p:cNvPr id="6" name="Slide Number Placeholder 5">
            <a:extLst>
              <a:ext uri="{FF2B5EF4-FFF2-40B4-BE49-F238E27FC236}">
                <a16:creationId xmlns:a16="http://schemas.microsoft.com/office/drawing/2014/main" id="{7AAAEB8E-4BC6-76A7-92C3-D8043A3B056D}"/>
              </a:ext>
            </a:extLst>
          </p:cNvPr>
          <p:cNvSpPr>
            <a:spLocks noGrp="1"/>
          </p:cNvSpPr>
          <p:nvPr>
            <p:ph type="sldNum" sz="quarter" idx="4"/>
          </p:nvPr>
        </p:nvSpPr>
        <p:spPr/>
        <p:txBody>
          <a:bodyPr/>
          <a:lstStyle/>
          <a:p>
            <a:fld id="{CB2079F2-58AF-ED44-82D7-E04B2F6FD686}" type="slidenum">
              <a:rPr lang="en-US" smtClean="0"/>
              <a:pPr/>
              <a:t>3</a:t>
            </a:fld>
            <a:endParaRPr lang="en-US" dirty="0"/>
          </a:p>
        </p:txBody>
      </p:sp>
      <p:pic>
        <p:nvPicPr>
          <p:cNvPr id="8" name="Picture 7">
            <a:extLst>
              <a:ext uri="{FF2B5EF4-FFF2-40B4-BE49-F238E27FC236}">
                <a16:creationId xmlns:a16="http://schemas.microsoft.com/office/drawing/2014/main" id="{39838B1D-1360-8452-3A7F-15307169732E}"/>
              </a:ext>
            </a:extLst>
          </p:cNvPr>
          <p:cNvPicPr>
            <a:picLocks noChangeAspect="1"/>
          </p:cNvPicPr>
          <p:nvPr/>
        </p:nvPicPr>
        <p:blipFill>
          <a:blip r:embed="rId2"/>
          <a:srcRect t="25780" b="25780"/>
          <a:stretch/>
        </p:blipFill>
        <p:spPr>
          <a:xfrm>
            <a:off x="0" y="5345907"/>
            <a:ext cx="7559675" cy="5492934"/>
          </a:xfrm>
          <a:prstGeom prst="rect">
            <a:avLst/>
          </a:prstGeom>
        </p:spPr>
      </p:pic>
    </p:spTree>
    <p:extLst>
      <p:ext uri="{BB962C8B-B14F-4D97-AF65-F5344CB8AC3E}">
        <p14:creationId xmlns:p14="http://schemas.microsoft.com/office/powerpoint/2010/main" val="1582108233"/>
      </p:ext>
    </p:extLst>
  </p:cSld>
  <p:clrMapOvr>
    <a:masterClrMapping/>
  </p:clrMapOvr>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19445</TotalTime>
  <Words>410</Words>
  <Application>Microsoft Office PowerPoint</Application>
  <PresentationFormat>Custom</PresentationFormat>
  <Paragraphs>33</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Calibri</vt:lpstr>
      <vt:lpstr>Century Schoolbook</vt:lpstr>
      <vt:lpstr>Montserrat</vt:lpstr>
      <vt:lpstr>Poppins</vt:lpstr>
      <vt:lpstr>1_Office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602</cp:revision>
  <dcterms:created xsi:type="dcterms:W3CDTF">2020-10-14T13:32:04Z</dcterms:created>
  <dcterms:modified xsi:type="dcterms:W3CDTF">2025-04-16T10:37:15Z</dcterms:modified>
</cp:coreProperties>
</file>