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6"/>
  </p:notesMasterIdLst>
  <p:handoutMasterIdLst>
    <p:handoutMasterId r:id="rId7"/>
  </p:handoutMasterIdLst>
  <p:sldIdLst>
    <p:sldId id="343" r:id="rId2"/>
    <p:sldId id="283" r:id="rId3"/>
    <p:sldId id="332" r:id="rId4"/>
    <p:sldId id="315" r:id="rId5"/>
  </p:sldIdLst>
  <p:sldSz cx="7559675" cy="10691813"/>
  <p:notesSz cx="6858000" cy="9144000"/>
  <p:custDataLst>
    <p:tags r:id="rId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2B5"/>
    <a:srgbClr val="E14726"/>
    <a:srgbClr val="083F59"/>
    <a:srgbClr val="30583F"/>
    <a:srgbClr val="ECECEC"/>
    <a:srgbClr val="17AAA3"/>
    <a:srgbClr val="FEC713"/>
    <a:srgbClr val="28ACE2"/>
    <a:srgbClr val="702E8C"/>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8"/>
    <p:restoredTop sz="96281"/>
  </p:normalViewPr>
  <p:slideViewPr>
    <p:cSldViewPr snapToGrid="0" snapToObjects="1">
      <p:cViewPr varScale="1">
        <p:scale>
          <a:sx n="68" d="100"/>
          <a:sy n="68" d="100"/>
        </p:scale>
        <p:origin x="2685" y="43"/>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8/28/2024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‹Nr.›</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8/28/2024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‹Nr.›</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ne Slide ">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0095D4E-4CA6-6ACD-BE8B-9EBC264F661F}"/>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2" name="Slide Number Placeholder 5">
            <a:extLst>
              <a:ext uri="{FF2B5EF4-FFF2-40B4-BE49-F238E27FC236}">
                <a16:creationId xmlns:a16="http://schemas.microsoft.com/office/drawing/2014/main" id="{F753F2E8-67E6-1327-3664-8324F792F302}"/>
              </a:ext>
            </a:extLst>
          </p:cNvPr>
          <p:cNvSpPr>
            <a:spLocks noGrp="1"/>
          </p:cNvSpPr>
          <p:nvPr>
            <p:ph type="sldNum" sz="quarter" idx="4"/>
          </p:nvPr>
        </p:nvSpPr>
        <p:spPr>
          <a:xfrm>
            <a:off x="7106992" y="10245992"/>
            <a:ext cx="300672" cy="266594"/>
          </a:xfrm>
          <a:prstGeom prst="rect">
            <a:avLst/>
          </a:prstGeom>
        </p:spPr>
        <p:txBody>
          <a:bodyPr vert="horz" lIns="91440" tIns="45720" rIns="91440" bIns="45720" rtlCol="0" anchor="ctr"/>
          <a:lstStyle>
            <a:lvl1pPr algn="r">
              <a:defRPr sz="700" b="0" i="0">
                <a:solidFill>
                  <a:srgbClr val="184258"/>
                </a:solidFill>
                <a:latin typeface="Calibri" panose="020F0502020204030204" pitchFamily="34" charset="0"/>
                <a:cs typeface="Calibri" panose="020F0502020204030204" pitchFamily="34" charset="0"/>
              </a:defRPr>
            </a:lvl1pPr>
          </a:lstStyle>
          <a:p>
            <a:fld id="{CB2079F2-58AF-ED44-82D7-E04B2F6FD686}" type="slidenum">
              <a:rPr lang="en-US" smtClean="0"/>
              <a:pPr/>
              <a:t>‹Nr.›</a:t>
            </a:fld>
            <a:endParaRPr lang="en-US" dirty="0"/>
          </a:p>
        </p:txBody>
      </p:sp>
      <p:sp>
        <p:nvSpPr>
          <p:cNvPr id="45" name="Rectangle 44">
            <a:extLst>
              <a:ext uri="{FF2B5EF4-FFF2-40B4-BE49-F238E27FC236}">
                <a16:creationId xmlns:a16="http://schemas.microsoft.com/office/drawing/2014/main" id="{7CAA2A28-18CA-F9D8-2BCE-21F74010C559}"/>
              </a:ext>
            </a:extLst>
          </p:cNvPr>
          <p:cNvSpPr/>
          <p:nvPr userDrawn="1"/>
        </p:nvSpPr>
        <p:spPr>
          <a:xfrm>
            <a:off x="-2829007" y="-253867"/>
            <a:ext cx="2836862" cy="109456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25DAA9A8-A7D2-A115-0AFA-9B9E3B3AA770}"/>
              </a:ext>
            </a:extLst>
          </p:cNvPr>
          <p:cNvSpPr/>
          <p:nvPr userDrawn="1"/>
        </p:nvSpPr>
        <p:spPr>
          <a:xfrm>
            <a:off x="7855" y="-1636437"/>
            <a:ext cx="7551820" cy="163643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Text Placeholder 32">
            <a:extLst>
              <a:ext uri="{FF2B5EF4-FFF2-40B4-BE49-F238E27FC236}">
                <a16:creationId xmlns:a16="http://schemas.microsoft.com/office/drawing/2014/main" id="{AF1A0784-8C10-0282-7634-D0B61561E214}"/>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2" name="Text Placeholder 32">
            <a:extLst>
              <a:ext uri="{FF2B5EF4-FFF2-40B4-BE49-F238E27FC236}">
                <a16:creationId xmlns:a16="http://schemas.microsoft.com/office/drawing/2014/main" id="{BB8CBD79-D1AC-14AF-2458-E86907C6C8CB}"/>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23" name="Freeform 22">
            <a:extLst>
              <a:ext uri="{FF2B5EF4-FFF2-40B4-BE49-F238E27FC236}">
                <a16:creationId xmlns:a16="http://schemas.microsoft.com/office/drawing/2014/main" id="{8701A25E-6836-CAC9-0A4F-C449DBFE00C8}"/>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27" name="Text Placeholder 32">
            <a:extLst>
              <a:ext uri="{FF2B5EF4-FFF2-40B4-BE49-F238E27FC236}">
                <a16:creationId xmlns:a16="http://schemas.microsoft.com/office/drawing/2014/main" id="{EBB7399B-1778-5762-FC59-62E5AFF4341E}"/>
              </a:ext>
            </a:extLst>
          </p:cNvPr>
          <p:cNvSpPr>
            <a:spLocks noGrp="1"/>
          </p:cNvSpPr>
          <p:nvPr>
            <p:ph type="body" sz="quarter" idx="32" hasCustomPrompt="1"/>
          </p:nvPr>
        </p:nvSpPr>
        <p:spPr>
          <a:xfrm>
            <a:off x="752315" y="3760792"/>
            <a:ext cx="6143488" cy="241522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32" name="Picture 31">
            <a:extLst>
              <a:ext uri="{FF2B5EF4-FFF2-40B4-BE49-F238E27FC236}">
                <a16:creationId xmlns:a16="http://schemas.microsoft.com/office/drawing/2014/main" id="{EA3CB5C2-282F-65BC-B362-824F5379279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207067" y="6254810"/>
            <a:ext cx="3885694" cy="4437003"/>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3" name="Picture Placeholder 9">
            <a:extLst>
              <a:ext uri="{FF2B5EF4-FFF2-40B4-BE49-F238E27FC236}">
                <a16:creationId xmlns:a16="http://schemas.microsoft.com/office/drawing/2014/main" id="{2592AB80-72A9-E21F-9F8D-C0808FFEFA83}"/>
              </a:ext>
            </a:extLst>
          </p:cNvPr>
          <p:cNvSpPr>
            <a:spLocks noGrp="1"/>
          </p:cNvSpPr>
          <p:nvPr>
            <p:ph type="pic" sz="quarter" idx="13"/>
          </p:nvPr>
        </p:nvSpPr>
        <p:spPr>
          <a:xfrm>
            <a:off x="3647109" y="7499244"/>
            <a:ext cx="3064876" cy="3192572"/>
          </a:xfrm>
          <a:prstGeom prst="rect">
            <a:avLst/>
          </a:prstGeom>
          <a:solidFill>
            <a:schemeClr val="bg1">
              <a:lumMod val="75000"/>
            </a:schemeClr>
          </a:solidFill>
        </p:spPr>
        <p:txBody>
          <a:bodyPr>
            <a:normAutofit/>
          </a:bodyPr>
          <a:lstStyle>
            <a:lvl1pPr marL="0" indent="0">
              <a:buNone/>
              <a:defRPr sz="1000">
                <a:latin typeface="Calibri" panose="020F0502020204030204" pitchFamily="34" charset="0"/>
                <a:cs typeface="Calibri" panose="020F0502020204030204" pitchFamily="34" charset="0"/>
              </a:defRPr>
            </a:lvl1pPr>
          </a:lstStyle>
          <a:p>
            <a:endParaRPr lang="fr-CA" dirty="0"/>
          </a:p>
        </p:txBody>
      </p:sp>
    </p:spTree>
    <p:extLst>
      <p:ext uri="{BB962C8B-B14F-4D97-AF65-F5344CB8AC3E}">
        <p14:creationId xmlns:p14="http://schemas.microsoft.com/office/powerpoint/2010/main" val="3488527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446" name="Picture 445">
            <a:extLst>
              <a:ext uri="{FF2B5EF4-FFF2-40B4-BE49-F238E27FC236}">
                <a16:creationId xmlns:a16="http://schemas.microsoft.com/office/drawing/2014/main" id="{F5F16B76-62CD-3339-48A4-7E07043694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0" y="5681479"/>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pic>
        <p:nvPicPr>
          <p:cNvPr id="4" name="Picture 3">
            <a:extLst>
              <a:ext uri="{FF2B5EF4-FFF2-40B4-BE49-F238E27FC236}">
                <a16:creationId xmlns:a16="http://schemas.microsoft.com/office/drawing/2014/main" id="{D69AD1E6-16FE-2BF9-095A-861B6A0196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5EF9A95-A7B7-5A33-122F-60FEE271BC0F}"/>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701052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723386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58428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80762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81579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83813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643685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66018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98174CAB-652E-184A-CA20-6861437FC0CC}"/>
              </a:ext>
            </a:extLst>
          </p:cNvPr>
          <p:cNvGraphicFramePr>
            <a:graphicFrameLocks noChangeAspect="1"/>
          </p:cNvGraphicFramePr>
          <p:nvPr userDrawn="1">
            <p:custDataLst>
              <p:tags r:id="rId14"/>
            </p:custDataLst>
            <p:extLst>
              <p:ext uri="{D42A27DB-BD31-4B8C-83A1-F6EECF244321}">
                <p14:modId xmlns:p14="http://schemas.microsoft.com/office/powerpoint/2010/main" val="2153130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538" imgH="540" progId="TCLayout.ActiveDocument.1">
                  <p:embed/>
                </p:oleObj>
              </mc:Choice>
              <mc:Fallback>
                <p:oleObj name="think-cell Folie" r:id="rId15" imgW="538" imgH="540"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‹Nr.›</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3" r:id="rId9"/>
    <p:sldLayoutId id="2147483960" r:id="rId10"/>
    <p:sldLayoutId id="2147483944" r:id="rId11"/>
    <p:sldLayoutId id="2147483967" r:id="rId12"/>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linkedin.com/company/94290387/admin/" TargetMode="External"/><Relationship Id="rId3" Type="http://schemas.openxmlformats.org/officeDocument/2006/relationships/image" Target="../media/image7.jpeg"/><Relationship Id="rId7" Type="http://schemas.openxmlformats.org/officeDocument/2006/relationships/image" Target="../media/image9.sv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hyperlink" Target="https://projectdare.eu/" TargetMode="External"/><Relationship Id="rId10" Type="http://schemas.openxmlformats.org/officeDocument/2006/relationships/image" Target="../media/image11.png"/><Relationship Id="rId4" Type="http://schemas.openxmlformats.org/officeDocument/2006/relationships/hyperlink" Target="https://www.facebook.com/profile.php?id=100092188720908" TargetMode="External"/><Relationship Id="rId9"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oleObject" Target="../embeddings/oleObject2.bin"/><Relationship Id="rId7" Type="http://schemas.openxmlformats.org/officeDocument/2006/relationships/hyperlink" Target="https://projectdare.eu/" TargetMode="External"/><Relationship Id="rId12" Type="http://schemas.openxmlformats.org/officeDocument/2006/relationships/image" Target="../media/image14.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hyperlink" Target="https://www.facebook.com/profile.php?id=100092188720908" TargetMode="External"/><Relationship Id="rId11" Type="http://schemas.openxmlformats.org/officeDocument/2006/relationships/image" Target="../media/image10.jpeg"/><Relationship Id="rId5" Type="http://schemas.openxmlformats.org/officeDocument/2006/relationships/image" Target="../media/image7.jpeg"/><Relationship Id="rId10" Type="http://schemas.openxmlformats.org/officeDocument/2006/relationships/hyperlink" Target="https://www.linkedin.com/company/94290387/admin/" TargetMode="External"/><Relationship Id="rId4" Type="http://schemas.openxmlformats.org/officeDocument/2006/relationships/image" Target="../media/image1.emf"/><Relationship Id="rId9" Type="http://schemas.openxmlformats.org/officeDocument/2006/relationships/image" Target="../media/image9.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80D0B608-8C78-DACA-B3FF-62E21BD52715}"/>
              </a:ext>
            </a:extLst>
          </p:cNvPr>
          <p:cNvPicPr>
            <a:picLocks noGrp="1" noChangeAspect="1"/>
          </p:cNvPicPr>
          <p:nvPr>
            <p:ph type="pic" sz="quarter" idx="43"/>
          </p:nvPr>
        </p:nvPicPr>
        <p:blipFill rotWithShape="1">
          <a:blip r:embed="rId2"/>
          <a:srcRect l="26580" r="26580"/>
          <a:stretch/>
        </p:blipFill>
        <p:spPr/>
      </p:pic>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3653235" y="6425539"/>
            <a:ext cx="3460375" cy="2857179"/>
          </a:xfrm>
        </p:spPr>
        <p:txBody>
          <a:bodyPr>
            <a:noAutofit/>
          </a:bodyPr>
          <a:lstStyle/>
          <a:p>
            <a:pPr>
              <a:lnSpc>
                <a:spcPct val="107000"/>
              </a:lnSpc>
              <a:spcAft>
                <a:spcPts val="800"/>
              </a:spcAft>
            </a:pPr>
            <a:r>
              <a:rPr lang="en-GB" sz="1200" dirty="0" err="1">
                <a:effectLst/>
                <a:ea typeface="Aptos" panose="020B0004020202020204" pitchFamily="34" charset="0"/>
              </a:rPr>
              <a:t>Hch</a:t>
            </a:r>
            <a:r>
              <a:rPr lang="en-GB" sz="1200" dirty="0">
                <a:effectLst/>
                <a:ea typeface="Aptos" panose="020B0004020202020204" pitchFamily="34" charset="0"/>
              </a:rPr>
              <a:t>. </a:t>
            </a:r>
            <a:r>
              <a:rPr lang="en-GB" sz="1200" dirty="0" err="1">
                <a:effectLst/>
                <a:ea typeface="Aptos" panose="020B0004020202020204" pitchFamily="34" charset="0"/>
              </a:rPr>
              <a:t>Perschmann</a:t>
            </a:r>
            <a:r>
              <a:rPr lang="en-GB" sz="1200" dirty="0">
                <a:effectLst/>
                <a:ea typeface="Aptos" panose="020B0004020202020204" pitchFamily="34" charset="0"/>
              </a:rPr>
              <a:t> GmbH, a venerable family business established in 1866, boasts a legacy spanning over 150 years. Rooted in enduring values like clarity, trust, flexibility, responsibility, self-confidence, and high standards, the company stands by its motto: "A desire for company!" This ethos extends to fostering a familial and appreciative corporate culture.</a:t>
            </a:r>
            <a:endParaRPr lang="de-DE" sz="1200" dirty="0">
              <a:effectLst/>
              <a:ea typeface="Aptos" panose="020B0004020202020204" pitchFamily="34" charset="0"/>
            </a:endParaRPr>
          </a:p>
          <a:p>
            <a:pPr>
              <a:lnSpc>
                <a:spcPct val="107000"/>
              </a:lnSpc>
              <a:spcAft>
                <a:spcPts val="800"/>
              </a:spcAft>
            </a:pPr>
            <a:r>
              <a:rPr lang="en-GB" sz="1200" dirty="0">
                <a:effectLst/>
                <a:ea typeface="Aptos" panose="020B0004020202020204" pitchFamily="34" charset="0"/>
              </a:rPr>
              <a:t>Acknowledging the intricate balance between professional and personal lives, the company embarked on a mission to bolster their workforce's well-being. Their aim was clear: to continually evolve and implement family-friendly measures aligned with their identity as a family-oriented employer.</a:t>
            </a:r>
            <a:endParaRPr lang="de-DE" dirty="0">
              <a:effectLst/>
              <a:ea typeface="Aptos" panose="020B0004020202020204" pitchFamily="34" charset="0"/>
            </a:endParaRPr>
          </a:p>
        </p:txBody>
      </p:sp>
      <p:sp>
        <p:nvSpPr>
          <p:cNvPr id="9" name="Text Placeholder 8">
            <a:extLst>
              <a:ext uri="{FF2B5EF4-FFF2-40B4-BE49-F238E27FC236}">
                <a16:creationId xmlns:a16="http://schemas.microsoft.com/office/drawing/2014/main" id="{84CB683A-CF14-5EDF-3D3E-DE8CA5D4CD1E}"/>
              </a:ext>
            </a:extLst>
          </p:cNvPr>
          <p:cNvSpPr>
            <a:spLocks noGrp="1"/>
          </p:cNvSpPr>
          <p:nvPr>
            <p:ph type="body" sz="quarter" idx="60"/>
          </p:nvPr>
        </p:nvSpPr>
        <p:spPr/>
        <p:txBody>
          <a:bodyPr>
            <a:normAutofit/>
          </a:bodyPr>
          <a:lstStyle/>
          <a:p>
            <a:r>
              <a:rPr lang="en-GB" dirty="0"/>
              <a:t>Business Size</a:t>
            </a:r>
          </a:p>
        </p:txBody>
      </p:sp>
      <p:sp>
        <p:nvSpPr>
          <p:cNvPr id="10" name="Text Placeholder 9">
            <a:extLst>
              <a:ext uri="{FF2B5EF4-FFF2-40B4-BE49-F238E27FC236}">
                <a16:creationId xmlns:a16="http://schemas.microsoft.com/office/drawing/2014/main" id="{676E2570-F700-718F-B5E1-B9992A10E77A}"/>
              </a:ext>
            </a:extLst>
          </p:cNvPr>
          <p:cNvSpPr>
            <a:spLocks noGrp="1"/>
          </p:cNvSpPr>
          <p:nvPr>
            <p:ph type="body" sz="quarter" idx="61"/>
          </p:nvPr>
        </p:nvSpPr>
        <p:spPr/>
        <p:txBody>
          <a:bodyPr>
            <a:normAutofit/>
          </a:bodyPr>
          <a:lstStyle/>
          <a:p>
            <a:r>
              <a:rPr lang="en-GB" dirty="0"/>
              <a:t>200 - 250 Employees</a:t>
            </a:r>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p:txBody>
          <a:bodyPr>
            <a:normAutofit/>
          </a:bodyPr>
          <a:lstStyle/>
          <a:p>
            <a:r>
              <a:rPr lang="en-GB" dirty="0"/>
              <a:t>DEI Diversity Equality and Inclusion</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p:txBody>
          <a:bodyPr>
            <a:normAutofit fontScale="92500" lnSpcReduction="20000"/>
          </a:bodyPr>
          <a:lstStyle/>
          <a:p>
            <a:r>
              <a:rPr lang="en-GB" dirty="0"/>
              <a:t>https://www.perschmann-gruppe.de/nachhaltigkeit/social/</a:t>
            </a:r>
          </a:p>
        </p:txBody>
      </p:sp>
      <p:sp>
        <p:nvSpPr>
          <p:cNvPr id="25" name="Text Placeholder 24">
            <a:extLst>
              <a:ext uri="{FF2B5EF4-FFF2-40B4-BE49-F238E27FC236}">
                <a16:creationId xmlns:a16="http://schemas.microsoft.com/office/drawing/2014/main" id="{F19C7C69-F55A-00B4-5C68-9E0698AC43C6}"/>
              </a:ext>
            </a:extLst>
          </p:cNvPr>
          <p:cNvSpPr>
            <a:spLocks noGrp="1"/>
          </p:cNvSpPr>
          <p:nvPr>
            <p:ph type="body" sz="quarter" idx="64"/>
          </p:nvPr>
        </p:nvSpPr>
        <p:spPr/>
        <p:txBody>
          <a:bodyPr/>
          <a:lstStyle/>
          <a:p>
            <a:r>
              <a:rPr lang="en-GB" dirty="0"/>
              <a:t>Website</a:t>
            </a:r>
          </a:p>
        </p:txBody>
      </p:sp>
      <p:sp>
        <p:nvSpPr>
          <p:cNvPr id="26" name="Text Placeholder 25">
            <a:extLst>
              <a:ext uri="{FF2B5EF4-FFF2-40B4-BE49-F238E27FC236}">
                <a16:creationId xmlns:a16="http://schemas.microsoft.com/office/drawing/2014/main" id="{019F3011-6448-72C9-CC9A-D8DE9CB0DBBC}"/>
              </a:ext>
            </a:extLst>
          </p:cNvPr>
          <p:cNvSpPr>
            <a:spLocks noGrp="1"/>
          </p:cNvSpPr>
          <p:nvPr>
            <p:ph type="body" sz="quarter" idx="65"/>
          </p:nvPr>
        </p:nvSpPr>
        <p:spPr/>
        <p:txBody>
          <a:bodyPr/>
          <a:lstStyle/>
          <a:p>
            <a:r>
              <a:rPr lang="en-GB" dirty="0"/>
              <a:t>www.perschmann.de</a:t>
            </a:r>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p:txBody>
          <a:bodyPr>
            <a:normAutofit/>
          </a:bodyPr>
          <a:lstStyle/>
          <a:p>
            <a:r>
              <a:rPr lang="en-GB" dirty="0"/>
              <a:t>CEO</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p:txBody>
          <a:bodyPr>
            <a:normAutofit/>
          </a:bodyPr>
          <a:lstStyle/>
          <a:p>
            <a:r>
              <a:rPr lang="en-GB" dirty="0"/>
              <a:t>Justus </a:t>
            </a:r>
            <a:r>
              <a:rPr lang="en-GB" dirty="0" err="1"/>
              <a:t>Perschmann</a:t>
            </a:r>
            <a:endParaRPr lang="en-GB" dirty="0"/>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663005" y="4072246"/>
            <a:ext cx="2821794" cy="751695"/>
          </a:xfrm>
        </p:spPr>
        <p:txBody>
          <a:bodyPr/>
          <a:lstStyle/>
          <a:p>
            <a:r>
              <a:rPr lang="en-GB" dirty="0" err="1"/>
              <a:t>Hch</a:t>
            </a:r>
            <a:r>
              <a:rPr lang="en-GB" dirty="0"/>
              <a:t>. </a:t>
            </a:r>
            <a:r>
              <a:rPr lang="en-GB" dirty="0" err="1"/>
              <a:t>Perschmann</a:t>
            </a:r>
            <a:r>
              <a:rPr lang="en-GB" dirty="0"/>
              <a:t> GmbH</a:t>
            </a:r>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3182446" y="4825176"/>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0" name="Straight Connector 19">
            <a:extLst>
              <a:ext uri="{FF2B5EF4-FFF2-40B4-BE49-F238E27FC236}">
                <a16:creationId xmlns:a16="http://schemas.microsoft.com/office/drawing/2014/main" id="{CBC85E2D-EB26-C19D-F516-94161C1CE53E}"/>
              </a:ext>
            </a:extLst>
          </p:cNvPr>
          <p:cNvCxnSpPr>
            <a:cxnSpLocks/>
          </p:cNvCxnSpPr>
          <p:nvPr/>
        </p:nvCxnSpPr>
        <p:spPr>
          <a:xfrm flipH="1">
            <a:off x="0" y="70073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a:off x="0" y="7591656"/>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3F403C-1422-EC11-6D5B-9345BB047618}"/>
              </a:ext>
            </a:extLst>
          </p:cNvPr>
          <p:cNvCxnSpPr>
            <a:cxnSpLocks/>
          </p:cNvCxnSpPr>
          <p:nvPr userDrawn="1"/>
        </p:nvCxnSpPr>
        <p:spPr>
          <a:xfrm flipH="1">
            <a:off x="0" y="8157297"/>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63">
            <a:extLst>
              <a:ext uri="{FF2B5EF4-FFF2-40B4-BE49-F238E27FC236}">
                <a16:creationId xmlns:a16="http://schemas.microsoft.com/office/drawing/2014/main" id="{ED780EA4-4BED-30E6-846F-A73D24AB9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807" y="9776993"/>
            <a:ext cx="710453" cy="256194"/>
          </a:xfrm>
          <a:prstGeom prst="rect">
            <a:avLst/>
          </a:prstGeom>
        </p:spPr>
      </p:pic>
      <p:sp>
        <p:nvSpPr>
          <p:cNvPr id="17" name="TextBox 16">
            <a:extLst>
              <a:ext uri="{FF2B5EF4-FFF2-40B4-BE49-F238E27FC236}">
                <a16:creationId xmlns:a16="http://schemas.microsoft.com/office/drawing/2014/main" id="{B7345F01-91DD-56C5-6D1A-384378E3EFD9}"/>
              </a:ext>
            </a:extLst>
          </p:cNvPr>
          <p:cNvSpPr txBox="1"/>
          <p:nvPr/>
        </p:nvSpPr>
        <p:spPr>
          <a:xfrm>
            <a:off x="595411" y="9837864"/>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aphic 3">
            <a:extLst>
              <a:ext uri="{FF2B5EF4-FFF2-40B4-BE49-F238E27FC236}">
                <a16:creationId xmlns:a16="http://schemas.microsoft.com/office/drawing/2014/main" id="{987DE0D7-DDA8-0CA7-9A1D-CCC1598C38BE}"/>
              </a:ext>
            </a:extLst>
          </p:cNvPr>
          <p:cNvGrpSpPr/>
          <p:nvPr/>
        </p:nvGrpSpPr>
        <p:grpSpPr>
          <a:xfrm>
            <a:off x="5143803" y="9584055"/>
            <a:ext cx="426164" cy="385875"/>
            <a:chOff x="-1196056" y="2499889"/>
            <a:chExt cx="850463" cy="851093"/>
          </a:xfrm>
        </p:grpSpPr>
        <p:sp>
          <p:nvSpPr>
            <p:cNvPr id="23" name="Freeform 15">
              <a:hlinkClick r:id="rId4"/>
              <a:extLst>
                <a:ext uri="{FF2B5EF4-FFF2-40B4-BE49-F238E27FC236}">
                  <a16:creationId xmlns:a16="http://schemas.microsoft.com/office/drawing/2014/main" id="{A1E5BFDE-07BA-7931-5B0D-DBC6485012C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16">
              <a:extLst>
                <a:ext uri="{FF2B5EF4-FFF2-40B4-BE49-F238E27FC236}">
                  <a16:creationId xmlns:a16="http://schemas.microsoft.com/office/drawing/2014/main" id="{1B1C05AE-9426-46F6-D98F-33D4C0859DBF}"/>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8AED6A42-DAF7-294A-4667-8186257B20FF}"/>
              </a:ext>
            </a:extLst>
          </p:cNvPr>
          <p:cNvGrpSpPr/>
          <p:nvPr/>
        </p:nvGrpSpPr>
        <p:grpSpPr>
          <a:xfrm>
            <a:off x="5608340" y="9572773"/>
            <a:ext cx="426163" cy="424160"/>
            <a:chOff x="5908590" y="9619516"/>
            <a:chExt cx="280634" cy="280634"/>
          </a:xfrm>
        </p:grpSpPr>
        <p:sp>
          <p:nvSpPr>
            <p:cNvPr id="45" name="Freeform 20">
              <a:hlinkClick r:id="rId5"/>
              <a:extLst>
                <a:ext uri="{FF2B5EF4-FFF2-40B4-BE49-F238E27FC236}">
                  <a16:creationId xmlns:a16="http://schemas.microsoft.com/office/drawing/2014/main" id="{D3FD696E-A1A6-2E5C-10F8-368AF9FAADF0}"/>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6" name="Graphic 45" descr="World with solid fill">
              <a:extLst>
                <a:ext uri="{FF2B5EF4-FFF2-40B4-BE49-F238E27FC236}">
                  <a16:creationId xmlns:a16="http://schemas.microsoft.com/office/drawing/2014/main" id="{E28D007E-858E-9250-EED0-61FF3C9287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23764" y="9635962"/>
              <a:ext cx="246077" cy="246077"/>
            </a:xfrm>
            <a:prstGeom prst="rect">
              <a:avLst/>
            </a:prstGeom>
          </p:spPr>
        </p:pic>
      </p:grpSp>
      <p:pic>
        <p:nvPicPr>
          <p:cNvPr id="47" name="Picture 2" descr="Image result for linkedin logo round | ? logo, Marketing method, Photoshop  design">
            <a:hlinkClick r:id="rId8"/>
            <a:extLst>
              <a:ext uri="{FF2B5EF4-FFF2-40B4-BE49-F238E27FC236}">
                <a16:creationId xmlns:a16="http://schemas.microsoft.com/office/drawing/2014/main" id="{D4A7941F-0C55-0FCC-204F-6AAB33824B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8112" y="9473772"/>
            <a:ext cx="601147" cy="6011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0B05C5D-1843-187F-C8BC-07CC31FE67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5726" y="430023"/>
            <a:ext cx="1905000"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9D7F049-CB8A-654D-B2FE-2264757665A4}"/>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11" name="Text Placeholder 10">
            <a:extLst>
              <a:ext uri="{FF2B5EF4-FFF2-40B4-BE49-F238E27FC236}">
                <a16:creationId xmlns:a16="http://schemas.microsoft.com/office/drawing/2014/main" id="{28926B94-501C-744D-B7B9-42DD7C6583F1}"/>
              </a:ext>
            </a:extLst>
          </p:cNvPr>
          <p:cNvSpPr>
            <a:spLocks noGrp="1"/>
          </p:cNvSpPr>
          <p:nvPr>
            <p:ph type="body" sz="quarter" idx="30"/>
          </p:nvPr>
        </p:nvSpPr>
        <p:spPr>
          <a:xfrm>
            <a:off x="765328" y="627587"/>
            <a:ext cx="5278480" cy="662358"/>
          </a:xfrm>
        </p:spPr>
        <p:txBody>
          <a:bodyPr/>
          <a:lstStyle/>
          <a:p>
            <a:r>
              <a:rPr lang="en-US" dirty="0"/>
              <a:t>Family-friendliness in the family business</a:t>
            </a:r>
          </a:p>
        </p:txBody>
      </p:sp>
      <p:sp>
        <p:nvSpPr>
          <p:cNvPr id="9" name="Text Placeholder 8">
            <a:extLst>
              <a:ext uri="{FF2B5EF4-FFF2-40B4-BE49-F238E27FC236}">
                <a16:creationId xmlns:a16="http://schemas.microsoft.com/office/drawing/2014/main" id="{0C77B4BE-74D7-994B-AA46-4BFF6A2566BF}"/>
              </a:ext>
            </a:extLst>
          </p:cNvPr>
          <p:cNvSpPr>
            <a:spLocks noGrp="1"/>
          </p:cNvSpPr>
          <p:nvPr>
            <p:ph type="body" sz="quarter" idx="33"/>
          </p:nvPr>
        </p:nvSpPr>
        <p:spPr>
          <a:xfrm>
            <a:off x="765328" y="1289945"/>
            <a:ext cx="6593713" cy="1234447"/>
          </a:xfrm>
        </p:spPr>
        <p:txBody>
          <a:bodyPr/>
          <a:lstStyle/>
          <a:p>
            <a:r>
              <a:rPr lang="en-US" dirty="0"/>
              <a:t>‘As a family business, it is particularly important to us to make it easier for our employees to reconcile their family and professional lives. We want them to feel comfortable. That's why we place a high value on an employee-oriented corporate culture.’</a:t>
            </a:r>
            <a:br>
              <a:rPr lang="en-US" dirty="0"/>
            </a:br>
            <a:r>
              <a:rPr lang="en-US" dirty="0"/>
              <a:t>Justus </a:t>
            </a:r>
            <a:r>
              <a:rPr lang="en-US" dirty="0" err="1"/>
              <a:t>Perschmann</a:t>
            </a:r>
            <a:r>
              <a:rPr lang="en-US" dirty="0"/>
              <a:t>, managing shareholder</a:t>
            </a:r>
          </a:p>
        </p:txBody>
      </p:sp>
      <p:sp>
        <p:nvSpPr>
          <p:cNvPr id="8" name="Text Placeholder 7">
            <a:extLst>
              <a:ext uri="{FF2B5EF4-FFF2-40B4-BE49-F238E27FC236}">
                <a16:creationId xmlns:a16="http://schemas.microsoft.com/office/drawing/2014/main" id="{4FFF0C2C-D061-674F-905F-3EEFBC209A71}"/>
              </a:ext>
            </a:extLst>
          </p:cNvPr>
          <p:cNvSpPr>
            <a:spLocks noGrp="1"/>
          </p:cNvSpPr>
          <p:nvPr>
            <p:ph type="body" sz="quarter" idx="32"/>
          </p:nvPr>
        </p:nvSpPr>
        <p:spPr>
          <a:xfrm>
            <a:off x="263237" y="3186749"/>
            <a:ext cx="6968836" cy="3449577"/>
          </a:xfrm>
        </p:spPr>
        <p:txBody>
          <a:bodyPr>
            <a:normAutofit lnSpcReduction="10000"/>
          </a:bodyPr>
          <a:lstStyle/>
          <a:p>
            <a:pPr>
              <a:lnSpc>
                <a:spcPct val="110000"/>
              </a:lnSpc>
              <a:spcAft>
                <a:spcPts val="800"/>
              </a:spcAft>
            </a:pPr>
            <a:r>
              <a:rPr lang="en-GB" sz="1200" dirty="0">
                <a:effectLst/>
                <a:ea typeface="Aptos" panose="020B0004020202020204" pitchFamily="34" charset="0"/>
              </a:rPr>
              <a:t>Diversity practices at </a:t>
            </a:r>
            <a:r>
              <a:rPr lang="en-GB" sz="1200" dirty="0" err="1">
                <a:effectLst/>
                <a:ea typeface="Aptos" panose="020B0004020202020204" pitchFamily="34" charset="0"/>
              </a:rPr>
              <a:t>Hch</a:t>
            </a:r>
            <a:r>
              <a:rPr lang="en-GB" sz="1200" dirty="0">
                <a:effectLst/>
                <a:ea typeface="Aptos" panose="020B0004020202020204" pitchFamily="34" charset="0"/>
              </a:rPr>
              <a:t>. </a:t>
            </a:r>
            <a:r>
              <a:rPr lang="en-GB" sz="1200" dirty="0" err="1">
                <a:effectLst/>
                <a:ea typeface="Aptos" panose="020B0004020202020204" pitchFamily="34" charset="0"/>
              </a:rPr>
              <a:t>Perschmann</a:t>
            </a:r>
            <a:r>
              <a:rPr lang="en-GB" sz="1200" dirty="0">
                <a:effectLst/>
                <a:ea typeface="Aptos" panose="020B0004020202020204" pitchFamily="34" charset="0"/>
              </a:rPr>
              <a:t> GmbH encompass a spectrum of initiatives:</a:t>
            </a:r>
            <a:endParaRPr lang="de-DE" sz="1200" dirty="0">
              <a:effectLst/>
              <a:ea typeface="Aptos" panose="020B0004020202020204" pitchFamily="34" charset="0"/>
            </a:endParaRPr>
          </a:p>
          <a:p>
            <a:pPr marL="171450" indent="-171450">
              <a:lnSpc>
                <a:spcPct val="110000"/>
              </a:lnSpc>
              <a:spcAft>
                <a:spcPts val="800"/>
              </a:spcAft>
              <a:buFont typeface="Arial" panose="020B0604020202020204" pitchFamily="34" charset="0"/>
              <a:buChar char="•"/>
            </a:pPr>
            <a:r>
              <a:rPr lang="en-GB" sz="1200" b="1" dirty="0">
                <a:effectLst/>
                <a:ea typeface="Aptos" panose="020B0004020202020204" pitchFamily="34" charset="0"/>
              </a:rPr>
              <a:t>Flexible Work Arrangements</a:t>
            </a:r>
            <a:r>
              <a:rPr lang="en-GB" sz="1200" dirty="0">
                <a:effectLst/>
                <a:ea typeface="Aptos" panose="020B0004020202020204" pitchFamily="34" charset="0"/>
              </a:rPr>
              <a:t>: Understanding the diverse needs of their employees, the company introduced adaptable work hours and remote work options, empowering individuals to manage their schedules efficiently.</a:t>
            </a:r>
            <a:endParaRPr lang="de-DE" sz="1200" dirty="0">
              <a:effectLst/>
              <a:ea typeface="Aptos" panose="020B0004020202020204" pitchFamily="34" charset="0"/>
            </a:endParaRPr>
          </a:p>
          <a:p>
            <a:pPr marL="171450" indent="-171450">
              <a:lnSpc>
                <a:spcPct val="110000"/>
              </a:lnSpc>
              <a:spcAft>
                <a:spcPts val="800"/>
              </a:spcAft>
              <a:buFont typeface="Arial" panose="020B0604020202020204" pitchFamily="34" charset="0"/>
              <a:buChar char="•"/>
            </a:pPr>
            <a:r>
              <a:rPr lang="en-GB" sz="1200" b="1" dirty="0">
                <a:effectLst/>
                <a:ea typeface="Aptos" panose="020B0004020202020204" pitchFamily="34" charset="0"/>
              </a:rPr>
              <a:t>Support Programs</a:t>
            </a:r>
            <a:r>
              <a:rPr lang="en-GB" sz="1200" dirty="0">
                <a:effectLst/>
                <a:ea typeface="Aptos" panose="020B0004020202020204" pitchFamily="34" charset="0"/>
              </a:rPr>
              <a:t>: Recognizing the significance of life events, the company extends financial support to employees getting married, entering partnerships, or welcoming newborns. Substantial contributions towards childcare costs up to the child's 6th birthday and subsidies for holiday childcare alleviate financial burdens.</a:t>
            </a:r>
            <a:endParaRPr lang="de-DE" sz="1200" dirty="0">
              <a:effectLst/>
              <a:ea typeface="Aptos" panose="020B0004020202020204" pitchFamily="34" charset="0"/>
            </a:endParaRPr>
          </a:p>
          <a:p>
            <a:pPr marL="171450" indent="-171450">
              <a:lnSpc>
                <a:spcPct val="110000"/>
              </a:lnSpc>
              <a:spcAft>
                <a:spcPts val="800"/>
              </a:spcAft>
              <a:buFont typeface="Arial" panose="020B0604020202020204" pitchFamily="34" charset="0"/>
              <a:buChar char="•"/>
            </a:pPr>
            <a:r>
              <a:rPr lang="en-GB" sz="1200" b="1" dirty="0">
                <a:effectLst/>
                <a:ea typeface="Aptos" panose="020B0004020202020204" pitchFamily="34" charset="0"/>
              </a:rPr>
              <a:t>Employee-Centric Facilities</a:t>
            </a:r>
            <a:r>
              <a:rPr lang="en-GB" sz="1200" dirty="0">
                <a:effectLst/>
                <a:ea typeface="Aptos" panose="020B0004020202020204" pitchFamily="34" charset="0"/>
              </a:rPr>
              <a:t>: A dedicated parent-child office ensures seamless work commitments for employees facing sudden childcare cancellations, minimizing disruptions.</a:t>
            </a:r>
            <a:endParaRPr lang="de-DE" sz="1200" dirty="0">
              <a:effectLst/>
              <a:ea typeface="Aptos" panose="020B0004020202020204" pitchFamily="34" charset="0"/>
            </a:endParaRPr>
          </a:p>
          <a:p>
            <a:pPr marL="171450" indent="-171450">
              <a:lnSpc>
                <a:spcPct val="110000"/>
              </a:lnSpc>
              <a:spcAft>
                <a:spcPts val="800"/>
              </a:spcAft>
              <a:buFont typeface="Arial" panose="020B0604020202020204" pitchFamily="34" charset="0"/>
              <a:buChar char="•"/>
            </a:pPr>
            <a:r>
              <a:rPr lang="en-GB" sz="1200" b="1" dirty="0">
                <a:effectLst/>
                <a:ea typeface="Aptos" panose="020B0004020202020204" pitchFamily="34" charset="0"/>
              </a:rPr>
              <a:t>Cohesion Building</a:t>
            </a:r>
            <a:r>
              <a:rPr lang="en-GB" sz="1200" dirty="0">
                <a:effectLst/>
                <a:ea typeface="Aptos" panose="020B0004020202020204" pitchFamily="34" charset="0"/>
              </a:rPr>
              <a:t>: Inclusive events like summer and Christmas parties include colleagues on parental leave, fostering a strong sense of community. Additionally, structured mentoring and informative materials on maternity and parental leave engage employees during their time away.</a:t>
            </a:r>
            <a:endParaRPr lang="de-DE" sz="1200" dirty="0">
              <a:effectLst/>
              <a:ea typeface="Aptos" panose="020B0004020202020204" pitchFamily="34" charset="0"/>
            </a:endParaRPr>
          </a:p>
          <a:p>
            <a:pPr marL="171450" indent="-171450">
              <a:lnSpc>
                <a:spcPct val="110000"/>
              </a:lnSpc>
              <a:spcAft>
                <a:spcPts val="800"/>
              </a:spcAft>
              <a:buFont typeface="Arial" panose="020B0604020202020204" pitchFamily="34" charset="0"/>
              <a:buChar char="•"/>
            </a:pPr>
            <a:r>
              <a:rPr lang="en-GB" sz="1200" b="1" dirty="0">
                <a:effectLst/>
                <a:ea typeface="Aptos" panose="020B0004020202020204" pitchFamily="34" charset="0"/>
              </a:rPr>
              <a:t>Culinary Well-being</a:t>
            </a:r>
            <a:r>
              <a:rPr lang="en-GB" sz="1200" dirty="0">
                <a:effectLst/>
                <a:ea typeface="Aptos" panose="020B0004020202020204" pitchFamily="34" charset="0"/>
              </a:rPr>
              <a:t>: The company's modern restaurant offers discounted, delicious meals daily, allowing employees to take home meals for their families. Furthermore, the restaurant is available for private events on weekends or public holidays, strengthening bonds beyond the workspace.</a:t>
            </a:r>
            <a:endParaRPr lang="de-DE" sz="1200" dirty="0">
              <a:effectLst/>
              <a:ea typeface="Aptos" panose="020B0004020202020204" pitchFamily="34" charset="0"/>
            </a:endParaRPr>
          </a:p>
        </p:txBody>
      </p:sp>
      <p:pic>
        <p:nvPicPr>
          <p:cNvPr id="20" name="Picture Placeholder 19">
            <a:extLst>
              <a:ext uri="{FF2B5EF4-FFF2-40B4-BE49-F238E27FC236}">
                <a16:creationId xmlns:a16="http://schemas.microsoft.com/office/drawing/2014/main" id="{8BF7CA08-B286-CD8E-5027-3C548B0262AA}"/>
              </a:ext>
            </a:extLst>
          </p:cNvPr>
          <p:cNvPicPr>
            <a:picLocks noGrp="1" noChangeAspect="1"/>
          </p:cNvPicPr>
          <p:nvPr>
            <p:ph type="pic" sz="quarter" idx="13"/>
          </p:nvPr>
        </p:nvPicPr>
        <p:blipFill>
          <a:blip r:embed="rId2"/>
          <a:srcRect l="18071" r="18071"/>
          <a:stretch>
            <a:fillRect/>
          </a:stretch>
        </p:blipFill>
        <p:spPr/>
      </p:pic>
    </p:spTree>
    <p:extLst>
      <p:ext uri="{BB962C8B-B14F-4D97-AF65-F5344CB8AC3E}">
        <p14:creationId xmlns:p14="http://schemas.microsoft.com/office/powerpoint/2010/main" val="345910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p:txBody>
          <a:bodyPr/>
          <a:lstStyle/>
          <a:p>
            <a:r>
              <a:rPr lang="en-US" dirty="0"/>
              <a:t>Certified Strategies and Achievements</a:t>
            </a:r>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a:xfrm>
            <a:off x="503237" y="5345906"/>
            <a:ext cx="3431454" cy="4414479"/>
          </a:xfrm>
        </p:spPr>
        <p:txBody>
          <a:bodyPr/>
          <a:lstStyle/>
          <a:p>
            <a:pPr>
              <a:lnSpc>
                <a:spcPct val="100000"/>
              </a:lnSpc>
            </a:pPr>
            <a:r>
              <a:rPr lang="en-US" sz="1200" dirty="0"/>
              <a:t>The company's dedication to employee engagement is unmistakably evident through its high utilization and success of family-friendly benefits, which significantly contribute to fostering a positive work-life balance within the workforce. This commitment to creating an inclusive and supportive work environment has been formally acknowledged through external validation, notably earning certification by the Demography Agency as a '</a:t>
            </a:r>
            <a:r>
              <a:rPr lang="en-US" sz="1200" dirty="0" err="1"/>
              <a:t>Demografiefest</a:t>
            </a:r>
            <a:r>
              <a:rPr lang="en-US" sz="1200" dirty="0"/>
              <a:t>. </a:t>
            </a:r>
            <a:r>
              <a:rPr lang="en-US" sz="1200" dirty="0" err="1"/>
              <a:t>Sozialpartnerschaftlicher</a:t>
            </a:r>
            <a:r>
              <a:rPr lang="en-US" sz="1200" dirty="0"/>
              <a:t> </a:t>
            </a:r>
            <a:r>
              <a:rPr lang="en-US" sz="1200" dirty="0" err="1"/>
              <a:t>Betrieb</a:t>
            </a:r>
            <a:r>
              <a:rPr lang="en-US" sz="1200" dirty="0"/>
              <a:t>.’ </a:t>
            </a:r>
          </a:p>
          <a:p>
            <a:pPr>
              <a:lnSpc>
                <a:spcPct val="100000"/>
              </a:lnSpc>
            </a:pPr>
            <a:endParaRPr lang="en-US" sz="1200" dirty="0"/>
          </a:p>
          <a:p>
            <a:pPr>
              <a:lnSpc>
                <a:spcPct val="100000"/>
              </a:lnSpc>
            </a:pPr>
            <a:r>
              <a:rPr lang="en-US" sz="1200" dirty="0"/>
              <a:t>Such recognition not only validates the company's ethos but is further reinforced through subsequent recertifications, emphasizing its ongoing dedication. Moreover, the company's unwavering focus on employee well-being has garnered cultural accolades, notably being acknowledged in the 'Company Eating Culture' competition. This accolade stands as a testament to their holistic dedication to nurturing both the personal and professional aspects of their employees' lives.</a:t>
            </a:r>
          </a:p>
          <a:p>
            <a:endParaRPr lang="en-US" dirty="0"/>
          </a:p>
        </p:txBody>
      </p:sp>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a:xfrm>
            <a:off x="3963488" y="5359294"/>
            <a:ext cx="3284412" cy="4414480"/>
          </a:xfrm>
        </p:spPr>
        <p:txBody>
          <a:bodyPr/>
          <a:lstStyle/>
          <a:p>
            <a:pPr>
              <a:lnSpc>
                <a:spcPct val="100000"/>
              </a:lnSpc>
            </a:pPr>
            <a:r>
              <a:rPr lang="en-US" sz="1200" dirty="0" err="1"/>
              <a:t>Hch</a:t>
            </a:r>
            <a:r>
              <a:rPr lang="en-US" sz="1200" dirty="0"/>
              <a:t>. </a:t>
            </a:r>
            <a:r>
              <a:rPr lang="en-US" sz="1200" dirty="0" err="1"/>
              <a:t>Perschmann</a:t>
            </a:r>
            <a:r>
              <a:rPr lang="en-US" sz="1200" dirty="0"/>
              <a:t> GmbH, headquartered in Braunschweig with additional locations in Berlin and </a:t>
            </a:r>
            <a:r>
              <a:rPr lang="en-US" sz="1200" dirty="0" err="1"/>
              <a:t>Poznań</a:t>
            </a:r>
            <a:r>
              <a:rPr lang="en-US" sz="1200" dirty="0"/>
              <a:t> (Poland), stands as a reputable trading company specializing in high-quality tools, technical products, and process consulting. </a:t>
            </a:r>
          </a:p>
          <a:p>
            <a:pPr>
              <a:lnSpc>
                <a:spcPct val="100000"/>
              </a:lnSpc>
            </a:pPr>
            <a:r>
              <a:rPr lang="en-US" sz="1200" dirty="0"/>
              <a:t>Their partnership with the Hoffmann Group solidifies their industry position and reputation.</a:t>
            </a:r>
          </a:p>
          <a:p>
            <a:pPr>
              <a:lnSpc>
                <a:spcPct val="100000"/>
              </a:lnSpc>
            </a:pPr>
            <a:endParaRPr lang="en-US" sz="1200" dirty="0"/>
          </a:p>
          <a:p>
            <a:pPr>
              <a:lnSpc>
                <a:spcPct val="100000"/>
              </a:lnSpc>
            </a:pPr>
            <a:r>
              <a:rPr lang="en-US" sz="1200" dirty="0"/>
              <a:t>In conclusion, </a:t>
            </a:r>
            <a:r>
              <a:rPr lang="en-US" sz="1200" dirty="0" err="1"/>
              <a:t>Hch</a:t>
            </a:r>
            <a:r>
              <a:rPr lang="en-US" sz="1200" dirty="0"/>
              <a:t>. </a:t>
            </a:r>
            <a:r>
              <a:rPr lang="en-US" sz="1200" dirty="0" err="1"/>
              <a:t>Perschmann</a:t>
            </a:r>
            <a:r>
              <a:rPr lang="en-US" sz="1200" dirty="0"/>
              <a:t> GmbH's unwavering dedication to nurturing a family-friendly workplace mirrors their rich heritage while exemplifying a forward-thinking approach in supporting their employees. These initiatives not only foster employee loyalty but also position the company as a benchmark for inclusivity and work-life balance, propelling them toward sustained success in their industry.</a:t>
            </a:r>
          </a:p>
          <a:p>
            <a:endParaRPr lang="en-US" dirty="0"/>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3</a:t>
            </a:fld>
            <a:endParaRPr lang="en-US" dirty="0"/>
          </a:p>
        </p:txBody>
      </p:sp>
      <p:pic>
        <p:nvPicPr>
          <p:cNvPr id="4" name="Picture Placeholder 3">
            <a:extLst>
              <a:ext uri="{FF2B5EF4-FFF2-40B4-BE49-F238E27FC236}">
                <a16:creationId xmlns:a16="http://schemas.microsoft.com/office/drawing/2014/main" id="{79582B1B-278C-97EE-9131-C5131503604C}"/>
              </a:ext>
            </a:extLst>
          </p:cNvPr>
          <p:cNvPicPr>
            <a:picLocks noGrp="1" noChangeAspect="1"/>
          </p:cNvPicPr>
          <p:nvPr>
            <p:ph type="pic" sz="quarter" idx="41"/>
          </p:nvPr>
        </p:nvPicPr>
        <p:blipFill rotWithShape="1">
          <a:blip r:embed="rId2"/>
          <a:srcRect t="10549" b="35439"/>
          <a:stretch/>
        </p:blipFill>
        <p:spPr>
          <a:xfrm>
            <a:off x="-1" y="-11581"/>
            <a:ext cx="7559675" cy="2723566"/>
          </a:xfrm>
        </p:spPr>
      </p:pic>
    </p:spTree>
    <p:extLst>
      <p:ext uri="{BB962C8B-B14F-4D97-AF65-F5344CB8AC3E}">
        <p14:creationId xmlns:p14="http://schemas.microsoft.com/office/powerpoint/2010/main" val="112721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77F47342-8686-79B0-C246-58D44F228741}"/>
              </a:ext>
            </a:extLst>
          </p:cNvPr>
          <p:cNvGraphicFramePr>
            <a:graphicFrameLocks noChangeAspect="1"/>
          </p:cNvGraphicFramePr>
          <p:nvPr>
            <p:custDataLst>
              <p:tags r:id="rId1"/>
            </p:custDataLst>
            <p:extLst>
              <p:ext uri="{D42A27DB-BD31-4B8C-83A1-F6EECF244321}">
                <p14:modId xmlns:p14="http://schemas.microsoft.com/office/powerpoint/2010/main" val="1507088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noFill/>
        </p:spPr>
        <p:txBody>
          <a:bodyPr anchor="ctr">
            <a:normAutofit/>
          </a:bodyPr>
          <a:lstStyle/>
          <a:p>
            <a:r>
              <a:rPr lang="en-US" sz="2400" dirty="0" err="1"/>
              <a:t>www.</a:t>
            </a:r>
            <a:r>
              <a:rPr lang="en-US" sz="2400" b="1" dirty="0" err="1"/>
              <a:t>projectdare.</a:t>
            </a:r>
            <a:r>
              <a:rPr lang="en-US" sz="2400" dirty="0" err="1"/>
              <a:t>eu</a:t>
            </a:r>
            <a:endParaRPr lang="en-US" sz="2400"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pPr marL="0" indent="0" defTabSz="2072941" rtl="0" eaLnBrk="1" latinLnBrk="0" hangingPunct="1">
              <a:lnSpc>
                <a:spcPct val="100000"/>
              </a:lnSpc>
              <a:spcBef>
                <a:spcPts val="2267"/>
              </a:spcBef>
              <a:buFont typeface="Arial" panose="020B0604020202020204" pitchFamily="34" charset="0"/>
              <a:buNone/>
            </a:pPr>
            <a:r>
              <a:rPr lang="en-US" dirty="0"/>
              <a:t>Follow our journey</a:t>
            </a:r>
          </a:p>
        </p:txBody>
      </p:sp>
      <p:sp>
        <p:nvSpPr>
          <p:cNvPr id="8" name="Text Placeholder 7">
            <a:extLst>
              <a:ext uri="{FF2B5EF4-FFF2-40B4-BE49-F238E27FC236}">
                <a16:creationId xmlns:a16="http://schemas.microsoft.com/office/drawing/2014/main" id="{E6C19A69-159D-E84E-9604-8FC978D0E923}"/>
              </a:ext>
            </a:extLst>
          </p:cNvPr>
          <p:cNvSpPr>
            <a:spLocks noGrp="1"/>
          </p:cNvSpPr>
          <p:nvPr>
            <p:ph type="body" sz="quarter" idx="32"/>
          </p:nvPr>
        </p:nvSpPr>
        <p:spPr>
          <a:xfrm>
            <a:off x="554560" y="3219790"/>
            <a:ext cx="6326687" cy="1811544"/>
          </a:xfrm>
        </p:spPr>
        <p:txBody>
          <a:bodyPr/>
          <a:lstStyle/>
          <a:p>
            <a:r>
              <a:rPr lang="en-US" dirty="0" err="1"/>
              <a:t>ImplementationPerschmann</a:t>
            </a:r>
            <a:r>
              <a:rPr lang="en-US" dirty="0"/>
              <a:t> wants to make it easier for its employees to reconcile their professional and private lives and is committed to a good work-life balance. By taking a comprehensive strategic approach, flexible and individually tailored working hours are made possible, offering employees flexibility in the </a:t>
            </a:r>
            <a:r>
              <a:rPr lang="en-US" dirty="0" err="1"/>
              <a:t>organisation</a:t>
            </a:r>
            <a:r>
              <a:rPr lang="en-US" dirty="0"/>
              <a:t> of their working hours as well as the opportunity to work from home and a wide range of individual part-time models.</a:t>
            </a:r>
          </a:p>
          <a:p>
            <a:r>
              <a:rPr lang="en-US" dirty="0" err="1"/>
              <a:t>Perschmann</a:t>
            </a:r>
            <a:r>
              <a:rPr lang="en-US" dirty="0"/>
              <a:t> is a signatory of the ‘Charta der </a:t>
            </a:r>
            <a:r>
              <a:rPr lang="en-US" dirty="0" err="1"/>
              <a:t>Vielfalt</a:t>
            </a:r>
            <a:r>
              <a:rPr lang="en-US" dirty="0"/>
              <a:t>’ (English: Diversity Charter) - a German business initiative with the aim of anchoring diversity in business and society. Find out more about </a:t>
            </a:r>
            <a:r>
              <a:rPr lang="en-US" dirty="0" err="1"/>
              <a:t>Perschmann's</a:t>
            </a:r>
            <a:r>
              <a:rPr lang="en-US" dirty="0"/>
              <a:t> approach here:</a:t>
            </a:r>
          </a:p>
        </p:txBody>
      </p:sp>
      <p:pic>
        <p:nvPicPr>
          <p:cNvPr id="10" name="Grafik 63">
            <a:extLst>
              <a:ext uri="{FF2B5EF4-FFF2-40B4-BE49-F238E27FC236}">
                <a16:creationId xmlns:a16="http://schemas.microsoft.com/office/drawing/2014/main" id="{02B35A59-1B7E-960D-C6F5-09068A181B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316" y="9839486"/>
            <a:ext cx="710453" cy="256194"/>
          </a:xfrm>
          <a:prstGeom prst="rect">
            <a:avLst/>
          </a:prstGeom>
        </p:spPr>
      </p:pic>
      <p:sp>
        <p:nvSpPr>
          <p:cNvPr id="12" name="TextBox 11">
            <a:extLst>
              <a:ext uri="{FF2B5EF4-FFF2-40B4-BE49-F238E27FC236}">
                <a16:creationId xmlns:a16="http://schemas.microsoft.com/office/drawing/2014/main" id="{707B6ADE-46D0-EC5B-DBFE-0DACF8358AE7}"/>
              </a:ext>
            </a:extLst>
          </p:cNvPr>
          <p:cNvSpPr txBox="1"/>
          <p:nvPr/>
        </p:nvSpPr>
        <p:spPr>
          <a:xfrm>
            <a:off x="612920" y="9900357"/>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aphic 3">
            <a:extLst>
              <a:ext uri="{FF2B5EF4-FFF2-40B4-BE49-F238E27FC236}">
                <a16:creationId xmlns:a16="http://schemas.microsoft.com/office/drawing/2014/main" id="{08F49481-9D23-4268-984F-95176F3A591A}"/>
              </a:ext>
            </a:extLst>
          </p:cNvPr>
          <p:cNvGrpSpPr/>
          <p:nvPr/>
        </p:nvGrpSpPr>
        <p:grpSpPr>
          <a:xfrm>
            <a:off x="5189837" y="9599203"/>
            <a:ext cx="426164" cy="385875"/>
            <a:chOff x="-1196056" y="2499889"/>
            <a:chExt cx="850463" cy="851093"/>
          </a:xfrm>
        </p:grpSpPr>
        <p:sp>
          <p:nvSpPr>
            <p:cNvPr id="30" name="Freeform 15">
              <a:hlinkClick r:id="rId6"/>
              <a:extLst>
                <a:ext uri="{FF2B5EF4-FFF2-40B4-BE49-F238E27FC236}">
                  <a16:creationId xmlns:a16="http://schemas.microsoft.com/office/drawing/2014/main" id="{9BDE7C6B-375C-8C79-5D98-A0765F3D82CC}"/>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6">
              <a:extLst>
                <a:ext uri="{FF2B5EF4-FFF2-40B4-BE49-F238E27FC236}">
                  <a16:creationId xmlns:a16="http://schemas.microsoft.com/office/drawing/2014/main" id="{42B4E1E3-1765-7332-D235-BA76B5EEB1E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3F2F2E40-54F4-8D81-106E-6A041F3894C0}"/>
              </a:ext>
            </a:extLst>
          </p:cNvPr>
          <p:cNvGrpSpPr/>
          <p:nvPr/>
        </p:nvGrpSpPr>
        <p:grpSpPr>
          <a:xfrm>
            <a:off x="5654374" y="9587921"/>
            <a:ext cx="426163" cy="424160"/>
            <a:chOff x="5908590" y="9619516"/>
            <a:chExt cx="280634" cy="280634"/>
          </a:xfrm>
        </p:grpSpPr>
        <p:sp>
          <p:nvSpPr>
            <p:cNvPr id="34" name="Freeform 20">
              <a:hlinkClick r:id="rId7"/>
              <a:extLst>
                <a:ext uri="{FF2B5EF4-FFF2-40B4-BE49-F238E27FC236}">
                  <a16:creationId xmlns:a16="http://schemas.microsoft.com/office/drawing/2014/main" id="{35C439AA-2D03-CCDF-D873-51F8649410D8}"/>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5" name="Graphic 34" descr="World with solid fill">
              <a:extLst>
                <a:ext uri="{FF2B5EF4-FFF2-40B4-BE49-F238E27FC236}">
                  <a16:creationId xmlns:a16="http://schemas.microsoft.com/office/drawing/2014/main" id="{C2568E0E-4726-DD21-ACD4-CD4A50ABF2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3764" y="9635962"/>
              <a:ext cx="246077" cy="246077"/>
            </a:xfrm>
            <a:prstGeom prst="rect">
              <a:avLst/>
            </a:prstGeom>
          </p:spPr>
        </p:pic>
      </p:grpSp>
      <p:pic>
        <p:nvPicPr>
          <p:cNvPr id="36" name="Picture 2" descr="Image result for linkedin logo round | ? logo, Marketing method, Photoshop  design">
            <a:hlinkClick r:id="rId10"/>
            <a:extLst>
              <a:ext uri="{FF2B5EF4-FFF2-40B4-BE49-F238E27FC236}">
                <a16:creationId xmlns:a16="http://schemas.microsoft.com/office/drawing/2014/main" id="{BA97B80B-044F-9E37-D387-F8D3087124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4146" y="9488920"/>
            <a:ext cx="601147" cy="60114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25797FCA-5118-6D08-360F-8B1D86E675D4}"/>
              </a:ext>
            </a:extLst>
          </p:cNvPr>
          <p:cNvGrpSpPr/>
          <p:nvPr/>
        </p:nvGrpSpPr>
        <p:grpSpPr>
          <a:xfrm>
            <a:off x="2933194" y="5001289"/>
            <a:ext cx="4738998" cy="2867812"/>
            <a:chOff x="2933194" y="5001289"/>
            <a:chExt cx="4482214" cy="2867812"/>
          </a:xfrm>
        </p:grpSpPr>
        <p:pic>
          <p:nvPicPr>
            <p:cNvPr id="9" name="Grafik 8">
              <a:extLst>
                <a:ext uri="{FF2B5EF4-FFF2-40B4-BE49-F238E27FC236}">
                  <a16:creationId xmlns:a16="http://schemas.microsoft.com/office/drawing/2014/main" id="{ABE4A330-7C3C-87A9-8C61-2EE3DBE96A93}"/>
                </a:ext>
              </a:extLst>
            </p:cNvPr>
            <p:cNvPicPr>
              <a:picLocks noChangeAspect="1"/>
            </p:cNvPicPr>
            <p:nvPr/>
          </p:nvPicPr>
          <p:blipFill>
            <a:blip r:embed="rId12"/>
            <a:stretch>
              <a:fillRect/>
            </a:stretch>
          </p:blipFill>
          <p:spPr>
            <a:xfrm>
              <a:off x="3603103" y="5254667"/>
              <a:ext cx="3179742" cy="2042543"/>
            </a:xfrm>
            <a:prstGeom prst="rect">
              <a:avLst/>
            </a:prstGeom>
          </p:spPr>
        </p:pic>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933194" y="5001289"/>
              <a:ext cx="4482214" cy="2867812"/>
            </a:xfrm>
            <a:prstGeom prst="rect">
              <a:avLst/>
            </a:prstGeom>
          </p:spPr>
        </p:pic>
      </p:grpSp>
      <p:pic>
        <p:nvPicPr>
          <p:cNvPr id="16" name="Grafik 15">
            <a:extLst>
              <a:ext uri="{FF2B5EF4-FFF2-40B4-BE49-F238E27FC236}">
                <a16:creationId xmlns:a16="http://schemas.microsoft.com/office/drawing/2014/main" id="{FCA23980-2986-3A2C-2843-4B8486F2537B}"/>
              </a:ext>
            </a:extLst>
          </p:cNvPr>
          <p:cNvPicPr>
            <a:picLocks noChangeAspect="1"/>
          </p:cNvPicPr>
          <p:nvPr/>
        </p:nvPicPr>
        <p:blipFill>
          <a:blip r:embed="rId14"/>
          <a:stretch>
            <a:fillRect/>
          </a:stretch>
        </p:blipFill>
        <p:spPr>
          <a:xfrm>
            <a:off x="288142" y="981754"/>
            <a:ext cx="4352925" cy="990600"/>
          </a:xfrm>
          <a:prstGeom prst="rect">
            <a:avLst/>
          </a:prstGeom>
        </p:spPr>
      </p:pic>
    </p:spTree>
    <p:extLst>
      <p:ext uri="{BB962C8B-B14F-4D97-AF65-F5344CB8AC3E}">
        <p14:creationId xmlns:p14="http://schemas.microsoft.com/office/powerpoint/2010/main" val="3355229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790</Words>
  <Application>Microsoft Office PowerPoint</Application>
  <PresentationFormat>Benutzerdefiniert</PresentationFormat>
  <Paragraphs>37</Paragraphs>
  <Slides>4</Slides>
  <Notes>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4</vt:i4>
      </vt:variant>
    </vt:vector>
  </HeadingPairs>
  <TitlesOfParts>
    <vt:vector size="12" baseType="lpstr">
      <vt:lpstr>Aptos</vt:lpstr>
      <vt:lpstr>Arial</vt:lpstr>
      <vt:lpstr>Calibri</vt:lpstr>
      <vt:lpstr>Century Schoolbook</vt:lpstr>
      <vt:lpstr>Montserrat</vt:lpstr>
      <vt:lpstr>Poppins</vt:lpstr>
      <vt:lpstr>1_Office Theme</vt:lpstr>
      <vt:lpstr>think-cell Folie</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David Blunck</cp:lastModifiedBy>
  <cp:revision>599</cp:revision>
  <dcterms:created xsi:type="dcterms:W3CDTF">2020-10-14T13:32:04Z</dcterms:created>
  <dcterms:modified xsi:type="dcterms:W3CDTF">2024-08-28T09:49:07Z</dcterms:modified>
</cp:coreProperties>
</file>