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5"/>
  </p:notesMasterIdLst>
  <p:handoutMasterIdLst>
    <p:handoutMasterId r:id="rId6"/>
  </p:handoutMasterIdLst>
  <p:sldIdLst>
    <p:sldId id="343" r:id="rId2"/>
    <p:sldId id="332" r:id="rId3"/>
    <p:sldId id="315" r:id="rId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6D59B2-1FAA-3EB7-A239-883FFFB48D55}" name="Erika Katharina Nepp" initials="EN" userId="92941dc9616f37b8" providerId="Windows Live"/>
  <p188:author id="{6F6AC1B5-091D-1CDE-B6DC-D9BD5F13D11C}" name="Elaine" initials="E" userId="93d85093fdedce0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2B5"/>
    <a:srgbClr val="E14726"/>
    <a:srgbClr val="083F59"/>
    <a:srgbClr val="30583F"/>
    <a:srgbClr val="ECECEC"/>
    <a:srgbClr val="17AAA3"/>
    <a:srgbClr val="FEC713"/>
    <a:srgbClr val="28ACE2"/>
    <a:srgbClr val="702E8C"/>
    <a:srgbClr val="10B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p:scale>
          <a:sx n="75" d="100"/>
          <a:sy n="75" d="100"/>
        </p:scale>
        <p:origin x="296" y="-451"/>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microsoft.com/office/2018/10/relationships/authors" Targe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4/20/2025</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‹Nr.›</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4/20/2025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‹Nr.›</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pic>
        <p:nvPicPr>
          <p:cNvPr id="446" name="Picture 445">
            <a:extLst>
              <a:ext uri="{FF2B5EF4-FFF2-40B4-BE49-F238E27FC236}">
                <a16:creationId xmlns:a16="http://schemas.microsoft.com/office/drawing/2014/main" id="{F5F16B76-62CD-3339-48A4-7E07043694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0" y="5681479"/>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pic>
        <p:nvPicPr>
          <p:cNvPr id="4" name="Picture 3">
            <a:extLst>
              <a:ext uri="{FF2B5EF4-FFF2-40B4-BE49-F238E27FC236}">
                <a16:creationId xmlns:a16="http://schemas.microsoft.com/office/drawing/2014/main" id="{D69AD1E6-16FE-2BF9-095A-861B6A0196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55EF9A95-A7B7-5A33-122F-60FEE271BC0F}"/>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701052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723386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58428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80762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81579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83813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643685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66018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‹Nr.›</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3" r:id="rId9"/>
    <p:sldLayoutId id="2147483944" r:id="rId10"/>
    <p:sldLayoutId id="2147483967"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facebook.com/profile.php?id=100092188720908" TargetMode="External"/><Relationship Id="rId7" Type="http://schemas.openxmlformats.org/officeDocument/2006/relationships/hyperlink" Target="https://www.linkedin.com/company/94290387/admin/" TargetMode="External"/><Relationship Id="rId2" Type="http://schemas.openxmlformats.org/officeDocument/2006/relationships/image" Target="../media/image4.jpeg"/><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hyperlink" Target="https://projectdare.eu/" TargetMode="External"/><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projectdare.eu/" TargetMode="External"/><Relationship Id="rId13" Type="http://schemas.openxmlformats.org/officeDocument/2006/relationships/image" Target="../media/image13.png"/><Relationship Id="rId3" Type="http://schemas.openxmlformats.org/officeDocument/2006/relationships/image" Target="../media/image12.jpg"/><Relationship Id="rId7" Type="http://schemas.openxmlformats.org/officeDocument/2006/relationships/hyperlink" Target="https://www.facebook.com/profile.php?id=100092188720908" TargetMode="External"/><Relationship Id="rId12"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4.jpeg"/><Relationship Id="rId11" Type="http://schemas.openxmlformats.org/officeDocument/2006/relationships/hyperlink" Target="https://www.linkedin.com/company/94290387/admin/" TargetMode="External"/><Relationship Id="rId5" Type="http://schemas.openxmlformats.org/officeDocument/2006/relationships/image" Target="../media/image3.sv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www.</a:t>
            </a:r>
            <a:r>
              <a:rPr lang="en-US" sz="2400" b="1" dirty="0" err="1"/>
              <a:t>projectdare</a:t>
            </a:r>
            <a:r>
              <a:rPr lang="en-GB"/>
              <a:t>.eu</a:t>
            </a:r>
          </a:p>
        </p:txBody>
      </p:sp>
      <p:sp>
        <p:nvSpPr>
          <p:cNvPr id="5" name="Text Placeholder 4">
            <a:extLst>
              <a:ext uri="{FF2B5EF4-FFF2-40B4-BE49-F238E27FC236}">
                <a16:creationId xmlns:a16="http://schemas.microsoft.com/office/drawing/2014/main" id="{39792F19-0229-BA4A-0879-924340C51C91}"/>
              </a:ext>
            </a:extLst>
          </p:cNvPr>
          <p:cNvSpPr>
            <a:spLocks noGrp="1"/>
          </p:cNvSpPr>
          <p:nvPr>
            <p:ph type="body" sz="quarter" idx="32"/>
          </p:nvPr>
        </p:nvSpPr>
        <p:spPr>
          <a:xfrm>
            <a:off x="4034880" y="6660184"/>
            <a:ext cx="3003447" cy="2546444"/>
          </a:xfrm>
        </p:spPr>
        <p:txBody>
          <a:bodyPr>
            <a:normAutofit fontScale="85000" lnSpcReduction="10000"/>
          </a:bodyPr>
          <a:lstStyle/>
          <a:p>
            <a:r>
              <a:rPr lang="en-US" dirty="0" err="1"/>
              <a:t>AfB</a:t>
            </a:r>
            <a:r>
              <a:rPr lang="en-US" dirty="0"/>
              <a:t> (Arbeit für Menschen </a:t>
            </a:r>
            <a:r>
              <a:rPr lang="en-US" dirty="0" err="1"/>
              <a:t>mit</a:t>
            </a:r>
            <a:r>
              <a:rPr lang="en-US" dirty="0"/>
              <a:t> </a:t>
            </a:r>
            <a:r>
              <a:rPr lang="en-US" dirty="0" err="1"/>
              <a:t>Behinderung</a:t>
            </a:r>
            <a:r>
              <a:rPr lang="en-US" dirty="0"/>
              <a:t>) is a German social enterprise in the IT asset refurbishment industry. Headquartered in </a:t>
            </a:r>
            <a:r>
              <a:rPr lang="en-US" dirty="0" err="1"/>
              <a:t>Ettlingen</a:t>
            </a:r>
            <a:r>
              <a:rPr lang="en-US" dirty="0"/>
              <a:t>, Germany, </a:t>
            </a:r>
            <a:r>
              <a:rPr lang="en-US" dirty="0" err="1"/>
              <a:t>AfB</a:t>
            </a:r>
            <a:r>
              <a:rPr lang="en-US" dirty="0"/>
              <a:t> has grown over 20 years from a 4-person project into </a:t>
            </a:r>
            <a:r>
              <a:rPr lang="en-US" b="1" dirty="0"/>
              <a:t>Europe’s largest non-profit IT company</a:t>
            </a:r>
            <a:r>
              <a:rPr lang="en-US" dirty="0"/>
              <a:t>, now with 660 employees across 20 locations. Its mission pairs environmental sustainability (through refurbishing used electronics) with a powerful D&amp;I focus: integrating people with disabilities into the workforce. As an officially recognized </a:t>
            </a:r>
            <a:r>
              <a:rPr lang="en-US" i="1" dirty="0"/>
              <a:t>“</a:t>
            </a:r>
            <a:r>
              <a:rPr lang="en-US" i="1" dirty="0" err="1"/>
              <a:t>Inklusionsunternehmen</a:t>
            </a:r>
            <a:r>
              <a:rPr lang="en-US" i="1" dirty="0"/>
              <a:t>”</a:t>
            </a:r>
            <a:r>
              <a:rPr lang="en-US" dirty="0"/>
              <a:t> (inclusive enterprise), </a:t>
            </a:r>
            <a:r>
              <a:rPr lang="en-US" dirty="0" err="1"/>
              <a:t>AfB</a:t>
            </a:r>
            <a:r>
              <a:rPr lang="en-US" dirty="0"/>
              <a:t> is </a:t>
            </a:r>
            <a:r>
              <a:rPr lang="en-US" b="1" dirty="0"/>
              <a:t>legally and ethically committed to filling at least 40% of its jobs with people with disabilities</a:t>
            </a:r>
            <a:r>
              <a:rPr lang="en-US" dirty="0"/>
              <a:t>. In practice, it far exceeds that target – currently </a:t>
            </a:r>
            <a:r>
              <a:rPr lang="en-US" b="1" dirty="0"/>
              <a:t>48% of employees have disabilities</a:t>
            </a:r>
            <a:r>
              <a:rPr lang="en-US" dirty="0"/>
              <a:t> ranging from physical impairments (e.g. visual or hearing impairment, mobility limitations) to intellectual and learning disabilities. </a:t>
            </a:r>
            <a:r>
              <a:rPr lang="en-US" dirty="0" err="1"/>
              <a:t>AfB’s</a:t>
            </a:r>
            <a:r>
              <a:rPr lang="en-US" dirty="0"/>
              <a:t> core ethos is summed up by its CEO: “At our company, people with and without disabilities work together in virtually every department… We always focus on people’s potentials, not their deficits.”</a:t>
            </a:r>
            <a:endParaRPr lang="en-GB" dirty="0"/>
          </a:p>
        </p:txBody>
      </p:sp>
      <p:sp>
        <p:nvSpPr>
          <p:cNvPr id="11" name="Text Placeholder 10">
            <a:extLst>
              <a:ext uri="{FF2B5EF4-FFF2-40B4-BE49-F238E27FC236}">
                <a16:creationId xmlns:a16="http://schemas.microsoft.com/office/drawing/2014/main" id="{A9F20B16-8627-E8A8-43B4-7515738FB941}"/>
              </a:ext>
            </a:extLst>
          </p:cNvPr>
          <p:cNvSpPr>
            <a:spLocks noGrp="1"/>
          </p:cNvSpPr>
          <p:nvPr>
            <p:ph type="body" sz="quarter" idx="62"/>
          </p:nvPr>
        </p:nvSpPr>
        <p:spPr>
          <a:xfrm>
            <a:off x="555032" y="6995564"/>
            <a:ext cx="2694087" cy="349177"/>
          </a:xfrm>
        </p:spPr>
        <p:txBody>
          <a:bodyPr>
            <a:normAutofit/>
          </a:bodyPr>
          <a:lstStyle/>
          <a:p>
            <a:r>
              <a:rPr lang="en-GB" dirty="0"/>
              <a:t>Company Name</a:t>
            </a:r>
          </a:p>
        </p:txBody>
      </p:sp>
      <p:sp>
        <p:nvSpPr>
          <p:cNvPr id="12" name="Text Placeholder 11">
            <a:extLst>
              <a:ext uri="{FF2B5EF4-FFF2-40B4-BE49-F238E27FC236}">
                <a16:creationId xmlns:a16="http://schemas.microsoft.com/office/drawing/2014/main" id="{7D2F4E10-9B56-BBA4-986B-B4C9D6EE7959}"/>
              </a:ext>
            </a:extLst>
          </p:cNvPr>
          <p:cNvSpPr>
            <a:spLocks noGrp="1"/>
          </p:cNvSpPr>
          <p:nvPr>
            <p:ph type="body" sz="quarter" idx="63"/>
          </p:nvPr>
        </p:nvSpPr>
        <p:spPr>
          <a:xfrm>
            <a:off x="555032" y="7337895"/>
            <a:ext cx="2694086" cy="349177"/>
          </a:xfrm>
        </p:spPr>
        <p:txBody>
          <a:bodyPr>
            <a:normAutofit/>
          </a:bodyPr>
          <a:lstStyle/>
          <a:p>
            <a:r>
              <a:rPr lang="de-DE" dirty="0" err="1"/>
              <a:t>AfB</a:t>
            </a:r>
            <a:endParaRPr lang="en-GB" dirty="0"/>
          </a:p>
        </p:txBody>
      </p:sp>
      <p:sp>
        <p:nvSpPr>
          <p:cNvPr id="7" name="Text Placeholder 6">
            <a:extLst>
              <a:ext uri="{FF2B5EF4-FFF2-40B4-BE49-F238E27FC236}">
                <a16:creationId xmlns:a16="http://schemas.microsoft.com/office/drawing/2014/main" id="{2218036C-7EB2-E5E9-FADD-3636DF3A3896}"/>
              </a:ext>
            </a:extLst>
          </p:cNvPr>
          <p:cNvSpPr>
            <a:spLocks noGrp="1"/>
          </p:cNvSpPr>
          <p:nvPr>
            <p:ph type="body" sz="quarter" idx="58"/>
          </p:nvPr>
        </p:nvSpPr>
        <p:spPr/>
        <p:txBody>
          <a:bodyPr>
            <a:normAutofit/>
          </a:bodyPr>
          <a:lstStyle/>
          <a:p>
            <a:r>
              <a:rPr lang="en-GB" dirty="0"/>
              <a:t>CEO</a:t>
            </a:r>
          </a:p>
        </p:txBody>
      </p:sp>
      <p:sp>
        <p:nvSpPr>
          <p:cNvPr id="8" name="Text Placeholder 7">
            <a:extLst>
              <a:ext uri="{FF2B5EF4-FFF2-40B4-BE49-F238E27FC236}">
                <a16:creationId xmlns:a16="http://schemas.microsoft.com/office/drawing/2014/main" id="{39C00486-5CF5-8888-1CD6-4510360BCB09}"/>
              </a:ext>
            </a:extLst>
          </p:cNvPr>
          <p:cNvSpPr>
            <a:spLocks noGrp="1"/>
          </p:cNvSpPr>
          <p:nvPr>
            <p:ph type="body" sz="quarter" idx="59"/>
          </p:nvPr>
        </p:nvSpPr>
        <p:spPr>
          <a:xfrm>
            <a:off x="555032" y="6660184"/>
            <a:ext cx="2694086" cy="318187"/>
          </a:xfrm>
        </p:spPr>
        <p:txBody>
          <a:bodyPr>
            <a:normAutofit/>
          </a:bodyPr>
          <a:lstStyle/>
          <a:p>
            <a:r>
              <a:rPr lang="de-DE" dirty="0"/>
              <a:t>Daniel </a:t>
            </a:r>
            <a:r>
              <a:rPr lang="de-DE"/>
              <a:t>Büchle</a:t>
            </a:r>
            <a:endParaRPr lang="de-DE" dirty="0"/>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150914" y="3424467"/>
            <a:ext cx="3502321" cy="574616"/>
          </a:xfrm>
        </p:spPr>
        <p:txBody>
          <a:bodyPr/>
          <a:lstStyle/>
          <a:p>
            <a:r>
              <a:rPr lang="en-GB" sz="4800" dirty="0"/>
              <a:t>CASE STUDY</a:t>
            </a:r>
          </a:p>
        </p:txBody>
      </p:sp>
      <p:sp>
        <p:nvSpPr>
          <p:cNvPr id="3" name="Text Placeholder 2">
            <a:extLst>
              <a:ext uri="{FF2B5EF4-FFF2-40B4-BE49-F238E27FC236}">
                <a16:creationId xmlns:a16="http://schemas.microsoft.com/office/drawing/2014/main" id="{B1CE29B8-CA19-330F-E37F-89C2F0E34FD6}"/>
              </a:ext>
            </a:extLst>
          </p:cNvPr>
          <p:cNvSpPr>
            <a:spLocks noGrp="1"/>
          </p:cNvSpPr>
          <p:nvPr>
            <p:ph type="body" sz="quarter" idx="16"/>
          </p:nvPr>
        </p:nvSpPr>
        <p:spPr>
          <a:xfrm>
            <a:off x="663005" y="4072246"/>
            <a:ext cx="2821794" cy="751695"/>
          </a:xfrm>
        </p:spPr>
        <p:txBody>
          <a:bodyPr/>
          <a:lstStyle/>
          <a:p>
            <a:r>
              <a:rPr lang="de-DE" dirty="0" err="1"/>
              <a:t>AfB</a:t>
            </a:r>
            <a:r>
              <a:rPr lang="de-DE" dirty="0"/>
              <a:t> (Germany)</a:t>
            </a:r>
            <a:endParaRPr lang="en-GB" dirty="0"/>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3182446" y="4825176"/>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cxnSp>
        <p:nvCxnSpPr>
          <p:cNvPr id="21" name="Straight Connector 20">
            <a:extLst>
              <a:ext uri="{FF2B5EF4-FFF2-40B4-BE49-F238E27FC236}">
                <a16:creationId xmlns:a16="http://schemas.microsoft.com/office/drawing/2014/main" id="{05511484-72B2-6000-0B8D-9B0AD54B8F4B}"/>
              </a:ext>
            </a:extLst>
          </p:cNvPr>
          <p:cNvCxnSpPr>
            <a:cxnSpLocks/>
          </p:cNvCxnSpPr>
          <p:nvPr userDrawn="1"/>
        </p:nvCxnSpPr>
        <p:spPr>
          <a:xfrm flipH="1">
            <a:off x="0" y="6977882"/>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63">
            <a:extLst>
              <a:ext uri="{FF2B5EF4-FFF2-40B4-BE49-F238E27FC236}">
                <a16:creationId xmlns:a16="http://schemas.microsoft.com/office/drawing/2014/main" id="{ED780EA4-4BED-30E6-846F-A73D24AB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1807" y="9776993"/>
            <a:ext cx="710453" cy="256194"/>
          </a:xfrm>
          <a:prstGeom prst="rect">
            <a:avLst/>
          </a:prstGeom>
        </p:spPr>
      </p:pic>
      <p:sp>
        <p:nvSpPr>
          <p:cNvPr id="17" name="TextBox 16">
            <a:extLst>
              <a:ext uri="{FF2B5EF4-FFF2-40B4-BE49-F238E27FC236}">
                <a16:creationId xmlns:a16="http://schemas.microsoft.com/office/drawing/2014/main" id="{B7345F01-91DD-56C5-6D1A-384378E3EFD9}"/>
              </a:ext>
            </a:extLst>
          </p:cNvPr>
          <p:cNvSpPr txBox="1"/>
          <p:nvPr/>
        </p:nvSpPr>
        <p:spPr>
          <a:xfrm>
            <a:off x="595411" y="9837864"/>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aphic 3">
            <a:extLst>
              <a:ext uri="{FF2B5EF4-FFF2-40B4-BE49-F238E27FC236}">
                <a16:creationId xmlns:a16="http://schemas.microsoft.com/office/drawing/2014/main" id="{987DE0D7-DDA8-0CA7-9A1D-CCC1598C38BE}"/>
              </a:ext>
            </a:extLst>
          </p:cNvPr>
          <p:cNvGrpSpPr/>
          <p:nvPr/>
        </p:nvGrpSpPr>
        <p:grpSpPr>
          <a:xfrm>
            <a:off x="5143803" y="9584055"/>
            <a:ext cx="426164" cy="385875"/>
            <a:chOff x="-1196056" y="2499889"/>
            <a:chExt cx="850463" cy="851093"/>
          </a:xfrm>
        </p:grpSpPr>
        <p:sp>
          <p:nvSpPr>
            <p:cNvPr id="23" name="Freeform 15">
              <a:hlinkClick r:id="rId3"/>
              <a:extLst>
                <a:ext uri="{FF2B5EF4-FFF2-40B4-BE49-F238E27FC236}">
                  <a16:creationId xmlns:a16="http://schemas.microsoft.com/office/drawing/2014/main" id="{A1E5BFDE-07BA-7931-5B0D-DBC6485012C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16">
              <a:extLst>
                <a:ext uri="{FF2B5EF4-FFF2-40B4-BE49-F238E27FC236}">
                  <a16:creationId xmlns:a16="http://schemas.microsoft.com/office/drawing/2014/main" id="{1B1C05AE-9426-46F6-D98F-33D4C0859DBF}"/>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8AED6A42-DAF7-294A-4667-8186257B20FF}"/>
              </a:ext>
            </a:extLst>
          </p:cNvPr>
          <p:cNvGrpSpPr/>
          <p:nvPr/>
        </p:nvGrpSpPr>
        <p:grpSpPr>
          <a:xfrm>
            <a:off x="5608340" y="9572773"/>
            <a:ext cx="426163" cy="424160"/>
            <a:chOff x="5908590" y="9619516"/>
            <a:chExt cx="280634" cy="280634"/>
          </a:xfrm>
        </p:grpSpPr>
        <p:sp>
          <p:nvSpPr>
            <p:cNvPr id="45" name="Freeform 20">
              <a:hlinkClick r:id="rId4"/>
              <a:extLst>
                <a:ext uri="{FF2B5EF4-FFF2-40B4-BE49-F238E27FC236}">
                  <a16:creationId xmlns:a16="http://schemas.microsoft.com/office/drawing/2014/main" id="{D3FD696E-A1A6-2E5C-10F8-368AF9FAADF0}"/>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6" name="Graphic 45" descr="World with solid fill">
              <a:extLst>
                <a:ext uri="{FF2B5EF4-FFF2-40B4-BE49-F238E27FC236}">
                  <a16:creationId xmlns:a16="http://schemas.microsoft.com/office/drawing/2014/main" id="{E28D007E-858E-9250-EED0-61FF3C9287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3764" y="9635962"/>
              <a:ext cx="246077" cy="246077"/>
            </a:xfrm>
            <a:prstGeom prst="rect">
              <a:avLst/>
            </a:prstGeom>
          </p:spPr>
        </p:pic>
      </p:grpSp>
      <p:pic>
        <p:nvPicPr>
          <p:cNvPr id="47" name="Picture 2" descr="Image result for linkedin logo round | ? logo, Marketing method, Photoshop  design">
            <a:hlinkClick r:id="rId7"/>
            <a:extLst>
              <a:ext uri="{FF2B5EF4-FFF2-40B4-BE49-F238E27FC236}">
                <a16:creationId xmlns:a16="http://schemas.microsoft.com/office/drawing/2014/main" id="{D4A7941F-0C55-0FCC-204F-6AAB33824B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8112" y="9473772"/>
            <a:ext cx="601147" cy="601147"/>
          </a:xfrm>
          <a:prstGeom prst="rect">
            <a:avLst/>
          </a:prstGeom>
          <a:noFill/>
          <a:extLst>
            <a:ext uri="{909E8E84-426E-40DD-AFC4-6F175D3DCCD1}">
              <a14:hiddenFill xmlns:a14="http://schemas.microsoft.com/office/drawing/2010/main">
                <a:solidFill>
                  <a:srgbClr val="FFFFFF"/>
                </a:solidFill>
              </a14:hiddenFill>
            </a:ext>
          </a:extLst>
        </p:spPr>
      </p:pic>
      <p:pic>
        <p:nvPicPr>
          <p:cNvPr id="31" name="Bildplatzhalter 30">
            <a:extLst>
              <a:ext uri="{FF2B5EF4-FFF2-40B4-BE49-F238E27FC236}">
                <a16:creationId xmlns:a16="http://schemas.microsoft.com/office/drawing/2014/main" id="{012548DF-789D-4104-A765-EE6B93E7A45B}"/>
              </a:ext>
            </a:extLst>
          </p:cNvPr>
          <p:cNvPicPr>
            <a:picLocks noGrp="1" noChangeAspect="1"/>
          </p:cNvPicPr>
          <p:nvPr>
            <p:ph type="pic" sz="quarter" idx="43"/>
          </p:nvPr>
        </p:nvPicPr>
        <p:blipFill>
          <a:blip r:embed="rId9"/>
          <a:srcRect l="25816" r="25816"/>
          <a:stretch/>
        </p:blipFill>
        <p:spPr>
          <a:xfrm>
            <a:off x="3549258" y="1031264"/>
            <a:ext cx="3615254" cy="4985423"/>
          </a:xfrm>
        </p:spPr>
      </p:pic>
      <p:pic>
        <p:nvPicPr>
          <p:cNvPr id="32" name="Grafik 31">
            <a:extLst>
              <a:ext uri="{FF2B5EF4-FFF2-40B4-BE49-F238E27FC236}">
                <a16:creationId xmlns:a16="http://schemas.microsoft.com/office/drawing/2014/main" id="{5370F33C-9372-407F-6F77-742C17F2C6DC}"/>
              </a:ext>
            </a:extLst>
          </p:cNvPr>
          <p:cNvPicPr>
            <a:picLocks noChangeAspect="1"/>
          </p:cNvPicPr>
          <p:nvPr/>
        </p:nvPicPr>
        <p:blipFill>
          <a:blip r:embed="rId10"/>
          <a:stretch>
            <a:fillRect/>
          </a:stretch>
        </p:blipFill>
        <p:spPr>
          <a:xfrm>
            <a:off x="738509" y="4530012"/>
            <a:ext cx="1543258" cy="919782"/>
          </a:xfrm>
          <a:prstGeom prst="rect">
            <a:avLst/>
          </a:prstGeom>
        </p:spPr>
      </p:pic>
    </p:spTree>
    <p:extLst>
      <p:ext uri="{BB962C8B-B14F-4D97-AF65-F5344CB8AC3E}">
        <p14:creationId xmlns:p14="http://schemas.microsoft.com/office/powerpoint/2010/main" val="32214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p:txBody>
          <a:bodyPr/>
          <a:lstStyle/>
          <a:p>
            <a:r>
              <a:rPr lang="de-DE" dirty="0"/>
              <a:t>D&amp;I Initiatives </a:t>
            </a:r>
            <a:r>
              <a:rPr lang="de-DE" dirty="0" err="1"/>
              <a:t>Implemented</a:t>
            </a:r>
            <a:endParaRPr lang="en-US" dirty="0"/>
          </a:p>
        </p:txBody>
      </p:sp>
      <p:sp>
        <p:nvSpPr>
          <p:cNvPr id="8" name="Text Placeholder 7">
            <a:extLst>
              <a:ext uri="{FF2B5EF4-FFF2-40B4-BE49-F238E27FC236}">
                <a16:creationId xmlns:a16="http://schemas.microsoft.com/office/drawing/2014/main" id="{37883FFF-D02F-AD23-B7C4-318C030DEBD5}"/>
              </a:ext>
            </a:extLst>
          </p:cNvPr>
          <p:cNvSpPr>
            <a:spLocks noGrp="1"/>
          </p:cNvSpPr>
          <p:nvPr>
            <p:ph type="body" sz="quarter" idx="42"/>
          </p:nvPr>
        </p:nvSpPr>
        <p:spPr>
          <a:xfrm>
            <a:off x="361244" y="5345906"/>
            <a:ext cx="3307627" cy="4414479"/>
          </a:xfrm>
        </p:spPr>
        <p:txBody>
          <a:bodyPr/>
          <a:lstStyle/>
          <a:p>
            <a:r>
              <a:rPr lang="en-US" b="1" dirty="0"/>
              <a:t>Inclusive Hiring and Quota Commitment:</a:t>
            </a:r>
            <a:r>
              <a:rPr lang="en-US" dirty="0"/>
              <a:t> </a:t>
            </a:r>
            <a:r>
              <a:rPr lang="en-US" dirty="0" err="1"/>
              <a:t>AfB’s</a:t>
            </a:r>
            <a:r>
              <a:rPr lang="en-US" dirty="0"/>
              <a:t> hiring strategy actively seeks out candidates with disabilities. The company works closely with public employment agencies and disability organizations to </a:t>
            </a:r>
            <a:r>
              <a:rPr lang="en-US" b="1" dirty="0"/>
              <a:t>recruit people with various impairments</a:t>
            </a:r>
            <a:r>
              <a:rPr lang="en-US" dirty="0"/>
              <a:t>. It has a formal policy that </a:t>
            </a:r>
            <a:r>
              <a:rPr lang="en-US" b="1" dirty="0"/>
              <a:t>40% of its workforce must be people with disabilities</a:t>
            </a:r>
            <a:r>
              <a:rPr lang="en-US" dirty="0"/>
              <a:t>​, ensuring sustained focus on inclusive recruitment. This policy is embedded in </a:t>
            </a:r>
            <a:r>
              <a:rPr lang="en-US" dirty="0" err="1"/>
              <a:t>AfB’s</a:t>
            </a:r>
            <a:r>
              <a:rPr lang="en-US" dirty="0"/>
              <a:t> corporate objectives and is central to its identity as a social business.</a:t>
            </a:r>
          </a:p>
          <a:p>
            <a:endParaRPr lang="en-US" dirty="0"/>
          </a:p>
          <a:p>
            <a:r>
              <a:rPr lang="en-US" b="1" dirty="0"/>
              <a:t>Barrier-Free Workplace &amp; Adapted Job Design:</a:t>
            </a:r>
            <a:r>
              <a:rPr lang="en-US" dirty="0"/>
              <a:t> </a:t>
            </a:r>
            <a:r>
              <a:rPr lang="en-US" dirty="0" err="1"/>
              <a:t>AfB</a:t>
            </a:r>
            <a:r>
              <a:rPr lang="en-US" dirty="0"/>
              <a:t> creates </a:t>
            </a:r>
            <a:r>
              <a:rPr lang="en-US" b="1" dirty="0"/>
              <a:t>barrier-free jobs</a:t>
            </a:r>
            <a:r>
              <a:rPr lang="en-US" dirty="0"/>
              <a:t> by adapting roles and workplaces to fit employees’ abilities. Every step of its IT refurbishing process – from collecting used devices, through data wiping and repairs, to reselling – is designed to be </a:t>
            </a:r>
            <a:r>
              <a:rPr lang="en-US" b="1" dirty="0"/>
              <a:t>accessible and inclusive</a:t>
            </a:r>
            <a:r>
              <a:rPr lang="en-US" dirty="0"/>
              <a:t> to employees with different needs​. For example, facilities are wheelchair-accessible and machinery or workflows can be modified for those with sensory or cognitive disabilities. </a:t>
            </a:r>
            <a:r>
              <a:rPr lang="en-US" dirty="0" err="1"/>
              <a:t>AfB</a:t>
            </a:r>
            <a:r>
              <a:rPr lang="en-US" dirty="0"/>
              <a:t> also employs “disability managers” who ensure any needed workplace accommodations are provided. This approach means disabled employees can perform meaningful work without hindrance, and no position is off-limits due to a disability.</a:t>
            </a:r>
          </a:p>
          <a:p>
            <a:endParaRPr lang="en-US" dirty="0"/>
          </a:p>
          <a:p>
            <a:r>
              <a:rPr lang="en-US" b="1" dirty="0"/>
              <a:t>Side-by-Side Team Integration:</a:t>
            </a:r>
            <a:r>
              <a:rPr lang="en-US" dirty="0"/>
              <a:t> Rather than segregating staff, </a:t>
            </a:r>
            <a:r>
              <a:rPr lang="en-US" dirty="0" err="1"/>
              <a:t>AfB</a:t>
            </a:r>
            <a:r>
              <a:rPr lang="en-US" dirty="0"/>
              <a:t> mixes </a:t>
            </a:r>
            <a:r>
              <a:rPr lang="en-US" b="1" dirty="0"/>
              <a:t>disabled and non-disabled employees together on teams</a:t>
            </a:r>
            <a:r>
              <a:rPr lang="en-US" dirty="0"/>
              <a:t> at all levels​. Whether in logistics, tech repair, sales, or administration, colleagues work </a:t>
            </a:r>
            <a:r>
              <a:rPr lang="en-US" b="1" dirty="0"/>
              <a:t>hand-in-hand</a:t>
            </a:r>
            <a:r>
              <a:rPr lang="en-US" dirty="0"/>
              <a:t>.</a:t>
            </a:r>
            <a:endParaRPr lang="de-DE" dirty="0"/>
          </a:p>
        </p:txBody>
      </p:sp>
      <p:sp>
        <p:nvSpPr>
          <p:cNvPr id="9" name="Text Placeholder 8">
            <a:extLst>
              <a:ext uri="{FF2B5EF4-FFF2-40B4-BE49-F238E27FC236}">
                <a16:creationId xmlns:a16="http://schemas.microsoft.com/office/drawing/2014/main" id="{C4C713E2-4B91-F92F-F59D-461F79D222F9}"/>
              </a:ext>
            </a:extLst>
          </p:cNvPr>
          <p:cNvSpPr>
            <a:spLocks noGrp="1"/>
          </p:cNvSpPr>
          <p:nvPr>
            <p:ph type="body" sz="quarter" idx="44"/>
          </p:nvPr>
        </p:nvSpPr>
        <p:spPr>
          <a:xfrm>
            <a:off x="4015968" y="3276998"/>
            <a:ext cx="3146832" cy="6496776"/>
          </a:xfrm>
        </p:spPr>
        <p:txBody>
          <a:bodyPr/>
          <a:lstStyle/>
          <a:p>
            <a:r>
              <a:rPr lang="en-US" dirty="0"/>
              <a:t>This fosters mutual understanding and eliminates stigma, as all staff collaborate as equals. </a:t>
            </a:r>
            <a:r>
              <a:rPr lang="en-US" dirty="0" err="1"/>
              <a:t>AfB’s</a:t>
            </a:r>
            <a:r>
              <a:rPr lang="en-US" dirty="0"/>
              <a:t> inclusive culture is reinforced through company values of respect and teamwork; managers lead by example to ensure everyone is treated with equal respect. The result is a daily work environment where diversity is normalized – </a:t>
            </a:r>
            <a:r>
              <a:rPr lang="en-US" i="1" dirty="0"/>
              <a:t>“Menschen </a:t>
            </a:r>
            <a:r>
              <a:rPr lang="en-US" i="1" dirty="0" err="1"/>
              <a:t>mit</a:t>
            </a:r>
            <a:r>
              <a:rPr lang="en-US" i="1" dirty="0"/>
              <a:t> und </a:t>
            </a:r>
            <a:r>
              <a:rPr lang="en-US" i="1" dirty="0" err="1"/>
              <a:t>ohne</a:t>
            </a:r>
            <a:r>
              <a:rPr lang="en-US" i="1" dirty="0"/>
              <a:t> </a:t>
            </a:r>
            <a:r>
              <a:rPr lang="en-US" i="1" dirty="0" err="1"/>
              <a:t>Behinderung</a:t>
            </a:r>
            <a:r>
              <a:rPr lang="en-US" i="1" dirty="0"/>
              <a:t> </a:t>
            </a:r>
            <a:r>
              <a:rPr lang="en-US" i="1" dirty="0" err="1"/>
              <a:t>arbeiten</a:t>
            </a:r>
            <a:r>
              <a:rPr lang="en-US" i="1" dirty="0"/>
              <a:t> </a:t>
            </a:r>
            <a:r>
              <a:rPr lang="en-US" i="1" dirty="0" err="1"/>
              <a:t>zusammen</a:t>
            </a:r>
            <a:r>
              <a:rPr lang="en-US" i="1" dirty="0"/>
              <a:t>”</a:t>
            </a:r>
            <a:r>
              <a:rPr lang="en-US" dirty="0"/>
              <a:t> (“people with and without disabilities work together”) is the standard at </a:t>
            </a:r>
            <a:r>
              <a:rPr lang="en-US" dirty="0" err="1"/>
              <a:t>AfB</a:t>
            </a:r>
            <a:r>
              <a:rPr lang="en-US" dirty="0"/>
              <a:t>.</a:t>
            </a:r>
          </a:p>
          <a:p>
            <a:endParaRPr lang="en-US" dirty="0"/>
          </a:p>
          <a:p>
            <a:r>
              <a:rPr lang="en-US" b="1" dirty="0"/>
              <a:t>Tailored Onboarding and Training:</a:t>
            </a:r>
            <a:r>
              <a:rPr lang="en-US" dirty="0"/>
              <a:t> </a:t>
            </a:r>
            <a:r>
              <a:rPr lang="en-US" dirty="0" err="1"/>
              <a:t>AfB</a:t>
            </a:r>
            <a:r>
              <a:rPr lang="en-US" dirty="0"/>
              <a:t> recognizes that some employees with disabilities may need additional support to thrive. The company provides </a:t>
            </a:r>
            <a:r>
              <a:rPr lang="en-US" b="1" dirty="0"/>
              <a:t>personalized onboarding programs</a:t>
            </a:r>
            <a:r>
              <a:rPr lang="en-US" dirty="0"/>
              <a:t> depending on a person’s prior education or experience​. New hires with disabilities might receive one-on-one training, mentoring, or adjusted training schedules to learn the job at their own pace. </a:t>
            </a:r>
            <a:r>
              <a:rPr lang="en-US" dirty="0" err="1"/>
              <a:t>AfB</a:t>
            </a:r>
            <a:r>
              <a:rPr lang="en-US" dirty="0"/>
              <a:t> also runs </a:t>
            </a:r>
            <a:r>
              <a:rPr lang="en-US" b="1" dirty="0"/>
              <a:t>special workshops to build the skills and independence of employees with disabilities</a:t>
            </a:r>
            <a:r>
              <a:rPr lang="en-US" dirty="0"/>
              <a:t>​(for example, training in using assistive technologies or soft skills coaching), which increases their autonomy and confidence at work. This investment in employee development helps ensure that disabled staff can advance in their careers. By empowering these team members, </a:t>
            </a:r>
            <a:r>
              <a:rPr lang="en-US" dirty="0" err="1"/>
              <a:t>AfB</a:t>
            </a:r>
            <a:r>
              <a:rPr lang="en-US" dirty="0"/>
              <a:t> improves retention and helps employees reach their full potential.</a:t>
            </a:r>
          </a:p>
          <a:p>
            <a:endParaRPr lang="en-US" dirty="0"/>
          </a:p>
          <a:p>
            <a:pPr>
              <a:buNone/>
            </a:pPr>
            <a:r>
              <a:rPr lang="en-US" b="1" dirty="0"/>
              <a:t>Benefits to the Company and Employees:</a:t>
            </a:r>
            <a:r>
              <a:rPr lang="en-US" dirty="0"/>
              <a:t> </a:t>
            </a:r>
            <a:r>
              <a:rPr lang="en-US" dirty="0" err="1"/>
              <a:t>AfB’s</a:t>
            </a:r>
            <a:r>
              <a:rPr lang="en-US" dirty="0"/>
              <a:t> multifaceted D&amp;I strategy has delivered significant benefits for both the business and its employees:</a:t>
            </a:r>
          </a:p>
          <a:p>
            <a:r>
              <a:rPr lang="en-US" dirty="0"/>
              <a:t>By focusing on abilities over disabilities, </a:t>
            </a:r>
            <a:r>
              <a:rPr lang="en-US" dirty="0" err="1"/>
              <a:t>AfB</a:t>
            </a:r>
            <a:r>
              <a:rPr lang="en-US" dirty="0"/>
              <a:t> unlocks a </a:t>
            </a:r>
            <a:r>
              <a:rPr lang="en-US" b="1" dirty="0"/>
              <a:t>vast talent pool that is often overlooked</a:t>
            </a:r>
            <a:r>
              <a:rPr lang="en-US" dirty="0"/>
              <a:t>. In Germany, only about one-third of people with severe disabilities have a job despite many being highly qualified. </a:t>
            </a:r>
            <a:r>
              <a:rPr lang="en-US" dirty="0" err="1"/>
              <a:t>AfB’s</a:t>
            </a:r>
            <a:r>
              <a:rPr lang="en-US" dirty="0"/>
              <a:t> inclusive model turns this untapped potential into a competitive advantage. The company has been able to hire dedicated, skilled workers who might otherwise face barriers to employment – gaining loyal employees in roles that are historically hard to fill. This has been crucial in an industry that requires meticulous, quality-focused work (IT refurbishing) and during times of skilled labor shortage.</a:t>
            </a:r>
          </a:p>
          <a:p>
            <a:endParaRPr lang="en-US" dirty="0"/>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2</a:t>
            </a:fld>
            <a:endParaRPr lang="en-US" dirty="0"/>
          </a:p>
        </p:txBody>
      </p:sp>
      <p:pic>
        <p:nvPicPr>
          <p:cNvPr id="13" name="Bildplatzhalter 12">
            <a:extLst>
              <a:ext uri="{FF2B5EF4-FFF2-40B4-BE49-F238E27FC236}">
                <a16:creationId xmlns:a16="http://schemas.microsoft.com/office/drawing/2014/main" id="{7D23197B-EED2-49A8-85FD-9B2194158C35}"/>
              </a:ext>
            </a:extLst>
          </p:cNvPr>
          <p:cNvPicPr>
            <a:picLocks noGrp="1" noChangeAspect="1"/>
          </p:cNvPicPr>
          <p:nvPr>
            <p:ph type="pic" sz="quarter" idx="41"/>
          </p:nvPr>
        </p:nvPicPr>
        <p:blipFill>
          <a:blip r:embed="rId2"/>
          <a:srcRect t="916" b="916"/>
          <a:stretch/>
        </p:blipFill>
        <p:spPr>
          <a:xfrm>
            <a:off x="-1" y="-11581"/>
            <a:ext cx="7559675" cy="2723566"/>
          </a:xfrm>
        </p:spPr>
      </p:pic>
    </p:spTree>
    <p:extLst>
      <p:ext uri="{BB962C8B-B14F-4D97-AF65-F5344CB8AC3E}">
        <p14:creationId xmlns:p14="http://schemas.microsoft.com/office/powerpoint/2010/main" val="112721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noFill/>
        </p:spPr>
        <p:txBody>
          <a:bodyPr anchor="ctr">
            <a:normAutofit/>
          </a:bodyPr>
          <a:lstStyle/>
          <a:p>
            <a:r>
              <a:rPr lang="en-US" sz="2400" dirty="0" err="1"/>
              <a:t>www.</a:t>
            </a:r>
            <a:r>
              <a:rPr lang="en-US" sz="2400" b="1" dirty="0" err="1"/>
              <a:t>projectdare.</a:t>
            </a:r>
            <a:r>
              <a:rPr lang="en-US" sz="2400" dirty="0" err="1"/>
              <a:t>eu</a:t>
            </a:r>
            <a:endParaRPr lang="en-US" sz="2400"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pPr marL="0" indent="0" defTabSz="2072941" rtl="0" eaLnBrk="1" latinLnBrk="0" hangingPunct="1">
              <a:lnSpc>
                <a:spcPct val="100000"/>
              </a:lnSpc>
              <a:spcBef>
                <a:spcPts val="2267"/>
              </a:spcBef>
              <a:buFont typeface="Arial" panose="020B0604020202020204" pitchFamily="34" charset="0"/>
              <a:buNone/>
            </a:pPr>
            <a:r>
              <a:rPr lang="en-US" dirty="0"/>
              <a:t>Follow our journey</a:t>
            </a:r>
          </a:p>
        </p:txBody>
      </p:sp>
      <p:grpSp>
        <p:nvGrpSpPr>
          <p:cNvPr id="27" name="Group 26">
            <a:extLst>
              <a:ext uri="{FF2B5EF4-FFF2-40B4-BE49-F238E27FC236}">
                <a16:creationId xmlns:a16="http://schemas.microsoft.com/office/drawing/2014/main" id="{95AB7821-DA17-A75B-686C-AFFD6D2DBBA0}"/>
              </a:ext>
            </a:extLst>
          </p:cNvPr>
          <p:cNvGrpSpPr/>
          <p:nvPr/>
        </p:nvGrpSpPr>
        <p:grpSpPr>
          <a:xfrm>
            <a:off x="2267151" y="4806180"/>
            <a:ext cx="4705438" cy="2867812"/>
            <a:chOff x="2267151" y="4806180"/>
            <a:chExt cx="4705438" cy="2867812"/>
          </a:xfrm>
        </p:grpSpPr>
        <p:sp>
          <p:nvSpPr>
            <p:cNvPr id="5" name="Rectangle 4">
              <a:extLst>
                <a:ext uri="{FF2B5EF4-FFF2-40B4-BE49-F238E27FC236}">
                  <a16:creationId xmlns:a16="http://schemas.microsoft.com/office/drawing/2014/main" id="{2FCFB970-1C08-5937-7818-8F38BD43CF04}"/>
                </a:ext>
              </a:extLst>
            </p:cNvPr>
            <p:cNvSpPr/>
            <p:nvPr/>
          </p:nvSpPr>
          <p:spPr>
            <a:xfrm>
              <a:off x="2980464" y="5063694"/>
              <a:ext cx="3326211" cy="20965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67151" y="4806180"/>
              <a:ext cx="4705438" cy="2867812"/>
            </a:xfrm>
            <a:prstGeom prst="rect">
              <a:avLst/>
            </a:prstGeom>
          </p:spPr>
        </p:pic>
        <p:sp>
          <p:nvSpPr>
            <p:cNvPr id="2" name="Rectangle 1">
              <a:extLst>
                <a:ext uri="{FF2B5EF4-FFF2-40B4-BE49-F238E27FC236}">
                  <a16:creationId xmlns:a16="http://schemas.microsoft.com/office/drawing/2014/main" id="{CEFCB33C-5E71-88BB-278E-D1965563432E}"/>
                </a:ext>
              </a:extLst>
            </p:cNvPr>
            <p:cNvSpPr/>
            <p:nvPr/>
          </p:nvSpPr>
          <p:spPr>
            <a:xfrm>
              <a:off x="2980464" y="5760264"/>
              <a:ext cx="3326210" cy="1129869"/>
            </a:xfrm>
            <a:prstGeom prst="rect">
              <a:avLst/>
            </a:prstGeom>
            <a:blipFill>
              <a:blip r:embed="rId3"/>
              <a:srcRect/>
              <a:stretch>
                <a:fillRect t="-30797" b="-654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4" name="Graphic 3">
              <a:extLst>
                <a:ext uri="{FF2B5EF4-FFF2-40B4-BE49-F238E27FC236}">
                  <a16:creationId xmlns:a16="http://schemas.microsoft.com/office/drawing/2014/main" id="{CAD3A810-B380-D016-2F25-C1A9A4EF73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0464" y="5063694"/>
              <a:ext cx="663113" cy="500718"/>
            </a:xfrm>
            <a:prstGeom prst="rect">
              <a:avLst/>
            </a:prstGeom>
          </p:spPr>
        </p:pic>
        <p:cxnSp>
          <p:nvCxnSpPr>
            <p:cNvPr id="11" name="Straight Connector 10">
              <a:extLst>
                <a:ext uri="{FF2B5EF4-FFF2-40B4-BE49-F238E27FC236}">
                  <a16:creationId xmlns:a16="http://schemas.microsoft.com/office/drawing/2014/main" id="{5B06D399-CECC-383B-791D-87B40A96E157}"/>
                </a:ext>
              </a:extLst>
            </p:cNvPr>
            <p:cNvCxnSpPr>
              <a:cxnSpLocks/>
            </p:cNvCxnSpPr>
            <p:nvPr/>
          </p:nvCxnSpPr>
          <p:spPr>
            <a:xfrm>
              <a:off x="2956764" y="5566967"/>
              <a:ext cx="3349911" cy="0"/>
            </a:xfrm>
            <a:prstGeom prst="line">
              <a:avLst/>
            </a:prstGeom>
            <a:ln w="19050">
              <a:solidFill>
                <a:srgbClr val="083F59"/>
              </a:solidFill>
            </a:ln>
          </p:spPr>
          <p:style>
            <a:lnRef idx="1">
              <a:schemeClr val="accent1"/>
            </a:lnRef>
            <a:fillRef idx="0">
              <a:schemeClr val="accent1"/>
            </a:fillRef>
            <a:effectRef idx="0">
              <a:schemeClr val="accent1"/>
            </a:effectRef>
            <a:fontRef idx="minor">
              <a:schemeClr val="tx1"/>
            </a:fontRef>
          </p:style>
        </p:cxnSp>
      </p:grpSp>
      <p:pic>
        <p:nvPicPr>
          <p:cNvPr id="10" name="Grafik 63">
            <a:extLst>
              <a:ext uri="{FF2B5EF4-FFF2-40B4-BE49-F238E27FC236}">
                <a16:creationId xmlns:a16="http://schemas.microsoft.com/office/drawing/2014/main" id="{02B35A59-1B7E-960D-C6F5-09068A181B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316" y="9839486"/>
            <a:ext cx="710453" cy="256194"/>
          </a:xfrm>
          <a:prstGeom prst="rect">
            <a:avLst/>
          </a:prstGeom>
        </p:spPr>
      </p:pic>
      <p:sp>
        <p:nvSpPr>
          <p:cNvPr id="12" name="TextBox 11">
            <a:extLst>
              <a:ext uri="{FF2B5EF4-FFF2-40B4-BE49-F238E27FC236}">
                <a16:creationId xmlns:a16="http://schemas.microsoft.com/office/drawing/2014/main" id="{707B6ADE-46D0-EC5B-DBFE-0DACF8358AE7}"/>
              </a:ext>
            </a:extLst>
          </p:cNvPr>
          <p:cNvSpPr txBox="1"/>
          <p:nvPr/>
        </p:nvSpPr>
        <p:spPr>
          <a:xfrm>
            <a:off x="612920" y="9900357"/>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aphic 3">
            <a:extLst>
              <a:ext uri="{FF2B5EF4-FFF2-40B4-BE49-F238E27FC236}">
                <a16:creationId xmlns:a16="http://schemas.microsoft.com/office/drawing/2014/main" id="{08F49481-9D23-4268-984F-95176F3A591A}"/>
              </a:ext>
            </a:extLst>
          </p:cNvPr>
          <p:cNvGrpSpPr/>
          <p:nvPr/>
        </p:nvGrpSpPr>
        <p:grpSpPr>
          <a:xfrm>
            <a:off x="5189837" y="9599203"/>
            <a:ext cx="426164" cy="385875"/>
            <a:chOff x="-1196056" y="2499889"/>
            <a:chExt cx="850463" cy="851093"/>
          </a:xfrm>
        </p:grpSpPr>
        <p:sp>
          <p:nvSpPr>
            <p:cNvPr id="30" name="Freeform 15">
              <a:hlinkClick r:id="rId7"/>
              <a:extLst>
                <a:ext uri="{FF2B5EF4-FFF2-40B4-BE49-F238E27FC236}">
                  <a16:creationId xmlns:a16="http://schemas.microsoft.com/office/drawing/2014/main" id="{9BDE7C6B-375C-8C79-5D98-A0765F3D82CC}"/>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6">
              <a:extLst>
                <a:ext uri="{FF2B5EF4-FFF2-40B4-BE49-F238E27FC236}">
                  <a16:creationId xmlns:a16="http://schemas.microsoft.com/office/drawing/2014/main" id="{42B4E1E3-1765-7332-D235-BA76B5EEB1E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3F2F2E40-54F4-8D81-106E-6A041F3894C0}"/>
              </a:ext>
            </a:extLst>
          </p:cNvPr>
          <p:cNvGrpSpPr/>
          <p:nvPr/>
        </p:nvGrpSpPr>
        <p:grpSpPr>
          <a:xfrm>
            <a:off x="5654374" y="9587921"/>
            <a:ext cx="426163" cy="424160"/>
            <a:chOff x="5908590" y="9619516"/>
            <a:chExt cx="280634" cy="280634"/>
          </a:xfrm>
        </p:grpSpPr>
        <p:sp>
          <p:nvSpPr>
            <p:cNvPr id="34" name="Freeform 20">
              <a:hlinkClick r:id="rId8"/>
              <a:extLst>
                <a:ext uri="{FF2B5EF4-FFF2-40B4-BE49-F238E27FC236}">
                  <a16:creationId xmlns:a16="http://schemas.microsoft.com/office/drawing/2014/main" id="{35C439AA-2D03-CCDF-D873-51F8649410D8}"/>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5" name="Graphic 34" descr="World with solid fill">
              <a:extLst>
                <a:ext uri="{FF2B5EF4-FFF2-40B4-BE49-F238E27FC236}">
                  <a16:creationId xmlns:a16="http://schemas.microsoft.com/office/drawing/2014/main" id="{C2568E0E-4726-DD21-ACD4-CD4A50ABF2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23764" y="9635962"/>
              <a:ext cx="246077" cy="246077"/>
            </a:xfrm>
            <a:prstGeom prst="rect">
              <a:avLst/>
            </a:prstGeom>
          </p:spPr>
        </p:pic>
      </p:grpSp>
      <p:pic>
        <p:nvPicPr>
          <p:cNvPr id="36" name="Picture 2" descr="Image result for linkedin logo round | ? logo, Marketing method, Photoshop  design">
            <a:hlinkClick r:id="rId11"/>
            <a:extLst>
              <a:ext uri="{FF2B5EF4-FFF2-40B4-BE49-F238E27FC236}">
                <a16:creationId xmlns:a16="http://schemas.microsoft.com/office/drawing/2014/main" id="{BA97B80B-044F-9E37-D387-F8D3087124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4146" y="9488920"/>
            <a:ext cx="601147" cy="601147"/>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DAADB9A9-4337-4C76-9F46-1AC74A8C4C11}"/>
              </a:ext>
            </a:extLst>
          </p:cNvPr>
          <p:cNvSpPr/>
          <p:nvPr/>
        </p:nvSpPr>
        <p:spPr>
          <a:xfrm>
            <a:off x="2969315" y="5063694"/>
            <a:ext cx="3337359" cy="2065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3E5E1FF9-5AD1-42C1-8056-C0E96AB536F2}"/>
              </a:ext>
            </a:extLst>
          </p:cNvPr>
          <p:cNvPicPr>
            <a:picLocks noChangeAspect="1"/>
          </p:cNvPicPr>
          <p:nvPr/>
        </p:nvPicPr>
        <p:blipFill rotWithShape="1">
          <a:blip r:embed="rId13"/>
          <a:srcRect t="9127" b="9127"/>
          <a:stretch/>
        </p:blipFill>
        <p:spPr>
          <a:xfrm>
            <a:off x="2969316" y="5108578"/>
            <a:ext cx="3337359" cy="1984473"/>
          </a:xfrm>
          <a:prstGeom prst="rect">
            <a:avLst/>
          </a:prstGeom>
        </p:spPr>
      </p:pic>
      <p:sp>
        <p:nvSpPr>
          <p:cNvPr id="40" name="Text Placeholder 15">
            <a:extLst>
              <a:ext uri="{FF2B5EF4-FFF2-40B4-BE49-F238E27FC236}">
                <a16:creationId xmlns:a16="http://schemas.microsoft.com/office/drawing/2014/main" id="{77AA6D53-37CD-4116-835D-914DE62BC73A}"/>
              </a:ext>
            </a:extLst>
          </p:cNvPr>
          <p:cNvSpPr txBox="1">
            <a:spLocks/>
          </p:cNvSpPr>
          <p:nvPr/>
        </p:nvSpPr>
        <p:spPr>
          <a:xfrm>
            <a:off x="1022665" y="4300310"/>
            <a:ext cx="3050631" cy="23879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GB" sz="15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Freeform 26">
            <a:extLst>
              <a:ext uri="{FF2B5EF4-FFF2-40B4-BE49-F238E27FC236}">
                <a16:creationId xmlns:a16="http://schemas.microsoft.com/office/drawing/2014/main" id="{BBD25C33-DCE8-4826-ADE7-F7569A8529AD}"/>
              </a:ext>
            </a:extLst>
          </p:cNvPr>
          <p:cNvSpPr/>
          <p:nvPr/>
        </p:nvSpPr>
        <p:spPr>
          <a:xfrm>
            <a:off x="3426287" y="3849655"/>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Textplatzhalter 2">
            <a:extLst>
              <a:ext uri="{FF2B5EF4-FFF2-40B4-BE49-F238E27FC236}">
                <a16:creationId xmlns:a16="http://schemas.microsoft.com/office/drawing/2014/main" id="{BA6E37C0-8B8C-4549-B58C-89799CD48D20}"/>
              </a:ext>
            </a:extLst>
          </p:cNvPr>
          <p:cNvSpPr txBox="1">
            <a:spLocks/>
          </p:cNvSpPr>
          <p:nvPr/>
        </p:nvSpPr>
        <p:spPr>
          <a:xfrm>
            <a:off x="937435" y="3057800"/>
            <a:ext cx="3050631" cy="1608346"/>
          </a:xfrm>
          <a:prstGeom prst="rect">
            <a:avLst/>
          </a:prstGeom>
        </p:spPr>
        <p:txBody>
          <a:bodyPr>
            <a:normAutofit lnSpcReduction="10000"/>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 acknowledge our responsibility to consider the economic, social and environmental impact of our business decisions and actions.</a:t>
            </a:r>
            <a:endParaRPr lang="de-DE"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229977"/>
      </p:ext>
    </p:extLst>
  </p:cSld>
  <p:clrMapOvr>
    <a:masterClrMapping/>
  </p:clrMapOvr>
</p:sld>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826</Words>
  <Application>Microsoft Office PowerPoint</Application>
  <PresentationFormat>Benutzerdefiniert</PresentationFormat>
  <Paragraphs>26</Paragraphs>
  <Slides>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vt:i4>
      </vt:variant>
    </vt:vector>
  </HeadingPairs>
  <TitlesOfParts>
    <vt:vector size="9" baseType="lpstr">
      <vt:lpstr>Arial</vt:lpstr>
      <vt:lpstr>Calibri</vt:lpstr>
      <vt:lpstr>Century Schoolbook</vt:lpstr>
      <vt:lpstr>Montserrat</vt:lpstr>
      <vt:lpstr>Poppins</vt:lpstr>
      <vt:lpstr>1_Office Theme</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David Blunck</cp:lastModifiedBy>
  <cp:revision>607</cp:revision>
  <dcterms:created xsi:type="dcterms:W3CDTF">2020-10-14T13:32:04Z</dcterms:created>
  <dcterms:modified xsi:type="dcterms:W3CDTF">2025-04-20T14:38:11Z</dcterms:modified>
</cp:coreProperties>
</file>