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15"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6D59B2-1FAA-3EB7-A239-883FFFB48D55}" name="Erika Katharina Nepp" initials="EN" userId="92941dc9616f37b8" providerId="Windows Live"/>
  <p188:author id="{6F6AC1B5-091D-1CDE-B6DC-D9BD5F13D11C}" name="Elaine" initials="E" userId="93d85093fdedce0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E14726"/>
    <a:srgbClr val="083F59"/>
    <a:srgbClr val="30583F"/>
    <a:srgbClr val="ECECEC"/>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100" d="100"/>
          <a:sy n="100" d="100"/>
        </p:scale>
        <p:origin x="1912" y="-1520"/>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8/10/relationships/authors" Targe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4/20/2025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4/20/2025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701052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723386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58428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80762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81579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83813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643685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66018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44" r:id="rId10"/>
    <p:sldLayoutId id="2147483967"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www.facebook.com/profile.php?id=100092188720908" TargetMode="External"/><Relationship Id="rId7" Type="http://schemas.openxmlformats.org/officeDocument/2006/relationships/hyperlink" Target="https://www.linkedin.com/company/94290387/admin/" TargetMode="External"/><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hyperlink" Target="https://projectdare.eu/" TargetMode="External"/><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projectdare.eu/" TargetMode="External"/><Relationship Id="rId13" Type="http://schemas.openxmlformats.org/officeDocument/2006/relationships/image" Target="../media/image13.png"/><Relationship Id="rId3" Type="http://schemas.openxmlformats.org/officeDocument/2006/relationships/image" Target="../media/image12.jpg"/><Relationship Id="rId7" Type="http://schemas.openxmlformats.org/officeDocument/2006/relationships/hyperlink" Target="https://www.facebook.com/profile.php?id=100092188720908" TargetMode="External"/><Relationship Id="rId12"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image" Target="../media/image4.jpeg"/><Relationship Id="rId11" Type="http://schemas.openxmlformats.org/officeDocument/2006/relationships/hyperlink" Target="https://www.linkedin.com/company/94290387/admin/" TargetMode="External"/><Relationship Id="rId5" Type="http://schemas.openxmlformats.org/officeDocument/2006/relationships/image" Target="../media/image3.svg"/><Relationship Id="rId10" Type="http://schemas.openxmlformats.org/officeDocument/2006/relationships/image" Target="../media/image6.svg"/><Relationship Id="rId4" Type="http://schemas.openxmlformats.org/officeDocument/2006/relationships/image" Target="../media/image2.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4034880" y="6660184"/>
            <a:ext cx="3003447" cy="2546444"/>
          </a:xfrm>
        </p:spPr>
        <p:txBody>
          <a:bodyPr>
            <a:normAutofit lnSpcReduction="10000"/>
          </a:bodyPr>
          <a:lstStyle/>
          <a:p>
            <a:r>
              <a:rPr lang="en-US" dirty="0"/>
              <a:t>3DSE is a Munich-based engineering and R&amp;D consulting SME with around 50 employees and offices in Munich, Vienna, and Chicago​. Traditionally, like many technical consultancies, its workforce was predominantly German and male. Around 2018-2019, in response to client expectations (especially in the international aerospace sector) and talent shortages, 3DSE made </a:t>
            </a:r>
            <a:r>
              <a:rPr lang="en-US" b="1" dirty="0"/>
              <a:t>diversity and inclusion (D&amp;I)</a:t>
            </a:r>
            <a:r>
              <a:rPr lang="en-US" dirty="0"/>
              <a:t> a strategic priority​. In 2019 the company formally embedded D&amp;I as a “central lever of strategic importance” in its corporate strategy and leadership principles​, and by 2022 it underscored this commitment by signing the German Diversity Charter (Charta der </a:t>
            </a:r>
            <a:r>
              <a:rPr lang="en-US" dirty="0" err="1"/>
              <a:t>Vielfalt</a:t>
            </a:r>
            <a:r>
              <a:rPr lang="en-US" dirty="0"/>
              <a:t>)</a:t>
            </a:r>
            <a:endParaRPr lang="en-GB" dirty="0"/>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a:xfrm>
            <a:off x="555032" y="6995564"/>
            <a:ext cx="2694087" cy="349177"/>
          </a:xfrm>
        </p:spPr>
        <p:txBody>
          <a:bodyPr>
            <a:normAutofit/>
          </a:bodyPr>
          <a:lstStyle/>
          <a:p>
            <a:r>
              <a:rPr lang="en-GB" dirty="0"/>
              <a:t>Company Name</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a:xfrm>
            <a:off x="555032" y="7337895"/>
            <a:ext cx="2694086" cy="349177"/>
          </a:xfrm>
        </p:spPr>
        <p:txBody>
          <a:bodyPr>
            <a:normAutofit/>
          </a:bodyPr>
          <a:lstStyle/>
          <a:p>
            <a:r>
              <a:rPr lang="de-DE" dirty="0"/>
              <a:t>3DSE</a:t>
            </a:r>
            <a:endParaRPr lang="en-GB" dirty="0"/>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dirty="0"/>
              <a:t>CEO</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a:xfrm>
            <a:off x="555032" y="6660184"/>
            <a:ext cx="2694086" cy="318187"/>
          </a:xfrm>
        </p:spPr>
        <p:txBody>
          <a:bodyPr>
            <a:normAutofit/>
          </a:bodyPr>
          <a:lstStyle/>
          <a:p>
            <a:r>
              <a:rPr lang="de-DE" dirty="0"/>
              <a:t>Dr. Stefan Wenzel</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663005" y="4072246"/>
            <a:ext cx="2821794" cy="751695"/>
          </a:xfrm>
        </p:spPr>
        <p:txBody>
          <a:bodyPr/>
          <a:lstStyle/>
          <a:p>
            <a:r>
              <a:rPr lang="de-DE" dirty="0"/>
              <a:t>3DSE (Germany)</a:t>
            </a:r>
            <a:endParaRPr lang="en-GB" dirty="0"/>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6977882"/>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63">
            <a:extLst>
              <a:ext uri="{FF2B5EF4-FFF2-40B4-BE49-F238E27FC236}">
                <a16:creationId xmlns:a16="http://schemas.microsoft.com/office/drawing/2014/main" id="{ED780EA4-4BED-30E6-846F-A73D24AB96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1807" y="9776993"/>
            <a:ext cx="710453" cy="256194"/>
          </a:xfrm>
          <a:prstGeom prst="rect">
            <a:avLst/>
          </a:prstGeom>
        </p:spPr>
      </p:pic>
      <p:sp>
        <p:nvSpPr>
          <p:cNvPr id="17" name="TextBox 16">
            <a:extLst>
              <a:ext uri="{FF2B5EF4-FFF2-40B4-BE49-F238E27FC236}">
                <a16:creationId xmlns:a16="http://schemas.microsoft.com/office/drawing/2014/main" id="{B7345F01-91DD-56C5-6D1A-384378E3EFD9}"/>
              </a:ext>
            </a:extLst>
          </p:cNvPr>
          <p:cNvSpPr txBox="1"/>
          <p:nvPr/>
        </p:nvSpPr>
        <p:spPr>
          <a:xfrm>
            <a:off x="595411" y="9837864"/>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9" name="Graphic 3">
            <a:extLst>
              <a:ext uri="{FF2B5EF4-FFF2-40B4-BE49-F238E27FC236}">
                <a16:creationId xmlns:a16="http://schemas.microsoft.com/office/drawing/2014/main" id="{987DE0D7-DDA8-0CA7-9A1D-CCC1598C38BE}"/>
              </a:ext>
            </a:extLst>
          </p:cNvPr>
          <p:cNvGrpSpPr/>
          <p:nvPr/>
        </p:nvGrpSpPr>
        <p:grpSpPr>
          <a:xfrm>
            <a:off x="5143803" y="9584055"/>
            <a:ext cx="426164" cy="385875"/>
            <a:chOff x="-1196056" y="2499889"/>
            <a:chExt cx="850463" cy="851093"/>
          </a:xfrm>
        </p:grpSpPr>
        <p:sp>
          <p:nvSpPr>
            <p:cNvPr id="23" name="Freeform 15">
              <a:hlinkClick r:id="rId3"/>
              <a:extLst>
                <a:ext uri="{FF2B5EF4-FFF2-40B4-BE49-F238E27FC236}">
                  <a16:creationId xmlns:a16="http://schemas.microsoft.com/office/drawing/2014/main" id="{A1E5BFDE-07BA-7931-5B0D-DBC6485012CB}"/>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16">
              <a:extLst>
                <a:ext uri="{FF2B5EF4-FFF2-40B4-BE49-F238E27FC236}">
                  <a16:creationId xmlns:a16="http://schemas.microsoft.com/office/drawing/2014/main" id="{1B1C05AE-9426-46F6-D98F-33D4C0859DB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8AED6A42-DAF7-294A-4667-8186257B20FF}"/>
              </a:ext>
            </a:extLst>
          </p:cNvPr>
          <p:cNvGrpSpPr/>
          <p:nvPr/>
        </p:nvGrpSpPr>
        <p:grpSpPr>
          <a:xfrm>
            <a:off x="5608340" y="9572773"/>
            <a:ext cx="426163" cy="424160"/>
            <a:chOff x="5908590" y="9619516"/>
            <a:chExt cx="280634" cy="280634"/>
          </a:xfrm>
        </p:grpSpPr>
        <p:sp>
          <p:nvSpPr>
            <p:cNvPr id="45" name="Freeform 20">
              <a:hlinkClick r:id="rId4"/>
              <a:extLst>
                <a:ext uri="{FF2B5EF4-FFF2-40B4-BE49-F238E27FC236}">
                  <a16:creationId xmlns:a16="http://schemas.microsoft.com/office/drawing/2014/main" id="{D3FD696E-A1A6-2E5C-10F8-368AF9FAADF0}"/>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E28D007E-858E-9250-EED0-61FF3C9287F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3764" y="9635962"/>
              <a:ext cx="246077" cy="246077"/>
            </a:xfrm>
            <a:prstGeom prst="rect">
              <a:avLst/>
            </a:prstGeom>
          </p:spPr>
        </p:pic>
      </p:grpSp>
      <p:pic>
        <p:nvPicPr>
          <p:cNvPr id="47" name="Picture 2" descr="Image result for linkedin logo round | ? logo, Marketing method, Photoshop  design">
            <a:hlinkClick r:id="rId7"/>
            <a:extLst>
              <a:ext uri="{FF2B5EF4-FFF2-40B4-BE49-F238E27FC236}">
                <a16:creationId xmlns:a16="http://schemas.microsoft.com/office/drawing/2014/main" id="{D4A7941F-0C55-0FCC-204F-6AAB33824B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112" y="9473772"/>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31" name="Bildplatzhalter 30">
            <a:extLst>
              <a:ext uri="{FF2B5EF4-FFF2-40B4-BE49-F238E27FC236}">
                <a16:creationId xmlns:a16="http://schemas.microsoft.com/office/drawing/2014/main" id="{012548DF-789D-4104-A765-EE6B93E7A45B}"/>
              </a:ext>
            </a:extLst>
          </p:cNvPr>
          <p:cNvPicPr>
            <a:picLocks noGrp="1" noChangeAspect="1"/>
          </p:cNvPicPr>
          <p:nvPr>
            <p:ph type="pic" sz="quarter" idx="43"/>
          </p:nvPr>
        </p:nvPicPr>
        <p:blipFill>
          <a:blip r:embed="rId9"/>
          <a:srcRect l="25816" r="25816"/>
          <a:stretch/>
        </p:blipFill>
        <p:spPr>
          <a:xfrm>
            <a:off x="3549258" y="1031264"/>
            <a:ext cx="3615254" cy="4985423"/>
          </a:xfrm>
        </p:spPr>
      </p:pic>
      <p:pic>
        <p:nvPicPr>
          <p:cNvPr id="26" name="Grafik 25">
            <a:extLst>
              <a:ext uri="{FF2B5EF4-FFF2-40B4-BE49-F238E27FC236}">
                <a16:creationId xmlns:a16="http://schemas.microsoft.com/office/drawing/2014/main" id="{618827EB-6C90-2B0C-EDB4-785505726511}"/>
              </a:ext>
            </a:extLst>
          </p:cNvPr>
          <p:cNvPicPr>
            <a:picLocks noChangeAspect="1"/>
          </p:cNvPicPr>
          <p:nvPr/>
        </p:nvPicPr>
        <p:blipFill>
          <a:blip r:embed="rId10"/>
          <a:stretch>
            <a:fillRect/>
          </a:stretch>
        </p:blipFill>
        <p:spPr>
          <a:xfrm>
            <a:off x="740402" y="4647717"/>
            <a:ext cx="1333500" cy="495300"/>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de-DE" dirty="0"/>
              <a:t>D&amp;I Initiatives </a:t>
            </a:r>
            <a:r>
              <a:rPr lang="de-DE" dirty="0" err="1"/>
              <a:t>Implemented</a:t>
            </a:r>
            <a:endParaRPr lang="en-US" dirty="0"/>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p:txBody>
          <a:bodyPr/>
          <a:lstStyle/>
          <a:p>
            <a:r>
              <a:rPr lang="en-US" b="1" dirty="0"/>
              <a:t>Top-Management Commitment:</a:t>
            </a:r>
            <a:r>
              <a:rPr lang="en-US" dirty="0"/>
              <a:t> Leadership actively championed D&amp;I from the outset. D&amp;I goals were integrated into 3DSE’s </a:t>
            </a:r>
            <a:r>
              <a:rPr lang="en-US" b="1" dirty="0"/>
              <a:t>strategy and leadership guidelines</a:t>
            </a:r>
            <a:r>
              <a:rPr lang="en-US" dirty="0"/>
              <a:t> to ensure management accountability​. Executive buy-in was seen as critical: </a:t>
            </a:r>
            <a:r>
              <a:rPr lang="en-US" i="1" dirty="0"/>
              <a:t>“Am </a:t>
            </a:r>
            <a:r>
              <a:rPr lang="en-US" i="1" dirty="0" err="1"/>
              <a:t>wichtigsten</a:t>
            </a:r>
            <a:r>
              <a:rPr lang="en-US" i="1" dirty="0"/>
              <a:t> </a:t>
            </a:r>
            <a:r>
              <a:rPr lang="en-US" i="1" dirty="0" err="1"/>
              <a:t>ist</a:t>
            </a:r>
            <a:r>
              <a:rPr lang="en-US" i="1" dirty="0"/>
              <a:t> es, von Anfang an die </a:t>
            </a:r>
            <a:r>
              <a:rPr lang="en-US" i="1" dirty="0" err="1"/>
              <a:t>Führungsebene</a:t>
            </a:r>
            <a:r>
              <a:rPr lang="en-US" i="1" dirty="0"/>
              <a:t> </a:t>
            </a:r>
            <a:r>
              <a:rPr lang="en-US" i="1" dirty="0" err="1"/>
              <a:t>mitzunehmen</a:t>
            </a:r>
            <a:r>
              <a:rPr lang="en-US" i="1" dirty="0"/>
              <a:t>”</a:t>
            </a:r>
            <a:r>
              <a:rPr lang="en-US" dirty="0"/>
              <a:t> (German for “Most important is to get the leadership on board from the start”)​, as the HR manager driving D&amp;I noted. This set a tone of inclusive leadership at the top.</a:t>
            </a:r>
          </a:p>
          <a:p>
            <a:endParaRPr lang="en-US" dirty="0"/>
          </a:p>
          <a:p>
            <a:r>
              <a:rPr lang="en-US" b="1" dirty="0"/>
              <a:t>Inclusive Workplace Culture:</a:t>
            </a:r>
            <a:r>
              <a:rPr lang="en-US" dirty="0"/>
              <a:t> 3DSE worked to cultivate an open and tolerant culture. The firm initiated </a:t>
            </a:r>
            <a:r>
              <a:rPr lang="en-US" b="1" dirty="0"/>
              <a:t>employee training, discussions, and feedback rounds on diversity</a:t>
            </a:r>
            <a:r>
              <a:rPr lang="en-US" dirty="0"/>
              <a:t> to raise awareness and gather ideas​. These regular workshops and surveys encouraged staff to voice concerns and suggestions, helping employees feel heard and involved in the inclusion journey. Over time, team feedback indicated the workforce had become “much more heterogeneous” and that </a:t>
            </a:r>
            <a:r>
              <a:rPr lang="en-US" b="1" dirty="0"/>
              <a:t>different opinions and perspectives were more appreciated</a:t>
            </a:r>
            <a:r>
              <a:rPr lang="en-US" dirty="0"/>
              <a:t> in daily work – a clear sign of growing inclusion.</a:t>
            </a:r>
          </a:p>
          <a:p>
            <a:endParaRPr lang="en-US" dirty="0"/>
          </a:p>
          <a:p>
            <a:r>
              <a:rPr lang="en-US" b="1" dirty="0"/>
              <a:t>Diverse Talent Recruitment &amp; Development:</a:t>
            </a:r>
            <a:r>
              <a:rPr lang="en-US" dirty="0"/>
              <a:t> The company began </a:t>
            </a:r>
            <a:r>
              <a:rPr lang="en-US" b="1" dirty="0"/>
              <a:t>broadening its hiring practices</a:t>
            </a:r>
            <a:r>
              <a:rPr lang="en-US" dirty="0"/>
              <a:t> to attract talent from underrepresented groups (e.g. international candidates and women) in its technical field. </a:t>
            </a:r>
            <a:endParaRPr lang="de-DE" dirty="0"/>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p:txBody>
          <a:bodyPr/>
          <a:lstStyle/>
          <a:p>
            <a:r>
              <a:rPr lang="en-US" dirty="0"/>
              <a:t>Job descriptions were reviewed to eliminate bias, and hiring managers received training to recognize unconscious bias (in line with 3DSE’s charter commitments). While specific metrics aren’t public, the change is evident: in a few years, 3DSE’s team composition became significantly more diverse in terms of gender and nationality. The firm also supports continuous learning and development for all employees, ensuring </a:t>
            </a:r>
            <a:r>
              <a:rPr lang="en-US" b="1" dirty="0"/>
              <a:t>equal opportunities for advancement</a:t>
            </a:r>
            <a:r>
              <a:rPr lang="en-US" dirty="0"/>
              <a:t> so that diverse talent can grow within the company.</a:t>
            </a:r>
          </a:p>
          <a:p>
            <a:endParaRPr lang="en-US" dirty="0"/>
          </a:p>
          <a:p>
            <a:r>
              <a:rPr lang="en-US" b="1" dirty="0"/>
              <a:t>Benefits to the Company and Employees:</a:t>
            </a:r>
            <a:r>
              <a:rPr lang="en-US" dirty="0"/>
              <a:t> 3DSE’s D&amp;I strategy has yielded tangible benefits. Internally, a more inclusive culture has improved </a:t>
            </a:r>
            <a:r>
              <a:rPr lang="en-US" b="1" dirty="0"/>
              <a:t>employee engagement and retention</a:t>
            </a:r>
            <a:r>
              <a:rPr lang="en-US" dirty="0"/>
              <a:t>, as people feel their unique perspectives are valued. Feedback from staff confirms a stronger sense of belonging and better teamwork now that the company is more diverse. Different viewpoints have spurred greater creativity and problem-solving, important for an innovation-focused business. Externally, 3DSE’s diversity makes it more competitive in a global market: teams that mirror the international nature of clients (e.g. in aerospace) can better understand client needs and drive innovation. In addition, embracing diversity has enhanced 3DSE’s employer brand. In a tight labor market, </a:t>
            </a:r>
            <a:r>
              <a:rPr lang="en-US" b="1" dirty="0"/>
              <a:t>“</a:t>
            </a:r>
            <a:r>
              <a:rPr lang="en-US" b="1" dirty="0" err="1"/>
              <a:t>Vielfalt</a:t>
            </a:r>
            <a:r>
              <a:rPr lang="en-US" b="1" dirty="0"/>
              <a:t> </a:t>
            </a:r>
            <a:r>
              <a:rPr lang="en-US" b="1" dirty="0" err="1"/>
              <a:t>zieht</a:t>
            </a:r>
            <a:r>
              <a:rPr lang="en-US" b="1" dirty="0"/>
              <a:t> </a:t>
            </a:r>
            <a:r>
              <a:rPr lang="en-US" b="1" dirty="0" err="1"/>
              <a:t>Vielfalt</a:t>
            </a:r>
            <a:r>
              <a:rPr lang="en-US" b="1" dirty="0"/>
              <a:t> an”</a:t>
            </a:r>
            <a:r>
              <a:rPr lang="en-US" dirty="0"/>
              <a:t> (“diversity attracts diversity”) – diverse teams have a </a:t>
            </a:r>
            <a:r>
              <a:rPr lang="en-US" i="1" dirty="0"/>
              <a:t>magnetic pull</a:t>
            </a:r>
            <a:r>
              <a:rPr lang="en-US" dirty="0"/>
              <a:t> on job seekers. By being known as an inclusive employer, 3DSE can attract a broader talent pool and mitigate skills shortages. Overall, the company’s investment in D&amp;I has strengthened its innovation capability and reputation, while employees enjoy a more open, equitable workplace.</a:t>
            </a: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3" name="Bildplatzhalter 12">
            <a:extLst>
              <a:ext uri="{FF2B5EF4-FFF2-40B4-BE49-F238E27FC236}">
                <a16:creationId xmlns:a16="http://schemas.microsoft.com/office/drawing/2014/main" id="{7D23197B-EED2-49A8-85FD-9B2194158C35}"/>
              </a:ext>
            </a:extLst>
          </p:cNvPr>
          <p:cNvPicPr>
            <a:picLocks noGrp="1" noChangeAspect="1"/>
          </p:cNvPicPr>
          <p:nvPr>
            <p:ph type="pic" sz="quarter" idx="41"/>
          </p:nvPr>
        </p:nvPicPr>
        <p:blipFill>
          <a:blip r:embed="rId2"/>
          <a:srcRect t="22993" b="22993"/>
          <a:stretch/>
        </p:blipFill>
        <p:spPr>
          <a:xfrm>
            <a:off x="-1" y="-11581"/>
            <a:ext cx="7559675" cy="2723566"/>
          </a:xfr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2267151" y="4806180"/>
            <a:ext cx="4705438" cy="2867812"/>
            <a:chOff x="2267151" y="4806180"/>
            <a:chExt cx="4705438" cy="2867812"/>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151" y="4806180"/>
              <a:ext cx="4705438" cy="2867812"/>
            </a:xfrm>
            <a:prstGeom prst="rect">
              <a:avLst/>
            </a:prstGeom>
          </p:spPr>
        </p:pic>
        <p:sp>
          <p:nvSpPr>
            <p:cNvPr id="2" name="Rectangle 1">
              <a:extLst>
                <a:ext uri="{FF2B5EF4-FFF2-40B4-BE49-F238E27FC236}">
                  <a16:creationId xmlns:a16="http://schemas.microsoft.com/office/drawing/2014/main" id="{CEFCB33C-5E71-88BB-278E-D1965563432E}"/>
                </a:ext>
              </a:extLst>
            </p:cNvPr>
            <p:cNvSpPr/>
            <p:nvPr/>
          </p:nvSpPr>
          <p:spPr>
            <a:xfrm>
              <a:off x="2980464" y="5760264"/>
              <a:ext cx="3326210" cy="1129869"/>
            </a:xfrm>
            <a:prstGeom prst="rect">
              <a:avLst/>
            </a:prstGeom>
            <a:blipFill>
              <a:blip r:embed="rId3"/>
              <a:srcRect/>
              <a:stretch>
                <a:fillRect t="-30797" b="-6546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7"/>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8"/>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1"/>
            <a:extLst>
              <a:ext uri="{FF2B5EF4-FFF2-40B4-BE49-F238E27FC236}">
                <a16:creationId xmlns:a16="http://schemas.microsoft.com/office/drawing/2014/main" id="{BA97B80B-044F-9E37-D387-F8D3087124F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a:extLst>
              <a:ext uri="{FF2B5EF4-FFF2-40B4-BE49-F238E27FC236}">
                <a16:creationId xmlns:a16="http://schemas.microsoft.com/office/drawing/2014/main" id="{DAADB9A9-4337-4C76-9F46-1AC74A8C4C11}"/>
              </a:ext>
            </a:extLst>
          </p:cNvPr>
          <p:cNvSpPr/>
          <p:nvPr/>
        </p:nvSpPr>
        <p:spPr>
          <a:xfrm>
            <a:off x="2969315" y="5063694"/>
            <a:ext cx="3337359" cy="2065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3E5E1FF9-5AD1-42C1-8056-C0E96AB536F2}"/>
              </a:ext>
            </a:extLst>
          </p:cNvPr>
          <p:cNvPicPr>
            <a:picLocks noChangeAspect="1"/>
          </p:cNvPicPr>
          <p:nvPr/>
        </p:nvPicPr>
        <p:blipFill rotWithShape="1">
          <a:blip r:embed="rId13"/>
          <a:srcRect l="4811" r="4811"/>
          <a:stretch/>
        </p:blipFill>
        <p:spPr>
          <a:xfrm>
            <a:off x="2969316" y="5108578"/>
            <a:ext cx="3337359" cy="1984473"/>
          </a:xfrm>
          <a:prstGeom prst="rect">
            <a:avLst/>
          </a:prstGeom>
        </p:spPr>
      </p:pic>
      <p:sp>
        <p:nvSpPr>
          <p:cNvPr id="40" name="Text Placeholder 15">
            <a:extLst>
              <a:ext uri="{FF2B5EF4-FFF2-40B4-BE49-F238E27FC236}">
                <a16:creationId xmlns:a16="http://schemas.microsoft.com/office/drawing/2014/main" id="{77AA6D53-37CD-4116-835D-914DE62BC73A}"/>
              </a:ext>
            </a:extLst>
          </p:cNvPr>
          <p:cNvSpPr txBox="1">
            <a:spLocks/>
          </p:cNvSpPr>
          <p:nvPr/>
        </p:nvSpPr>
        <p:spPr>
          <a:xfrm>
            <a:off x="1022665" y="4300310"/>
            <a:ext cx="3050631" cy="238796"/>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endParaRPr lang="en-GB" sz="15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Freeform 26">
            <a:extLst>
              <a:ext uri="{FF2B5EF4-FFF2-40B4-BE49-F238E27FC236}">
                <a16:creationId xmlns:a16="http://schemas.microsoft.com/office/drawing/2014/main" id="{BBD25C33-DCE8-4826-ADE7-F7569A8529AD}"/>
              </a:ext>
            </a:extLst>
          </p:cNvPr>
          <p:cNvSpPr/>
          <p:nvPr/>
        </p:nvSpPr>
        <p:spPr>
          <a:xfrm>
            <a:off x="3426287" y="3849655"/>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Textplatzhalter 2">
            <a:extLst>
              <a:ext uri="{FF2B5EF4-FFF2-40B4-BE49-F238E27FC236}">
                <a16:creationId xmlns:a16="http://schemas.microsoft.com/office/drawing/2014/main" id="{BA6E37C0-8B8C-4549-B58C-89799CD48D20}"/>
              </a:ext>
            </a:extLst>
          </p:cNvPr>
          <p:cNvSpPr txBox="1">
            <a:spLocks/>
          </p:cNvSpPr>
          <p:nvPr/>
        </p:nvSpPr>
        <p:spPr>
          <a:xfrm>
            <a:off x="865468" y="3781043"/>
            <a:ext cx="3050631" cy="1608346"/>
          </a:xfrm>
          <a:prstGeom prst="rect">
            <a:avLst/>
          </a:prstGeom>
        </p:spPr>
        <p:txBody>
          <a:bodyPr>
            <a:normAutofit/>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de-DE"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r>
              <a:rPr lang="de-DE" sz="18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Diversity</a:t>
            </a:r>
            <a:r>
              <a:rPr lang="de-DE"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de-DE" sz="18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attracts</a:t>
            </a:r>
            <a:r>
              <a:rPr lang="de-DE"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de-DE" sz="18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Diversity</a:t>
            </a:r>
            <a:r>
              <a:rPr lang="de-DE" sz="1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de-DE"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674</Words>
  <Application>Microsoft Office PowerPoint</Application>
  <PresentationFormat>Benutzerdefiniert</PresentationFormat>
  <Paragraphs>23</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605</cp:revision>
  <dcterms:created xsi:type="dcterms:W3CDTF">2020-10-14T13:32:04Z</dcterms:created>
  <dcterms:modified xsi:type="dcterms:W3CDTF">2025-04-20T14:23:04Z</dcterms:modified>
</cp:coreProperties>
</file>