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1"/>
  </p:sldMasterIdLst>
  <p:notesMasterIdLst>
    <p:notesMasterId r:id="rId5"/>
  </p:notesMasterIdLst>
  <p:handoutMasterIdLst>
    <p:handoutMasterId r:id="rId6"/>
  </p:handoutMasterIdLst>
  <p:sldIdLst>
    <p:sldId id="343" r:id="rId2"/>
    <p:sldId id="332" r:id="rId3"/>
    <p:sldId id="315" r:id="rId4"/>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6D59B2-1FAA-3EB7-A239-883FFFB48D55}" name="Erika Katharina Nepp" initials="EN" userId="92941dc9616f37b8" providerId="Windows Live"/>
  <p188:author id="{6F6AC1B5-091D-1CDE-B6DC-D9BD5F13D11C}" name="Elaine" initials="E" userId="93d85093fdedce0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2B5"/>
    <a:srgbClr val="E14726"/>
    <a:srgbClr val="083F59"/>
    <a:srgbClr val="30583F"/>
    <a:srgbClr val="ECECEC"/>
    <a:srgbClr val="17AAA3"/>
    <a:srgbClr val="FEC713"/>
    <a:srgbClr val="28ACE2"/>
    <a:srgbClr val="702E8C"/>
    <a:srgbClr val="10B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p:restoredTop sz="96281"/>
  </p:normalViewPr>
  <p:slideViewPr>
    <p:cSldViewPr snapToGrid="0" snapToObjects="1">
      <p:cViewPr>
        <p:scale>
          <a:sx n="100" d="100"/>
          <a:sy n="100" d="100"/>
        </p:scale>
        <p:origin x="1912" y="-1520"/>
      </p:cViewPr>
      <p:guideLst/>
    </p:cSldViewPr>
  </p:slideViewPr>
  <p:notesTextViewPr>
    <p:cViewPr>
      <p:scale>
        <a:sx n="1" d="1"/>
        <a:sy n="1" d="1"/>
      </p:scale>
      <p:origin x="0" y="0"/>
    </p:cViewPr>
  </p:notesTextViewPr>
  <p:sorterViewPr>
    <p:cViewPr>
      <p:scale>
        <a:sx n="55" d="100"/>
        <a:sy n="55" d="100"/>
      </p:scale>
      <p:origin x="0" y="0"/>
    </p:cViewPr>
  </p:sorterViewPr>
  <p:notesViewPr>
    <p:cSldViewPr snapToGrid="0" snapToObjects="1">
      <p:cViewPr varScale="1">
        <p:scale>
          <a:sx n="71" d="100"/>
          <a:sy n="71" d="100"/>
        </p:scale>
        <p:origin x="22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microsoft.com/office/2018/10/relationships/authors" Target="authors.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4/20/2025</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‹Nr.›</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4/20/2025</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‹Nr.›</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80038FA-CD6D-8513-8C53-C3D2F13E4F6D}"/>
              </a:ext>
            </a:extLst>
          </p:cNvPr>
          <p:cNvSpPr/>
          <p:nvPr userDrawn="1"/>
        </p:nvSpPr>
        <p:spPr>
          <a:xfrm>
            <a:off x="3661740" y="583659"/>
            <a:ext cx="3554388" cy="9004477"/>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32">
            <a:extLst>
              <a:ext uri="{FF2B5EF4-FFF2-40B4-BE49-F238E27FC236}">
                <a16:creationId xmlns:a16="http://schemas.microsoft.com/office/drawing/2014/main" id="{EEBE68BB-D0CA-7387-77D4-8382DE95C606}"/>
              </a:ext>
            </a:extLst>
          </p:cNvPr>
          <p:cNvSpPr>
            <a:spLocks noGrp="1"/>
          </p:cNvSpPr>
          <p:nvPr>
            <p:ph type="body" sz="quarter" idx="52" hasCustomPrompt="1"/>
          </p:nvPr>
        </p:nvSpPr>
        <p:spPr>
          <a:xfrm>
            <a:off x="3911744" y="3830366"/>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6" name="Text Placeholder 23">
            <a:extLst>
              <a:ext uri="{FF2B5EF4-FFF2-40B4-BE49-F238E27FC236}">
                <a16:creationId xmlns:a16="http://schemas.microsoft.com/office/drawing/2014/main" id="{DA5E7207-2C22-7EC3-F7D7-F49B46327D53}"/>
              </a:ext>
            </a:extLst>
          </p:cNvPr>
          <p:cNvSpPr>
            <a:spLocks noGrp="1"/>
          </p:cNvSpPr>
          <p:nvPr>
            <p:ph type="body" sz="quarter" idx="13" hasCustomPrompt="1"/>
          </p:nvPr>
        </p:nvSpPr>
        <p:spPr>
          <a:xfrm>
            <a:off x="3949091" y="1698869"/>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24" name="Picture Placeholder 23">
            <a:extLst>
              <a:ext uri="{FF2B5EF4-FFF2-40B4-BE49-F238E27FC236}">
                <a16:creationId xmlns:a16="http://schemas.microsoft.com/office/drawing/2014/main" id="{875A145F-9405-A9AC-F459-BF01A1B33E43}"/>
              </a:ext>
            </a:extLst>
          </p:cNvPr>
          <p:cNvSpPr>
            <a:spLocks noGrp="1"/>
          </p:cNvSpPr>
          <p:nvPr>
            <p:ph type="pic" sz="quarter" idx="42"/>
          </p:nvPr>
        </p:nvSpPr>
        <p:spPr>
          <a:xfrm>
            <a:off x="343547" y="4471997"/>
            <a:ext cx="5171765" cy="4643473"/>
          </a:xfrm>
          <a:custGeom>
            <a:avLst/>
            <a:gdLst>
              <a:gd name="connsiteX0" fmla="*/ 1037262 w 5171765"/>
              <a:gd name="connsiteY0" fmla="*/ 4496999 h 4643473"/>
              <a:gd name="connsiteX1" fmla="*/ 1038765 w 5171765"/>
              <a:gd name="connsiteY1" fmla="*/ 4498358 h 4643473"/>
              <a:gd name="connsiteX2" fmla="*/ 1003337 w 5171765"/>
              <a:gd name="connsiteY2" fmla="*/ 4604099 h 4643473"/>
              <a:gd name="connsiteX3" fmla="*/ 1001516 w 5171765"/>
              <a:gd name="connsiteY3" fmla="*/ 4603691 h 4643473"/>
              <a:gd name="connsiteX4" fmla="*/ 832334 w 5171765"/>
              <a:gd name="connsiteY4" fmla="*/ 4292095 h 4643473"/>
              <a:gd name="connsiteX5" fmla="*/ 895661 w 5171765"/>
              <a:gd name="connsiteY5" fmla="*/ 4367164 h 4643473"/>
              <a:gd name="connsiteX6" fmla="*/ 882824 w 5171765"/>
              <a:gd name="connsiteY6" fmla="*/ 4355407 h 4643473"/>
              <a:gd name="connsiteX7" fmla="*/ 715725 w 5171765"/>
              <a:gd name="connsiteY7" fmla="*/ 4127038 h 4643473"/>
              <a:gd name="connsiteX8" fmla="*/ 774597 w 5171765"/>
              <a:gd name="connsiteY8" fmla="*/ 4219697 h 4643473"/>
              <a:gd name="connsiteX9" fmla="*/ 753415 w 5171765"/>
              <a:gd name="connsiteY9" fmla="*/ 4193137 h 4643473"/>
              <a:gd name="connsiteX10" fmla="*/ 628360 w 5171765"/>
              <a:gd name="connsiteY10" fmla="*/ 3953915 h 4643473"/>
              <a:gd name="connsiteX11" fmla="*/ 675582 w 5171765"/>
              <a:gd name="connsiteY11" fmla="*/ 4056635 h 4643473"/>
              <a:gd name="connsiteX12" fmla="*/ 650998 w 5171765"/>
              <a:gd name="connsiteY12" fmla="*/ 4013522 h 4643473"/>
              <a:gd name="connsiteX13" fmla="*/ 578970 w 5171765"/>
              <a:gd name="connsiteY13" fmla="*/ 3820003 h 4643473"/>
              <a:gd name="connsiteX14" fmla="*/ 590197 w 5171765"/>
              <a:gd name="connsiteY14" fmla="*/ 3853428 h 4643473"/>
              <a:gd name="connsiteX15" fmla="*/ 577515 w 5171765"/>
              <a:gd name="connsiteY15" fmla="*/ 3820036 h 4643473"/>
              <a:gd name="connsiteX16" fmla="*/ 0 w 5171765"/>
              <a:gd name="connsiteY16" fmla="*/ 0 h 4643473"/>
              <a:gd name="connsiteX17" fmla="*/ 4272465 w 5171765"/>
              <a:gd name="connsiteY17" fmla="*/ 0 h 4643473"/>
              <a:gd name="connsiteX18" fmla="*/ 5171765 w 5171765"/>
              <a:gd name="connsiteY18" fmla="*/ 899042 h 4643473"/>
              <a:gd name="connsiteX19" fmla="*/ 5171765 w 5171765"/>
              <a:gd name="connsiteY19" fmla="*/ 4643473 h 4643473"/>
              <a:gd name="connsiteX20" fmla="*/ 1537845 w 5171765"/>
              <a:gd name="connsiteY20" fmla="*/ 4643473 h 4643473"/>
              <a:gd name="connsiteX21" fmla="*/ 1535285 w 5171765"/>
              <a:gd name="connsiteY21" fmla="*/ 4524787 h 4643473"/>
              <a:gd name="connsiteX22" fmla="*/ 796381 w 5171765"/>
              <a:gd name="connsiteY22" fmla="*/ 3815598 h 4643473"/>
              <a:gd name="connsiteX23" fmla="*/ 578971 w 5171765"/>
              <a:gd name="connsiteY23" fmla="*/ 3820003 h 4643473"/>
              <a:gd name="connsiteX24" fmla="*/ 539492 w 5171765"/>
              <a:gd name="connsiteY24" fmla="*/ 3647294 h 4643473"/>
              <a:gd name="connsiteX25" fmla="*/ 523148 w 5171765"/>
              <a:gd name="connsiteY25" fmla="*/ 3469078 h 4643473"/>
              <a:gd name="connsiteX26" fmla="*/ 0 w 5171765"/>
              <a:gd name="connsiteY26" fmla="*/ 3294392 h 464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71765" h="4643473">
                <a:moveTo>
                  <a:pt x="1037262" y="4496999"/>
                </a:moveTo>
                <a:lnTo>
                  <a:pt x="1038765" y="4498358"/>
                </a:lnTo>
                <a:lnTo>
                  <a:pt x="1003337" y="4604099"/>
                </a:lnTo>
                <a:lnTo>
                  <a:pt x="1001516" y="4603691"/>
                </a:lnTo>
                <a:close/>
                <a:moveTo>
                  <a:pt x="832334" y="4292095"/>
                </a:moveTo>
                <a:lnTo>
                  <a:pt x="895661" y="4367164"/>
                </a:lnTo>
                <a:lnTo>
                  <a:pt x="882824" y="4355407"/>
                </a:lnTo>
                <a:close/>
                <a:moveTo>
                  <a:pt x="715725" y="4127038"/>
                </a:moveTo>
                <a:lnTo>
                  <a:pt x="774597" y="4219697"/>
                </a:lnTo>
                <a:lnTo>
                  <a:pt x="753415" y="4193137"/>
                </a:lnTo>
                <a:close/>
                <a:moveTo>
                  <a:pt x="628360" y="3953915"/>
                </a:moveTo>
                <a:lnTo>
                  <a:pt x="675582" y="4056635"/>
                </a:lnTo>
                <a:lnTo>
                  <a:pt x="650998" y="4013522"/>
                </a:lnTo>
                <a:close/>
                <a:moveTo>
                  <a:pt x="578970" y="3820003"/>
                </a:moveTo>
                <a:lnTo>
                  <a:pt x="590197" y="3853428"/>
                </a:lnTo>
                <a:lnTo>
                  <a:pt x="577515" y="3820036"/>
                </a:lnTo>
                <a:close/>
                <a:moveTo>
                  <a:pt x="0" y="0"/>
                </a:moveTo>
                <a:lnTo>
                  <a:pt x="4272465" y="0"/>
                </a:lnTo>
                <a:cubicBezTo>
                  <a:pt x="4769449" y="0"/>
                  <a:pt x="5171765" y="402203"/>
                  <a:pt x="5171765" y="899042"/>
                </a:cubicBezTo>
                <a:lnTo>
                  <a:pt x="5171765" y="4643473"/>
                </a:lnTo>
                <a:lnTo>
                  <a:pt x="1537845" y="4643473"/>
                </a:lnTo>
                <a:lnTo>
                  <a:pt x="1535285" y="4524787"/>
                </a:lnTo>
                <a:cubicBezTo>
                  <a:pt x="1191541" y="4419069"/>
                  <a:pt x="915369" y="4154775"/>
                  <a:pt x="796381" y="3815598"/>
                </a:cubicBezTo>
                <a:lnTo>
                  <a:pt x="578971" y="3820003"/>
                </a:lnTo>
                <a:lnTo>
                  <a:pt x="539492" y="3647294"/>
                </a:lnTo>
                <a:cubicBezTo>
                  <a:pt x="530127" y="3588746"/>
                  <a:pt x="524618" y="3529279"/>
                  <a:pt x="523148" y="3469078"/>
                </a:cubicBezTo>
                <a:lnTo>
                  <a:pt x="0" y="3294392"/>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11024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326599" y="2498271"/>
            <a:ext cx="6826675" cy="629589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14726"/>
          </a:solidFill>
          <a:ln w="24491" cap="flat">
            <a:noFill/>
            <a:prstDash val="solid"/>
            <a:miter/>
          </a:ln>
        </p:spPr>
        <p:txBody>
          <a:bodyPr rtlCol="0" anchor="ctr"/>
          <a:lstStyle/>
          <a:p>
            <a:endParaRPr lang="en-US" b="0" i="0" dirty="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pic>
        <p:nvPicPr>
          <p:cNvPr id="446" name="Picture 445">
            <a:extLst>
              <a:ext uri="{FF2B5EF4-FFF2-40B4-BE49-F238E27FC236}">
                <a16:creationId xmlns:a16="http://schemas.microsoft.com/office/drawing/2014/main" id="{F5F16B76-62CD-3339-48A4-7E07043694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93882" y="10212007"/>
            <a:ext cx="1184829" cy="272079"/>
          </a:xfrm>
          <a:prstGeom prst="rect">
            <a:avLst/>
          </a:prstGeom>
          <a:ln>
            <a:noFill/>
          </a:ln>
          <a:extLst>
            <a:ext uri="{53640926-AAD7-44D8-BBD7-CCE9431645EC}">
              <a14:shadowObscured xmlns:a14="http://schemas.microsoft.com/office/drawing/2010/main"/>
            </a:ext>
          </a:extLst>
        </p:spPr>
      </p:pic>
      <p:grpSp>
        <p:nvGrpSpPr>
          <p:cNvPr id="2" name="Group 1">
            <a:extLst>
              <a:ext uri="{FF2B5EF4-FFF2-40B4-BE49-F238E27FC236}">
                <a16:creationId xmlns:a16="http://schemas.microsoft.com/office/drawing/2014/main" id="{D1634DC5-C0B0-AE2E-DC55-1DB84A958C34}"/>
              </a:ext>
            </a:extLst>
          </p:cNvPr>
          <p:cNvGrpSpPr/>
          <p:nvPr userDrawn="1"/>
        </p:nvGrpSpPr>
        <p:grpSpPr>
          <a:xfrm rot="5015097" flipH="1">
            <a:off x="5266880" y="1756741"/>
            <a:ext cx="2061589" cy="1788378"/>
            <a:chOff x="-1397183" y="824494"/>
            <a:chExt cx="1192352" cy="1034336"/>
          </a:xfrm>
        </p:grpSpPr>
        <p:sp>
          <p:nvSpPr>
            <p:cNvPr id="3" name="Freeform 2">
              <a:extLst>
                <a:ext uri="{FF2B5EF4-FFF2-40B4-BE49-F238E27FC236}">
                  <a16:creationId xmlns:a16="http://schemas.microsoft.com/office/drawing/2014/main" id="{C9A5368E-0746-841B-5C82-1E1157922036}"/>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4023B3B-161A-BD81-8A44-20BFDAADCE08}"/>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58745F8-5F13-71C2-4B8B-865243F14967}"/>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BD7D81A4-BF1D-F480-E28D-5835F60B7627}"/>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627307479"/>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0" y="5681479"/>
            <a:ext cx="7559675" cy="3765660"/>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0E72B5"/>
          </a:solidFill>
          <a:ln w="3060" cap="flat">
            <a:noFill/>
            <a:prstDash val="solid"/>
            <a:miter/>
          </a:ln>
        </p:spPr>
        <p:txBody>
          <a:bodyPr rtlCol="0" anchor="ctr"/>
          <a:lstStyle/>
          <a:p>
            <a:r>
              <a:rPr lang="en-US"/>
              <a:t>`</a:t>
            </a:r>
          </a:p>
        </p:txBody>
      </p:sp>
      <p:sp>
        <p:nvSpPr>
          <p:cNvPr id="9" name="Round Single Corner Rectangle 8">
            <a:extLst>
              <a:ext uri="{FF2B5EF4-FFF2-40B4-BE49-F238E27FC236}">
                <a16:creationId xmlns:a16="http://schemas.microsoft.com/office/drawing/2014/main" id="{6023AD0E-BC9C-EEA8-E13F-72C787B84636}"/>
              </a:ext>
            </a:extLst>
          </p:cNvPr>
          <p:cNvSpPr/>
          <p:nvPr userDrawn="1"/>
        </p:nvSpPr>
        <p:spPr>
          <a:xfrm>
            <a:off x="-1" y="2955472"/>
            <a:ext cx="4376057" cy="2726008"/>
          </a:xfrm>
          <a:prstGeom prst="round1Rect">
            <a:avLst/>
          </a:prstGeom>
          <a:solidFill>
            <a:srgbClr val="E14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83">
            <a:extLst>
              <a:ext uri="{FF2B5EF4-FFF2-40B4-BE49-F238E27FC236}">
                <a16:creationId xmlns:a16="http://schemas.microsoft.com/office/drawing/2014/main" id="{773596F9-70AC-D498-A51A-A1A238F9F2C1}"/>
              </a:ext>
            </a:extLst>
          </p:cNvPr>
          <p:cNvSpPr/>
          <p:nvPr userDrawn="1"/>
        </p:nvSpPr>
        <p:spPr>
          <a:xfrm rot="16200000">
            <a:off x="2215340"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44DC9CE-286B-E8AE-DFDB-5F2176A10EE7}"/>
              </a:ext>
            </a:extLst>
          </p:cNvPr>
          <p:cNvSpPr/>
          <p:nvPr userDrawn="1"/>
        </p:nvSpPr>
        <p:spPr>
          <a:xfrm rot="16200000">
            <a:off x="1304666"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5" name="Text Placeholder 23">
            <a:extLst>
              <a:ext uri="{FF2B5EF4-FFF2-40B4-BE49-F238E27FC236}">
                <a16:creationId xmlns:a16="http://schemas.microsoft.com/office/drawing/2014/main" id="{23E29239-DF15-D95F-BD10-5B6402351A0C}"/>
              </a:ext>
            </a:extLst>
          </p:cNvPr>
          <p:cNvSpPr>
            <a:spLocks noGrp="1"/>
          </p:cNvSpPr>
          <p:nvPr>
            <p:ph type="body" sz="quarter" idx="44" hasCustomPrompt="1"/>
          </p:nvPr>
        </p:nvSpPr>
        <p:spPr>
          <a:xfrm>
            <a:off x="576450" y="913401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5" name="Graphic 4">
            <a:extLst>
              <a:ext uri="{FF2B5EF4-FFF2-40B4-BE49-F238E27FC236}">
                <a16:creationId xmlns:a16="http://schemas.microsoft.com/office/drawing/2014/main" id="{1F27DBA8-5E67-243C-A148-C62CC9803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99" y="0"/>
            <a:ext cx="3522338" cy="2659725"/>
          </a:xfrm>
          <a:prstGeom prst="rect">
            <a:avLst/>
          </a:prstGeom>
        </p:spPr>
      </p:pic>
      <p:pic>
        <p:nvPicPr>
          <p:cNvPr id="4" name="Picture 3">
            <a:extLst>
              <a:ext uri="{FF2B5EF4-FFF2-40B4-BE49-F238E27FC236}">
                <a16:creationId xmlns:a16="http://schemas.microsoft.com/office/drawing/2014/main" id="{D69AD1E6-16FE-2BF9-095A-861B6A0196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4449"/>
          <a:stretch/>
        </p:blipFill>
        <p:spPr bwMode="auto">
          <a:xfrm>
            <a:off x="693882" y="10212007"/>
            <a:ext cx="1184829" cy="272079"/>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55EF9A95-A7B7-5A33-122F-60FEE271BC0F}"/>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
        <p:nvSpPr>
          <p:cNvPr id="2" name="Text Placeholder 32">
            <a:extLst>
              <a:ext uri="{FF2B5EF4-FFF2-40B4-BE49-F238E27FC236}">
                <a16:creationId xmlns:a16="http://schemas.microsoft.com/office/drawing/2014/main" id="{FF76D46A-D188-E7F1-5686-3EED344D4454}"/>
              </a:ext>
            </a:extLst>
          </p:cNvPr>
          <p:cNvSpPr>
            <a:spLocks noGrp="1"/>
          </p:cNvSpPr>
          <p:nvPr>
            <p:ph type="body" sz="quarter" idx="32" hasCustomPrompt="1"/>
          </p:nvPr>
        </p:nvSpPr>
        <p:spPr>
          <a:xfrm>
            <a:off x="4034880" y="7009360"/>
            <a:ext cx="2865335" cy="1734679"/>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Short description</a:t>
            </a:r>
            <a:endParaRPr lang="en-US" dirty="0"/>
          </a:p>
        </p:txBody>
      </p:sp>
      <p:sp>
        <p:nvSpPr>
          <p:cNvPr id="19" name="Text Placeholder 32">
            <a:extLst>
              <a:ext uri="{FF2B5EF4-FFF2-40B4-BE49-F238E27FC236}">
                <a16:creationId xmlns:a16="http://schemas.microsoft.com/office/drawing/2014/main" id="{7B7ED498-EEA9-54EE-55B6-D1F7883005CE}"/>
              </a:ext>
            </a:extLst>
          </p:cNvPr>
          <p:cNvSpPr>
            <a:spLocks noGrp="1"/>
          </p:cNvSpPr>
          <p:nvPr>
            <p:ph type="body" sz="quarter" idx="60" hasCustomPrompt="1"/>
          </p:nvPr>
        </p:nvSpPr>
        <p:spPr>
          <a:xfrm>
            <a:off x="555032" y="7010528"/>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Date of Interview</a:t>
            </a:r>
            <a:endParaRPr lang="en-US" dirty="0"/>
          </a:p>
        </p:txBody>
      </p:sp>
      <p:sp>
        <p:nvSpPr>
          <p:cNvPr id="20" name="Text Placeholder 32">
            <a:extLst>
              <a:ext uri="{FF2B5EF4-FFF2-40B4-BE49-F238E27FC236}">
                <a16:creationId xmlns:a16="http://schemas.microsoft.com/office/drawing/2014/main" id="{0EECE17C-93E9-620F-396D-B6FB994831C3}"/>
              </a:ext>
            </a:extLst>
          </p:cNvPr>
          <p:cNvSpPr>
            <a:spLocks noGrp="1"/>
          </p:cNvSpPr>
          <p:nvPr>
            <p:ph type="body" sz="quarter" idx="61" hasCustomPrompt="1"/>
          </p:nvPr>
        </p:nvSpPr>
        <p:spPr>
          <a:xfrm>
            <a:off x="555032" y="7233862"/>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1" name="Text Placeholder 32">
            <a:extLst>
              <a:ext uri="{FF2B5EF4-FFF2-40B4-BE49-F238E27FC236}">
                <a16:creationId xmlns:a16="http://schemas.microsoft.com/office/drawing/2014/main" id="{C81E1C63-8EC3-45DB-3E04-39311A1C21BA}"/>
              </a:ext>
            </a:extLst>
          </p:cNvPr>
          <p:cNvSpPr>
            <a:spLocks noGrp="1"/>
          </p:cNvSpPr>
          <p:nvPr>
            <p:ph type="body" sz="quarter" idx="62" hasCustomPrompt="1"/>
          </p:nvPr>
        </p:nvSpPr>
        <p:spPr>
          <a:xfrm>
            <a:off x="555032" y="758428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Contact Person</a:t>
            </a:r>
            <a:endParaRPr lang="en-US" dirty="0"/>
          </a:p>
        </p:txBody>
      </p:sp>
      <p:sp>
        <p:nvSpPr>
          <p:cNvPr id="22" name="Text Placeholder 32">
            <a:extLst>
              <a:ext uri="{FF2B5EF4-FFF2-40B4-BE49-F238E27FC236}">
                <a16:creationId xmlns:a16="http://schemas.microsoft.com/office/drawing/2014/main" id="{30D676FD-481C-AEF2-AF96-EE57E3B8B4C6}"/>
              </a:ext>
            </a:extLst>
          </p:cNvPr>
          <p:cNvSpPr>
            <a:spLocks noGrp="1"/>
          </p:cNvSpPr>
          <p:nvPr>
            <p:ph type="body" sz="quarter" idx="63" hasCustomPrompt="1"/>
          </p:nvPr>
        </p:nvSpPr>
        <p:spPr>
          <a:xfrm>
            <a:off x="555032" y="780762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3" name="Text Placeholder 32">
            <a:extLst>
              <a:ext uri="{FF2B5EF4-FFF2-40B4-BE49-F238E27FC236}">
                <a16:creationId xmlns:a16="http://schemas.microsoft.com/office/drawing/2014/main" id="{FA70CECB-A007-A6BC-71EE-FDBA7CEDF279}"/>
              </a:ext>
            </a:extLst>
          </p:cNvPr>
          <p:cNvSpPr>
            <a:spLocks noGrp="1"/>
          </p:cNvSpPr>
          <p:nvPr>
            <p:ph type="body" sz="quarter" idx="64" hasCustomPrompt="1"/>
          </p:nvPr>
        </p:nvSpPr>
        <p:spPr>
          <a:xfrm>
            <a:off x="555032" y="815796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E-mail</a:t>
            </a:r>
            <a:endParaRPr lang="en-US" dirty="0"/>
          </a:p>
        </p:txBody>
      </p:sp>
      <p:sp>
        <p:nvSpPr>
          <p:cNvPr id="24" name="Text Placeholder 32">
            <a:extLst>
              <a:ext uri="{FF2B5EF4-FFF2-40B4-BE49-F238E27FC236}">
                <a16:creationId xmlns:a16="http://schemas.microsoft.com/office/drawing/2014/main" id="{507A03CC-66BC-0F88-7AF2-5DBC59B2DFAA}"/>
              </a:ext>
            </a:extLst>
          </p:cNvPr>
          <p:cNvSpPr>
            <a:spLocks noGrp="1"/>
          </p:cNvSpPr>
          <p:nvPr>
            <p:ph type="body" sz="quarter" idx="65" hasCustomPrompt="1"/>
          </p:nvPr>
        </p:nvSpPr>
        <p:spPr>
          <a:xfrm>
            <a:off x="555032" y="838130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5" name="Text Placeholder 32">
            <a:extLst>
              <a:ext uri="{FF2B5EF4-FFF2-40B4-BE49-F238E27FC236}">
                <a16:creationId xmlns:a16="http://schemas.microsoft.com/office/drawing/2014/main" id="{25927A3C-CFA7-65D3-CA44-3DDCAD439C02}"/>
              </a:ext>
            </a:extLst>
          </p:cNvPr>
          <p:cNvSpPr>
            <a:spLocks noGrp="1"/>
          </p:cNvSpPr>
          <p:nvPr>
            <p:ph type="body" sz="quarter" idx="58" hasCustomPrompt="1"/>
          </p:nvPr>
        </p:nvSpPr>
        <p:spPr>
          <a:xfrm>
            <a:off x="555032" y="6436850"/>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Company Name</a:t>
            </a:r>
            <a:endParaRPr lang="en-US" dirty="0"/>
          </a:p>
        </p:txBody>
      </p:sp>
      <p:sp>
        <p:nvSpPr>
          <p:cNvPr id="26" name="Text Placeholder 32">
            <a:extLst>
              <a:ext uri="{FF2B5EF4-FFF2-40B4-BE49-F238E27FC236}">
                <a16:creationId xmlns:a16="http://schemas.microsoft.com/office/drawing/2014/main" id="{C1F439CB-39A3-DA53-5EDA-66637D5536E7}"/>
              </a:ext>
            </a:extLst>
          </p:cNvPr>
          <p:cNvSpPr>
            <a:spLocks noGrp="1"/>
          </p:cNvSpPr>
          <p:nvPr>
            <p:ph type="body" sz="quarter" idx="59" hasCustomPrompt="1"/>
          </p:nvPr>
        </p:nvSpPr>
        <p:spPr>
          <a:xfrm>
            <a:off x="555032" y="6660184"/>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 name="Text Placeholder 32">
            <a:extLst>
              <a:ext uri="{FF2B5EF4-FFF2-40B4-BE49-F238E27FC236}">
                <a16:creationId xmlns:a16="http://schemas.microsoft.com/office/drawing/2014/main" id="{7317E1C3-F43C-7A38-1724-C3153BC148DC}"/>
              </a:ext>
            </a:extLst>
          </p:cNvPr>
          <p:cNvSpPr>
            <a:spLocks noGrp="1"/>
          </p:cNvSpPr>
          <p:nvPr>
            <p:ph type="body" sz="quarter" idx="11" hasCustomPrompt="1"/>
          </p:nvPr>
        </p:nvSpPr>
        <p:spPr>
          <a:xfrm>
            <a:off x="359153" y="3349102"/>
            <a:ext cx="2794427" cy="574616"/>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CASE STUDY</a:t>
            </a:r>
            <a:endParaRPr lang="en-US" dirty="0"/>
          </a:p>
        </p:txBody>
      </p:sp>
      <p:sp>
        <p:nvSpPr>
          <p:cNvPr id="8" name="Text Placeholder 32">
            <a:extLst>
              <a:ext uri="{FF2B5EF4-FFF2-40B4-BE49-F238E27FC236}">
                <a16:creationId xmlns:a16="http://schemas.microsoft.com/office/drawing/2014/main" id="{1A7FAD28-6850-5B1E-5ECB-475145F34FB9}"/>
              </a:ext>
            </a:extLst>
          </p:cNvPr>
          <p:cNvSpPr>
            <a:spLocks noGrp="1"/>
          </p:cNvSpPr>
          <p:nvPr>
            <p:ph type="body" sz="quarter" idx="16" hasCustomPrompt="1"/>
          </p:nvPr>
        </p:nvSpPr>
        <p:spPr>
          <a:xfrm>
            <a:off x="359153" y="4196753"/>
            <a:ext cx="2821794"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1" name="Picture Placeholder 11">
            <a:extLst>
              <a:ext uri="{FF2B5EF4-FFF2-40B4-BE49-F238E27FC236}">
                <a16:creationId xmlns:a16="http://schemas.microsoft.com/office/drawing/2014/main" id="{80BEA459-2DDE-73E5-6C09-8C1B291E0425}"/>
              </a:ext>
            </a:extLst>
          </p:cNvPr>
          <p:cNvSpPr>
            <a:spLocks noGrp="1"/>
          </p:cNvSpPr>
          <p:nvPr>
            <p:ph type="pic" sz="quarter" idx="43"/>
          </p:nvPr>
        </p:nvSpPr>
        <p:spPr>
          <a:xfrm>
            <a:off x="3423073" y="1079390"/>
            <a:ext cx="3615254" cy="514236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826743220"/>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Picture Placeholder 9">
            <a:extLst>
              <a:ext uri="{FF2B5EF4-FFF2-40B4-BE49-F238E27FC236}">
                <a16:creationId xmlns:a16="http://schemas.microsoft.com/office/drawing/2014/main" id="{41685045-B66F-9724-3A03-BA1F7916F444}"/>
              </a:ext>
            </a:extLst>
          </p:cNvPr>
          <p:cNvSpPr>
            <a:spLocks noGrp="1"/>
          </p:cNvSpPr>
          <p:nvPr>
            <p:ph type="pic" sz="quarter" idx="16"/>
          </p:nvPr>
        </p:nvSpPr>
        <p:spPr>
          <a:xfrm>
            <a:off x="401638" y="393700"/>
            <a:ext cx="6716712" cy="9014859"/>
          </a:xfrm>
          <a:custGeom>
            <a:avLst/>
            <a:gdLst>
              <a:gd name="connsiteX0" fmla="*/ 4127063 w 6716712"/>
              <a:gd name="connsiteY0" fmla="*/ 1959321 h 9014859"/>
              <a:gd name="connsiteX1" fmla="*/ 4127063 w 6716712"/>
              <a:gd name="connsiteY1" fmla="*/ 1959322 h 9014859"/>
              <a:gd name="connsiteX2" fmla="*/ 4061460 w 6716712"/>
              <a:gd name="connsiteY2" fmla="*/ 1968074 h 9014859"/>
              <a:gd name="connsiteX3" fmla="*/ 0 w 6716712"/>
              <a:gd name="connsiteY3" fmla="*/ 0 h 9014859"/>
              <a:gd name="connsiteX4" fmla="*/ 6716712 w 6716712"/>
              <a:gd name="connsiteY4" fmla="*/ 0 h 9014859"/>
              <a:gd name="connsiteX5" fmla="*/ 6716712 w 6716712"/>
              <a:gd name="connsiteY5" fmla="*/ 9014859 h 9014859"/>
              <a:gd name="connsiteX6" fmla="*/ 0 w 6716712"/>
              <a:gd name="connsiteY6" fmla="*/ 9014859 h 9014859"/>
              <a:gd name="connsiteX7" fmla="*/ 0 w 6716712"/>
              <a:gd name="connsiteY7" fmla="*/ 4686023 h 9014859"/>
              <a:gd name="connsiteX8" fmla="*/ 30281 w 6716712"/>
              <a:gd name="connsiteY8" fmla="*/ 4726496 h 9014859"/>
              <a:gd name="connsiteX9" fmla="*/ 874223 w 6716712"/>
              <a:gd name="connsiteY9" fmla="*/ 5124576 h 9014859"/>
              <a:gd name="connsiteX10" fmla="*/ 4064231 w 6716712"/>
              <a:gd name="connsiteY10" fmla="*/ 5124576 h 9014859"/>
              <a:gd name="connsiteX11" fmla="*/ 4064231 w 6716712"/>
              <a:gd name="connsiteY11" fmla="*/ 2455019 h 9014859"/>
              <a:gd name="connsiteX12" fmla="*/ 4588045 w 6716712"/>
              <a:gd name="connsiteY12" fmla="*/ 2573191 h 9014859"/>
              <a:gd name="connsiteX13" fmla="*/ 4255559 w 6716712"/>
              <a:gd name="connsiteY13" fmla="*/ 1429391 h 9014859"/>
              <a:gd name="connsiteX14" fmla="*/ 3366620 w 6716712"/>
              <a:gd name="connsiteY14" fmla="*/ 635940 h 9014859"/>
              <a:gd name="connsiteX15" fmla="*/ 3285067 w 6716712"/>
              <a:gd name="connsiteY15" fmla="*/ 992981 h 9014859"/>
              <a:gd name="connsiteX16" fmla="*/ 3285068 w 6716712"/>
              <a:gd name="connsiteY16" fmla="*/ 992982 h 9014859"/>
              <a:gd name="connsiteX17" fmla="*/ 3220472 w 6716712"/>
              <a:gd name="connsiteY17" fmla="*/ 1278328 h 9014859"/>
              <a:gd name="connsiteX18" fmla="*/ 3219941 w 6716712"/>
              <a:gd name="connsiteY18" fmla="*/ 1278328 h 9014859"/>
              <a:gd name="connsiteX19" fmla="*/ 3284891 w 6716712"/>
              <a:gd name="connsiteY19" fmla="*/ 991419 h 9014859"/>
              <a:gd name="connsiteX20" fmla="*/ 2601946 w 6716712"/>
              <a:gd name="connsiteY20" fmla="*/ 793070 h 9014859"/>
              <a:gd name="connsiteX21" fmla="*/ 2667122 w 6716712"/>
              <a:gd name="connsiteY21" fmla="*/ 1278328 h 9014859"/>
              <a:gd name="connsiteX22" fmla="*/ 0 w 6716712"/>
              <a:gd name="connsiteY22"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6712" h="9014859">
                <a:moveTo>
                  <a:pt x="4127063" y="1959321"/>
                </a:moveTo>
                <a:lnTo>
                  <a:pt x="4127063" y="1959322"/>
                </a:lnTo>
                <a:lnTo>
                  <a:pt x="4061460" y="1968074"/>
                </a:lnTo>
                <a:close/>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455019"/>
                </a:lnTo>
                <a:lnTo>
                  <a:pt x="4588045" y="2573191"/>
                </a:lnTo>
                <a:cubicBezTo>
                  <a:pt x="4588714" y="2171482"/>
                  <a:pt x="4474919" y="1777899"/>
                  <a:pt x="4255559" y="1429391"/>
                </a:cubicBezTo>
                <a:cubicBezTo>
                  <a:pt x="4036200" y="1080883"/>
                  <a:pt x="3729007" y="808663"/>
                  <a:pt x="3366620" y="635940"/>
                </a:cubicBezTo>
                <a:lnTo>
                  <a:pt x="3285067" y="992981"/>
                </a:lnTo>
                <a:lnTo>
                  <a:pt x="3285068" y="992982"/>
                </a:lnTo>
                <a:lnTo>
                  <a:pt x="3220472" y="1278328"/>
                </a:lnTo>
                <a:lnTo>
                  <a:pt x="3219941" y="1278328"/>
                </a:lnTo>
                <a:lnTo>
                  <a:pt x="3284891" y="991419"/>
                </a:lnTo>
                <a:cubicBezTo>
                  <a:pt x="3073137" y="879241"/>
                  <a:pt x="2841150" y="812031"/>
                  <a:pt x="2601946" y="793070"/>
                </a:cubicBezTo>
                <a:lnTo>
                  <a:pt x="2667122" y="1278328"/>
                </a:ln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dirty="0"/>
          </a:p>
        </p:txBody>
      </p:sp>
      <p:sp>
        <p:nvSpPr>
          <p:cNvPr id="3" name="Text Placeholder 32">
            <a:extLst>
              <a:ext uri="{FF2B5EF4-FFF2-40B4-BE49-F238E27FC236}">
                <a16:creationId xmlns:a16="http://schemas.microsoft.com/office/drawing/2014/main" id="{5A410025-7834-3827-B27B-80C5D036D42C}"/>
              </a:ext>
            </a:extLst>
          </p:cNvPr>
          <p:cNvSpPr>
            <a:spLocks noGrp="1"/>
          </p:cNvSpPr>
          <p:nvPr>
            <p:ph type="body" sz="quarter" idx="52" hasCustomPrompt="1"/>
          </p:nvPr>
        </p:nvSpPr>
        <p:spPr>
          <a:xfrm>
            <a:off x="719019" y="4658343"/>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2BE6572C-3E8A-E092-1C90-BEB2C52EC804}"/>
              </a:ext>
            </a:extLst>
          </p:cNvPr>
          <p:cNvSpPr>
            <a:spLocks noGrp="1"/>
          </p:cNvSpPr>
          <p:nvPr>
            <p:ph type="body" sz="quarter" idx="13" hasCustomPrompt="1"/>
          </p:nvPr>
        </p:nvSpPr>
        <p:spPr>
          <a:xfrm>
            <a:off x="756366" y="2526846"/>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37" name="Slide Number Placeholder 5">
            <a:extLst>
              <a:ext uri="{FF2B5EF4-FFF2-40B4-BE49-F238E27FC236}">
                <a16:creationId xmlns:a16="http://schemas.microsoft.com/office/drawing/2014/main" id="{26DD6538-D312-D272-7F4D-D732EA8A111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grpSp>
        <p:nvGrpSpPr>
          <p:cNvPr id="11" name="Group 10">
            <a:extLst>
              <a:ext uri="{FF2B5EF4-FFF2-40B4-BE49-F238E27FC236}">
                <a16:creationId xmlns:a16="http://schemas.microsoft.com/office/drawing/2014/main" id="{0C58CFE6-E74A-A1E6-BD39-E42A1BD96FC5}"/>
              </a:ext>
            </a:extLst>
          </p:cNvPr>
          <p:cNvGrpSpPr/>
          <p:nvPr userDrawn="1"/>
        </p:nvGrpSpPr>
        <p:grpSpPr>
          <a:xfrm rot="5015097" flipH="1">
            <a:off x="2968650" y="1146749"/>
            <a:ext cx="2061589" cy="1788378"/>
            <a:chOff x="-1397183" y="824494"/>
            <a:chExt cx="1192352" cy="1034336"/>
          </a:xfrm>
        </p:grpSpPr>
        <p:sp>
          <p:nvSpPr>
            <p:cNvPr id="12" name="Freeform 11">
              <a:extLst>
                <a:ext uri="{FF2B5EF4-FFF2-40B4-BE49-F238E27FC236}">
                  <a16:creationId xmlns:a16="http://schemas.microsoft.com/office/drawing/2014/main" id="{B0D564E9-F0B3-3C8A-8B4A-112626B65D0A}"/>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CE931A-E4A6-FC2A-A73A-9E46DA1EF01D}"/>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30F7F56-C7AA-783B-5AAF-39487692B74E}"/>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3080309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761939" y="1198645"/>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762166" y="1697358"/>
            <a:ext cx="2179389" cy="1323734"/>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15441" y="1376711"/>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752619" y="3921902"/>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752846" y="4420615"/>
            <a:ext cx="2179389" cy="1385087"/>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24050" y="4117898"/>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749706" y="6635459"/>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749933" y="7134172"/>
            <a:ext cx="2179389" cy="1240219"/>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385279" y="6831455"/>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B6868667-8089-5472-01E7-5AE4F08363C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287337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31ADCFA-BA22-D111-795C-BB4F5BC9CCC4}"/>
              </a:ext>
            </a:extLst>
          </p:cNvPr>
          <p:cNvSpPr/>
          <p:nvPr userDrawn="1"/>
        </p:nvSpPr>
        <p:spPr>
          <a:xfrm>
            <a:off x="420974" y="268941"/>
            <a:ext cx="3284648" cy="9568980"/>
          </a:xfrm>
          <a:custGeom>
            <a:avLst/>
            <a:gdLst>
              <a:gd name="connsiteX0" fmla="*/ 0 w 3284648"/>
              <a:gd name="connsiteY0" fmla="*/ 0 h 9568980"/>
              <a:gd name="connsiteX1" fmla="*/ 2703204 w 3284648"/>
              <a:gd name="connsiteY1" fmla="*/ 0 h 9568980"/>
              <a:gd name="connsiteX2" fmla="*/ 3284648 w 3284648"/>
              <a:gd name="connsiteY2" fmla="*/ 669472 h 9568980"/>
              <a:gd name="connsiteX3" fmla="*/ 3284648 w 3284648"/>
              <a:gd name="connsiteY3" fmla="*/ 9568980 h 9568980"/>
              <a:gd name="connsiteX4" fmla="*/ 853806 w 3284648"/>
              <a:gd name="connsiteY4" fmla="*/ 9568980 h 9568980"/>
              <a:gd name="connsiteX5" fmla="*/ 0 w 3284648"/>
              <a:gd name="connsiteY5" fmla="*/ 8585914 h 95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648" h="9568980">
                <a:moveTo>
                  <a:pt x="0" y="0"/>
                </a:moveTo>
                <a:lnTo>
                  <a:pt x="2703204" y="0"/>
                </a:lnTo>
                <a:cubicBezTo>
                  <a:pt x="3024530" y="0"/>
                  <a:pt x="3284648" y="299500"/>
                  <a:pt x="3284648" y="669472"/>
                </a:cubicBezTo>
                <a:lnTo>
                  <a:pt x="3284648" y="9568980"/>
                </a:lnTo>
                <a:lnTo>
                  <a:pt x="853806" y="9568980"/>
                </a:lnTo>
                <a:cubicBezTo>
                  <a:pt x="382530" y="9568980"/>
                  <a:pt x="0" y="9128538"/>
                  <a:pt x="0" y="8585914"/>
                </a:cubicBezTo>
                <a:close/>
              </a:path>
            </a:pathLst>
          </a:custGeom>
          <a:solidFill>
            <a:srgbClr val="0E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Slide Number Placeholder 5">
            <a:extLst>
              <a:ext uri="{FF2B5EF4-FFF2-40B4-BE49-F238E27FC236}">
                <a16:creationId xmlns:a16="http://schemas.microsoft.com/office/drawing/2014/main" id="{E8F72627-A5C4-8595-10C2-34DD738F71E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1736404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1386989"/>
            <a:ext cx="6916560" cy="8364959"/>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079693" cy="6820641"/>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A80991E7-1A5B-4CAF-EB74-AE0C47BF98FB}"/>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grpSp>
        <p:nvGrpSpPr>
          <p:cNvPr id="2" name="Group 1">
            <a:extLst>
              <a:ext uri="{FF2B5EF4-FFF2-40B4-BE49-F238E27FC236}">
                <a16:creationId xmlns:a16="http://schemas.microsoft.com/office/drawing/2014/main" id="{4982F894-86CC-B8DD-A665-3E8DE62DB616}"/>
              </a:ext>
            </a:extLst>
          </p:cNvPr>
          <p:cNvGrpSpPr/>
          <p:nvPr userDrawn="1"/>
        </p:nvGrpSpPr>
        <p:grpSpPr>
          <a:xfrm flipH="1">
            <a:off x="193131" y="8264487"/>
            <a:ext cx="1697453" cy="1913197"/>
            <a:chOff x="9735550" y="2624016"/>
            <a:chExt cx="1697453" cy="1913197"/>
          </a:xfrm>
        </p:grpSpPr>
        <p:sp>
          <p:nvSpPr>
            <p:cNvPr id="3" name="Freeform 2">
              <a:extLst>
                <a:ext uri="{FF2B5EF4-FFF2-40B4-BE49-F238E27FC236}">
                  <a16:creationId xmlns:a16="http://schemas.microsoft.com/office/drawing/2014/main" id="{3CF1D7BD-3D98-908D-A56D-E800AF16E4D2}"/>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534F54D-2408-6B19-662C-446BEBA923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9AF92D5E-9E3B-6340-0872-5E6781F49F84}"/>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9813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03237" y="5345906"/>
            <a:ext cx="2977081" cy="4414479"/>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32">
            <a:extLst>
              <a:ext uri="{FF2B5EF4-FFF2-40B4-BE49-F238E27FC236}">
                <a16:creationId xmlns:a16="http://schemas.microsoft.com/office/drawing/2014/main" id="{B522B9BC-B400-BBD0-6841-198288F0A347}"/>
              </a:ext>
            </a:extLst>
          </p:cNvPr>
          <p:cNvSpPr>
            <a:spLocks noGrp="1"/>
          </p:cNvSpPr>
          <p:nvPr>
            <p:ph type="body" sz="quarter" idx="44" hasCustomPrompt="1"/>
          </p:nvPr>
        </p:nvSpPr>
        <p:spPr>
          <a:xfrm>
            <a:off x="4151058" y="3276998"/>
            <a:ext cx="2832355" cy="6496776"/>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 name="Slide Number Placeholder 5">
            <a:extLst>
              <a:ext uri="{FF2B5EF4-FFF2-40B4-BE49-F238E27FC236}">
                <a16:creationId xmlns:a16="http://schemas.microsoft.com/office/drawing/2014/main" id="{EC10413B-90D2-7EC1-8674-30CAEC9E5DA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521610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E761B29-24B9-E190-2550-892D7920D4CF}"/>
              </a:ext>
            </a:extLst>
          </p:cNvPr>
          <p:cNvSpPr/>
          <p:nvPr userDrawn="1"/>
        </p:nvSpPr>
        <p:spPr>
          <a:xfrm>
            <a:off x="1052651" y="0"/>
            <a:ext cx="6507022" cy="2831758"/>
          </a:xfrm>
          <a:custGeom>
            <a:avLst/>
            <a:gdLst>
              <a:gd name="connsiteX0" fmla="*/ 0 w 6507022"/>
              <a:gd name="connsiteY0" fmla="*/ 0 h 2831758"/>
              <a:gd name="connsiteX1" fmla="*/ 6507022 w 6507022"/>
              <a:gd name="connsiteY1" fmla="*/ 0 h 2831758"/>
              <a:gd name="connsiteX2" fmla="*/ 6507022 w 6507022"/>
              <a:gd name="connsiteY2" fmla="*/ 2831758 h 2831758"/>
              <a:gd name="connsiteX3" fmla="*/ 1022366 w 6507022"/>
              <a:gd name="connsiteY3" fmla="*/ 2831758 h 2831758"/>
              <a:gd name="connsiteX4" fmla="*/ 0 w 6507022"/>
              <a:gd name="connsiteY4" fmla="*/ 1809688 h 2831758"/>
              <a:gd name="connsiteX5" fmla="*/ 0 w 6507022"/>
              <a:gd name="connsiteY5" fmla="*/ 0 h 283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7022" h="2831758">
                <a:moveTo>
                  <a:pt x="0" y="0"/>
                </a:moveTo>
                <a:lnTo>
                  <a:pt x="6507022" y="0"/>
                </a:lnTo>
                <a:lnTo>
                  <a:pt x="6507022" y="2831758"/>
                </a:lnTo>
                <a:lnTo>
                  <a:pt x="1022366" y="2831758"/>
                </a:lnTo>
                <a:cubicBezTo>
                  <a:pt x="458049" y="2831758"/>
                  <a:pt x="0" y="2373841"/>
                  <a:pt x="0" y="1809688"/>
                </a:cubicBezTo>
                <a:lnTo>
                  <a:pt x="0" y="0"/>
                </a:lnTo>
                <a:close/>
              </a:path>
            </a:pathLst>
          </a:custGeom>
          <a:solidFill>
            <a:srgbClr val="0E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503238" y="3373219"/>
            <a:ext cx="6507022"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 name="Freeform 1">
            <a:extLst>
              <a:ext uri="{FF2B5EF4-FFF2-40B4-BE49-F238E27FC236}">
                <a16:creationId xmlns:a16="http://schemas.microsoft.com/office/drawing/2014/main" id="{C37A24AC-27DC-66F2-7CA7-6C4714D505F0}"/>
              </a:ext>
            </a:extLst>
          </p:cNvPr>
          <p:cNvSpPr/>
          <p:nvPr userDrawn="1"/>
        </p:nvSpPr>
        <p:spPr>
          <a:xfrm>
            <a:off x="442736" y="711913"/>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FC9B4993-239F-E263-79AF-548DCF2E4858}"/>
              </a:ext>
            </a:extLst>
          </p:cNvPr>
          <p:cNvSpPr>
            <a:spLocks noGrp="1"/>
          </p:cNvSpPr>
          <p:nvPr>
            <p:ph type="body" sz="quarter" idx="52" hasCustomPrompt="1"/>
          </p:nvPr>
        </p:nvSpPr>
        <p:spPr>
          <a:xfrm>
            <a:off x="2079557" y="2329011"/>
            <a:ext cx="4816246"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C4D043C1-F67E-2CF5-54BF-34643A03F7D1}"/>
              </a:ext>
            </a:extLst>
          </p:cNvPr>
          <p:cNvSpPr>
            <a:spLocks noGrp="1"/>
          </p:cNvSpPr>
          <p:nvPr>
            <p:ph type="body" sz="quarter" idx="13" hasCustomPrompt="1"/>
          </p:nvPr>
        </p:nvSpPr>
        <p:spPr>
          <a:xfrm>
            <a:off x="2116905" y="197514"/>
            <a:ext cx="4700130"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12" name="Slide Number Placeholder 5">
            <a:extLst>
              <a:ext uri="{FF2B5EF4-FFF2-40B4-BE49-F238E27FC236}">
                <a16:creationId xmlns:a16="http://schemas.microsoft.com/office/drawing/2014/main" id="{4ACB4AD8-CB08-1442-54F8-0633CC3DF68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3948815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0" y="1213658"/>
            <a:ext cx="7559675"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0"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0" y="91587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E147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1114702"/>
            <a:ext cx="6570888" cy="785535"/>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2" name="Slide Number Placeholder 5">
            <a:extLst>
              <a:ext uri="{FF2B5EF4-FFF2-40B4-BE49-F238E27FC236}">
                <a16:creationId xmlns:a16="http://schemas.microsoft.com/office/drawing/2014/main" id="{9E9461B8-E299-EA55-9B3A-BCC13A7FF84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265295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 y="2594796"/>
            <a:ext cx="7575077"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14726"/>
          </a:solidFill>
          <a:ln w="7702" cap="flat">
            <a:noFill/>
            <a:prstDash val="solid"/>
            <a:miter/>
          </a:ln>
        </p:spPr>
        <p:txBody>
          <a:bodyPr wrap="square" rtlCol="0" anchor="ctr">
            <a:noAutofit/>
          </a:bodyPr>
          <a:lstStyle/>
          <a:p>
            <a:endParaRPr lang="en-US" b="0" i="0" dirty="0">
              <a:solidFill>
                <a:srgbClr val="E14726"/>
              </a:solidFill>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4767399"/>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8" name="Slide Number Placeholder 5">
            <a:extLst>
              <a:ext uri="{FF2B5EF4-FFF2-40B4-BE49-F238E27FC236}">
                <a16:creationId xmlns:a16="http://schemas.microsoft.com/office/drawing/2014/main" id="{8FF9DA41-B056-ED47-D484-4BF0FBE2314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‹Nr.›</a:t>
            </a:fld>
            <a:endParaRPr lang="en-US" dirty="0"/>
          </a:p>
        </p:txBody>
      </p:sp>
    </p:spTree>
    <p:extLst>
      <p:ext uri="{BB962C8B-B14F-4D97-AF65-F5344CB8AC3E}">
        <p14:creationId xmlns:p14="http://schemas.microsoft.com/office/powerpoint/2010/main" val="2997431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D0F5440-A073-3DB9-B3D2-7C32A0F61113}"/>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‹Nr.›</a:t>
            </a:fld>
            <a:endParaRPr lang="en-US" dirty="0"/>
          </a:p>
        </p:txBody>
      </p:sp>
      <p:sp>
        <p:nvSpPr>
          <p:cNvPr id="3" name="Text Box 5">
            <a:extLst>
              <a:ext uri="{FF2B5EF4-FFF2-40B4-BE49-F238E27FC236}">
                <a16:creationId xmlns:a16="http://schemas.microsoft.com/office/drawing/2014/main" id="{FFA1EDAB-AE44-062E-46C2-66319EDE2C0E}"/>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4" name="Graphic 5">
            <a:extLst>
              <a:ext uri="{FF2B5EF4-FFF2-40B4-BE49-F238E27FC236}">
                <a16:creationId xmlns:a16="http://schemas.microsoft.com/office/drawing/2014/main" id="{0F4EAAE3-7B5E-1930-16CA-5B42DD26D83B}"/>
              </a:ext>
            </a:extLst>
          </p:cNvPr>
          <p:cNvGrpSpPr/>
          <p:nvPr userDrawn="1"/>
        </p:nvGrpSpPr>
        <p:grpSpPr>
          <a:xfrm rot="20121967" flipH="1">
            <a:off x="252221" y="10160164"/>
            <a:ext cx="261668" cy="227012"/>
            <a:chOff x="3962604" y="4534014"/>
            <a:chExt cx="1470421" cy="1301140"/>
          </a:xfrm>
        </p:grpSpPr>
        <p:sp>
          <p:nvSpPr>
            <p:cNvPr id="5" name="Freeform 4">
              <a:extLst>
                <a:ext uri="{FF2B5EF4-FFF2-40B4-BE49-F238E27FC236}">
                  <a16:creationId xmlns:a16="http://schemas.microsoft.com/office/drawing/2014/main" id="{2B7DF1B3-5C2B-4821-378A-077816648B96}"/>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2F04487-34E8-0A63-1DE7-5AF48B21E4B3}"/>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789CC95-1C23-9DFD-FE61-C87233C2BAFC}"/>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0FA7C58-8FAA-BC2D-E4C5-7BF63773DD3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0D7AA86-5AF8-AFB8-6A21-3755B607DFCE}"/>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B67CFA7-7924-C8E8-8359-DBA3B89FC61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4A0A34B-5C06-B1F6-0DF6-814366CC9029}"/>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42A3AF0-E102-E00B-9B02-29A5BC65393E}"/>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3" r:id="rId9"/>
    <p:sldLayoutId id="2147483944" r:id="rId10"/>
    <p:sldLayoutId id="2147483967" r:id="rId11"/>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4399" userDrawn="1">
          <p15:clr>
            <a:srgbClr val="F26B43"/>
          </p15:clr>
        </p15:guide>
        <p15:guide id="3" orient="horz" pos="374" userDrawn="1">
          <p15:clr>
            <a:srgbClr val="F26B43"/>
          </p15:clr>
        </p15:guide>
        <p15:guide id="4" pos="2381" userDrawn="1">
          <p15:clr>
            <a:srgbClr val="F26B43"/>
          </p15:clr>
        </p15:guide>
        <p15:guide id="5" orient="horz" pos="336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www.facebook.com/profile.php?id=100092188720908" TargetMode="External"/><Relationship Id="rId7" Type="http://schemas.openxmlformats.org/officeDocument/2006/relationships/hyperlink" Target="https://www.linkedin.com/company/94290387/admin/" TargetMode="External"/><Relationship Id="rId2" Type="http://schemas.openxmlformats.org/officeDocument/2006/relationships/image" Target="../media/image4.jpeg"/><Relationship Id="rId1" Type="http://schemas.openxmlformats.org/officeDocument/2006/relationships/slideLayout" Target="../slideLayouts/slideLayout1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hyperlink" Target="https://projectdare.eu/" TargetMode="External"/><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projectdare.eu/" TargetMode="External"/><Relationship Id="rId13" Type="http://schemas.openxmlformats.org/officeDocument/2006/relationships/image" Target="../media/image13.png"/><Relationship Id="rId3" Type="http://schemas.openxmlformats.org/officeDocument/2006/relationships/image" Target="../media/image12.jpg"/><Relationship Id="rId7" Type="http://schemas.openxmlformats.org/officeDocument/2006/relationships/hyperlink" Target="https://www.facebook.com/profile.php?id=100092188720908" TargetMode="External"/><Relationship Id="rId12"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4.jpeg"/><Relationship Id="rId11" Type="http://schemas.openxmlformats.org/officeDocument/2006/relationships/hyperlink" Target="https://www.linkedin.com/company/94290387/admin/" TargetMode="External"/><Relationship Id="rId5" Type="http://schemas.openxmlformats.org/officeDocument/2006/relationships/image" Target="../media/image3.svg"/><Relationship Id="rId10" Type="http://schemas.openxmlformats.org/officeDocument/2006/relationships/image" Target="../media/image6.svg"/><Relationship Id="rId4" Type="http://schemas.openxmlformats.org/officeDocument/2006/relationships/image" Target="../media/image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8B36C12-D239-0FF6-8EC8-6E895492D680}"/>
              </a:ext>
            </a:extLst>
          </p:cNvPr>
          <p:cNvSpPr>
            <a:spLocks noGrp="1"/>
          </p:cNvSpPr>
          <p:nvPr>
            <p:ph type="body" sz="quarter" idx="44"/>
          </p:nvPr>
        </p:nvSpPr>
        <p:spPr/>
        <p:txBody>
          <a:bodyPr>
            <a:normAutofit/>
          </a:bodyPr>
          <a:lstStyle/>
          <a:p>
            <a:r>
              <a:rPr lang="en-GB"/>
              <a:t>www.</a:t>
            </a:r>
            <a:r>
              <a:rPr lang="en-US" sz="2400" b="1" dirty="0" err="1"/>
              <a:t>projectdare</a:t>
            </a:r>
            <a:r>
              <a:rPr lang="en-GB"/>
              <a:t>.eu</a:t>
            </a:r>
          </a:p>
        </p:txBody>
      </p:sp>
      <p:sp>
        <p:nvSpPr>
          <p:cNvPr id="5" name="Text Placeholder 4">
            <a:extLst>
              <a:ext uri="{FF2B5EF4-FFF2-40B4-BE49-F238E27FC236}">
                <a16:creationId xmlns:a16="http://schemas.microsoft.com/office/drawing/2014/main" id="{39792F19-0229-BA4A-0879-924340C51C91}"/>
              </a:ext>
            </a:extLst>
          </p:cNvPr>
          <p:cNvSpPr>
            <a:spLocks noGrp="1"/>
          </p:cNvSpPr>
          <p:nvPr>
            <p:ph type="body" sz="quarter" idx="32"/>
          </p:nvPr>
        </p:nvSpPr>
        <p:spPr>
          <a:xfrm>
            <a:off x="4034880" y="6660184"/>
            <a:ext cx="3003447" cy="2546444"/>
          </a:xfrm>
        </p:spPr>
        <p:txBody>
          <a:bodyPr>
            <a:normAutofit lnSpcReduction="10000"/>
          </a:bodyPr>
          <a:lstStyle/>
          <a:p>
            <a:r>
              <a:rPr lang="en-US" dirty="0"/>
              <a:t>3DSE is a Munich-based engineering and R&amp;D consulting SME with around 50 employees and offices in Munich, Vienna, and Chicago​. Traditionally, like many technical consultancies, its workforce was predominantly German and male. Around 2018-2019, in response to client expectations (especially in the international aerospace sector) and talent shortages, 3DSE made </a:t>
            </a:r>
            <a:r>
              <a:rPr lang="en-US" b="1" dirty="0"/>
              <a:t>diversity and inclusion (D&amp;I)</a:t>
            </a:r>
            <a:r>
              <a:rPr lang="en-US" dirty="0"/>
              <a:t> a strategic priority​. In 2019 the company formally embedded D&amp;I as a “central lever of strategic importance” in its corporate strategy and leadership principles​, and by 2022 it underscored this commitment by signing the German Diversity Charter (Charta der </a:t>
            </a:r>
            <a:r>
              <a:rPr lang="en-US" dirty="0" err="1"/>
              <a:t>Vielfalt</a:t>
            </a:r>
            <a:r>
              <a:rPr lang="en-US" dirty="0"/>
              <a:t>)</a:t>
            </a:r>
            <a:endParaRPr lang="en-GB" dirty="0"/>
          </a:p>
        </p:txBody>
      </p:sp>
      <p:sp>
        <p:nvSpPr>
          <p:cNvPr id="11" name="Text Placeholder 10">
            <a:extLst>
              <a:ext uri="{FF2B5EF4-FFF2-40B4-BE49-F238E27FC236}">
                <a16:creationId xmlns:a16="http://schemas.microsoft.com/office/drawing/2014/main" id="{A9F20B16-8627-E8A8-43B4-7515738FB941}"/>
              </a:ext>
            </a:extLst>
          </p:cNvPr>
          <p:cNvSpPr>
            <a:spLocks noGrp="1"/>
          </p:cNvSpPr>
          <p:nvPr>
            <p:ph type="body" sz="quarter" idx="62"/>
          </p:nvPr>
        </p:nvSpPr>
        <p:spPr>
          <a:xfrm>
            <a:off x="555032" y="6995564"/>
            <a:ext cx="2694087" cy="349177"/>
          </a:xfrm>
        </p:spPr>
        <p:txBody>
          <a:bodyPr>
            <a:normAutofit/>
          </a:bodyPr>
          <a:lstStyle/>
          <a:p>
            <a:r>
              <a:rPr lang="en-GB" dirty="0"/>
              <a:t>Company Name</a:t>
            </a:r>
          </a:p>
        </p:txBody>
      </p:sp>
      <p:sp>
        <p:nvSpPr>
          <p:cNvPr id="12" name="Text Placeholder 11">
            <a:extLst>
              <a:ext uri="{FF2B5EF4-FFF2-40B4-BE49-F238E27FC236}">
                <a16:creationId xmlns:a16="http://schemas.microsoft.com/office/drawing/2014/main" id="{7D2F4E10-9B56-BBA4-986B-B4C9D6EE7959}"/>
              </a:ext>
            </a:extLst>
          </p:cNvPr>
          <p:cNvSpPr>
            <a:spLocks noGrp="1"/>
          </p:cNvSpPr>
          <p:nvPr>
            <p:ph type="body" sz="quarter" idx="63"/>
          </p:nvPr>
        </p:nvSpPr>
        <p:spPr>
          <a:xfrm>
            <a:off x="555032" y="7337895"/>
            <a:ext cx="2694086" cy="349177"/>
          </a:xfrm>
        </p:spPr>
        <p:txBody>
          <a:bodyPr>
            <a:normAutofit/>
          </a:bodyPr>
          <a:lstStyle/>
          <a:p>
            <a:r>
              <a:rPr lang="de-DE" dirty="0"/>
              <a:t>3DSE</a:t>
            </a:r>
            <a:endParaRPr lang="en-GB" dirty="0"/>
          </a:p>
        </p:txBody>
      </p:sp>
      <p:sp>
        <p:nvSpPr>
          <p:cNvPr id="7" name="Text Placeholder 6">
            <a:extLst>
              <a:ext uri="{FF2B5EF4-FFF2-40B4-BE49-F238E27FC236}">
                <a16:creationId xmlns:a16="http://schemas.microsoft.com/office/drawing/2014/main" id="{2218036C-7EB2-E5E9-FADD-3636DF3A3896}"/>
              </a:ext>
            </a:extLst>
          </p:cNvPr>
          <p:cNvSpPr>
            <a:spLocks noGrp="1"/>
          </p:cNvSpPr>
          <p:nvPr>
            <p:ph type="body" sz="quarter" idx="58"/>
          </p:nvPr>
        </p:nvSpPr>
        <p:spPr/>
        <p:txBody>
          <a:bodyPr>
            <a:normAutofit/>
          </a:bodyPr>
          <a:lstStyle/>
          <a:p>
            <a:r>
              <a:rPr lang="en-GB" dirty="0"/>
              <a:t>CEO</a:t>
            </a:r>
          </a:p>
        </p:txBody>
      </p:sp>
      <p:sp>
        <p:nvSpPr>
          <p:cNvPr id="8" name="Text Placeholder 7">
            <a:extLst>
              <a:ext uri="{FF2B5EF4-FFF2-40B4-BE49-F238E27FC236}">
                <a16:creationId xmlns:a16="http://schemas.microsoft.com/office/drawing/2014/main" id="{39C00486-5CF5-8888-1CD6-4510360BCB09}"/>
              </a:ext>
            </a:extLst>
          </p:cNvPr>
          <p:cNvSpPr>
            <a:spLocks noGrp="1"/>
          </p:cNvSpPr>
          <p:nvPr>
            <p:ph type="body" sz="quarter" idx="59"/>
          </p:nvPr>
        </p:nvSpPr>
        <p:spPr>
          <a:xfrm>
            <a:off x="555032" y="6660184"/>
            <a:ext cx="2694086" cy="318187"/>
          </a:xfrm>
        </p:spPr>
        <p:txBody>
          <a:bodyPr>
            <a:normAutofit/>
          </a:bodyPr>
          <a:lstStyle/>
          <a:p>
            <a:r>
              <a:rPr lang="de-DE" dirty="0"/>
              <a:t>Dr. Stefan Wenzel</a:t>
            </a:r>
          </a:p>
        </p:txBody>
      </p:sp>
      <p:sp>
        <p:nvSpPr>
          <p:cNvPr id="2" name="Text Placeholder 1">
            <a:extLst>
              <a:ext uri="{FF2B5EF4-FFF2-40B4-BE49-F238E27FC236}">
                <a16:creationId xmlns:a16="http://schemas.microsoft.com/office/drawing/2014/main" id="{ADB29C28-376C-0A1A-2D23-755FBF54FCC1}"/>
              </a:ext>
            </a:extLst>
          </p:cNvPr>
          <p:cNvSpPr>
            <a:spLocks noGrp="1"/>
          </p:cNvSpPr>
          <p:nvPr>
            <p:ph type="body" sz="quarter" idx="11"/>
          </p:nvPr>
        </p:nvSpPr>
        <p:spPr>
          <a:xfrm>
            <a:off x="150914" y="3424467"/>
            <a:ext cx="3502321" cy="574616"/>
          </a:xfrm>
        </p:spPr>
        <p:txBody>
          <a:bodyPr/>
          <a:lstStyle/>
          <a:p>
            <a:r>
              <a:rPr lang="en-GB" sz="4800" dirty="0"/>
              <a:t>CASE STUDY</a:t>
            </a:r>
          </a:p>
        </p:txBody>
      </p:sp>
      <p:sp>
        <p:nvSpPr>
          <p:cNvPr id="3" name="Text Placeholder 2">
            <a:extLst>
              <a:ext uri="{FF2B5EF4-FFF2-40B4-BE49-F238E27FC236}">
                <a16:creationId xmlns:a16="http://schemas.microsoft.com/office/drawing/2014/main" id="{B1CE29B8-CA19-330F-E37F-89C2F0E34FD6}"/>
              </a:ext>
            </a:extLst>
          </p:cNvPr>
          <p:cNvSpPr>
            <a:spLocks noGrp="1"/>
          </p:cNvSpPr>
          <p:nvPr>
            <p:ph type="body" sz="quarter" idx="16"/>
          </p:nvPr>
        </p:nvSpPr>
        <p:spPr>
          <a:xfrm>
            <a:off x="663005" y="4072246"/>
            <a:ext cx="2821794" cy="751695"/>
          </a:xfrm>
        </p:spPr>
        <p:txBody>
          <a:bodyPr/>
          <a:lstStyle/>
          <a:p>
            <a:r>
              <a:rPr lang="de-DE" dirty="0"/>
              <a:t>3DSE (Germany)</a:t>
            </a:r>
            <a:endParaRPr lang="en-GB" dirty="0"/>
          </a:p>
        </p:txBody>
      </p:sp>
      <p:grpSp>
        <p:nvGrpSpPr>
          <p:cNvPr id="13" name="Group 12">
            <a:extLst>
              <a:ext uri="{FF2B5EF4-FFF2-40B4-BE49-F238E27FC236}">
                <a16:creationId xmlns:a16="http://schemas.microsoft.com/office/drawing/2014/main" id="{1CB874ED-D228-B739-C5E5-8D24B0B90470}"/>
              </a:ext>
            </a:extLst>
          </p:cNvPr>
          <p:cNvGrpSpPr/>
          <p:nvPr/>
        </p:nvGrpSpPr>
        <p:grpSpPr>
          <a:xfrm rot="10327245">
            <a:off x="3182446" y="4825176"/>
            <a:ext cx="2061589" cy="1788378"/>
            <a:chOff x="-1397183" y="824494"/>
            <a:chExt cx="1192352" cy="1034336"/>
          </a:xfrm>
        </p:grpSpPr>
        <p:sp>
          <p:nvSpPr>
            <p:cNvPr id="14" name="Freeform 13">
              <a:extLst>
                <a:ext uri="{FF2B5EF4-FFF2-40B4-BE49-F238E27FC236}">
                  <a16:creationId xmlns:a16="http://schemas.microsoft.com/office/drawing/2014/main" id="{A178F316-4F05-474E-BF17-FC4E273D5F8C}"/>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CE69460-6C1F-C905-77B5-273C2020C1D0}"/>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7364973-F886-103B-1EF4-AF79DE69B955}"/>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cxnSp>
        <p:nvCxnSpPr>
          <p:cNvPr id="21" name="Straight Connector 20">
            <a:extLst>
              <a:ext uri="{FF2B5EF4-FFF2-40B4-BE49-F238E27FC236}">
                <a16:creationId xmlns:a16="http://schemas.microsoft.com/office/drawing/2014/main" id="{05511484-72B2-6000-0B8D-9B0AD54B8F4B}"/>
              </a:ext>
            </a:extLst>
          </p:cNvPr>
          <p:cNvCxnSpPr>
            <a:cxnSpLocks/>
          </p:cNvCxnSpPr>
          <p:nvPr userDrawn="1"/>
        </p:nvCxnSpPr>
        <p:spPr>
          <a:xfrm flipH="1">
            <a:off x="0" y="6977882"/>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63">
            <a:extLst>
              <a:ext uri="{FF2B5EF4-FFF2-40B4-BE49-F238E27FC236}">
                <a16:creationId xmlns:a16="http://schemas.microsoft.com/office/drawing/2014/main" id="{ED780EA4-4BED-30E6-846F-A73D24AB9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1807" y="9776993"/>
            <a:ext cx="710453" cy="256194"/>
          </a:xfrm>
          <a:prstGeom prst="rect">
            <a:avLst/>
          </a:prstGeom>
        </p:spPr>
      </p:pic>
      <p:sp>
        <p:nvSpPr>
          <p:cNvPr id="17" name="TextBox 16">
            <a:extLst>
              <a:ext uri="{FF2B5EF4-FFF2-40B4-BE49-F238E27FC236}">
                <a16:creationId xmlns:a16="http://schemas.microsoft.com/office/drawing/2014/main" id="{B7345F01-91DD-56C5-6D1A-384378E3EFD9}"/>
              </a:ext>
            </a:extLst>
          </p:cNvPr>
          <p:cNvSpPr txBox="1"/>
          <p:nvPr/>
        </p:nvSpPr>
        <p:spPr>
          <a:xfrm>
            <a:off x="595411" y="9837864"/>
            <a:ext cx="3460376"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00" dirty="0">
                <a:solidFill>
                  <a:schemeClr val="tx1"/>
                </a:solidFill>
                <a:effectLst/>
                <a:latin typeface="Calibri" panose="020F0502020204030204" pitchFamily="34" charset="0"/>
                <a:ea typeface="Yrsa-Regular"/>
                <a:cs typeface="Calibri" panose="020F0502020204030204" pitchFamily="34" charset="0"/>
              </a:rPr>
              <a:t>This resource is licensed under CC BY 4.0</a:t>
            </a:r>
            <a:endParaRPr lang="en-BA"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aphic 3">
            <a:extLst>
              <a:ext uri="{FF2B5EF4-FFF2-40B4-BE49-F238E27FC236}">
                <a16:creationId xmlns:a16="http://schemas.microsoft.com/office/drawing/2014/main" id="{987DE0D7-DDA8-0CA7-9A1D-CCC1598C38BE}"/>
              </a:ext>
            </a:extLst>
          </p:cNvPr>
          <p:cNvGrpSpPr/>
          <p:nvPr/>
        </p:nvGrpSpPr>
        <p:grpSpPr>
          <a:xfrm>
            <a:off x="5143803" y="9584055"/>
            <a:ext cx="426164" cy="385875"/>
            <a:chOff x="-1196056" y="2499889"/>
            <a:chExt cx="850463" cy="851093"/>
          </a:xfrm>
        </p:grpSpPr>
        <p:sp>
          <p:nvSpPr>
            <p:cNvPr id="23" name="Freeform 15">
              <a:hlinkClick r:id="rId3"/>
              <a:extLst>
                <a:ext uri="{FF2B5EF4-FFF2-40B4-BE49-F238E27FC236}">
                  <a16:creationId xmlns:a16="http://schemas.microsoft.com/office/drawing/2014/main" id="{A1E5BFDE-07BA-7931-5B0D-DBC6485012CB}"/>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4" name="Freeform 16">
              <a:extLst>
                <a:ext uri="{FF2B5EF4-FFF2-40B4-BE49-F238E27FC236}">
                  <a16:creationId xmlns:a16="http://schemas.microsoft.com/office/drawing/2014/main" id="{1B1C05AE-9426-46F6-D98F-33D4C0859DBF}"/>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8AED6A42-DAF7-294A-4667-8186257B20FF}"/>
              </a:ext>
            </a:extLst>
          </p:cNvPr>
          <p:cNvGrpSpPr/>
          <p:nvPr/>
        </p:nvGrpSpPr>
        <p:grpSpPr>
          <a:xfrm>
            <a:off x="5608340" y="9572773"/>
            <a:ext cx="426163" cy="424160"/>
            <a:chOff x="5908590" y="9619516"/>
            <a:chExt cx="280634" cy="280634"/>
          </a:xfrm>
        </p:grpSpPr>
        <p:sp>
          <p:nvSpPr>
            <p:cNvPr id="45" name="Freeform 20">
              <a:hlinkClick r:id="rId4"/>
              <a:extLst>
                <a:ext uri="{FF2B5EF4-FFF2-40B4-BE49-F238E27FC236}">
                  <a16:creationId xmlns:a16="http://schemas.microsoft.com/office/drawing/2014/main" id="{D3FD696E-A1A6-2E5C-10F8-368AF9FAADF0}"/>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6" name="Graphic 45" descr="World with solid fill">
              <a:extLst>
                <a:ext uri="{FF2B5EF4-FFF2-40B4-BE49-F238E27FC236}">
                  <a16:creationId xmlns:a16="http://schemas.microsoft.com/office/drawing/2014/main" id="{E28D007E-858E-9250-EED0-61FF3C9287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23764" y="9635962"/>
              <a:ext cx="246077" cy="246077"/>
            </a:xfrm>
            <a:prstGeom prst="rect">
              <a:avLst/>
            </a:prstGeom>
          </p:spPr>
        </p:pic>
      </p:grpSp>
      <p:pic>
        <p:nvPicPr>
          <p:cNvPr id="47" name="Picture 2" descr="Image result for linkedin logo round | ? logo, Marketing method, Photoshop  design">
            <a:hlinkClick r:id="rId7"/>
            <a:extLst>
              <a:ext uri="{FF2B5EF4-FFF2-40B4-BE49-F238E27FC236}">
                <a16:creationId xmlns:a16="http://schemas.microsoft.com/office/drawing/2014/main" id="{D4A7941F-0C55-0FCC-204F-6AAB33824B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8112" y="9473772"/>
            <a:ext cx="601147" cy="601147"/>
          </a:xfrm>
          <a:prstGeom prst="rect">
            <a:avLst/>
          </a:prstGeom>
          <a:noFill/>
          <a:extLst>
            <a:ext uri="{909E8E84-426E-40DD-AFC4-6F175D3DCCD1}">
              <a14:hiddenFill xmlns:a14="http://schemas.microsoft.com/office/drawing/2010/main">
                <a:solidFill>
                  <a:srgbClr val="FFFFFF"/>
                </a:solidFill>
              </a14:hiddenFill>
            </a:ext>
          </a:extLst>
        </p:spPr>
      </p:pic>
      <p:pic>
        <p:nvPicPr>
          <p:cNvPr id="31" name="Bildplatzhalter 30">
            <a:extLst>
              <a:ext uri="{FF2B5EF4-FFF2-40B4-BE49-F238E27FC236}">
                <a16:creationId xmlns:a16="http://schemas.microsoft.com/office/drawing/2014/main" id="{012548DF-789D-4104-A765-EE6B93E7A45B}"/>
              </a:ext>
            </a:extLst>
          </p:cNvPr>
          <p:cNvPicPr>
            <a:picLocks noGrp="1" noChangeAspect="1"/>
          </p:cNvPicPr>
          <p:nvPr>
            <p:ph type="pic" sz="quarter" idx="43"/>
          </p:nvPr>
        </p:nvPicPr>
        <p:blipFill>
          <a:blip r:embed="rId9"/>
          <a:srcRect l="25816" r="25816"/>
          <a:stretch/>
        </p:blipFill>
        <p:spPr>
          <a:xfrm>
            <a:off x="3549258" y="1031264"/>
            <a:ext cx="3615254" cy="4985423"/>
          </a:xfrm>
        </p:spPr>
      </p:pic>
      <p:pic>
        <p:nvPicPr>
          <p:cNvPr id="26" name="Grafik 25">
            <a:extLst>
              <a:ext uri="{FF2B5EF4-FFF2-40B4-BE49-F238E27FC236}">
                <a16:creationId xmlns:a16="http://schemas.microsoft.com/office/drawing/2014/main" id="{618827EB-6C90-2B0C-EDB4-785505726511}"/>
              </a:ext>
            </a:extLst>
          </p:cNvPr>
          <p:cNvPicPr>
            <a:picLocks noChangeAspect="1"/>
          </p:cNvPicPr>
          <p:nvPr/>
        </p:nvPicPr>
        <p:blipFill>
          <a:blip r:embed="rId10"/>
          <a:stretch>
            <a:fillRect/>
          </a:stretch>
        </p:blipFill>
        <p:spPr>
          <a:xfrm>
            <a:off x="740402" y="4647717"/>
            <a:ext cx="1333500" cy="495300"/>
          </a:xfrm>
          <a:prstGeom prst="rect">
            <a:avLst/>
          </a:prstGeom>
        </p:spPr>
      </p:pic>
    </p:spTree>
    <p:extLst>
      <p:ext uri="{BB962C8B-B14F-4D97-AF65-F5344CB8AC3E}">
        <p14:creationId xmlns:p14="http://schemas.microsoft.com/office/powerpoint/2010/main" val="322144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6B3F2D-07AF-6216-9C24-FE242517DE22}"/>
              </a:ext>
            </a:extLst>
          </p:cNvPr>
          <p:cNvSpPr>
            <a:spLocks noGrp="1"/>
          </p:cNvSpPr>
          <p:nvPr>
            <p:ph type="body" sz="quarter" idx="30"/>
          </p:nvPr>
        </p:nvSpPr>
        <p:spPr/>
        <p:txBody>
          <a:bodyPr/>
          <a:lstStyle/>
          <a:p>
            <a:r>
              <a:rPr lang="de-DE" dirty="0"/>
              <a:t>D&amp;I Initiatives </a:t>
            </a:r>
            <a:r>
              <a:rPr lang="de-DE" dirty="0" err="1"/>
              <a:t>Implemented</a:t>
            </a:r>
            <a:endParaRPr lang="en-US" dirty="0"/>
          </a:p>
        </p:txBody>
      </p:sp>
      <p:sp>
        <p:nvSpPr>
          <p:cNvPr id="8" name="Text Placeholder 7">
            <a:extLst>
              <a:ext uri="{FF2B5EF4-FFF2-40B4-BE49-F238E27FC236}">
                <a16:creationId xmlns:a16="http://schemas.microsoft.com/office/drawing/2014/main" id="{37883FFF-D02F-AD23-B7C4-318C030DEBD5}"/>
              </a:ext>
            </a:extLst>
          </p:cNvPr>
          <p:cNvSpPr>
            <a:spLocks noGrp="1"/>
          </p:cNvSpPr>
          <p:nvPr>
            <p:ph type="body" sz="quarter" idx="42"/>
          </p:nvPr>
        </p:nvSpPr>
        <p:spPr/>
        <p:txBody>
          <a:bodyPr/>
          <a:lstStyle/>
          <a:p>
            <a:r>
              <a:rPr lang="en-US" b="1" dirty="0"/>
              <a:t>Top-Management Commitment:</a:t>
            </a:r>
            <a:r>
              <a:rPr lang="en-US" dirty="0"/>
              <a:t> Leadership actively championed D&amp;I from the outset. D&amp;I goals were integrated into 3DSE’s </a:t>
            </a:r>
            <a:r>
              <a:rPr lang="en-US" b="1" dirty="0"/>
              <a:t>strategy and leadership guidelines</a:t>
            </a:r>
            <a:r>
              <a:rPr lang="en-US" dirty="0"/>
              <a:t> to ensure management accountability​. Executive buy-in was seen as critical: </a:t>
            </a:r>
            <a:r>
              <a:rPr lang="en-US" i="1" dirty="0"/>
              <a:t>“Am </a:t>
            </a:r>
            <a:r>
              <a:rPr lang="en-US" i="1" dirty="0" err="1"/>
              <a:t>wichtigsten</a:t>
            </a:r>
            <a:r>
              <a:rPr lang="en-US" i="1" dirty="0"/>
              <a:t> </a:t>
            </a:r>
            <a:r>
              <a:rPr lang="en-US" i="1" dirty="0" err="1"/>
              <a:t>ist</a:t>
            </a:r>
            <a:r>
              <a:rPr lang="en-US" i="1" dirty="0"/>
              <a:t> es, von Anfang an die </a:t>
            </a:r>
            <a:r>
              <a:rPr lang="en-US" i="1" dirty="0" err="1"/>
              <a:t>Führungsebene</a:t>
            </a:r>
            <a:r>
              <a:rPr lang="en-US" i="1" dirty="0"/>
              <a:t> </a:t>
            </a:r>
            <a:r>
              <a:rPr lang="en-US" i="1" dirty="0" err="1"/>
              <a:t>mitzunehmen</a:t>
            </a:r>
            <a:r>
              <a:rPr lang="en-US" i="1" dirty="0"/>
              <a:t>”</a:t>
            </a:r>
            <a:r>
              <a:rPr lang="en-US" dirty="0"/>
              <a:t> (German for “Most important is to get the leadership on board from the start”)​, as the HR manager driving D&amp;I noted. This set a tone of inclusive leadership at the top.</a:t>
            </a:r>
          </a:p>
          <a:p>
            <a:endParaRPr lang="en-US" dirty="0"/>
          </a:p>
          <a:p>
            <a:r>
              <a:rPr lang="en-US" b="1" dirty="0"/>
              <a:t>Inclusive Workplace Culture:</a:t>
            </a:r>
            <a:r>
              <a:rPr lang="en-US" dirty="0"/>
              <a:t> 3DSE worked to cultivate an open and tolerant culture. The firm initiated </a:t>
            </a:r>
            <a:r>
              <a:rPr lang="en-US" b="1" dirty="0"/>
              <a:t>employee training, discussions, and feedback rounds on diversity</a:t>
            </a:r>
            <a:r>
              <a:rPr lang="en-US" dirty="0"/>
              <a:t> to raise awareness and gather ideas​. These regular workshops and surveys encouraged staff to voice concerns and suggestions, helping employees feel heard and involved in the inclusion journey. Over time, team feedback indicated the workforce had become “much more heterogeneous” and that </a:t>
            </a:r>
            <a:r>
              <a:rPr lang="en-US" b="1" dirty="0"/>
              <a:t>different opinions and perspectives were more appreciated</a:t>
            </a:r>
            <a:r>
              <a:rPr lang="en-US" dirty="0"/>
              <a:t> in daily work – a clear sign of growing inclusion.</a:t>
            </a:r>
          </a:p>
          <a:p>
            <a:endParaRPr lang="en-US" dirty="0"/>
          </a:p>
          <a:p>
            <a:r>
              <a:rPr lang="en-US" b="1" dirty="0"/>
              <a:t>Diverse Talent Recruitment &amp; Development:</a:t>
            </a:r>
            <a:r>
              <a:rPr lang="en-US" dirty="0"/>
              <a:t> The company began </a:t>
            </a:r>
            <a:r>
              <a:rPr lang="en-US" b="1" dirty="0"/>
              <a:t>broadening its hiring practices</a:t>
            </a:r>
            <a:r>
              <a:rPr lang="en-US" dirty="0"/>
              <a:t> to attract talent from underrepresented groups (e.g. international candidates and women) in its technical field. </a:t>
            </a:r>
            <a:endParaRPr lang="de-DE" dirty="0"/>
          </a:p>
        </p:txBody>
      </p:sp>
      <p:sp>
        <p:nvSpPr>
          <p:cNvPr id="9" name="Text Placeholder 8">
            <a:extLst>
              <a:ext uri="{FF2B5EF4-FFF2-40B4-BE49-F238E27FC236}">
                <a16:creationId xmlns:a16="http://schemas.microsoft.com/office/drawing/2014/main" id="{C4C713E2-4B91-F92F-F59D-461F79D222F9}"/>
              </a:ext>
            </a:extLst>
          </p:cNvPr>
          <p:cNvSpPr>
            <a:spLocks noGrp="1"/>
          </p:cNvSpPr>
          <p:nvPr>
            <p:ph type="body" sz="quarter" idx="44"/>
          </p:nvPr>
        </p:nvSpPr>
        <p:spPr/>
        <p:txBody>
          <a:bodyPr/>
          <a:lstStyle/>
          <a:p>
            <a:r>
              <a:rPr lang="en-US" dirty="0"/>
              <a:t>Job descriptions were reviewed to eliminate bias, and hiring managers received training to recognize unconscious bias (in line with 3DSE’s charter commitments). While specific metrics aren’t public, the change is evident: in a few years, 3DSE’s team composition became significantly more diverse in terms of gender and nationality. The firm also supports continuous learning and development for all employees, ensuring </a:t>
            </a:r>
            <a:r>
              <a:rPr lang="en-US" b="1" dirty="0"/>
              <a:t>equal opportunities for advancement</a:t>
            </a:r>
            <a:r>
              <a:rPr lang="en-US" dirty="0"/>
              <a:t> so that diverse talent can grow within the company.</a:t>
            </a:r>
          </a:p>
          <a:p>
            <a:endParaRPr lang="en-US" dirty="0"/>
          </a:p>
          <a:p>
            <a:r>
              <a:rPr lang="en-US" b="1" dirty="0"/>
              <a:t>Benefits to the Company and Employees:</a:t>
            </a:r>
            <a:r>
              <a:rPr lang="en-US" dirty="0"/>
              <a:t> 3DSE’s D&amp;I strategy has yielded tangible benefits. Internally, a more inclusive culture has improved </a:t>
            </a:r>
            <a:r>
              <a:rPr lang="en-US" b="1" dirty="0"/>
              <a:t>employee engagement and retention</a:t>
            </a:r>
            <a:r>
              <a:rPr lang="en-US" dirty="0"/>
              <a:t>, as people feel their unique perspectives are valued. Feedback from staff confirms a stronger sense of belonging and better teamwork now that the company is more diverse. Different viewpoints have spurred greater creativity and problem-solving, important for an innovation-focused business. Externally, 3DSE’s diversity makes it more competitive in a global market: teams that mirror the international nature of clients (e.g. in aerospace) can better understand client needs and drive innovation. In addition, embracing diversity has enhanced 3DSE’s employer brand. In a tight labor market, </a:t>
            </a:r>
            <a:r>
              <a:rPr lang="en-US" b="1" dirty="0"/>
              <a:t>“</a:t>
            </a:r>
            <a:r>
              <a:rPr lang="en-US" b="1" dirty="0" err="1"/>
              <a:t>Vielfalt</a:t>
            </a:r>
            <a:r>
              <a:rPr lang="en-US" b="1" dirty="0"/>
              <a:t> </a:t>
            </a:r>
            <a:r>
              <a:rPr lang="en-US" b="1" dirty="0" err="1"/>
              <a:t>zieht</a:t>
            </a:r>
            <a:r>
              <a:rPr lang="en-US" b="1" dirty="0"/>
              <a:t> </a:t>
            </a:r>
            <a:r>
              <a:rPr lang="en-US" b="1" dirty="0" err="1"/>
              <a:t>Vielfalt</a:t>
            </a:r>
            <a:r>
              <a:rPr lang="en-US" b="1" dirty="0"/>
              <a:t> an”</a:t>
            </a:r>
            <a:r>
              <a:rPr lang="en-US" dirty="0"/>
              <a:t> (“diversity attracts diversity”) – diverse teams have a </a:t>
            </a:r>
            <a:r>
              <a:rPr lang="en-US" i="1" dirty="0"/>
              <a:t>magnetic pull</a:t>
            </a:r>
            <a:r>
              <a:rPr lang="en-US" dirty="0"/>
              <a:t> on job seekers. By being known as an inclusive employer, 3DSE can attract a broader talent pool and mitigate skills shortages. Overall, the company’s investment in D&amp;I has strengthened its innovation capability and reputation, while employees enjoy a more open, equitable workplace.</a:t>
            </a:r>
          </a:p>
        </p:txBody>
      </p:sp>
      <p:sp>
        <p:nvSpPr>
          <p:cNvPr id="5" name="Slide Number Placeholder 4">
            <a:extLst>
              <a:ext uri="{FF2B5EF4-FFF2-40B4-BE49-F238E27FC236}">
                <a16:creationId xmlns:a16="http://schemas.microsoft.com/office/drawing/2014/main" id="{1CBEBC87-7EC1-8B69-D52C-C212DE88D644}"/>
              </a:ext>
            </a:extLst>
          </p:cNvPr>
          <p:cNvSpPr>
            <a:spLocks noGrp="1"/>
          </p:cNvSpPr>
          <p:nvPr>
            <p:ph type="sldNum" sz="quarter" idx="4"/>
          </p:nvPr>
        </p:nvSpPr>
        <p:spPr/>
        <p:txBody>
          <a:bodyPr/>
          <a:lstStyle/>
          <a:p>
            <a:fld id="{CB2079F2-58AF-ED44-82D7-E04B2F6FD686}" type="slidenum">
              <a:rPr lang="en-US" smtClean="0"/>
              <a:pPr/>
              <a:t>2</a:t>
            </a:fld>
            <a:endParaRPr lang="en-US" dirty="0"/>
          </a:p>
        </p:txBody>
      </p:sp>
      <p:pic>
        <p:nvPicPr>
          <p:cNvPr id="13" name="Bildplatzhalter 12">
            <a:extLst>
              <a:ext uri="{FF2B5EF4-FFF2-40B4-BE49-F238E27FC236}">
                <a16:creationId xmlns:a16="http://schemas.microsoft.com/office/drawing/2014/main" id="{7D23197B-EED2-49A8-85FD-9B2194158C35}"/>
              </a:ext>
            </a:extLst>
          </p:cNvPr>
          <p:cNvPicPr>
            <a:picLocks noGrp="1" noChangeAspect="1"/>
          </p:cNvPicPr>
          <p:nvPr>
            <p:ph type="pic" sz="quarter" idx="41"/>
          </p:nvPr>
        </p:nvPicPr>
        <p:blipFill>
          <a:blip r:embed="rId2"/>
          <a:srcRect t="22993" b="22993"/>
          <a:stretch/>
        </p:blipFill>
        <p:spPr>
          <a:xfrm>
            <a:off x="-1" y="-11581"/>
            <a:ext cx="7559675" cy="2723566"/>
          </a:xfrm>
        </p:spPr>
      </p:pic>
    </p:spTree>
    <p:extLst>
      <p:ext uri="{BB962C8B-B14F-4D97-AF65-F5344CB8AC3E}">
        <p14:creationId xmlns:p14="http://schemas.microsoft.com/office/powerpoint/2010/main" val="1127210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EBB97D-E275-8740-97D1-6B9CD5253FAB}"/>
              </a:ext>
            </a:extLst>
          </p:cNvPr>
          <p:cNvSpPr>
            <a:spLocks noGrp="1"/>
          </p:cNvSpPr>
          <p:nvPr>
            <p:ph type="body" sz="quarter" idx="18"/>
          </p:nvPr>
        </p:nvSpPr>
        <p:spPr>
          <a:noFill/>
        </p:spPr>
        <p:txBody>
          <a:bodyPr anchor="ctr">
            <a:normAutofit/>
          </a:bodyPr>
          <a:lstStyle/>
          <a:p>
            <a:r>
              <a:rPr lang="en-US" sz="2400" dirty="0" err="1"/>
              <a:t>www.</a:t>
            </a:r>
            <a:r>
              <a:rPr lang="en-US" sz="2400" b="1" dirty="0" err="1"/>
              <a:t>projectdare.</a:t>
            </a:r>
            <a:r>
              <a:rPr lang="en-US" sz="2400" dirty="0" err="1"/>
              <a:t>eu</a:t>
            </a:r>
            <a:endParaRPr lang="en-US" sz="2400" dirty="0"/>
          </a:p>
        </p:txBody>
      </p:sp>
      <p:sp>
        <p:nvSpPr>
          <p:cNvPr id="6" name="Text Placeholder 5">
            <a:extLst>
              <a:ext uri="{FF2B5EF4-FFF2-40B4-BE49-F238E27FC236}">
                <a16:creationId xmlns:a16="http://schemas.microsoft.com/office/drawing/2014/main" id="{F453C571-B701-2943-A877-7A4ECC41D126}"/>
              </a:ext>
            </a:extLst>
          </p:cNvPr>
          <p:cNvSpPr>
            <a:spLocks noGrp="1"/>
          </p:cNvSpPr>
          <p:nvPr>
            <p:ph type="body" sz="quarter" idx="17"/>
          </p:nvPr>
        </p:nvSpPr>
        <p:spPr/>
        <p:txBody>
          <a:bodyPr/>
          <a:lstStyle/>
          <a:p>
            <a:pPr marL="0" indent="0" defTabSz="2072941" rtl="0" eaLnBrk="1" latinLnBrk="0" hangingPunct="1">
              <a:lnSpc>
                <a:spcPct val="100000"/>
              </a:lnSpc>
              <a:spcBef>
                <a:spcPts val="2267"/>
              </a:spcBef>
              <a:buFont typeface="Arial" panose="020B0604020202020204" pitchFamily="34" charset="0"/>
              <a:buNone/>
            </a:pPr>
            <a:r>
              <a:rPr lang="en-US" dirty="0"/>
              <a:t>Follow our journey</a:t>
            </a:r>
          </a:p>
        </p:txBody>
      </p:sp>
      <p:grpSp>
        <p:nvGrpSpPr>
          <p:cNvPr id="27" name="Group 26">
            <a:extLst>
              <a:ext uri="{FF2B5EF4-FFF2-40B4-BE49-F238E27FC236}">
                <a16:creationId xmlns:a16="http://schemas.microsoft.com/office/drawing/2014/main" id="{95AB7821-DA17-A75B-686C-AFFD6D2DBBA0}"/>
              </a:ext>
            </a:extLst>
          </p:cNvPr>
          <p:cNvGrpSpPr/>
          <p:nvPr/>
        </p:nvGrpSpPr>
        <p:grpSpPr>
          <a:xfrm>
            <a:off x="2267151" y="4806180"/>
            <a:ext cx="4705438" cy="2867812"/>
            <a:chOff x="2267151" y="4806180"/>
            <a:chExt cx="4705438" cy="2867812"/>
          </a:xfrm>
        </p:grpSpPr>
        <p:sp>
          <p:nvSpPr>
            <p:cNvPr id="5" name="Rectangle 4">
              <a:extLst>
                <a:ext uri="{FF2B5EF4-FFF2-40B4-BE49-F238E27FC236}">
                  <a16:creationId xmlns:a16="http://schemas.microsoft.com/office/drawing/2014/main" id="{2FCFB970-1C08-5937-7818-8F38BD43CF04}"/>
                </a:ext>
              </a:extLst>
            </p:cNvPr>
            <p:cNvSpPr/>
            <p:nvPr/>
          </p:nvSpPr>
          <p:spPr>
            <a:xfrm>
              <a:off x="2980464" y="5063694"/>
              <a:ext cx="3326211" cy="209652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F8695417-59B8-C24A-A8C9-04D73D1385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67151" y="4806180"/>
              <a:ext cx="4705438" cy="2867812"/>
            </a:xfrm>
            <a:prstGeom prst="rect">
              <a:avLst/>
            </a:prstGeom>
          </p:spPr>
        </p:pic>
        <p:sp>
          <p:nvSpPr>
            <p:cNvPr id="2" name="Rectangle 1">
              <a:extLst>
                <a:ext uri="{FF2B5EF4-FFF2-40B4-BE49-F238E27FC236}">
                  <a16:creationId xmlns:a16="http://schemas.microsoft.com/office/drawing/2014/main" id="{CEFCB33C-5E71-88BB-278E-D1965563432E}"/>
                </a:ext>
              </a:extLst>
            </p:cNvPr>
            <p:cNvSpPr/>
            <p:nvPr/>
          </p:nvSpPr>
          <p:spPr>
            <a:xfrm>
              <a:off x="2980464" y="5760264"/>
              <a:ext cx="3326210" cy="1129869"/>
            </a:xfrm>
            <a:prstGeom prst="rect">
              <a:avLst/>
            </a:prstGeom>
            <a:blipFill>
              <a:blip r:embed="rId3"/>
              <a:srcRect/>
              <a:stretch>
                <a:fillRect t="-30797" b="-654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4" name="Graphic 3">
              <a:extLst>
                <a:ext uri="{FF2B5EF4-FFF2-40B4-BE49-F238E27FC236}">
                  <a16:creationId xmlns:a16="http://schemas.microsoft.com/office/drawing/2014/main" id="{CAD3A810-B380-D016-2F25-C1A9A4EF73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0464" y="5063694"/>
              <a:ext cx="663113" cy="500718"/>
            </a:xfrm>
            <a:prstGeom prst="rect">
              <a:avLst/>
            </a:prstGeom>
          </p:spPr>
        </p:pic>
        <p:cxnSp>
          <p:nvCxnSpPr>
            <p:cNvPr id="11" name="Straight Connector 10">
              <a:extLst>
                <a:ext uri="{FF2B5EF4-FFF2-40B4-BE49-F238E27FC236}">
                  <a16:creationId xmlns:a16="http://schemas.microsoft.com/office/drawing/2014/main" id="{5B06D399-CECC-383B-791D-87B40A96E157}"/>
                </a:ext>
              </a:extLst>
            </p:cNvPr>
            <p:cNvCxnSpPr>
              <a:cxnSpLocks/>
            </p:cNvCxnSpPr>
            <p:nvPr/>
          </p:nvCxnSpPr>
          <p:spPr>
            <a:xfrm>
              <a:off x="2956764" y="5566967"/>
              <a:ext cx="3349911" cy="0"/>
            </a:xfrm>
            <a:prstGeom prst="line">
              <a:avLst/>
            </a:prstGeom>
            <a:ln w="19050">
              <a:solidFill>
                <a:srgbClr val="083F59"/>
              </a:solidFill>
            </a:ln>
          </p:spPr>
          <p:style>
            <a:lnRef idx="1">
              <a:schemeClr val="accent1"/>
            </a:lnRef>
            <a:fillRef idx="0">
              <a:schemeClr val="accent1"/>
            </a:fillRef>
            <a:effectRef idx="0">
              <a:schemeClr val="accent1"/>
            </a:effectRef>
            <a:fontRef idx="minor">
              <a:schemeClr val="tx1"/>
            </a:fontRef>
          </p:style>
        </p:cxnSp>
      </p:grpSp>
      <p:pic>
        <p:nvPicPr>
          <p:cNvPr id="10" name="Grafik 63">
            <a:extLst>
              <a:ext uri="{FF2B5EF4-FFF2-40B4-BE49-F238E27FC236}">
                <a16:creationId xmlns:a16="http://schemas.microsoft.com/office/drawing/2014/main" id="{02B35A59-1B7E-960D-C6F5-09068A181B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316" y="9839486"/>
            <a:ext cx="710453" cy="256194"/>
          </a:xfrm>
          <a:prstGeom prst="rect">
            <a:avLst/>
          </a:prstGeom>
        </p:spPr>
      </p:pic>
      <p:sp>
        <p:nvSpPr>
          <p:cNvPr id="12" name="TextBox 11">
            <a:extLst>
              <a:ext uri="{FF2B5EF4-FFF2-40B4-BE49-F238E27FC236}">
                <a16:creationId xmlns:a16="http://schemas.microsoft.com/office/drawing/2014/main" id="{707B6ADE-46D0-EC5B-DBFE-0DACF8358AE7}"/>
              </a:ext>
            </a:extLst>
          </p:cNvPr>
          <p:cNvSpPr txBox="1"/>
          <p:nvPr/>
        </p:nvSpPr>
        <p:spPr>
          <a:xfrm>
            <a:off x="612920" y="9900357"/>
            <a:ext cx="3460376"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00" dirty="0">
                <a:solidFill>
                  <a:schemeClr val="tx1"/>
                </a:solidFill>
                <a:effectLst/>
                <a:latin typeface="Calibri" panose="020F0502020204030204" pitchFamily="34" charset="0"/>
                <a:ea typeface="Yrsa-Regular"/>
                <a:cs typeface="Calibri" panose="020F0502020204030204" pitchFamily="34" charset="0"/>
              </a:rPr>
              <a:t>This resource is licensed under CC BY 4.0</a:t>
            </a:r>
            <a:endParaRPr lang="en-BA"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raphic 3">
            <a:extLst>
              <a:ext uri="{FF2B5EF4-FFF2-40B4-BE49-F238E27FC236}">
                <a16:creationId xmlns:a16="http://schemas.microsoft.com/office/drawing/2014/main" id="{08F49481-9D23-4268-984F-95176F3A591A}"/>
              </a:ext>
            </a:extLst>
          </p:cNvPr>
          <p:cNvGrpSpPr/>
          <p:nvPr/>
        </p:nvGrpSpPr>
        <p:grpSpPr>
          <a:xfrm>
            <a:off x="5189837" y="9599203"/>
            <a:ext cx="426164" cy="385875"/>
            <a:chOff x="-1196056" y="2499889"/>
            <a:chExt cx="850463" cy="851093"/>
          </a:xfrm>
        </p:grpSpPr>
        <p:sp>
          <p:nvSpPr>
            <p:cNvPr id="30" name="Freeform 15">
              <a:hlinkClick r:id="rId7"/>
              <a:extLst>
                <a:ext uri="{FF2B5EF4-FFF2-40B4-BE49-F238E27FC236}">
                  <a16:creationId xmlns:a16="http://schemas.microsoft.com/office/drawing/2014/main" id="{9BDE7C6B-375C-8C79-5D98-A0765F3D82CC}"/>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16">
              <a:extLst>
                <a:ext uri="{FF2B5EF4-FFF2-40B4-BE49-F238E27FC236}">
                  <a16:creationId xmlns:a16="http://schemas.microsoft.com/office/drawing/2014/main" id="{42B4E1E3-1765-7332-D235-BA76B5EEB1E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3F2F2E40-54F4-8D81-106E-6A041F3894C0}"/>
              </a:ext>
            </a:extLst>
          </p:cNvPr>
          <p:cNvGrpSpPr/>
          <p:nvPr/>
        </p:nvGrpSpPr>
        <p:grpSpPr>
          <a:xfrm>
            <a:off x="5654374" y="9587921"/>
            <a:ext cx="426163" cy="424160"/>
            <a:chOff x="5908590" y="9619516"/>
            <a:chExt cx="280634" cy="280634"/>
          </a:xfrm>
        </p:grpSpPr>
        <p:sp>
          <p:nvSpPr>
            <p:cNvPr id="34" name="Freeform 20">
              <a:hlinkClick r:id="rId8"/>
              <a:extLst>
                <a:ext uri="{FF2B5EF4-FFF2-40B4-BE49-F238E27FC236}">
                  <a16:creationId xmlns:a16="http://schemas.microsoft.com/office/drawing/2014/main" id="{35C439AA-2D03-CCDF-D873-51F8649410D8}"/>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35" name="Graphic 34" descr="World with solid fill">
              <a:extLst>
                <a:ext uri="{FF2B5EF4-FFF2-40B4-BE49-F238E27FC236}">
                  <a16:creationId xmlns:a16="http://schemas.microsoft.com/office/drawing/2014/main" id="{C2568E0E-4726-DD21-ACD4-CD4A50ABF2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23764" y="9635962"/>
              <a:ext cx="246077" cy="246077"/>
            </a:xfrm>
            <a:prstGeom prst="rect">
              <a:avLst/>
            </a:prstGeom>
          </p:spPr>
        </p:pic>
      </p:grpSp>
      <p:pic>
        <p:nvPicPr>
          <p:cNvPr id="36" name="Picture 2" descr="Image result for linkedin logo round | ? logo, Marketing method, Photoshop  design">
            <a:hlinkClick r:id="rId11"/>
            <a:extLst>
              <a:ext uri="{FF2B5EF4-FFF2-40B4-BE49-F238E27FC236}">
                <a16:creationId xmlns:a16="http://schemas.microsoft.com/office/drawing/2014/main" id="{BA97B80B-044F-9E37-D387-F8D3087124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4146" y="9488920"/>
            <a:ext cx="601147" cy="601147"/>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a:extLst>
              <a:ext uri="{FF2B5EF4-FFF2-40B4-BE49-F238E27FC236}">
                <a16:creationId xmlns:a16="http://schemas.microsoft.com/office/drawing/2014/main" id="{DAADB9A9-4337-4C76-9F46-1AC74A8C4C11}"/>
              </a:ext>
            </a:extLst>
          </p:cNvPr>
          <p:cNvSpPr/>
          <p:nvPr/>
        </p:nvSpPr>
        <p:spPr>
          <a:xfrm>
            <a:off x="2969315" y="5063694"/>
            <a:ext cx="3337359" cy="2065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3E5E1FF9-5AD1-42C1-8056-C0E96AB536F2}"/>
              </a:ext>
            </a:extLst>
          </p:cNvPr>
          <p:cNvPicPr>
            <a:picLocks noChangeAspect="1"/>
          </p:cNvPicPr>
          <p:nvPr/>
        </p:nvPicPr>
        <p:blipFill rotWithShape="1">
          <a:blip r:embed="rId13"/>
          <a:srcRect l="4811" r="4811"/>
          <a:stretch/>
        </p:blipFill>
        <p:spPr>
          <a:xfrm>
            <a:off x="2969316" y="5108578"/>
            <a:ext cx="3337359" cy="1984473"/>
          </a:xfrm>
          <a:prstGeom prst="rect">
            <a:avLst/>
          </a:prstGeom>
        </p:spPr>
      </p:pic>
      <p:sp>
        <p:nvSpPr>
          <p:cNvPr id="40" name="Text Placeholder 15">
            <a:extLst>
              <a:ext uri="{FF2B5EF4-FFF2-40B4-BE49-F238E27FC236}">
                <a16:creationId xmlns:a16="http://schemas.microsoft.com/office/drawing/2014/main" id="{77AA6D53-37CD-4116-835D-914DE62BC73A}"/>
              </a:ext>
            </a:extLst>
          </p:cNvPr>
          <p:cNvSpPr txBox="1">
            <a:spLocks/>
          </p:cNvSpPr>
          <p:nvPr/>
        </p:nvSpPr>
        <p:spPr>
          <a:xfrm>
            <a:off x="1022665" y="4300310"/>
            <a:ext cx="3050631" cy="238796"/>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endParaRPr lang="en-GB" sz="15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Freeform 26">
            <a:extLst>
              <a:ext uri="{FF2B5EF4-FFF2-40B4-BE49-F238E27FC236}">
                <a16:creationId xmlns:a16="http://schemas.microsoft.com/office/drawing/2014/main" id="{BBD25C33-DCE8-4826-ADE7-F7569A8529AD}"/>
              </a:ext>
            </a:extLst>
          </p:cNvPr>
          <p:cNvSpPr/>
          <p:nvPr/>
        </p:nvSpPr>
        <p:spPr>
          <a:xfrm>
            <a:off x="3426287" y="3849655"/>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Textplatzhalter 2">
            <a:extLst>
              <a:ext uri="{FF2B5EF4-FFF2-40B4-BE49-F238E27FC236}">
                <a16:creationId xmlns:a16="http://schemas.microsoft.com/office/drawing/2014/main" id="{BA6E37C0-8B8C-4549-B58C-89799CD48D20}"/>
              </a:ext>
            </a:extLst>
          </p:cNvPr>
          <p:cNvSpPr txBox="1">
            <a:spLocks/>
          </p:cNvSpPr>
          <p:nvPr/>
        </p:nvSpPr>
        <p:spPr>
          <a:xfrm>
            <a:off x="865468" y="3781043"/>
            <a:ext cx="3050631" cy="1608346"/>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de-DE"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de-DE" sz="18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Diversity</a:t>
            </a:r>
            <a:r>
              <a:rPr lang="de-DE"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de-DE" sz="18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attracts</a:t>
            </a:r>
            <a:r>
              <a:rPr lang="de-DE"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de-DE" sz="18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Diversity</a:t>
            </a:r>
            <a:r>
              <a:rPr lang="de-DE"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de-DE" sz="1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229977"/>
      </p:ext>
    </p:extLst>
  </p:cSld>
  <p:clrMapOvr>
    <a:masterClrMapping/>
  </p:clrMapOvr>
</p:sld>
</file>

<file path=ppt/theme/theme1.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7f8f12d-b94b-436d-8303-cf6843bc2c4c}" enabled="1" method="Standard" siteId="{3d44215d-7452-42ba-bfd4-94d4f26cfd84}" contentBits="0"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674</Words>
  <Application>Microsoft Office PowerPoint</Application>
  <PresentationFormat>Benutzerdefiniert</PresentationFormat>
  <Paragraphs>23</Paragraphs>
  <Slides>3</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vt:i4>
      </vt:variant>
    </vt:vector>
  </HeadingPairs>
  <TitlesOfParts>
    <vt:vector size="9" baseType="lpstr">
      <vt:lpstr>Arial</vt:lpstr>
      <vt:lpstr>Calibri</vt:lpstr>
      <vt:lpstr>Century Schoolbook</vt:lpstr>
      <vt:lpstr>Montserrat</vt:lpstr>
      <vt:lpstr>Poppins</vt:lpstr>
      <vt:lpstr>1_Office Theme</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David Blunck</cp:lastModifiedBy>
  <cp:revision>605</cp:revision>
  <dcterms:created xsi:type="dcterms:W3CDTF">2020-10-14T13:32:04Z</dcterms:created>
  <dcterms:modified xsi:type="dcterms:W3CDTF">2025-04-20T14:23:04Z</dcterms:modified>
</cp:coreProperties>
</file>