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34"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varScale="1">
        <p:scale>
          <a:sx n="42" d="100"/>
          <a:sy n="42" d="100"/>
        </p:scale>
        <p:origin x="2256" y="64"/>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4/25/2025</a:t>
            </a:fld>
            <a:endParaRPr lang="en-US"/>
          </a:p>
        </p:txBody>
      </p:sp>
      <p:sp>
        <p:nvSpPr>
          <p:cNvPr id="4" name="Footer Placeholder 3">
            <a:extLst>
              <a:ext uri="{FF2B5EF4-FFF2-40B4-BE49-F238E27FC236}">
                <a16:creationId xmlns=""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4/25/2025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AU" dirty="0"/>
          </a:p>
        </p:txBody>
      </p:sp>
      <p:sp>
        <p:nvSpPr>
          <p:cNvPr id="4" name="Symbol zastępczy numeru slajdu 3"/>
          <p:cNvSpPr>
            <a:spLocks noGrp="1"/>
          </p:cNvSpPr>
          <p:nvPr>
            <p:ph type="sldNum" sz="quarter" idx="10"/>
          </p:nvPr>
        </p:nvSpPr>
        <p:spPr/>
        <p:txBody>
          <a:bodyPr/>
          <a:lstStyle/>
          <a:p>
            <a:fld id="{9F133B2F-6662-2B4E-A57B-B009C830B425}" type="slidenum">
              <a:rPr lang="en-US" smtClean="0"/>
              <a:t>2</a:t>
            </a:fld>
            <a:endParaRPr lang="en-US"/>
          </a:p>
        </p:txBody>
      </p:sp>
    </p:spTree>
    <p:extLst>
      <p:ext uri="{BB962C8B-B14F-4D97-AF65-F5344CB8AC3E}">
        <p14:creationId xmlns:p14="http://schemas.microsoft.com/office/powerpoint/2010/main" val="1528837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 xmlns:a16="http://schemas.microsoft.com/office/drawing/2014/main" id="{1F27DBA8-5E67-243C-A148-C62CC9803163}"/>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 xmlns:a16="http://schemas.microsoft.com/office/drawing/2014/main"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 xmlns:a16="http://schemas.microsoft.com/office/drawing/2014/main"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 xmlns:a16="http://schemas.microsoft.com/office/drawing/2014/main"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 xmlns:a16="http://schemas.microsoft.com/office/drawing/2014/main" id="{39792F19-0229-BA4A-0879-924340C51C91}"/>
              </a:ext>
            </a:extLst>
          </p:cNvPr>
          <p:cNvSpPr>
            <a:spLocks noGrp="1"/>
          </p:cNvSpPr>
          <p:nvPr>
            <p:ph type="body" sz="quarter" idx="32"/>
          </p:nvPr>
        </p:nvSpPr>
        <p:spPr>
          <a:xfrm>
            <a:off x="3770030" y="6646097"/>
            <a:ext cx="3615254" cy="2300406"/>
          </a:xfrm>
        </p:spPr>
        <p:txBody>
          <a:bodyPr>
            <a:normAutofit/>
          </a:bodyPr>
          <a:lstStyle/>
          <a:p>
            <a:r>
              <a:rPr lang="pl-PL" sz="1200" dirty="0" err="1" smtClean="0"/>
              <a:t>They</a:t>
            </a:r>
            <a:r>
              <a:rPr lang="pl-PL" sz="1200" dirty="0" smtClean="0"/>
              <a:t> </a:t>
            </a:r>
            <a:r>
              <a:rPr lang="pl-PL" sz="1200" dirty="0" err="1" smtClean="0"/>
              <a:t>are</a:t>
            </a:r>
            <a:r>
              <a:rPr lang="pl-PL" sz="1200" dirty="0" smtClean="0"/>
              <a:t> part of </a:t>
            </a:r>
            <a:r>
              <a:rPr lang="en-AU" sz="1200" dirty="0" smtClean="0"/>
              <a:t>Pernod </a:t>
            </a:r>
            <a:r>
              <a:rPr lang="en-AU" sz="1200" dirty="0"/>
              <a:t>Ricard group - a global producer and distributor of spirits and wines worldwide. </a:t>
            </a:r>
            <a:r>
              <a:rPr lang="pl-PL" sz="1200" dirty="0" err="1" smtClean="0"/>
              <a:t>They</a:t>
            </a:r>
            <a:r>
              <a:rPr lang="en-AU" sz="1200" dirty="0" smtClean="0"/>
              <a:t> </a:t>
            </a:r>
            <a:r>
              <a:rPr lang="en-AU" sz="1200" dirty="0"/>
              <a:t>have one of the broadest brand portfolios on the market, composed to respond to the needs of consumers who are at the </a:t>
            </a:r>
            <a:r>
              <a:rPr lang="en-AU" sz="1200" dirty="0" err="1"/>
              <a:t>center</a:t>
            </a:r>
            <a:r>
              <a:rPr lang="en-AU" sz="1200" dirty="0"/>
              <a:t> of </a:t>
            </a:r>
            <a:r>
              <a:rPr lang="pl-PL" sz="1200" dirty="0" err="1" smtClean="0"/>
              <a:t>their</a:t>
            </a:r>
            <a:r>
              <a:rPr lang="en-AU" sz="1200" dirty="0" smtClean="0"/>
              <a:t> </a:t>
            </a:r>
            <a:r>
              <a:rPr lang="en-AU" sz="1200" dirty="0"/>
              <a:t>attention. </a:t>
            </a:r>
            <a:r>
              <a:rPr lang="en-AU" sz="1200" dirty="0" err="1" smtClean="0"/>
              <a:t>Convivialité</a:t>
            </a:r>
            <a:r>
              <a:rPr lang="en-AU" sz="1200" dirty="0" smtClean="0"/>
              <a:t> </a:t>
            </a:r>
            <a:r>
              <a:rPr lang="en-AU" sz="1200" dirty="0"/>
              <a:t>is the heart of everything we do, from our vineyards and farms to distilleries, production sites, retail outlets and offices around the world. </a:t>
            </a:r>
          </a:p>
          <a:p>
            <a:r>
              <a:rPr lang="pl-PL" sz="1200" dirty="0" smtClean="0"/>
              <a:t>As the </a:t>
            </a:r>
            <a:r>
              <a:rPr lang="pl-PL" sz="1200" dirty="0" err="1" smtClean="0"/>
              <a:t>claim</a:t>
            </a:r>
            <a:r>
              <a:rPr lang="pl-PL" sz="1200" dirty="0" smtClean="0"/>
              <a:t>, </a:t>
            </a:r>
            <a:r>
              <a:rPr lang="pl-PL" sz="1200" dirty="0" err="1"/>
              <a:t>t</a:t>
            </a:r>
            <a:r>
              <a:rPr lang="pl-PL" sz="1200" dirty="0" err="1" smtClean="0"/>
              <a:t>hey</a:t>
            </a:r>
            <a:r>
              <a:rPr lang="en-AU" sz="1200" dirty="0" smtClean="0"/>
              <a:t> </a:t>
            </a:r>
            <a:r>
              <a:rPr lang="en-AU" sz="1200" dirty="0"/>
              <a:t>are committed to offering products and experiences which surprise and delight, and to </a:t>
            </a:r>
            <a:r>
              <a:rPr lang="en-AU" sz="1200" dirty="0" err="1" smtClean="0"/>
              <a:t>ensur</a:t>
            </a:r>
            <a:r>
              <a:rPr lang="pl-PL" sz="1200" dirty="0" smtClean="0"/>
              <a:t>e</a:t>
            </a:r>
            <a:r>
              <a:rPr lang="en-AU" sz="1200" dirty="0" smtClean="0"/>
              <a:t> </a:t>
            </a:r>
            <a:r>
              <a:rPr lang="en-AU" sz="1200" dirty="0"/>
              <a:t>a respectful, diverse and sustainable future filled with positive human connections for all.</a:t>
            </a:r>
          </a:p>
        </p:txBody>
      </p:sp>
      <p:sp>
        <p:nvSpPr>
          <p:cNvPr id="9" name="Text Placeholder 8">
            <a:extLst>
              <a:ext uri="{FF2B5EF4-FFF2-40B4-BE49-F238E27FC236}">
                <a16:creationId xmlns="" xmlns:a16="http://schemas.microsoft.com/office/drawing/2014/main" id="{84CB683A-CF14-5EDF-3D3E-DE8CA5D4CD1E}"/>
              </a:ext>
            </a:extLst>
          </p:cNvPr>
          <p:cNvSpPr>
            <a:spLocks noGrp="1"/>
          </p:cNvSpPr>
          <p:nvPr>
            <p:ph type="body" sz="quarter" idx="60"/>
          </p:nvPr>
        </p:nvSpPr>
        <p:spPr>
          <a:xfrm>
            <a:off x="510950" y="6454057"/>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 xmlns:a16="http://schemas.microsoft.com/office/drawing/2014/main" id="{676E2570-F700-718F-B5E1-B9992A10E77A}"/>
              </a:ext>
            </a:extLst>
          </p:cNvPr>
          <p:cNvSpPr>
            <a:spLocks noGrp="1"/>
          </p:cNvSpPr>
          <p:nvPr>
            <p:ph type="body" sz="quarter" idx="61"/>
          </p:nvPr>
        </p:nvSpPr>
        <p:spPr/>
        <p:txBody>
          <a:bodyPr>
            <a:normAutofit fontScale="85000" lnSpcReduction="20000"/>
          </a:bodyPr>
          <a:lstStyle/>
          <a:p>
            <a:r>
              <a:rPr lang="pl-PL" sz="1200" dirty="0" smtClean="0"/>
              <a:t>M</a:t>
            </a:r>
            <a:r>
              <a:rPr lang="en-AU" sz="1200" dirty="0" err="1" smtClean="0"/>
              <a:t>anufacturer</a:t>
            </a:r>
            <a:r>
              <a:rPr lang="en-AU" sz="1200" dirty="0" smtClean="0"/>
              <a:t> </a:t>
            </a:r>
            <a:r>
              <a:rPr lang="en-AU" sz="1200" dirty="0"/>
              <a:t>and distributor of spirits and </a:t>
            </a:r>
            <a:r>
              <a:rPr lang="en-AU" sz="1200" dirty="0" smtClean="0"/>
              <a:t>wines</a:t>
            </a:r>
            <a:r>
              <a:rPr lang="pl-PL" sz="1200" dirty="0" smtClean="0"/>
              <a:t> </a:t>
            </a:r>
            <a:r>
              <a:rPr lang="en-GB" sz="1200" dirty="0" smtClean="0"/>
              <a:t>  </a:t>
            </a:r>
            <a:r>
              <a:rPr lang="pl-PL" sz="1200" dirty="0" smtClean="0"/>
              <a:t>400 </a:t>
            </a:r>
            <a:r>
              <a:rPr lang="en-GB" sz="1200" dirty="0" smtClean="0"/>
              <a:t>employees</a:t>
            </a:r>
            <a:r>
              <a:rPr lang="pl-PL" sz="1200" dirty="0" smtClean="0"/>
              <a:t> (2022)</a:t>
            </a:r>
            <a:endParaRPr lang="en-GB" sz="1200" dirty="0"/>
          </a:p>
        </p:txBody>
      </p:sp>
      <p:sp>
        <p:nvSpPr>
          <p:cNvPr id="11" name="Text Placeholder 10">
            <a:extLst>
              <a:ext uri="{FF2B5EF4-FFF2-40B4-BE49-F238E27FC236}">
                <a16:creationId xmlns=""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 xmlns:a16="http://schemas.microsoft.com/office/drawing/2014/main" id="{7D2F4E10-9B56-BBA4-986B-B4C9D6EE7959}"/>
              </a:ext>
            </a:extLst>
          </p:cNvPr>
          <p:cNvSpPr>
            <a:spLocks noGrp="1"/>
          </p:cNvSpPr>
          <p:nvPr>
            <p:ph type="body" sz="quarter" idx="63"/>
          </p:nvPr>
        </p:nvSpPr>
        <p:spPr/>
        <p:txBody>
          <a:bodyPr>
            <a:normAutofit/>
          </a:bodyPr>
          <a:lstStyle/>
          <a:p>
            <a:endParaRPr lang="en-GB" sz="1200" dirty="0"/>
          </a:p>
        </p:txBody>
      </p:sp>
      <p:sp>
        <p:nvSpPr>
          <p:cNvPr id="25" name="Text Placeholder 24">
            <a:extLst>
              <a:ext uri="{FF2B5EF4-FFF2-40B4-BE49-F238E27FC236}">
                <a16:creationId xmlns=""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 xmlns:a16="http://schemas.microsoft.com/office/drawing/2014/main" id="{019F3011-6448-72C9-CC9A-D8DE9CB0DBBC}"/>
              </a:ext>
            </a:extLst>
          </p:cNvPr>
          <p:cNvSpPr>
            <a:spLocks noGrp="1"/>
          </p:cNvSpPr>
          <p:nvPr>
            <p:ph type="body" sz="quarter" idx="65"/>
          </p:nvPr>
        </p:nvSpPr>
        <p:spPr>
          <a:xfrm>
            <a:off x="510950" y="7907241"/>
            <a:ext cx="3249118" cy="349177"/>
          </a:xfrm>
        </p:spPr>
        <p:txBody>
          <a:bodyPr/>
          <a:lstStyle/>
          <a:p>
            <a:pPr>
              <a:spcBef>
                <a:spcPts val="0"/>
              </a:spcBef>
            </a:pPr>
            <a:r>
              <a:rPr lang="pl-PL" sz="1200" dirty="0"/>
              <a:t> </a:t>
            </a:r>
            <a:endParaRPr lang="pl-PL" sz="1200" dirty="0" smtClean="0"/>
          </a:p>
          <a:p>
            <a:pPr>
              <a:spcBef>
                <a:spcPts val="0"/>
              </a:spcBef>
            </a:pPr>
            <a:r>
              <a:rPr lang="en-GB" sz="1200" dirty="0" smtClean="0"/>
              <a:t>Module</a:t>
            </a:r>
            <a:endParaRPr lang="en-GB" sz="1200" dirty="0"/>
          </a:p>
          <a:p>
            <a:pPr>
              <a:spcBef>
                <a:spcPts val="0"/>
              </a:spcBef>
            </a:pPr>
            <a:endParaRPr lang="en-GB" sz="1200" dirty="0"/>
          </a:p>
        </p:txBody>
      </p:sp>
      <p:sp>
        <p:nvSpPr>
          <p:cNvPr id="7" name="Text Placeholder 6">
            <a:extLst>
              <a:ext uri="{FF2B5EF4-FFF2-40B4-BE49-F238E27FC236}">
                <a16:creationId xmlns=""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 xmlns:a16="http://schemas.microsoft.com/office/drawing/2014/main" id="{39C00486-5CF5-8888-1CD6-4510360BCB09}"/>
              </a:ext>
            </a:extLst>
          </p:cNvPr>
          <p:cNvSpPr>
            <a:spLocks noGrp="1"/>
          </p:cNvSpPr>
          <p:nvPr>
            <p:ph type="body" sz="quarter" idx="59"/>
          </p:nvPr>
        </p:nvSpPr>
        <p:spPr/>
        <p:txBody>
          <a:bodyPr>
            <a:normAutofit/>
          </a:bodyPr>
          <a:lstStyle/>
          <a:p>
            <a:r>
              <a:rPr lang="pl-PL" sz="1200" dirty="0" smtClean="0"/>
              <a:t>Wyborowa </a:t>
            </a:r>
            <a:r>
              <a:rPr lang="pl-PL" sz="1200" dirty="0" err="1" smtClean="0"/>
              <a:t>Pernod</a:t>
            </a:r>
            <a:r>
              <a:rPr lang="pl-PL" sz="1200" dirty="0" smtClean="0"/>
              <a:t> </a:t>
            </a:r>
            <a:r>
              <a:rPr lang="pl-PL" sz="1200" dirty="0" err="1" smtClean="0"/>
              <a:t>Ricard</a:t>
            </a:r>
            <a:endParaRPr lang="en-GB" sz="1200" dirty="0"/>
          </a:p>
        </p:txBody>
      </p:sp>
      <p:sp>
        <p:nvSpPr>
          <p:cNvPr id="2" name="Text Placeholder 1">
            <a:extLst>
              <a:ext uri="{FF2B5EF4-FFF2-40B4-BE49-F238E27FC236}">
                <a16:creationId xmlns=""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 xmlns:a16="http://schemas.microsoft.com/office/drawing/2014/main" id="{B1CE29B8-CA19-330F-E37F-89C2F0E34FD6}"/>
              </a:ext>
            </a:extLst>
          </p:cNvPr>
          <p:cNvSpPr>
            <a:spLocks noGrp="1"/>
          </p:cNvSpPr>
          <p:nvPr>
            <p:ph type="body" sz="quarter" idx="16"/>
          </p:nvPr>
        </p:nvSpPr>
        <p:spPr>
          <a:xfrm>
            <a:off x="317843" y="3932967"/>
            <a:ext cx="3355347" cy="1605525"/>
          </a:xfrm>
        </p:spPr>
        <p:txBody>
          <a:bodyPr/>
          <a:lstStyle/>
          <a:p>
            <a:r>
              <a:rPr lang="en-AU" sz="3600" dirty="0" err="1">
                <a:latin typeface="Arial" panose="020B0604020202020204" pitchFamily="34" charset="0"/>
                <a:cs typeface="Arial" panose="020B0604020202020204" pitchFamily="34" charset="0"/>
              </a:rPr>
              <a:t>Wyborowa</a:t>
            </a:r>
            <a:r>
              <a:rPr lang="en-AU" sz="3600" dirty="0">
                <a:latin typeface="Arial" panose="020B0604020202020204" pitchFamily="34" charset="0"/>
                <a:cs typeface="Arial" panose="020B0604020202020204" pitchFamily="34" charset="0"/>
              </a:rPr>
              <a:t> Pernod Ricard</a:t>
            </a:r>
            <a:endParaRPr lang="en-GB" sz="3600" dirty="0"/>
          </a:p>
        </p:txBody>
      </p:sp>
      <p:grpSp>
        <p:nvGrpSpPr>
          <p:cNvPr id="13" name="Group 12">
            <a:extLst>
              <a:ext uri="{FF2B5EF4-FFF2-40B4-BE49-F238E27FC236}">
                <a16:creationId xmlns="" xmlns:a16="http://schemas.microsoft.com/office/drawing/2014/main" id="{1CB874ED-D228-B739-C5E5-8D24B0B90470}"/>
              </a:ext>
            </a:extLst>
          </p:cNvPr>
          <p:cNvGrpSpPr/>
          <p:nvPr/>
        </p:nvGrpSpPr>
        <p:grpSpPr>
          <a:xfrm rot="10327245">
            <a:off x="4884203" y="3603128"/>
            <a:ext cx="2061589" cy="1788378"/>
            <a:chOff x="-1397183" y="824494"/>
            <a:chExt cx="1192352" cy="1034336"/>
          </a:xfrm>
        </p:grpSpPr>
        <p:sp>
          <p:nvSpPr>
            <p:cNvPr id="14" name="Freeform 13">
              <a:extLst>
                <a:ext uri="{FF2B5EF4-FFF2-40B4-BE49-F238E27FC236}">
                  <a16:creationId xmlns=""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 xmlns:a16="http://schemas.microsoft.com/office/drawing/2014/main" id="{CBC85E2D-EB26-C19D-F516-94161C1CE53E}"/>
              </a:ext>
            </a:extLst>
          </p:cNvPr>
          <p:cNvCxnSpPr>
            <a:cxnSpLocks/>
          </p:cNvCxnSpPr>
          <p:nvPr/>
        </p:nvCxnSpPr>
        <p:spPr>
          <a:xfrm flipH="1">
            <a:off x="1" y="7041573"/>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 xmlns:a16="http://schemas.microsoft.com/office/drawing/2014/main"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 xmlns:a16="http://schemas.microsoft.com/office/drawing/2014/main"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extLst>
                <a:ext uri="{FF2B5EF4-FFF2-40B4-BE49-F238E27FC236}">
                  <a16:creationId xmlns="" xmlns:a16="http://schemas.microsoft.com/office/drawing/2014/main"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extLst>
              <a:ext uri="{FF2B5EF4-FFF2-40B4-BE49-F238E27FC236}">
                <a16:creationId xmlns=""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 xmlns:a16="http://schemas.microsoft.com/office/drawing/2014/main" id="{89A4AA17-EC56-E5B6-D12C-445A64992357}"/>
              </a:ext>
            </a:extLst>
          </p:cNvPr>
          <p:cNvCxnSpPr>
            <a:cxnSpLocks/>
          </p:cNvCxnSpPr>
          <p:nvPr/>
        </p:nvCxnSpPr>
        <p:spPr>
          <a:xfrm flipH="1">
            <a:off x="1" y="652925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 xmlns:a16="http://schemas.microsoft.com/office/drawing/2014/main"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 xmlns:a16="http://schemas.microsoft.com/office/drawing/2014/main" id="{4495FA42-C31B-F0DD-D5C2-FCC7996429E7}"/>
              </a:ext>
            </a:extLst>
          </p:cNvPr>
          <p:cNvSpPr txBox="1">
            <a:spLocks/>
          </p:cNvSpPr>
          <p:nvPr/>
        </p:nvSpPr>
        <p:spPr>
          <a:xfrm>
            <a:off x="1" y="8583561"/>
            <a:ext cx="4111850" cy="424920"/>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t>https://www.pernod-ricard.com/pl/locations/poland</a:t>
            </a:r>
          </a:p>
        </p:txBody>
      </p:sp>
    </p:spTree>
    <p:extLst>
      <p:ext uri="{BB962C8B-B14F-4D97-AF65-F5344CB8AC3E}">
        <p14:creationId xmlns:p14="http://schemas.microsoft.com/office/powerpoint/2010/main" val="3221449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 xmlns:a16="http://schemas.microsoft.com/office/drawing/2014/main" id="{37883FFF-D02F-AD23-B7C4-318C030DEBD5}"/>
              </a:ext>
            </a:extLst>
          </p:cNvPr>
          <p:cNvSpPr>
            <a:spLocks noGrp="1"/>
          </p:cNvSpPr>
          <p:nvPr>
            <p:ph type="body" sz="quarter" idx="42"/>
          </p:nvPr>
        </p:nvSpPr>
        <p:spPr>
          <a:xfrm>
            <a:off x="67517" y="5025542"/>
            <a:ext cx="3774643" cy="4930445"/>
          </a:xfrm>
        </p:spPr>
        <p:txBody>
          <a:bodyPr/>
          <a:lstStyle/>
          <a:p>
            <a:pPr fontAlgn="base">
              <a:lnSpc>
                <a:spcPct val="150000"/>
              </a:lnSpc>
            </a:pPr>
            <a:endParaRPr lang="pl-PL" sz="1200" dirty="0" smtClean="0">
              <a:latin typeface="Arial" panose="020B0604020202020204" pitchFamily="34" charset="0"/>
              <a:cs typeface="Arial" panose="020B0604020202020204" pitchFamily="34" charset="0"/>
            </a:endParaRPr>
          </a:p>
          <a:p>
            <a:pPr fontAlgn="base">
              <a:lnSpc>
                <a:spcPct val="150000"/>
              </a:lnSpc>
            </a:pPr>
            <a:r>
              <a:rPr lang="en-AU" sz="1200" dirty="0" err="1" smtClean="0">
                <a:latin typeface="Arial" panose="020B0604020202020204" pitchFamily="34" charset="0"/>
                <a:cs typeface="Arial" panose="020B0604020202020204" pitchFamily="34" charset="0"/>
              </a:rPr>
              <a:t>Wyborowa</a:t>
            </a:r>
            <a:r>
              <a:rPr lang="en-AU" sz="1200" dirty="0" smtClean="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rPr>
              <a:t>Pernod Ricard conducts regular educational activities to increase employees' knowledge and awareness in the area of diversity and inclusiveness (D&amp;I). In early October, the company launched the </a:t>
            </a:r>
            <a:r>
              <a:rPr lang="en-AU" sz="1200" dirty="0" smtClean="0">
                <a:latin typeface="Arial" panose="020B0604020202020204" pitchFamily="34" charset="0"/>
                <a:cs typeface="Arial" panose="020B0604020202020204" pitchFamily="34" charset="0"/>
              </a:rPr>
              <a:t>“</a:t>
            </a:r>
            <a:r>
              <a:rPr lang="pl-PL" sz="1200" dirty="0" smtClean="0">
                <a:latin typeface="Arial" panose="020B0604020202020204" pitchFamily="34" charset="0"/>
                <a:cs typeface="Arial" panose="020B0604020202020204" pitchFamily="34" charset="0"/>
              </a:rPr>
              <a:t>The </a:t>
            </a:r>
            <a:r>
              <a:rPr lang="en-AU" sz="1200" dirty="0" smtClean="0">
                <a:latin typeface="Arial" panose="020B0604020202020204" pitchFamily="34" charset="0"/>
                <a:cs typeface="Arial" panose="020B0604020202020204" pitchFamily="34" charset="0"/>
              </a:rPr>
              <a:t>differences inspire</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us</a:t>
            </a:r>
            <a:r>
              <a:rPr lang="en-AU" sz="1200" dirty="0" smtClean="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rPr>
              <a:t>campaign with employees. Its goal is to promote company values and foster diversity, as well as strengthen and support diverse teams. The campaign is aimed at both current employees and candidates from outside the organization</a:t>
            </a:r>
            <a:r>
              <a:rPr lang="en-AU" sz="1200" dirty="0" smtClean="0">
                <a:latin typeface="Arial" panose="020B0604020202020204" pitchFamily="34" charset="0"/>
                <a:cs typeface="Arial" panose="020B0604020202020204" pitchFamily="34" charset="0"/>
              </a:rPr>
              <a:t>.</a:t>
            </a:r>
            <a:endParaRPr lang="pl-PL" sz="1600" dirty="0"/>
          </a:p>
          <a:p>
            <a:pPr>
              <a:lnSpc>
                <a:spcPct val="100000"/>
              </a:lnSpc>
            </a:pPr>
            <a:endParaRPr lang="pl-PL" sz="1600" dirty="0" smtClean="0"/>
          </a:p>
          <a:p>
            <a:pPr>
              <a:lnSpc>
                <a:spcPct val="100000"/>
              </a:lnSpc>
            </a:pPr>
            <a:endParaRPr lang="pl-PL" sz="1600" dirty="0"/>
          </a:p>
          <a:p>
            <a:pPr>
              <a:lnSpc>
                <a:spcPct val="100000"/>
              </a:lnSpc>
            </a:pPr>
            <a:endParaRPr lang="pl-PL" sz="1600" dirty="0" smtClean="0"/>
          </a:p>
          <a:p>
            <a:pPr>
              <a:lnSpc>
                <a:spcPct val="100000"/>
              </a:lnSpc>
            </a:pPr>
            <a:endParaRPr lang="pl-PL" sz="1600" dirty="0"/>
          </a:p>
          <a:p>
            <a:pPr>
              <a:lnSpc>
                <a:spcPct val="100000"/>
              </a:lnSpc>
            </a:pPr>
            <a:r>
              <a:rPr lang="pl-PL" dirty="0" err="1" smtClean="0">
                <a:latin typeface="Arial" panose="020B0604020202020204" pitchFamily="34" charset="0"/>
                <a:cs typeface="Arial" panose="020B0604020202020204" pitchFamily="34" charset="0"/>
              </a:rPr>
              <a:t>Source:https</a:t>
            </a:r>
            <a:r>
              <a:rPr lang="pl-PL" dirty="0">
                <a:latin typeface="Arial" panose="020B0604020202020204" pitchFamily="34" charset="0"/>
                <a:cs typeface="Arial" panose="020B0604020202020204" pitchFamily="34" charset="0"/>
              </a:rPr>
              <a:t>://hrstandard.pl/2024/11/27/nas-roznice-inspiruja-wyborowa-pernod-ricard-wspiera-zroznicowanie-swoich-pracownikow-i-rusza-z-nowa-kampania/</a:t>
            </a:r>
          </a:p>
          <a:p>
            <a:pPr>
              <a:lnSpc>
                <a:spcPct val="100000"/>
              </a:lnSpc>
            </a:pPr>
            <a:endParaRPr lang="pl-PL" sz="1200" dirty="0"/>
          </a:p>
        </p:txBody>
      </p:sp>
      <p:sp>
        <p:nvSpPr>
          <p:cNvPr id="9" name="Text Placeholder 8">
            <a:extLst>
              <a:ext uri="{FF2B5EF4-FFF2-40B4-BE49-F238E27FC236}">
                <a16:creationId xmlns="" xmlns:a16="http://schemas.microsoft.com/office/drawing/2014/main" id="{C4C713E2-4B91-F92F-F59D-461F79D222F9}"/>
              </a:ext>
            </a:extLst>
          </p:cNvPr>
          <p:cNvSpPr>
            <a:spLocks noGrp="1"/>
          </p:cNvSpPr>
          <p:nvPr>
            <p:ph type="body" sz="quarter" idx="44"/>
          </p:nvPr>
        </p:nvSpPr>
        <p:spPr>
          <a:xfrm>
            <a:off x="4051435" y="1475843"/>
            <a:ext cx="3339269" cy="7582359"/>
          </a:xfrm>
        </p:spPr>
        <p:txBody>
          <a:bodyPr/>
          <a:lstStyle/>
          <a:p>
            <a:pPr>
              <a:lnSpc>
                <a:spcPct val="150000"/>
              </a:lnSpc>
            </a:pPr>
            <a:r>
              <a:rPr lang="pl-PL" sz="1200" b="1" dirty="0" smtClean="0">
                <a:latin typeface="Arial" panose="020B0604020202020204" pitchFamily="34" charset="0"/>
                <a:cs typeface="Arial" panose="020B0604020202020204" pitchFamily="34" charset="0"/>
              </a:rPr>
              <a:t>„The</a:t>
            </a:r>
            <a:r>
              <a:rPr lang="en-AU" sz="1200" b="1" dirty="0" smtClean="0">
                <a:latin typeface="Arial" panose="020B0604020202020204" pitchFamily="34" charset="0"/>
                <a:cs typeface="Arial" panose="020B0604020202020204" pitchFamily="34" charset="0"/>
              </a:rPr>
              <a:t> </a:t>
            </a:r>
            <a:r>
              <a:rPr lang="en-AU" sz="1200" b="1" dirty="0">
                <a:latin typeface="Arial" panose="020B0604020202020204" pitchFamily="34" charset="0"/>
                <a:cs typeface="Arial" panose="020B0604020202020204" pitchFamily="34" charset="0"/>
              </a:rPr>
              <a:t>differences </a:t>
            </a:r>
            <a:r>
              <a:rPr lang="en-AU" sz="1200" b="1" dirty="0" smtClean="0">
                <a:latin typeface="Arial" panose="020B0604020202020204" pitchFamily="34" charset="0"/>
                <a:cs typeface="Arial" panose="020B0604020202020204" pitchFamily="34" charset="0"/>
              </a:rPr>
              <a:t>inspire</a:t>
            </a:r>
            <a:r>
              <a:rPr lang="pl-PL" sz="1200" b="1" dirty="0" smtClean="0">
                <a:latin typeface="Arial" panose="020B0604020202020204" pitchFamily="34" charset="0"/>
                <a:cs typeface="Arial" panose="020B0604020202020204" pitchFamily="34" charset="0"/>
              </a:rPr>
              <a:t> </a:t>
            </a:r>
            <a:r>
              <a:rPr lang="pl-PL" sz="1200" b="1" dirty="0" err="1" smtClean="0">
                <a:latin typeface="Arial" panose="020B0604020202020204" pitchFamily="34" charset="0"/>
                <a:cs typeface="Arial" panose="020B0604020202020204" pitchFamily="34" charset="0"/>
              </a:rPr>
              <a:t>us</a:t>
            </a:r>
            <a:r>
              <a:rPr lang="en-AU" sz="1200" b="1" dirty="0" smtClean="0">
                <a:latin typeface="Arial" panose="020B0604020202020204" pitchFamily="34" charset="0"/>
                <a:cs typeface="Arial" panose="020B0604020202020204" pitchFamily="34" charset="0"/>
              </a:rPr>
              <a:t>!”</a:t>
            </a:r>
            <a:endParaRPr lang="pl-PL" sz="1200" b="1" dirty="0" smtClean="0">
              <a:latin typeface="Arial" panose="020B0604020202020204" pitchFamily="34" charset="0"/>
              <a:cs typeface="Arial" panose="020B0604020202020204" pitchFamily="34" charset="0"/>
            </a:endParaRPr>
          </a:p>
          <a:p>
            <a:pPr>
              <a:lnSpc>
                <a:spcPct val="150000"/>
              </a:lnSpc>
            </a:pPr>
            <a:r>
              <a:rPr lang="en-AU" sz="1200" dirty="0" smtClean="0">
                <a:latin typeface="Arial" panose="020B0604020202020204" pitchFamily="34" charset="0"/>
                <a:cs typeface="Arial" panose="020B0604020202020204" pitchFamily="34" charset="0"/>
              </a:rPr>
              <a:t>The </a:t>
            </a:r>
            <a:r>
              <a:rPr lang="en-AU" sz="1200" dirty="0">
                <a:latin typeface="Arial" panose="020B0604020202020204" pitchFamily="34" charset="0"/>
                <a:cs typeface="Arial" panose="020B0604020202020204" pitchFamily="34" charset="0"/>
              </a:rPr>
              <a:t>campaign, </a:t>
            </a:r>
            <a:r>
              <a:rPr lang="en-AU" sz="1200" dirty="0" err="1" smtClean="0">
                <a:latin typeface="Arial" panose="020B0604020202020204" pitchFamily="34" charset="0"/>
                <a:cs typeface="Arial" panose="020B0604020202020204" pitchFamily="34" charset="0"/>
              </a:rPr>
              <a:t>whic</a:t>
            </a:r>
            <a:r>
              <a:rPr lang="pl-PL" sz="1200" dirty="0" smtClean="0">
                <a:latin typeface="Arial" panose="020B0604020202020204" pitchFamily="34" charset="0"/>
                <a:cs typeface="Arial" panose="020B0604020202020204" pitchFamily="34" charset="0"/>
              </a:rPr>
              <a:t>h </a:t>
            </a:r>
            <a:r>
              <a:rPr lang="pl-PL" sz="1200" dirty="0" err="1" smtClean="0">
                <a:latin typeface="Arial" panose="020B0604020202020204" pitchFamily="34" charset="0"/>
                <a:cs typeface="Arial" panose="020B0604020202020204" pitchFamily="34" charset="0"/>
              </a:rPr>
              <a:t>has</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been</a:t>
            </a:r>
            <a:r>
              <a:rPr lang="pl-PL" sz="1200" dirty="0" smtClean="0">
                <a:latin typeface="Arial" panose="020B0604020202020204" pitchFamily="34" charset="0"/>
                <a:cs typeface="Arial" panose="020B0604020202020204" pitchFamily="34" charset="0"/>
              </a:rPr>
              <a:t> </a:t>
            </a:r>
            <a:r>
              <a:rPr lang="en-AU" sz="1200" dirty="0" smtClean="0">
                <a:latin typeface="Arial" panose="020B0604020202020204" pitchFamily="34" charset="0"/>
                <a:cs typeface="Arial" panose="020B0604020202020204" pitchFamily="34" charset="0"/>
              </a:rPr>
              <a:t>launched</a:t>
            </a:r>
            <a:r>
              <a:rPr lang="en-AU" sz="1200" dirty="0">
                <a:latin typeface="Arial" panose="020B0604020202020204" pitchFamily="34" charset="0"/>
                <a:cs typeface="Arial" panose="020B0604020202020204" pitchFamily="34" charset="0"/>
              </a:rPr>
              <a:t>, is one of the elements of the process of strengthening and developing the D&amp;I area at </a:t>
            </a:r>
            <a:r>
              <a:rPr lang="en-AU" sz="1200" dirty="0" err="1">
                <a:latin typeface="Arial" panose="020B0604020202020204" pitchFamily="34" charset="0"/>
                <a:cs typeface="Arial" panose="020B0604020202020204" pitchFamily="34" charset="0"/>
              </a:rPr>
              <a:t>Wyborowa</a:t>
            </a:r>
            <a:r>
              <a:rPr lang="en-AU" sz="1200" dirty="0">
                <a:latin typeface="Arial" panose="020B0604020202020204" pitchFamily="34" charset="0"/>
                <a:cs typeface="Arial" panose="020B0604020202020204" pitchFamily="34" charset="0"/>
              </a:rPr>
              <a:t> Pernod Ricard</a:t>
            </a:r>
            <a:r>
              <a:rPr lang="en-AU" sz="1200" dirty="0" smtClean="0">
                <a:latin typeface="Arial" panose="020B0604020202020204" pitchFamily="34" charset="0"/>
                <a:cs typeface="Arial" panose="020B0604020202020204" pitchFamily="34" charset="0"/>
              </a:rPr>
              <a:t>.</a:t>
            </a:r>
            <a:r>
              <a:rPr lang="pl-PL" sz="1200" dirty="0" smtClean="0">
                <a:latin typeface="Arial" panose="020B0604020202020204" pitchFamily="34" charset="0"/>
                <a:cs typeface="Arial" panose="020B0604020202020204" pitchFamily="34" charset="0"/>
              </a:rPr>
              <a:t> </a:t>
            </a:r>
            <a:r>
              <a:rPr lang="en-AU" sz="1200" dirty="0" smtClean="0">
                <a:latin typeface="Arial" panose="020B0604020202020204" pitchFamily="34" charset="0"/>
                <a:cs typeface="Arial" panose="020B0604020202020204" pitchFamily="34" charset="0"/>
              </a:rPr>
              <a:t>In </a:t>
            </a:r>
            <a:r>
              <a:rPr lang="en-AU" sz="1200" dirty="0">
                <a:latin typeface="Arial" panose="020B0604020202020204" pitchFamily="34" charset="0"/>
                <a:cs typeface="Arial" panose="020B0604020202020204" pitchFamily="34" charset="0"/>
              </a:rPr>
              <a:t>it we meet duos of people - employees of the company, who represent diverse tastes, have different routines and needs, belong to different age groups, but what unites them is the ability to understand and cooperate with each other. The campaign is being implemented in social media - on Instagram and Facebook #</a:t>
            </a:r>
            <a:r>
              <a:rPr lang="en-AU" sz="1200" dirty="0" err="1">
                <a:latin typeface="Arial" panose="020B0604020202020204" pitchFamily="34" charset="0"/>
                <a:cs typeface="Arial" panose="020B0604020202020204" pitchFamily="34" charset="0"/>
              </a:rPr>
              <a:t>wyborowa_kariera</a:t>
            </a:r>
            <a:r>
              <a:rPr lang="en-AU" sz="1200" dirty="0" smtClean="0">
                <a:latin typeface="Arial" panose="020B0604020202020204" pitchFamily="34" charset="0"/>
                <a:cs typeface="Arial" panose="020B0604020202020204" pitchFamily="34" charset="0"/>
              </a:rPr>
              <a:t>.</a:t>
            </a:r>
            <a:r>
              <a:rPr lang="pl-PL" sz="1200" dirty="0" smtClean="0">
                <a:latin typeface="Arial" panose="020B0604020202020204" pitchFamily="34" charset="0"/>
                <a:cs typeface="Arial" panose="020B0604020202020204" pitchFamily="34" charset="0"/>
              </a:rPr>
              <a:t> </a:t>
            </a:r>
            <a:r>
              <a:rPr lang="en-AU" sz="1200" dirty="0" smtClean="0">
                <a:latin typeface="Arial" panose="020B0604020202020204" pitchFamily="34" charset="0"/>
                <a:cs typeface="Arial" panose="020B0604020202020204" pitchFamily="34" charset="0"/>
              </a:rPr>
              <a:t>In </a:t>
            </a:r>
            <a:r>
              <a:rPr lang="en-AU" sz="1200" dirty="0">
                <a:latin typeface="Arial" panose="020B0604020202020204" pitchFamily="34" charset="0"/>
                <a:cs typeface="Arial" panose="020B0604020202020204" pitchFamily="34" charset="0"/>
              </a:rPr>
              <a:t>addition, a team of D&amp;I Champions has been created from among willing employees of the company, consisting of people who work every day in different </a:t>
            </a:r>
            <a:r>
              <a:rPr lang="en-AU" sz="1200" dirty="0" smtClean="0">
                <a:latin typeface="Arial" panose="020B0604020202020204" pitchFamily="34" charset="0"/>
                <a:cs typeface="Arial" panose="020B0604020202020204" pitchFamily="34" charset="0"/>
              </a:rPr>
              <a:t>locations</a:t>
            </a:r>
            <a:r>
              <a:rPr lang="pl-PL" sz="1200" dirty="0" smtClean="0">
                <a:latin typeface="Arial" panose="020B0604020202020204" pitchFamily="34" charset="0"/>
                <a:cs typeface="Arial" panose="020B0604020202020204" pitchFamily="34" charset="0"/>
              </a:rPr>
              <a:t>. </a:t>
            </a:r>
            <a:r>
              <a:rPr lang="en-AU" sz="1200" dirty="0" smtClean="0">
                <a:latin typeface="Arial" panose="020B0604020202020204" pitchFamily="34" charset="0"/>
                <a:cs typeface="Arial" panose="020B0604020202020204" pitchFamily="34" charset="0"/>
              </a:rPr>
              <a:t>Its </a:t>
            </a:r>
            <a:r>
              <a:rPr lang="en-AU" sz="1200" dirty="0">
                <a:latin typeface="Arial" panose="020B0604020202020204" pitchFamily="34" charset="0"/>
                <a:cs typeface="Arial" panose="020B0604020202020204" pitchFamily="34" charset="0"/>
              </a:rPr>
              <a:t>task is to work on even better understanding and management of diversity in the organization, precisely defining the local needs of employees, which will translate into recommendations of specific actions that can meet them</a:t>
            </a:r>
            <a:r>
              <a:rPr lang="en-AU" sz="1200" dirty="0" smtClean="0">
                <a:latin typeface="Arial" panose="020B0604020202020204" pitchFamily="34" charset="0"/>
                <a:cs typeface="Arial" panose="020B0604020202020204" pitchFamily="34" charset="0"/>
              </a:rPr>
              <a:t>.</a:t>
            </a:r>
            <a:r>
              <a:rPr lang="pl-PL" sz="1200" dirty="0" smtClean="0">
                <a:latin typeface="Arial" panose="020B0604020202020204" pitchFamily="34" charset="0"/>
                <a:cs typeface="Arial" panose="020B0604020202020204" pitchFamily="34" charset="0"/>
              </a:rPr>
              <a:t> </a:t>
            </a:r>
            <a:r>
              <a:rPr lang="en-AU" sz="1200" dirty="0" smtClean="0">
                <a:latin typeface="Arial" panose="020B0604020202020204" pitchFamily="34" charset="0"/>
                <a:cs typeface="Arial" panose="020B0604020202020204" pitchFamily="34" charset="0"/>
              </a:rPr>
              <a:t>The </a:t>
            </a:r>
            <a:r>
              <a:rPr lang="en-AU" sz="1200" dirty="0">
                <a:latin typeface="Arial" panose="020B0604020202020204" pitchFamily="34" charset="0"/>
                <a:cs typeface="Arial" panose="020B0604020202020204" pitchFamily="34" charset="0"/>
              </a:rPr>
              <a:t>campaign </a:t>
            </a:r>
            <a:r>
              <a:rPr lang="en-AU" sz="1200" dirty="0" smtClean="0">
                <a:latin typeface="Arial" panose="020B0604020202020204" pitchFamily="34" charset="0"/>
                <a:cs typeface="Arial" panose="020B0604020202020204" pitchFamily="34" charset="0"/>
              </a:rPr>
              <a:t>“</a:t>
            </a:r>
            <a:r>
              <a:rPr lang="pl-PL" sz="1200" dirty="0" smtClean="0">
                <a:latin typeface="Arial" panose="020B0604020202020204" pitchFamily="34" charset="0"/>
                <a:cs typeface="Arial" panose="020B0604020202020204" pitchFamily="34" charset="0"/>
              </a:rPr>
              <a:t>The </a:t>
            </a:r>
            <a:r>
              <a:rPr lang="en-AU" sz="1200" dirty="0" smtClean="0">
                <a:latin typeface="Arial" panose="020B0604020202020204" pitchFamily="34" charset="0"/>
                <a:cs typeface="Arial" panose="020B0604020202020204" pitchFamily="34" charset="0"/>
              </a:rPr>
              <a:t>differences inspire</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us</a:t>
            </a:r>
            <a:r>
              <a:rPr lang="en-AU" sz="1200" dirty="0" smtClean="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rPr>
              <a:t>shows that it is important for us to be ourselves, be authentic, be open to others, respect differences and be inspired by diversity. Along with other activities in the area of diversity and inclusiveness, the campaign is part of building a workplace where everyone feels comfortable, has a chance to realize themselves professionally and grow. </a:t>
            </a:r>
            <a:endParaRPr lang="en-US" sz="12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1026" name="Picture 2" descr="D&amp;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988" y="1565453"/>
            <a:ext cx="3774643" cy="3540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107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Why is it Important for SME Businesses to Invest in D&amp;I?</a:t>
            </a:r>
          </a:p>
        </p:txBody>
      </p:sp>
      <p:sp>
        <p:nvSpPr>
          <p:cNvPr id="3" name="Text Placeholder 2">
            <a:extLst>
              <a:ext uri="{FF2B5EF4-FFF2-40B4-BE49-F238E27FC236}">
                <a16:creationId xmlns="" xmlns:a16="http://schemas.microsoft.com/office/drawing/2014/main" id="{ADCF113C-C374-0C93-9D93-47B80D64986D}"/>
              </a:ext>
            </a:extLst>
          </p:cNvPr>
          <p:cNvSpPr>
            <a:spLocks noGrp="1"/>
          </p:cNvSpPr>
          <p:nvPr>
            <p:ph type="body" sz="quarter" idx="32"/>
          </p:nvPr>
        </p:nvSpPr>
        <p:spPr>
          <a:xfrm>
            <a:off x="172214" y="1148417"/>
            <a:ext cx="6879639" cy="3438144"/>
          </a:xfrm>
        </p:spPr>
        <p:txBody>
          <a:bodyPr/>
          <a:lstStyle/>
          <a:p>
            <a:pPr>
              <a:lnSpc>
                <a:spcPct val="150000"/>
              </a:lnSpc>
            </a:pPr>
            <a:r>
              <a:rPr lang="en-AU" sz="1200" dirty="0">
                <a:latin typeface="Arial" panose="020B0604020202020204" pitchFamily="34" charset="0"/>
                <a:cs typeface="Arial" panose="020B0604020202020204" pitchFamily="34" charset="0"/>
              </a:rPr>
              <a:t>There are many studies showing that diverse teams are more creative, effective and open-minded than homogeneous teams - which is mainly due to the diverse experiences of individual members of such teams. In turn, companies that support diversity and inclusiveness are successful in the market and often record better results than companies that do not pay much attention to this aspect. </a:t>
            </a:r>
            <a:r>
              <a:rPr lang="pl-PL" sz="1200" dirty="0" smtClean="0">
                <a:latin typeface="Arial" panose="020B0604020202020204" pitchFamily="34" charset="0"/>
                <a:cs typeface="Arial" panose="020B0604020202020204" pitchFamily="34" charset="0"/>
              </a:rPr>
              <a:t>The </a:t>
            </a:r>
            <a:r>
              <a:rPr lang="pl-PL" sz="1200" dirty="0" err="1" smtClean="0">
                <a:latin typeface="Arial" panose="020B0604020202020204" pitchFamily="34" charset="0"/>
                <a:cs typeface="Arial" panose="020B0604020202020204" pitchFamily="34" charset="0"/>
              </a:rPr>
              <a:t>research</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shows</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that</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that</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majority</a:t>
            </a:r>
            <a:r>
              <a:rPr lang="pl-PL" sz="1200" dirty="0" smtClean="0">
                <a:latin typeface="Arial" panose="020B0604020202020204" pitchFamily="34" charset="0"/>
                <a:cs typeface="Arial" panose="020B0604020202020204" pitchFamily="34" charset="0"/>
              </a:rPr>
              <a:t> of </a:t>
            </a:r>
            <a:r>
              <a:rPr lang="pl-PL" sz="1200" dirty="0" err="1" smtClean="0">
                <a:latin typeface="Arial" panose="020B0604020202020204" pitchFamily="34" charset="0"/>
                <a:cs typeface="Arial" panose="020B0604020202020204" pitchFamily="34" charset="0"/>
              </a:rPr>
              <a:t>companies</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inluding</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SME’s</a:t>
            </a:r>
            <a:r>
              <a:rPr lang="pl-PL" sz="1200" dirty="0" smtClean="0">
                <a:latin typeface="Arial" panose="020B0604020202020204" pitchFamily="34" charset="0"/>
                <a:cs typeface="Arial" panose="020B0604020202020204" pitchFamily="34" charset="0"/>
              </a:rPr>
              <a:t> </a:t>
            </a:r>
            <a:r>
              <a:rPr lang="pl-PL" sz="1200" dirty="0" err="1" smtClean="0">
                <a:latin typeface="Arial" panose="020B0604020202020204" pitchFamily="34" charset="0"/>
                <a:cs typeface="Arial" panose="020B0604020202020204" pitchFamily="34" charset="0"/>
              </a:rPr>
              <a:t>have</a:t>
            </a:r>
            <a:r>
              <a:rPr lang="pl-PL" sz="1200" dirty="0" smtClean="0">
                <a:latin typeface="Arial" panose="020B0604020202020204" pitchFamily="34" charset="0"/>
                <a:cs typeface="Arial" panose="020B0604020202020204" pitchFamily="34" charset="0"/>
              </a:rPr>
              <a:t> </a:t>
            </a:r>
            <a:r>
              <a:rPr lang="en-AU" sz="1200" dirty="0" smtClean="0">
                <a:latin typeface="Arial" panose="020B0604020202020204" pitchFamily="34" charset="0"/>
                <a:cs typeface="Arial" panose="020B0604020202020204" pitchFamily="34" charset="0"/>
              </a:rPr>
              <a:t>a </a:t>
            </a:r>
            <a:r>
              <a:rPr lang="en-AU" sz="1200" dirty="0">
                <a:latin typeface="Arial" panose="020B0604020202020204" pitchFamily="34" charset="0"/>
                <a:cs typeface="Arial" panose="020B0604020202020204" pitchFamily="34" charset="0"/>
              </a:rPr>
              <a:t>diversity management </a:t>
            </a:r>
            <a:r>
              <a:rPr lang="en-AU" sz="1200" dirty="0" smtClean="0">
                <a:latin typeface="Arial" panose="020B0604020202020204" pitchFamily="34" charset="0"/>
                <a:cs typeface="Arial" panose="020B0604020202020204" pitchFamily="34" charset="0"/>
              </a:rPr>
              <a:t>strategy</a:t>
            </a:r>
            <a:r>
              <a:rPr lang="pl-PL" sz="1200" dirty="0">
                <a:latin typeface="Arial" panose="020B0604020202020204" pitchFamily="34" charset="0"/>
                <a:cs typeface="Arial" panose="020B0604020202020204" pitchFamily="34" charset="0"/>
              </a:rPr>
              <a:t> </a:t>
            </a:r>
            <a:r>
              <a:rPr lang="pl-PL" sz="1200" dirty="0" smtClean="0">
                <a:latin typeface="Arial" panose="020B0604020202020204" pitchFamily="34" charset="0"/>
                <a:cs typeface="Arial" panose="020B0604020202020204" pitchFamily="34" charset="0"/>
              </a:rPr>
              <a:t>in place,</a:t>
            </a:r>
            <a:r>
              <a:rPr lang="en-AU" sz="1200" dirty="0" smtClean="0">
                <a:latin typeface="Arial" panose="020B0604020202020204" pitchFamily="34" charset="0"/>
                <a:cs typeface="Arial" panose="020B0604020202020204" pitchFamily="34" charset="0"/>
              </a:rPr>
              <a:t> but </a:t>
            </a:r>
            <a:r>
              <a:rPr lang="en-AU" sz="1200" dirty="0">
                <a:latin typeface="Arial" panose="020B0604020202020204" pitchFamily="34" charset="0"/>
                <a:cs typeface="Arial" panose="020B0604020202020204" pitchFamily="34" charset="0"/>
              </a:rPr>
              <a:t>only 15% of employers actually have programs in practice to support some group of employees</a:t>
            </a:r>
            <a:r>
              <a:rPr lang="en-AU" sz="1200" dirty="0" smtClean="0">
                <a:latin typeface="Arial" panose="020B0604020202020204" pitchFamily="34" charset="0"/>
                <a:cs typeface="Arial" panose="020B0604020202020204" pitchFamily="34" charset="0"/>
              </a:rPr>
              <a:t>.</a:t>
            </a:r>
            <a:endParaRPr lang="pl-PL" sz="1200" dirty="0" smtClean="0">
              <a:latin typeface="Arial" panose="020B0604020202020204" pitchFamily="34" charset="0"/>
              <a:cs typeface="Arial" panose="020B0604020202020204" pitchFamily="34" charset="0"/>
            </a:endParaRPr>
          </a:p>
          <a:p>
            <a:pPr>
              <a:lnSpc>
                <a:spcPct val="150000"/>
              </a:lnSpc>
            </a:pPr>
            <a:r>
              <a:rPr lang="en-AU" sz="1200" dirty="0" smtClean="0">
                <a:latin typeface="Arial" panose="020B0604020202020204" pitchFamily="34" charset="0"/>
                <a:cs typeface="Arial" panose="020B0604020202020204" pitchFamily="34" charset="0"/>
              </a:rPr>
              <a:t>Meanwhile</a:t>
            </a:r>
            <a:r>
              <a:rPr lang="en-AU" sz="1200" dirty="0">
                <a:latin typeface="Arial" panose="020B0604020202020204" pitchFamily="34" charset="0"/>
                <a:cs typeface="Arial" panose="020B0604020202020204" pitchFamily="34" charset="0"/>
              </a:rPr>
              <a:t>, employees today are no longer just looking for a well-paid job, but also a place where they will feel like themselves, where they will be judged for their competence, accepted and appreciated regardless of their gender, age, background, views or orientation, and where they can grow. These are the values that guide </a:t>
            </a:r>
            <a:r>
              <a:rPr lang="en-AU" sz="1200" dirty="0" err="1">
                <a:latin typeface="Arial" panose="020B0604020202020204" pitchFamily="34" charset="0"/>
                <a:cs typeface="Arial" panose="020B0604020202020204" pitchFamily="34" charset="0"/>
              </a:rPr>
              <a:t>Wyborowa</a:t>
            </a:r>
            <a:r>
              <a:rPr lang="en-AU" sz="1200" dirty="0">
                <a:latin typeface="Arial" panose="020B0604020202020204" pitchFamily="34" charset="0"/>
                <a:cs typeface="Arial" panose="020B0604020202020204" pitchFamily="34" charset="0"/>
              </a:rPr>
              <a:t> Pernod Ricard, which wants to build a culture of diversity and inclusiveness. The campaign now being launched supports these </a:t>
            </a:r>
            <a:r>
              <a:rPr lang="en-AU" sz="1200" dirty="0" smtClean="0">
                <a:latin typeface="Arial" panose="020B0604020202020204" pitchFamily="34" charset="0"/>
                <a:cs typeface="Arial" panose="020B0604020202020204" pitchFamily="34" charset="0"/>
              </a:rPr>
              <a:t>efforts</a:t>
            </a:r>
            <a:endParaRPr lang="en-GB" sz="1200" dirty="0">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 xmlns:a16="http://schemas.microsoft.com/office/drawing/2014/main" id="{88EA7F43-7B67-367C-7744-F405BB97D0B6}"/>
              </a:ext>
            </a:extLst>
          </p:cNvPr>
          <p:cNvSpPr>
            <a:spLocks noGrp="1"/>
          </p:cNvSpPr>
          <p:nvPr>
            <p:ph type="body" sz="quarter" idx="61"/>
          </p:nvPr>
        </p:nvSpPr>
        <p:spPr>
          <a:xfrm>
            <a:off x="281997" y="5601426"/>
            <a:ext cx="6402099" cy="2743062"/>
          </a:xfrm>
        </p:spPr>
        <p:txBody>
          <a:bodyPr/>
          <a:lstStyle/>
          <a:p>
            <a:pPr>
              <a:lnSpc>
                <a:spcPct val="150000"/>
              </a:lnSpc>
            </a:pPr>
            <a:r>
              <a:rPr lang="pl-PL" sz="1200" dirty="0" smtClean="0"/>
              <a:t>Wyborowa</a:t>
            </a:r>
            <a:r>
              <a:rPr lang="en-AU" sz="1200" dirty="0" smtClean="0"/>
              <a:t> </a:t>
            </a:r>
            <a:r>
              <a:rPr lang="en-AU" sz="1200" dirty="0"/>
              <a:t>Pernod Ricard has identified the benefits of diversity and has consistently promoted an inclusive work culture, implementing initiatives and proactive measures for diversity and inclusivity, including, among other things, increasing the role of women and their presence in top positions</a:t>
            </a:r>
            <a:r>
              <a:rPr lang="en-AU" sz="1200" dirty="0" smtClean="0"/>
              <a:t>.</a:t>
            </a:r>
            <a:endParaRPr lang="pl-PL" sz="1200" dirty="0" smtClean="0"/>
          </a:p>
          <a:p>
            <a:pPr>
              <a:lnSpc>
                <a:spcPct val="150000"/>
              </a:lnSpc>
            </a:pPr>
            <a:r>
              <a:rPr lang="en-AU" sz="1200" dirty="0"/>
              <a:t>The company regularly conducts educational activities to increase employees' knowledge and awareness of D&amp;I. These include mandatory training sessions for managers on building diverse teams. Topics covered include inclusive language and </a:t>
            </a:r>
            <a:r>
              <a:rPr lang="en-AU" sz="1200" dirty="0" err="1"/>
              <a:t>behavior</a:t>
            </a:r>
            <a:r>
              <a:rPr lang="en-AU" sz="1200" dirty="0"/>
              <a:t>, unconscious biases, and the ability to recognize and sensitize employees to potentially discriminatory actions - so they can avoid them. In addition, </a:t>
            </a:r>
            <a:r>
              <a:rPr lang="en-AU" sz="1200" dirty="0" err="1"/>
              <a:t>Wyborowa</a:t>
            </a:r>
            <a:r>
              <a:rPr lang="en-AU" sz="1200" dirty="0"/>
              <a:t> Pernod Ricard has included an “Inclusion Index” in its annual employee satisfaction survey, developed globally by the Pernod Ricard Group. Employees can also use the inclusion self-assessment tool. With these tools, the company can continuously monitor its internal diversity </a:t>
            </a:r>
            <a:r>
              <a:rPr lang="en-AU" sz="1200" dirty="0" smtClean="0"/>
              <a:t>culture</a:t>
            </a:r>
            <a:r>
              <a:rPr lang="pl-PL" sz="1200" dirty="0" smtClean="0"/>
              <a:t> </a:t>
            </a:r>
            <a:r>
              <a:rPr lang="pl-PL" sz="1200" dirty="0" err="1" smtClean="0"/>
              <a:t>constantly</a:t>
            </a:r>
            <a:r>
              <a:rPr lang="pl-PL" sz="1200" dirty="0" smtClean="0"/>
              <a:t> </a:t>
            </a:r>
            <a:r>
              <a:rPr lang="pl-PL" sz="1200" dirty="0" err="1" smtClean="0"/>
              <a:t>increasing</a:t>
            </a:r>
            <a:r>
              <a:rPr lang="pl-PL" sz="1200" dirty="0" smtClean="0"/>
              <a:t> </a:t>
            </a:r>
            <a:r>
              <a:rPr lang="pl-PL" sz="1200" dirty="0" err="1" smtClean="0"/>
              <a:t>its</a:t>
            </a:r>
            <a:r>
              <a:rPr lang="pl-PL" sz="1200" dirty="0" smtClean="0"/>
              <a:t> business </a:t>
            </a:r>
            <a:r>
              <a:rPr lang="pl-PL" sz="1200" dirty="0" err="1" smtClean="0"/>
              <a:t>potential</a:t>
            </a:r>
            <a:r>
              <a:rPr lang="pl-PL" sz="1200" smtClean="0"/>
              <a:t>.</a:t>
            </a:r>
            <a:endParaRPr lang="pl-PL" sz="1200" dirty="0" smtClean="0"/>
          </a:p>
        </p:txBody>
      </p:sp>
      <p:sp>
        <p:nvSpPr>
          <p:cNvPr id="8" name="Text Placeholder 1">
            <a:extLst>
              <a:ext uri="{FF2B5EF4-FFF2-40B4-BE49-F238E27FC236}">
                <a16:creationId xmlns="" xmlns:a16="http://schemas.microsoft.com/office/drawing/2014/main" id="{7D63C33A-E2D9-08C0-3C7D-E20501CA83B6}"/>
              </a:ext>
            </a:extLst>
          </p:cNvPr>
          <p:cNvSpPr txBox="1">
            <a:spLocks/>
          </p:cNvSpPr>
          <p:nvPr/>
        </p:nvSpPr>
        <p:spPr>
          <a:xfrm>
            <a:off x="860495" y="4926009"/>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How has Implementing D&amp;I Benefited Your Company and Employees?</a:t>
            </a:r>
          </a:p>
        </p:txBody>
      </p:sp>
      <p:sp>
        <p:nvSpPr>
          <p:cNvPr id="9" name="Google Shape;476;p39">
            <a:extLst>
              <a:ext uri="{FF2B5EF4-FFF2-40B4-BE49-F238E27FC236}">
                <a16:creationId xmlns=""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Prostokąt 3"/>
          <p:cNvSpPr/>
          <p:nvPr/>
        </p:nvSpPr>
        <p:spPr>
          <a:xfrm>
            <a:off x="281997" y="9784632"/>
            <a:ext cx="3778250" cy="261610"/>
          </a:xfrm>
          <a:prstGeom prst="rect">
            <a:avLst/>
          </a:prstGeom>
        </p:spPr>
        <p:txBody>
          <a:bodyPr>
            <a:spAutoFit/>
          </a:bodyPr>
          <a:lstStyle/>
          <a:p>
            <a:pPr>
              <a:lnSpc>
                <a:spcPct val="100000"/>
              </a:lnSpc>
            </a:pPr>
            <a:r>
              <a:rPr lang="pl-PL" sz="1100" dirty="0">
                <a:latin typeface="Calibri" panose="020F0502020204030204" pitchFamily="34" charset="0"/>
                <a:cs typeface="Calibri" panose="020F0502020204030204" pitchFamily="34" charset="0"/>
              </a:rPr>
              <a:t>Source: </a:t>
            </a:r>
            <a:r>
              <a:rPr lang="en-GB" sz="1100" dirty="0">
                <a:latin typeface="Calibri" panose="020F0502020204030204" pitchFamily="34" charset="0"/>
                <a:cs typeface="Calibri" panose="020F0502020204030204" pitchFamily="34" charset="0"/>
              </a:rPr>
              <a:t>https://www.cdprojektred.com/pl/diversity </a:t>
            </a:r>
            <a:endParaRPr lang="pl-PL"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9374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20091</TotalTime>
  <Words>809</Words>
  <Application>Microsoft Office PowerPoint</Application>
  <PresentationFormat>Niestandardowy</PresentationFormat>
  <Paragraphs>33</Paragraphs>
  <Slides>3</Slides>
  <Notes>1</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vt:i4>
      </vt:variant>
    </vt:vector>
  </HeadingPairs>
  <TitlesOfParts>
    <vt:vector size="10" baseType="lpstr">
      <vt:lpstr>Arial</vt:lpstr>
      <vt:lpstr>Calibri</vt:lpstr>
      <vt:lpstr>Century Schoolbook</vt:lpstr>
      <vt:lpstr>Montserrat</vt:lpstr>
      <vt:lpstr>Open Sans</vt:lpstr>
      <vt:lpstr>Poppins</vt:lpstr>
      <vt:lpstr>1_Office Theme</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Konto Microsoft</cp:lastModifiedBy>
  <cp:revision>633</cp:revision>
  <dcterms:created xsi:type="dcterms:W3CDTF">2020-10-14T13:32:04Z</dcterms:created>
  <dcterms:modified xsi:type="dcterms:W3CDTF">2025-04-25T08:15:04Z</dcterms:modified>
</cp:coreProperties>
</file>