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3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p:scale>
          <a:sx n="116" d="100"/>
          <a:sy n="116" d="100"/>
        </p:scale>
        <p:origin x="2140" y="-88"/>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4/25/2025</a:t>
            </a:fld>
            <a:endParaRPr lang="en-US"/>
          </a:p>
        </p:txBody>
      </p:sp>
      <p:sp>
        <p:nvSpPr>
          <p:cNvPr id="4" name="Footer Placeholder 3">
            <a:extLst>
              <a:ext uri="{FF2B5EF4-FFF2-40B4-BE49-F238E27FC236}">
                <a16:creationId xmlns:a16="http://schemas.microsoft.com/office/drawing/2014/main" xmlns=""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4/25/2025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AU" dirty="0"/>
          </a:p>
        </p:txBody>
      </p:sp>
      <p:sp>
        <p:nvSpPr>
          <p:cNvPr id="4" name="Symbol zastępczy numeru slajdu 3"/>
          <p:cNvSpPr>
            <a:spLocks noGrp="1"/>
          </p:cNvSpPr>
          <p:nvPr>
            <p:ph type="sldNum" sz="quarter" idx="10"/>
          </p:nvPr>
        </p:nvSpPr>
        <p:spPr/>
        <p:txBody>
          <a:bodyPr/>
          <a:lstStyle/>
          <a:p>
            <a:fld id="{9F133B2F-6662-2B4E-A57B-B009C830B425}" type="slidenum">
              <a:rPr lang="en-US" smtClean="0"/>
              <a:t>2</a:t>
            </a:fld>
            <a:endParaRPr lang="en-US"/>
          </a:p>
        </p:txBody>
      </p:sp>
    </p:spTree>
    <p:extLst>
      <p:ext uri="{BB962C8B-B14F-4D97-AF65-F5344CB8AC3E}">
        <p14:creationId xmlns:p14="http://schemas.microsoft.com/office/powerpoint/2010/main" val="1528837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xmlns=""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xmlns=""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xmlns=""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xmlns=""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xmlns=""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xmlns=""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xmlns=""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xmlns=""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xmlns=""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xmlns=""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xmlns=""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xmlns=""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xmlns=""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xmlns=""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xmlns=""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xmlns=""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xmlns=""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xmlns=""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xmlns=""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xmlns=""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xmlns=""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xmlns=""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xmlns=""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xmlns=""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xmlns=""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xmlns=""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xmlns=""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xmlns=""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xmlns=""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xmlns=""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xmlns=""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xmlns=""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xmlns=""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xmlns=""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xmlns="" id="{1F27DBA8-5E67-243C-A148-C62CC980316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xmlns=""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xmlns=""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xmlns=""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xmlns=""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xmlns=""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xmlns=""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xmlns=""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xmlns=""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xmlns=""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xmlns=""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xmlns=""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xmlns=""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xmlns=""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xmlns=""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xmlns=""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xmlns=""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xmlns=""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xmlns=""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xmlns=""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a16="http://schemas.microsoft.com/office/drawing/2014/main" xmlns=""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a16="http://schemas.microsoft.com/office/drawing/2014/main" xmlns=""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a16="http://schemas.microsoft.com/office/drawing/2014/main" xmlns=""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a16="http://schemas.microsoft.com/office/drawing/2014/main" xmlns=""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a16="http://schemas.microsoft.com/office/drawing/2014/main" xmlns=""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a16="http://schemas.microsoft.com/office/drawing/2014/main" xmlns=""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a16="http://schemas.microsoft.com/office/drawing/2014/main" xmlns=""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a16="http://schemas.microsoft.com/office/drawing/2014/main" xmlns=""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xmlns=""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xmlns=""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xmlns=""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xmlns=""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xmlns=""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xmlns=""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xmlns=""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xmlns=""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xmlns=""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xmlns=""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xmlns=""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xmlns=""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xmlns=""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xmlns=""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xmlns=""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xmlns=""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xmlns=""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xmlns=""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xmlns=""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xmlns=""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xmlns=""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xmlns=""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xmlns=""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xmlns=""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xmlns=""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xmlns=""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xmlns=""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xmlns=""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xmlns=""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xmlns=""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xmlns=""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xmlns=""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xmlns=""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xmlns=""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xmlns=""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xmlns=""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xmlns=""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xmlns=""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xmlns=""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xmlns=""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xmlns=""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xmlns=""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xmlns=""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xmlns=""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xmlns=""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xmlns=""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xmlns=""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xmlns=""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xmlns=""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xmlns=""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xmlns=""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xmlns=""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xmlns=""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xmlns=""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xmlns=""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xmlns=""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xmlns=""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xmlns=""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xmlns=""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xmlns=""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xmlns=""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xmlns=""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xmlns=""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xmlns=""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xmlns=""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xmlns=""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xmlns=""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xmlns=""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xmlns=""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xmlns=""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xmlns=""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xmlns=""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xmlns=""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xmlns=""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xmlns=""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xmlns=""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xmlns=""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xmlns=""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xmlns=""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xmlns=""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xmlns=""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xmlns=""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xmlns=""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xmlns=""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xmlns=""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xmlns=""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xmlns=""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xmlns=""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xmlns=""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xmlns=""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xmlns=""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trenkwalder.pl/"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trenkwalder.pl/"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xmlns="" id="{39792F19-0229-BA4A-0879-924340C51C91}"/>
              </a:ext>
            </a:extLst>
          </p:cNvPr>
          <p:cNvSpPr>
            <a:spLocks noGrp="1"/>
          </p:cNvSpPr>
          <p:nvPr>
            <p:ph type="body" sz="quarter" idx="32"/>
          </p:nvPr>
        </p:nvSpPr>
        <p:spPr>
          <a:xfrm>
            <a:off x="3648587" y="5891370"/>
            <a:ext cx="3615254" cy="2300406"/>
          </a:xfrm>
        </p:spPr>
        <p:txBody>
          <a:bodyPr>
            <a:normAutofit/>
          </a:bodyPr>
          <a:lstStyle/>
          <a:p>
            <a:r>
              <a:rPr lang="pl-PL" sz="1200" dirty="0" smtClean="0"/>
              <a:t>T</a:t>
            </a:r>
            <a:r>
              <a:rPr lang="en-AU" sz="1200" dirty="0" err="1" smtClean="0"/>
              <a:t>renk</a:t>
            </a:r>
            <a:r>
              <a:rPr lang="pl-PL" sz="1200" dirty="0" smtClean="0"/>
              <a:t>en</a:t>
            </a:r>
            <a:r>
              <a:rPr lang="en-AU" sz="1200" dirty="0" err="1" smtClean="0"/>
              <a:t>walder</a:t>
            </a:r>
            <a:r>
              <a:rPr lang="en-AU" sz="1200" dirty="0" smtClean="0"/>
              <a:t> provide</a:t>
            </a:r>
            <a:r>
              <a:rPr lang="pl-PL" sz="1200" dirty="0" smtClean="0"/>
              <a:t>s</a:t>
            </a:r>
            <a:r>
              <a:rPr lang="en-AU" sz="1200" dirty="0" smtClean="0"/>
              <a:t> </a:t>
            </a:r>
            <a:r>
              <a:rPr lang="en-AU" sz="1200" dirty="0"/>
              <a:t>HR and HR consulting services. </a:t>
            </a:r>
            <a:r>
              <a:rPr lang="en-AU" sz="1200" dirty="0" smtClean="0"/>
              <a:t> </a:t>
            </a:r>
            <a:r>
              <a:rPr lang="pl-PL" sz="1200" dirty="0" err="1" smtClean="0"/>
              <a:t>They</a:t>
            </a:r>
            <a:r>
              <a:rPr lang="pl-PL" sz="1200" dirty="0" smtClean="0"/>
              <a:t> </a:t>
            </a:r>
            <a:r>
              <a:rPr lang="en-AU" sz="1200" dirty="0" smtClean="0"/>
              <a:t>do </a:t>
            </a:r>
            <a:r>
              <a:rPr lang="en-AU" sz="1200" dirty="0"/>
              <a:t>this based on trust, diversity and social responsibility. For more than 30 years, </a:t>
            </a:r>
            <a:r>
              <a:rPr lang="pl-PL" sz="1200" dirty="0" err="1" smtClean="0"/>
              <a:t>they</a:t>
            </a:r>
            <a:r>
              <a:rPr lang="en-AU" sz="1200" dirty="0" smtClean="0"/>
              <a:t> </a:t>
            </a:r>
            <a:r>
              <a:rPr lang="en-AU" sz="1200" dirty="0"/>
              <a:t>have been connecting candidates with employers in 16 countries. </a:t>
            </a:r>
            <a:r>
              <a:rPr lang="pl-PL" sz="1200" dirty="0" err="1" smtClean="0"/>
              <a:t>Their</a:t>
            </a:r>
            <a:r>
              <a:rPr lang="en-AU" sz="1200" dirty="0" smtClean="0"/>
              <a:t> </a:t>
            </a:r>
            <a:r>
              <a:rPr lang="en-AU" sz="1200" dirty="0"/>
              <a:t>international network and knowledge of regional markets </a:t>
            </a:r>
            <a:r>
              <a:rPr lang="en-AU" sz="1200" dirty="0" smtClean="0"/>
              <a:t>allows</a:t>
            </a:r>
            <a:r>
              <a:rPr lang="pl-PL" sz="1200" dirty="0" smtClean="0"/>
              <a:t> </a:t>
            </a:r>
            <a:r>
              <a:rPr lang="en-AU" sz="1200" dirty="0" smtClean="0"/>
              <a:t>to </a:t>
            </a:r>
            <a:r>
              <a:rPr lang="en-AU" sz="1200" dirty="0"/>
              <a:t>be a strategic partner for corporations as well as small and medium-sized companies.</a:t>
            </a:r>
            <a:endParaRPr lang="en-AU" sz="1200" dirty="0"/>
          </a:p>
        </p:txBody>
      </p:sp>
      <p:sp>
        <p:nvSpPr>
          <p:cNvPr id="9" name="Text Placeholder 8">
            <a:extLst>
              <a:ext uri="{FF2B5EF4-FFF2-40B4-BE49-F238E27FC236}">
                <a16:creationId xmlns:a16="http://schemas.microsoft.com/office/drawing/2014/main" xmlns="" id="{84CB683A-CF14-5EDF-3D3E-DE8CA5D4CD1E}"/>
              </a:ext>
            </a:extLst>
          </p:cNvPr>
          <p:cNvSpPr>
            <a:spLocks noGrp="1"/>
          </p:cNvSpPr>
          <p:nvPr>
            <p:ph type="body" sz="quarter" idx="60"/>
          </p:nvPr>
        </p:nvSpPr>
        <p:spPr>
          <a:xfrm>
            <a:off x="510950" y="6454057"/>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xmlns="" id="{676E2570-F700-718F-B5E1-B9992A10E77A}"/>
              </a:ext>
            </a:extLst>
          </p:cNvPr>
          <p:cNvSpPr>
            <a:spLocks noGrp="1"/>
          </p:cNvSpPr>
          <p:nvPr>
            <p:ph type="body" sz="quarter" idx="61"/>
          </p:nvPr>
        </p:nvSpPr>
        <p:spPr/>
        <p:txBody>
          <a:bodyPr>
            <a:normAutofit fontScale="85000" lnSpcReduction="20000"/>
          </a:bodyPr>
          <a:lstStyle/>
          <a:p>
            <a:r>
              <a:rPr lang="pl-PL" sz="1200" dirty="0" err="1" smtClean="0"/>
              <a:t>Recruitment</a:t>
            </a:r>
            <a:r>
              <a:rPr lang="pl-PL" sz="1200" dirty="0" smtClean="0"/>
              <a:t> services and HR,                      </a:t>
            </a:r>
            <a:r>
              <a:rPr lang="pl-PL" sz="1200" dirty="0" err="1" smtClean="0"/>
              <a:t>around</a:t>
            </a:r>
            <a:r>
              <a:rPr lang="pl-PL" sz="1200" dirty="0" smtClean="0"/>
              <a:t> 250 </a:t>
            </a:r>
            <a:r>
              <a:rPr lang="pl-PL" sz="1200" dirty="0" err="1" smtClean="0"/>
              <a:t>employed</a:t>
            </a:r>
            <a:endParaRPr lang="en-GB" sz="1200" dirty="0"/>
          </a:p>
        </p:txBody>
      </p:sp>
      <p:sp>
        <p:nvSpPr>
          <p:cNvPr id="11" name="Text Placeholder 10">
            <a:extLst>
              <a:ext uri="{FF2B5EF4-FFF2-40B4-BE49-F238E27FC236}">
                <a16:creationId xmlns:a16="http://schemas.microsoft.com/office/drawing/2014/main" xmlns=""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xmlns="" id="{7D2F4E10-9B56-BBA4-986B-B4C9D6EE7959}"/>
              </a:ext>
            </a:extLst>
          </p:cNvPr>
          <p:cNvSpPr>
            <a:spLocks noGrp="1"/>
          </p:cNvSpPr>
          <p:nvPr>
            <p:ph type="body" sz="quarter" idx="63"/>
          </p:nvPr>
        </p:nvSpPr>
        <p:spPr/>
        <p:txBody>
          <a:bodyPr>
            <a:normAutofit/>
          </a:bodyPr>
          <a:lstStyle/>
          <a:p>
            <a:endParaRPr lang="en-GB" sz="1200" dirty="0"/>
          </a:p>
        </p:txBody>
      </p:sp>
      <p:sp>
        <p:nvSpPr>
          <p:cNvPr id="25" name="Text Placeholder 24">
            <a:extLst>
              <a:ext uri="{FF2B5EF4-FFF2-40B4-BE49-F238E27FC236}">
                <a16:creationId xmlns:a16="http://schemas.microsoft.com/office/drawing/2014/main" xmlns=""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xmlns="" id="{019F3011-6448-72C9-CC9A-D8DE9CB0DBBC}"/>
              </a:ext>
            </a:extLst>
          </p:cNvPr>
          <p:cNvSpPr>
            <a:spLocks noGrp="1"/>
          </p:cNvSpPr>
          <p:nvPr>
            <p:ph type="body" sz="quarter" idx="65"/>
          </p:nvPr>
        </p:nvSpPr>
        <p:spPr>
          <a:xfrm>
            <a:off x="510950" y="7907241"/>
            <a:ext cx="3249118" cy="349177"/>
          </a:xfrm>
        </p:spPr>
        <p:txBody>
          <a:bodyPr/>
          <a:lstStyle/>
          <a:p>
            <a:pPr>
              <a:spcBef>
                <a:spcPts val="0"/>
              </a:spcBef>
            </a:pPr>
            <a:r>
              <a:rPr lang="pl-PL" sz="1200" dirty="0"/>
              <a:t> </a:t>
            </a:r>
            <a:endParaRPr lang="pl-PL" sz="1200" dirty="0" smtClean="0"/>
          </a:p>
          <a:p>
            <a:pPr>
              <a:spcBef>
                <a:spcPts val="0"/>
              </a:spcBef>
            </a:pPr>
            <a:r>
              <a:rPr lang="pl-PL" sz="1200" dirty="0" smtClean="0"/>
              <a:t>  </a:t>
            </a:r>
            <a:r>
              <a:rPr lang="en-GB" sz="1200" dirty="0" smtClean="0"/>
              <a:t>Module</a:t>
            </a:r>
            <a:endParaRPr lang="en-GB" sz="1200" dirty="0"/>
          </a:p>
          <a:p>
            <a:pPr>
              <a:spcBef>
                <a:spcPts val="0"/>
              </a:spcBef>
            </a:pPr>
            <a:endParaRPr lang="en-GB" sz="1200" dirty="0"/>
          </a:p>
        </p:txBody>
      </p:sp>
      <p:sp>
        <p:nvSpPr>
          <p:cNvPr id="7" name="Text Placeholder 6">
            <a:extLst>
              <a:ext uri="{FF2B5EF4-FFF2-40B4-BE49-F238E27FC236}">
                <a16:creationId xmlns:a16="http://schemas.microsoft.com/office/drawing/2014/main" xmlns=""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xmlns="" id="{39C00486-5CF5-8888-1CD6-4510360BCB09}"/>
              </a:ext>
            </a:extLst>
          </p:cNvPr>
          <p:cNvSpPr>
            <a:spLocks noGrp="1"/>
          </p:cNvSpPr>
          <p:nvPr>
            <p:ph type="body" sz="quarter" idx="59"/>
          </p:nvPr>
        </p:nvSpPr>
        <p:spPr/>
        <p:txBody>
          <a:bodyPr>
            <a:normAutofit fontScale="92500"/>
          </a:bodyPr>
          <a:lstStyle/>
          <a:p>
            <a:r>
              <a:rPr lang="pl-PL" sz="1200" dirty="0" err="1" smtClean="0"/>
              <a:t>Trenkenwalder</a:t>
            </a:r>
            <a:r>
              <a:rPr lang="pl-PL" sz="1200" dirty="0" smtClean="0"/>
              <a:t>, Outsourcing &amp; HR Services</a:t>
            </a:r>
            <a:endParaRPr lang="en-GB" sz="1200" dirty="0"/>
          </a:p>
        </p:txBody>
      </p:sp>
      <p:sp>
        <p:nvSpPr>
          <p:cNvPr id="2" name="Text Placeholder 1">
            <a:extLst>
              <a:ext uri="{FF2B5EF4-FFF2-40B4-BE49-F238E27FC236}">
                <a16:creationId xmlns:a16="http://schemas.microsoft.com/office/drawing/2014/main" xmlns=""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xmlns="" id="{B1CE29B8-CA19-330F-E37F-89C2F0E34FD6}"/>
              </a:ext>
            </a:extLst>
          </p:cNvPr>
          <p:cNvSpPr>
            <a:spLocks noGrp="1"/>
          </p:cNvSpPr>
          <p:nvPr>
            <p:ph type="body" sz="quarter" idx="16"/>
          </p:nvPr>
        </p:nvSpPr>
        <p:spPr>
          <a:xfrm>
            <a:off x="317843" y="3932967"/>
            <a:ext cx="3355347" cy="1605525"/>
          </a:xfrm>
        </p:spPr>
        <p:txBody>
          <a:bodyPr/>
          <a:lstStyle/>
          <a:p>
            <a:r>
              <a:rPr lang="pl-PL" sz="3600" dirty="0" err="1" smtClean="0">
                <a:latin typeface="Arial" panose="020B0604020202020204" pitchFamily="34" charset="0"/>
                <a:cs typeface="Arial" panose="020B0604020202020204" pitchFamily="34" charset="0"/>
              </a:rPr>
              <a:t>Trenkwalder</a:t>
            </a:r>
            <a:endParaRPr lang="en-GB" sz="3600" dirty="0"/>
          </a:p>
        </p:txBody>
      </p:sp>
      <p:grpSp>
        <p:nvGrpSpPr>
          <p:cNvPr id="13" name="Group 12">
            <a:extLst>
              <a:ext uri="{FF2B5EF4-FFF2-40B4-BE49-F238E27FC236}">
                <a16:creationId xmlns:a16="http://schemas.microsoft.com/office/drawing/2014/main" xmlns="" id="{1CB874ED-D228-B739-C5E5-8D24B0B90470}"/>
              </a:ext>
            </a:extLst>
          </p:cNvPr>
          <p:cNvGrpSpPr/>
          <p:nvPr/>
        </p:nvGrpSpPr>
        <p:grpSpPr>
          <a:xfrm rot="10327245">
            <a:off x="4884203" y="3603128"/>
            <a:ext cx="2061589" cy="1788378"/>
            <a:chOff x="-1397183" y="824494"/>
            <a:chExt cx="1192352" cy="1034336"/>
          </a:xfrm>
        </p:grpSpPr>
        <p:sp>
          <p:nvSpPr>
            <p:cNvPr id="14" name="Freeform 13">
              <a:extLst>
                <a:ext uri="{FF2B5EF4-FFF2-40B4-BE49-F238E27FC236}">
                  <a16:creationId xmlns:a16="http://schemas.microsoft.com/office/drawing/2014/main" xmlns=""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xmlns=""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xmlns=""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xmlns="" id="{CBC85E2D-EB26-C19D-F516-94161C1CE53E}"/>
              </a:ext>
            </a:extLst>
          </p:cNvPr>
          <p:cNvCxnSpPr>
            <a:cxnSpLocks/>
          </p:cNvCxnSpPr>
          <p:nvPr/>
        </p:nvCxnSpPr>
        <p:spPr>
          <a:xfrm flipH="1">
            <a:off x="1" y="7041573"/>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a16="http://schemas.microsoft.com/office/drawing/2014/main" xmlns=""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xmlns=""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xmlns=""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xmlns=""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xmlns=""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xmlns=""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a16="http://schemas.microsoft.com/office/drawing/2014/main" xmlns=""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xmlns=""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xmlns=""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a16="http://schemas.microsoft.com/office/drawing/2014/main" xmlns=""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xmlns=""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xmlns=""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xmlns=""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xmlns=""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xmlns=""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xmlns=""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a16="http://schemas.microsoft.com/office/drawing/2014/main" xmlns=""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xmlns=""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xmlns=""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xmlns=""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a16="http://schemas.microsoft.com/office/drawing/2014/main" xmlns=""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a16="http://schemas.microsoft.com/office/drawing/2014/main" xmlns=""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a16="http://schemas.microsoft.com/office/drawing/2014/main" xmlns=""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xmlns="" id="{89A4AA17-EC56-E5B6-D12C-445A64992357}"/>
              </a:ext>
            </a:extLst>
          </p:cNvPr>
          <p:cNvCxnSpPr>
            <a:cxnSpLocks/>
          </p:cNvCxnSpPr>
          <p:nvPr/>
        </p:nvCxnSpPr>
        <p:spPr>
          <a:xfrm flipH="1">
            <a:off x="1" y="652925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xmlns=""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xmlns=""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xmlns="" id="{4495FA42-C31B-F0DD-D5C2-FCC7996429E7}"/>
              </a:ext>
            </a:extLst>
          </p:cNvPr>
          <p:cNvSpPr txBox="1">
            <a:spLocks/>
          </p:cNvSpPr>
          <p:nvPr/>
        </p:nvSpPr>
        <p:spPr>
          <a:xfrm>
            <a:off x="576450" y="8512814"/>
            <a:ext cx="4111850" cy="424920"/>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200" b="1" u="sng" dirty="0">
                <a:hlinkClick r:id="rId2"/>
              </a:rPr>
              <a:t>www.trenkwalder.pl</a:t>
            </a:r>
            <a:endParaRPr lang="en-GB" sz="1200" dirty="0"/>
          </a:p>
        </p:txBody>
      </p:sp>
      <p:pic>
        <p:nvPicPr>
          <p:cNvPr id="17" name="Obraz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4160" y="0"/>
            <a:ext cx="4677764" cy="2912153"/>
          </a:xfrm>
          <a:prstGeom prst="rect">
            <a:avLst/>
          </a:prstGeom>
        </p:spPr>
      </p:pic>
    </p:spTree>
    <p:extLst>
      <p:ext uri="{BB962C8B-B14F-4D97-AF65-F5344CB8AC3E}">
        <p14:creationId xmlns:p14="http://schemas.microsoft.com/office/powerpoint/2010/main" val="3221449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xmlns="" id="{37883FFF-D02F-AD23-B7C4-318C030DEBD5}"/>
              </a:ext>
            </a:extLst>
          </p:cNvPr>
          <p:cNvSpPr>
            <a:spLocks noGrp="1"/>
          </p:cNvSpPr>
          <p:nvPr>
            <p:ph type="body" sz="quarter" idx="42"/>
          </p:nvPr>
        </p:nvSpPr>
        <p:spPr>
          <a:xfrm>
            <a:off x="67517" y="5025542"/>
            <a:ext cx="3774643" cy="4930445"/>
          </a:xfrm>
        </p:spPr>
        <p:txBody>
          <a:bodyPr/>
          <a:lstStyle/>
          <a:p>
            <a:pPr fontAlgn="base">
              <a:lnSpc>
                <a:spcPct val="150000"/>
              </a:lnSpc>
            </a:pPr>
            <a:endParaRPr lang="pl-PL" b="1" dirty="0" smtClean="0">
              <a:latin typeface="Arial" panose="020B0604020202020204" pitchFamily="34" charset="0"/>
              <a:cs typeface="Arial" panose="020B0604020202020204" pitchFamily="34" charset="0"/>
            </a:endParaRPr>
          </a:p>
          <a:p>
            <a:pPr fontAlgn="base">
              <a:lnSpc>
                <a:spcPct val="150000"/>
              </a:lnSpc>
            </a:pPr>
            <a:r>
              <a:rPr lang="en-AU" b="1" dirty="0" err="1" smtClean="0">
                <a:latin typeface="Arial" panose="020B0604020202020204" pitchFamily="34" charset="0"/>
                <a:cs typeface="Arial" panose="020B0604020202020204" pitchFamily="34" charset="0"/>
              </a:rPr>
              <a:t>Trenkwalder's</a:t>
            </a:r>
            <a:r>
              <a:rPr lang="en-AU" b="1" dirty="0" smtClean="0">
                <a:latin typeface="Arial" panose="020B0604020202020204" pitchFamily="34" charset="0"/>
                <a:cs typeface="Arial" panose="020B0604020202020204" pitchFamily="34" charset="0"/>
              </a:rPr>
              <a:t> </a:t>
            </a:r>
            <a:r>
              <a:rPr lang="en-AU" b="1" dirty="0">
                <a:latin typeface="Arial" panose="020B0604020202020204" pitchFamily="34" charset="0"/>
                <a:cs typeface="Arial" panose="020B0604020202020204" pitchFamily="34" charset="0"/>
              </a:rPr>
              <a:t>Diversity and Inclusion activities</a:t>
            </a:r>
            <a:r>
              <a:rPr lang="en-AU" b="1" dirty="0" smtClean="0">
                <a:latin typeface="Arial" panose="020B0604020202020204" pitchFamily="34" charset="0"/>
                <a:cs typeface="Arial" panose="020B0604020202020204" pitchFamily="34" charset="0"/>
              </a:rPr>
              <a:t>:</a:t>
            </a:r>
            <a:endParaRPr lang="pl-PL" b="1" dirty="0" smtClean="0">
              <a:latin typeface="Arial" panose="020B0604020202020204" pitchFamily="34" charset="0"/>
              <a:cs typeface="Arial" panose="020B0604020202020204" pitchFamily="34" charset="0"/>
            </a:endParaRPr>
          </a:p>
          <a:p>
            <a:pPr marL="228600" indent="-228600" fontAlgn="base">
              <a:lnSpc>
                <a:spcPct val="150000"/>
              </a:lnSpc>
              <a:buAutoNum type="arabicPeriod"/>
            </a:pPr>
            <a:r>
              <a:rPr lang="en-AU" b="1" dirty="0" smtClean="0">
                <a:latin typeface="Arial" panose="020B0604020202020204" pitchFamily="34" charset="0"/>
                <a:cs typeface="Arial" panose="020B0604020202020204" pitchFamily="34" charset="0"/>
              </a:rPr>
              <a:t>Recruitment </a:t>
            </a:r>
            <a:r>
              <a:rPr lang="en-AU" b="1" dirty="0">
                <a:latin typeface="Arial" panose="020B0604020202020204" pitchFamily="34" charset="0"/>
                <a:cs typeface="Arial" panose="020B0604020202020204" pitchFamily="34" charset="0"/>
              </a:rPr>
              <a:t>and Training: </a:t>
            </a:r>
            <a:r>
              <a:rPr lang="en-AU" dirty="0" err="1">
                <a:latin typeface="Arial" panose="020B0604020202020204" pitchFamily="34" charset="0"/>
                <a:cs typeface="Arial" panose="020B0604020202020204" pitchFamily="34" charset="0"/>
              </a:rPr>
              <a:t>Trenkwalder</a:t>
            </a:r>
            <a:r>
              <a:rPr lang="en-AU" dirty="0">
                <a:latin typeface="Arial" panose="020B0604020202020204" pitchFamily="34" charset="0"/>
                <a:cs typeface="Arial" panose="020B0604020202020204" pitchFamily="34" charset="0"/>
              </a:rPr>
              <a:t> is committed to equal opportunities in recruitment. The company's goal is to hire people from different social and cultural backgrounds, ensuring equal access to job opportunities for all candidates. Diversity training helps employees understand the value of such efforts and counteract any biases</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marL="228600" indent="-228600" fontAlgn="base">
              <a:lnSpc>
                <a:spcPct val="150000"/>
              </a:lnSpc>
              <a:buAutoNum type="arabicPeriod"/>
            </a:pPr>
            <a:r>
              <a:rPr lang="en-AU" b="1" dirty="0" smtClean="0">
                <a:latin typeface="Arial" panose="020B0604020202020204" pitchFamily="34" charset="0"/>
                <a:cs typeface="Arial" panose="020B0604020202020204" pitchFamily="34" charset="0"/>
              </a:rPr>
              <a:t>2 </a:t>
            </a:r>
            <a:r>
              <a:rPr lang="en-AU" b="1" dirty="0">
                <a:latin typeface="Arial" panose="020B0604020202020204" pitchFamily="34" charset="0"/>
                <a:cs typeface="Arial" panose="020B0604020202020204" pitchFamily="34" charset="0"/>
              </a:rPr>
              <a:t>Support for people with disabilities: </a:t>
            </a:r>
            <a:r>
              <a:rPr lang="en-AU" dirty="0" err="1">
                <a:latin typeface="Arial" panose="020B0604020202020204" pitchFamily="34" charset="0"/>
                <a:cs typeface="Arial" panose="020B0604020202020204" pitchFamily="34" charset="0"/>
              </a:rPr>
              <a:t>Trenkwalder</a:t>
            </a:r>
            <a:r>
              <a:rPr lang="en-AU" dirty="0">
                <a:latin typeface="Arial" panose="020B0604020202020204" pitchFamily="34" charset="0"/>
                <a:cs typeface="Arial" panose="020B0604020202020204" pitchFamily="34" charset="0"/>
              </a:rPr>
              <a:t> is committed to hiring people with disabilities and supporting their integration into the team. The company offers appropriate working conditions and support in adapting positions to the needs of employees with various disabilities</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marL="228600" indent="-228600" fontAlgn="base">
              <a:lnSpc>
                <a:spcPct val="150000"/>
              </a:lnSpc>
              <a:buAutoNum type="arabicPeriod"/>
            </a:pPr>
            <a:r>
              <a:rPr lang="en-AU" b="1" dirty="0" smtClean="0">
                <a:latin typeface="Arial" panose="020B0604020202020204" pitchFamily="34" charset="0"/>
                <a:cs typeface="Arial" panose="020B0604020202020204" pitchFamily="34" charset="0"/>
              </a:rPr>
              <a:t>Creating space </a:t>
            </a:r>
            <a:r>
              <a:rPr lang="en-AU" sz="1200" b="1" dirty="0" smtClean="0">
                <a:latin typeface="Arial" panose="020B0604020202020204" pitchFamily="34" charset="0"/>
                <a:cs typeface="Arial" panose="020B0604020202020204" pitchFamily="34" charset="0"/>
              </a:rPr>
              <a:t>for women: </a:t>
            </a:r>
            <a:r>
              <a:rPr lang="pl-PL" sz="1200" dirty="0" smtClean="0">
                <a:latin typeface="Arial" panose="020B0604020202020204" pitchFamily="34" charset="0"/>
                <a:cs typeface="Arial" panose="020B0604020202020204" pitchFamily="34" charset="0"/>
              </a:rPr>
              <a:t>A</a:t>
            </a:r>
            <a:r>
              <a:rPr lang="en-AU" sz="1200" dirty="0" err="1" smtClean="0">
                <a:latin typeface="Arial" panose="020B0604020202020204" pitchFamily="34" charset="0"/>
                <a:cs typeface="Arial" panose="020B0604020202020204" pitchFamily="34" charset="0"/>
              </a:rPr>
              <a:t>ttach</a:t>
            </a:r>
            <a:r>
              <a:rPr lang="pl-PL" sz="1200" dirty="0" err="1" smtClean="0">
                <a:latin typeface="Arial" panose="020B0604020202020204" pitchFamily="34" charset="0"/>
                <a:cs typeface="Arial" panose="020B0604020202020204" pitchFamily="34" charset="0"/>
              </a:rPr>
              <a:t>ing</a:t>
            </a:r>
            <a:r>
              <a:rPr lang="en-AU" sz="1200" dirty="0" smtClean="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great importance to gender equality in the workplace, seeking to increase the representation of women, especially in industries where their presence is smaller, such as IT and logistics</a:t>
            </a:r>
            <a:r>
              <a:rPr lang="en-AU" sz="1200" dirty="0" smtClean="0">
                <a:latin typeface="Arial" panose="020B0604020202020204" pitchFamily="34" charset="0"/>
                <a:cs typeface="Arial" panose="020B0604020202020204" pitchFamily="34" charset="0"/>
              </a:rPr>
              <a:t>.</a:t>
            </a:r>
            <a:endParaRPr lang="pl-PL" sz="1600" dirty="0"/>
          </a:p>
          <a:p>
            <a:pPr>
              <a:lnSpc>
                <a:spcPct val="100000"/>
              </a:lnSpc>
            </a:pPr>
            <a:endParaRPr lang="pl-PL" sz="1200" dirty="0"/>
          </a:p>
        </p:txBody>
      </p:sp>
      <p:sp>
        <p:nvSpPr>
          <p:cNvPr id="9" name="Text Placeholder 8">
            <a:extLst>
              <a:ext uri="{FF2B5EF4-FFF2-40B4-BE49-F238E27FC236}">
                <a16:creationId xmlns:a16="http://schemas.microsoft.com/office/drawing/2014/main" xmlns="" id="{C4C713E2-4B91-F92F-F59D-461F79D222F9}"/>
              </a:ext>
            </a:extLst>
          </p:cNvPr>
          <p:cNvSpPr>
            <a:spLocks noGrp="1"/>
          </p:cNvSpPr>
          <p:nvPr>
            <p:ph type="body" sz="quarter" idx="44"/>
          </p:nvPr>
        </p:nvSpPr>
        <p:spPr>
          <a:xfrm>
            <a:off x="4051435" y="1475843"/>
            <a:ext cx="3339269" cy="7582359"/>
          </a:xfrm>
        </p:spPr>
        <p:txBody>
          <a:bodyPr/>
          <a:lstStyle/>
          <a:p>
            <a:pPr>
              <a:lnSpc>
                <a:spcPct val="150000"/>
              </a:lnSpc>
            </a:pPr>
            <a:r>
              <a:rPr lang="en-AU" b="1" dirty="0" smtClean="0">
                <a:latin typeface="Arial" panose="020B0604020202020204" pitchFamily="34" charset="0"/>
                <a:cs typeface="Arial" panose="020B0604020202020204" pitchFamily="34" charset="0"/>
              </a:rPr>
              <a:t>4</a:t>
            </a:r>
            <a:r>
              <a:rPr lang="pl-PL" b="1" dirty="0" smtClean="0">
                <a:latin typeface="Arial" panose="020B0604020202020204" pitchFamily="34" charset="0"/>
                <a:cs typeface="Arial" panose="020B0604020202020204" pitchFamily="34" charset="0"/>
              </a:rPr>
              <a:t>.</a:t>
            </a:r>
            <a:r>
              <a:rPr lang="en-AU" b="1" dirty="0" smtClean="0">
                <a:latin typeface="Arial" panose="020B0604020202020204" pitchFamily="34" charset="0"/>
                <a:cs typeface="Arial" panose="020B0604020202020204" pitchFamily="34" charset="0"/>
              </a:rPr>
              <a:t> </a:t>
            </a:r>
            <a:r>
              <a:rPr lang="en-AU" b="1" dirty="0">
                <a:latin typeface="Arial" panose="020B0604020202020204" pitchFamily="34" charset="0"/>
                <a:cs typeface="Arial" panose="020B0604020202020204" pitchFamily="34" charset="0"/>
              </a:rPr>
              <a:t>Development programs for employees from different </a:t>
            </a:r>
            <a:r>
              <a:rPr lang="en-AU" b="1" dirty="0" smtClean="0">
                <a:latin typeface="Arial" panose="020B0604020202020204" pitchFamily="34" charset="0"/>
                <a:cs typeface="Arial" panose="020B0604020202020204" pitchFamily="34" charset="0"/>
              </a:rPr>
              <a:t>backgrounds:</a:t>
            </a:r>
            <a:endParaRPr lang="pl-PL" b="1" dirty="0" smtClean="0">
              <a:latin typeface="Arial" panose="020B0604020202020204" pitchFamily="34" charset="0"/>
              <a:cs typeface="Arial" panose="020B0604020202020204" pitchFamily="34" charset="0"/>
            </a:endParaRPr>
          </a:p>
          <a:p>
            <a:pPr>
              <a:lnSpc>
                <a:spcPct val="150000"/>
              </a:lnSpc>
            </a:pPr>
            <a:r>
              <a:rPr lang="en-AU" dirty="0" err="1" smtClean="0">
                <a:latin typeface="Arial" panose="020B0604020202020204" pitchFamily="34" charset="0"/>
                <a:cs typeface="Arial" panose="020B0604020202020204" pitchFamily="34" charset="0"/>
              </a:rPr>
              <a:t>Trenkwalder</a:t>
            </a:r>
            <a:r>
              <a:rPr lang="en-AU" dirty="0" smtClean="0">
                <a:latin typeface="Arial" panose="020B0604020202020204" pitchFamily="34" charset="0"/>
                <a:cs typeface="Arial" panose="020B0604020202020204" pitchFamily="34" charset="0"/>
              </a:rPr>
              <a:t> runs mentoring programs and offers professional training to help employees develop and advance, regardless of their background or living situation. This gives equal development opportunities to all employees, regardless of their gender, age or status.</a:t>
            </a:r>
            <a:endParaRPr lang="pl-PL" dirty="0" smtClean="0">
              <a:latin typeface="Arial" panose="020B0604020202020204" pitchFamily="34" charset="0"/>
              <a:cs typeface="Arial" panose="020B0604020202020204" pitchFamily="34" charset="0"/>
            </a:endParaRPr>
          </a:p>
          <a:p>
            <a:pPr>
              <a:lnSpc>
                <a:spcPct val="150000"/>
              </a:lnSpc>
            </a:pPr>
            <a:r>
              <a:rPr lang="en-AU" b="1" dirty="0" smtClean="0">
                <a:latin typeface="Arial" panose="020B0604020202020204" pitchFamily="34" charset="0"/>
                <a:cs typeface="Arial" panose="020B0604020202020204" pitchFamily="34" charset="0"/>
              </a:rPr>
              <a:t>5</a:t>
            </a:r>
            <a:r>
              <a:rPr lang="pl-PL" b="1" dirty="0" smtClean="0">
                <a:latin typeface="Arial" panose="020B0604020202020204" pitchFamily="34" charset="0"/>
                <a:cs typeface="Arial" panose="020B0604020202020204" pitchFamily="34" charset="0"/>
              </a:rPr>
              <a:t>.</a:t>
            </a:r>
            <a:r>
              <a:rPr lang="en-AU" b="1" dirty="0" smtClean="0">
                <a:latin typeface="Arial" panose="020B0604020202020204" pitchFamily="34" charset="0"/>
                <a:cs typeface="Arial" panose="020B0604020202020204" pitchFamily="34" charset="0"/>
              </a:rPr>
              <a:t> </a:t>
            </a:r>
            <a:r>
              <a:rPr lang="en-AU" b="1" dirty="0">
                <a:latin typeface="Arial" panose="020B0604020202020204" pitchFamily="34" charset="0"/>
                <a:cs typeface="Arial" panose="020B0604020202020204" pitchFamily="34" charset="0"/>
              </a:rPr>
              <a:t>Promote flexibility and work-life balance: </a:t>
            </a:r>
            <a:endParaRPr lang="pl-PL" b="1" dirty="0" smtClean="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company supports flexibility of working hours and offers various forms of remote work, which allows employees to combine work and private life responsibilities. This is important especially for those who need to take care of family or health</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a:lnSpc>
                <a:spcPct val="150000"/>
              </a:lnSpc>
            </a:pPr>
            <a:r>
              <a:rPr lang="en-AU" b="1" dirty="0" smtClean="0">
                <a:latin typeface="Arial" panose="020B0604020202020204" pitchFamily="34" charset="0"/>
                <a:cs typeface="Arial" panose="020B0604020202020204" pitchFamily="34" charset="0"/>
              </a:rPr>
              <a:t>6</a:t>
            </a:r>
            <a:r>
              <a:rPr lang="pl-PL" b="1" dirty="0" smtClean="0">
                <a:latin typeface="Arial" panose="020B0604020202020204" pitchFamily="34" charset="0"/>
                <a:cs typeface="Arial" panose="020B0604020202020204" pitchFamily="34" charset="0"/>
              </a:rPr>
              <a:t>.</a:t>
            </a:r>
            <a:r>
              <a:rPr lang="en-AU" b="1" dirty="0" smtClean="0">
                <a:latin typeface="Arial" panose="020B0604020202020204" pitchFamily="34" charset="0"/>
                <a:cs typeface="Arial" panose="020B0604020202020204" pitchFamily="34" charset="0"/>
              </a:rPr>
              <a:t> </a:t>
            </a:r>
            <a:r>
              <a:rPr lang="en-AU" b="1" dirty="0">
                <a:latin typeface="Arial" panose="020B0604020202020204" pitchFamily="34" charset="0"/>
                <a:cs typeface="Arial" panose="020B0604020202020204" pitchFamily="34" charset="0"/>
              </a:rPr>
              <a:t>Anti-discrimination training</a:t>
            </a:r>
            <a:r>
              <a:rPr lang="en-AU" b="1" dirty="0" smtClean="0">
                <a:latin typeface="Arial" panose="020B0604020202020204" pitchFamily="34" charset="0"/>
                <a:cs typeface="Arial" panose="020B0604020202020204" pitchFamily="34" charset="0"/>
              </a:rPr>
              <a:t>:</a:t>
            </a:r>
            <a:endParaRPr lang="pl-PL" b="1" dirty="0" smtClean="0">
              <a:latin typeface="Arial" panose="020B0604020202020204" pitchFamily="34" charset="0"/>
              <a:cs typeface="Arial" panose="020B0604020202020204" pitchFamily="34" charset="0"/>
            </a:endParaRPr>
          </a:p>
          <a:p>
            <a:pPr>
              <a:lnSpc>
                <a:spcPct val="150000"/>
              </a:lnSpc>
            </a:pPr>
            <a:r>
              <a:rPr lang="pl-PL" dirty="0" err="1" smtClean="0">
                <a:latin typeface="Arial" panose="020B0604020202020204" pitchFamily="34" charset="0"/>
                <a:cs typeface="Arial" panose="020B0604020202020204" pitchFamily="34" charset="0"/>
              </a:rPr>
              <a:t>Orrganising</a:t>
            </a:r>
            <a:r>
              <a:rPr lang="pl-PL" dirty="0" smtClean="0">
                <a:latin typeface="Arial" panose="020B0604020202020204" pitchFamily="34" charset="0"/>
                <a:cs typeface="Arial" panose="020B0604020202020204" pitchFamily="34" charset="0"/>
              </a:rPr>
              <a:t> of </a:t>
            </a:r>
            <a:r>
              <a:rPr lang="en-AU" dirty="0" smtClean="0">
                <a:latin typeface="Arial" panose="020B0604020202020204" pitchFamily="34" charset="0"/>
                <a:cs typeface="Arial" panose="020B0604020202020204" pitchFamily="34" charset="0"/>
              </a:rPr>
              <a:t>anti-discrimination training</a:t>
            </a:r>
            <a:r>
              <a:rPr lang="pl-PL" dirty="0" smtClean="0">
                <a:latin typeface="Arial" panose="020B0604020202020204" pitchFamily="34" charset="0"/>
                <a:cs typeface="Arial" panose="020B0604020202020204" pitchFamily="34" charset="0"/>
              </a:rPr>
              <a:t>s</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for employees to raise awareness of diversity and inclusion within the company. These trainings help build an organizational culture that respects and accepts differences</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a:lnSpc>
                <a:spcPct val="150000"/>
              </a:lnSpc>
            </a:pPr>
            <a:r>
              <a:rPr lang="en-AU" b="1" dirty="0" smtClean="0">
                <a:latin typeface="Arial" panose="020B0604020202020204" pitchFamily="34" charset="0"/>
                <a:cs typeface="Arial" panose="020B0604020202020204" pitchFamily="34" charset="0"/>
              </a:rPr>
              <a:t>7</a:t>
            </a:r>
            <a:r>
              <a:rPr lang="pl-PL" b="1" dirty="0" smtClean="0">
                <a:latin typeface="Arial" panose="020B0604020202020204" pitchFamily="34" charset="0"/>
                <a:cs typeface="Arial" panose="020B0604020202020204" pitchFamily="34" charset="0"/>
              </a:rPr>
              <a:t>.</a:t>
            </a:r>
            <a:r>
              <a:rPr lang="pl-PL" b="1" dirty="0">
                <a:latin typeface="Arial" panose="020B0604020202020204" pitchFamily="34" charset="0"/>
                <a:cs typeface="Arial" panose="020B0604020202020204" pitchFamily="34" charset="0"/>
              </a:rPr>
              <a:t> </a:t>
            </a:r>
            <a:r>
              <a:rPr lang="en-AU" b="1" dirty="0" smtClean="0">
                <a:latin typeface="Arial" panose="020B0604020202020204" pitchFamily="34" charset="0"/>
                <a:cs typeface="Arial" panose="020B0604020202020204" pitchFamily="34" charset="0"/>
              </a:rPr>
              <a:t>Ethnic </a:t>
            </a:r>
            <a:r>
              <a:rPr lang="en-AU" b="1" dirty="0">
                <a:latin typeface="Arial" panose="020B0604020202020204" pitchFamily="34" charset="0"/>
                <a:cs typeface="Arial" panose="020B0604020202020204" pitchFamily="34" charset="0"/>
              </a:rPr>
              <a:t>minority programs</a:t>
            </a:r>
            <a:r>
              <a:rPr lang="en-AU" b="1" dirty="0" smtClean="0">
                <a:latin typeface="Arial" panose="020B0604020202020204" pitchFamily="34" charset="0"/>
                <a:cs typeface="Arial" panose="020B0604020202020204" pitchFamily="34" charset="0"/>
              </a:rPr>
              <a:t>:</a:t>
            </a:r>
            <a:endParaRPr lang="pl-PL" b="1" dirty="0" smtClean="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The company also promotes equality and openness toward employees from different ethnic groups. </a:t>
            </a:r>
            <a:r>
              <a:rPr lang="en-AU" dirty="0" err="1">
                <a:latin typeface="Arial" panose="020B0604020202020204" pitchFamily="34" charset="0"/>
                <a:cs typeface="Arial" panose="020B0604020202020204" pitchFamily="34" charset="0"/>
              </a:rPr>
              <a:t>Trenkwalder</a:t>
            </a:r>
            <a:r>
              <a:rPr lang="en-AU" dirty="0">
                <a:latin typeface="Arial" panose="020B0604020202020204" pitchFamily="34" charset="0"/>
                <a:cs typeface="Arial" panose="020B0604020202020204" pitchFamily="34" charset="0"/>
              </a:rPr>
              <a:t> prioritizes the hiring of people from different cultures and provides them with appropriate support as they adapt to their new work environment</a:t>
            </a:r>
            <a:r>
              <a:rPr lang="en-AU"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xmlns=""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2" name="Obraz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08723"/>
            <a:ext cx="3901360" cy="3825527"/>
          </a:xfrm>
          <a:prstGeom prst="rect">
            <a:avLst/>
          </a:prstGeom>
        </p:spPr>
      </p:pic>
    </p:spTree>
    <p:extLst>
      <p:ext uri="{BB962C8B-B14F-4D97-AF65-F5344CB8AC3E}">
        <p14:creationId xmlns:p14="http://schemas.microsoft.com/office/powerpoint/2010/main" val="11272107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C1809504-35F9-6A6E-C901-1D4F7B16B459}"/>
              </a:ext>
            </a:extLst>
          </p:cNvPr>
          <p:cNvSpPr>
            <a:spLocks noGrp="1"/>
          </p:cNvSpPr>
          <p:nvPr>
            <p:ph type="body" sz="quarter" idx="58"/>
          </p:nvPr>
        </p:nvSpPr>
        <p:spPr>
          <a:xfrm>
            <a:off x="860495" y="749684"/>
            <a:ext cx="5795486" cy="348400"/>
          </a:xfrm>
        </p:spPr>
        <p:txBody>
          <a:bodyPr/>
          <a:lstStyle/>
          <a:p>
            <a:r>
              <a:rPr lang="en-GB" sz="1600" dirty="0"/>
              <a:t>Why is it Important for SME Businesses to Invest in D&amp;I?</a:t>
            </a:r>
          </a:p>
        </p:txBody>
      </p:sp>
      <p:sp>
        <p:nvSpPr>
          <p:cNvPr id="3" name="Text Placeholder 2">
            <a:extLst>
              <a:ext uri="{FF2B5EF4-FFF2-40B4-BE49-F238E27FC236}">
                <a16:creationId xmlns:a16="http://schemas.microsoft.com/office/drawing/2014/main" xmlns="" id="{ADCF113C-C374-0C93-9D93-47B80D64986D}"/>
              </a:ext>
            </a:extLst>
          </p:cNvPr>
          <p:cNvSpPr>
            <a:spLocks noGrp="1"/>
          </p:cNvSpPr>
          <p:nvPr>
            <p:ph type="body" sz="quarter" idx="32"/>
          </p:nvPr>
        </p:nvSpPr>
        <p:spPr>
          <a:xfrm>
            <a:off x="207816" y="1148417"/>
            <a:ext cx="6879639" cy="2804857"/>
          </a:xfrm>
        </p:spPr>
        <p:txBody>
          <a:bodyPr/>
          <a:lstStyle/>
          <a:p>
            <a:pPr>
              <a:lnSpc>
                <a:spcPct val="150000"/>
              </a:lnSpc>
            </a:pPr>
            <a:r>
              <a:rPr lang="pl-PL" dirty="0" smtClean="0">
                <a:latin typeface="Arial" panose="020B0604020202020204" pitchFamily="34" charset="0"/>
                <a:cs typeface="Arial" panose="020B0604020202020204" pitchFamily="34" charset="0"/>
              </a:rPr>
              <a:t>A </a:t>
            </a:r>
            <a:r>
              <a:rPr lang="en-AU" dirty="0" smtClean="0">
                <a:latin typeface="Arial" panose="020B0604020202020204" pitchFamily="34" charset="0"/>
                <a:cs typeface="Arial" panose="020B0604020202020204" pitchFamily="34" charset="0"/>
              </a:rPr>
              <a:t>working </a:t>
            </a:r>
            <a:r>
              <a:rPr lang="en-AU" dirty="0">
                <a:latin typeface="Arial" panose="020B0604020202020204" pitchFamily="34" charset="0"/>
                <a:cs typeface="Arial" panose="020B0604020202020204" pitchFamily="34" charset="0"/>
              </a:rPr>
              <a:t>environment filled with employees of different backgrounds, skills, experiences and knowledge means that there will be an increase in innovative and creative ideas. </a:t>
            </a:r>
            <a:r>
              <a:rPr lang="en-AU" dirty="0">
                <a:latin typeface="Arial" panose="020B0604020202020204" pitchFamily="34" charset="0"/>
                <a:cs typeface="Arial" panose="020B0604020202020204" pitchFamily="34" charset="0"/>
              </a:rPr>
              <a:t>This can have a huge impact on the business as this will help the business expand in the long run. Employees will feel more comfortable to share their ideas with others with unique ideas being shared amongst a diverse environment. </a:t>
            </a:r>
            <a:r>
              <a:rPr lang="en-AU" dirty="0">
                <a:latin typeface="Arial" panose="020B0604020202020204" pitchFamily="34" charset="0"/>
                <a:cs typeface="Arial" panose="020B0604020202020204" pitchFamily="34" charset="0"/>
              </a:rPr>
              <a:t>This helps a business stand out </a:t>
            </a:r>
            <a:r>
              <a:rPr lang="en-AU" dirty="0" smtClean="0">
                <a:latin typeface="Arial" panose="020B0604020202020204" pitchFamily="34" charset="0"/>
                <a:cs typeface="Arial" panose="020B0604020202020204" pitchFamily="34" charset="0"/>
              </a:rPr>
              <a:t>from</a:t>
            </a:r>
            <a:r>
              <a:rPr lang="pl-PL" dirty="0" smtClean="0">
                <a:latin typeface="Arial" panose="020B0604020202020204" pitchFamily="34" charset="0"/>
                <a:cs typeface="Arial" panose="020B0604020202020204" pitchFamily="34" charset="0"/>
              </a:rPr>
              <a:t> </a:t>
            </a:r>
            <a:r>
              <a:rPr lang="pl-PL" dirty="0" err="1" smtClean="0">
                <a:latin typeface="Arial" panose="020B0604020202020204" pitchFamily="34" charset="0"/>
                <a:cs typeface="Arial" panose="020B0604020202020204" pitchFamily="34" charset="0"/>
              </a:rPr>
              <a:t>other</a:t>
            </a:r>
            <a:r>
              <a:rPr lang="en-AU" dirty="0" smtClean="0">
                <a:latin typeface="Arial" panose="020B0604020202020204" pitchFamily="34" charset="0"/>
                <a:cs typeface="Arial" panose="020B0604020202020204" pitchFamily="34" charset="0"/>
              </a:rPr>
              <a:t> businesses </a:t>
            </a:r>
            <a:r>
              <a:rPr lang="en-AU" dirty="0">
                <a:latin typeface="Arial" panose="020B0604020202020204" pitchFamily="34" charset="0"/>
                <a:cs typeface="Arial" panose="020B0604020202020204" pitchFamily="34" charset="0"/>
              </a:rPr>
              <a:t>that </a:t>
            </a:r>
            <a:r>
              <a:rPr lang="en-AU" dirty="0" smtClean="0">
                <a:latin typeface="Arial" panose="020B0604020202020204" pitchFamily="34" charset="0"/>
                <a:cs typeface="Arial" panose="020B0604020202020204" pitchFamily="34" charset="0"/>
              </a:rPr>
              <a:t>still</a:t>
            </a:r>
            <a:r>
              <a:rPr lang="pl-PL" dirty="0" smtClean="0">
                <a:latin typeface="Arial" panose="020B0604020202020204" pitchFamily="34" charset="0"/>
                <a:cs typeface="Arial" panose="020B0604020202020204" pitchFamily="34" charset="0"/>
              </a:rPr>
              <a:t> do not </a:t>
            </a:r>
            <a:r>
              <a:rPr lang="pl-PL" dirty="0" err="1" smtClean="0">
                <a:latin typeface="Arial" panose="020B0604020202020204" pitchFamily="34" charset="0"/>
                <a:cs typeface="Arial" panose="020B0604020202020204" pitchFamily="34" charset="0"/>
              </a:rPr>
              <a:t>adapt</a:t>
            </a:r>
            <a:r>
              <a:rPr lang="pl-PL" dirty="0" smtClean="0">
                <a:latin typeface="Arial" panose="020B0604020202020204" pitchFamily="34" charset="0"/>
                <a:cs typeface="Arial" panose="020B0604020202020204" pitchFamily="34" charset="0"/>
              </a:rPr>
              <a:t> the D&amp;I </a:t>
            </a:r>
            <a:r>
              <a:rPr lang="pl-PL" dirty="0" err="1" smtClean="0">
                <a:latin typeface="Arial" panose="020B0604020202020204" pitchFamily="34" charset="0"/>
                <a:cs typeface="Arial" panose="020B0604020202020204" pitchFamily="34" charset="0"/>
              </a:rPr>
              <a:t>values</a:t>
            </a:r>
            <a:r>
              <a:rPr lang="pl-PL" dirty="0" smtClean="0">
                <a:latin typeface="Arial" panose="020B0604020202020204" pitchFamily="34" charset="0"/>
                <a:cs typeface="Arial" panose="020B0604020202020204" pitchFamily="34" charset="0"/>
              </a:rPr>
              <a:t>.</a:t>
            </a:r>
          </a:p>
          <a:p>
            <a:pPr>
              <a:lnSpc>
                <a:spcPct val="150000"/>
              </a:lnSpc>
            </a:pPr>
            <a:r>
              <a:rPr lang="en-AU" dirty="0" err="1">
                <a:latin typeface="Arial" panose="020B0604020202020204" pitchFamily="34" charset="0"/>
                <a:cs typeface="Arial" panose="020B0604020202020204" pitchFamily="34" charset="0"/>
              </a:rPr>
              <a:t>Trenkwalder</a:t>
            </a:r>
            <a:r>
              <a:rPr lang="en-AU" dirty="0">
                <a:latin typeface="Arial" panose="020B0604020202020204" pitchFamily="34" charset="0"/>
                <a:cs typeface="Arial" panose="020B0604020202020204" pitchFamily="34" charset="0"/>
              </a:rPr>
              <a:t> is not only committed to recruiting and supporting diversity in the workplace, but also to building a company culture based on equality, respect and openness to difference. These activities have a tremendous impact on organizational effectiveness, innovation and employee engagement, and allow for a better understanding of customer needs. </a:t>
            </a:r>
            <a:endParaRPr lang="en-GB" dirty="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xmlns="" id="{88EA7F43-7B67-367C-7744-F405BB97D0B6}"/>
              </a:ext>
            </a:extLst>
          </p:cNvPr>
          <p:cNvSpPr>
            <a:spLocks noGrp="1"/>
          </p:cNvSpPr>
          <p:nvPr>
            <p:ph type="body" sz="quarter" idx="61"/>
          </p:nvPr>
        </p:nvSpPr>
        <p:spPr>
          <a:xfrm>
            <a:off x="281997" y="5601426"/>
            <a:ext cx="6402099" cy="2743062"/>
          </a:xfrm>
        </p:spPr>
        <p:txBody>
          <a:bodyPr/>
          <a:lstStyle/>
          <a:p>
            <a:pPr marL="171450" indent="-171450">
              <a:lnSpc>
                <a:spcPct val="150000"/>
              </a:lnSpc>
              <a:buFont typeface="Arial" panose="020B0604020202020204" pitchFamily="34" charset="0"/>
              <a:buChar char="•"/>
            </a:pPr>
            <a:r>
              <a:rPr lang="en-AU" b="1" dirty="0" smtClean="0">
                <a:latin typeface="Arial" panose="020B0604020202020204" pitchFamily="34" charset="0"/>
                <a:cs typeface="Arial" panose="020B0604020202020204" pitchFamily="34" charset="0"/>
              </a:rPr>
              <a:t>Increased </a:t>
            </a:r>
            <a:r>
              <a:rPr lang="en-AU" b="1" dirty="0">
                <a:latin typeface="Arial" panose="020B0604020202020204" pitchFamily="34" charset="0"/>
                <a:cs typeface="Arial" panose="020B0604020202020204" pitchFamily="34" charset="0"/>
              </a:rPr>
              <a:t>employee engagement</a:t>
            </a:r>
            <a:r>
              <a:rPr lang="en-AU" b="1" dirty="0" smtClean="0">
                <a:latin typeface="Arial" panose="020B0604020202020204" pitchFamily="34" charset="0"/>
                <a:cs typeface="Arial" panose="020B0604020202020204" pitchFamily="34" charset="0"/>
              </a:rPr>
              <a:t>:</a:t>
            </a:r>
            <a:endParaRPr lang="pl-PL" b="1" dirty="0" smtClean="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By </a:t>
            </a:r>
            <a:r>
              <a:rPr lang="en-AU" dirty="0">
                <a:latin typeface="Arial" panose="020B0604020202020204" pitchFamily="34" charset="0"/>
                <a:cs typeface="Arial" panose="020B0604020202020204" pitchFamily="34" charset="0"/>
              </a:rPr>
              <a:t>implementing a diversity policy, employees feel more accepted and engaged, resulting in better performance and productivity</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marL="171450" indent="-171450">
              <a:lnSpc>
                <a:spcPct val="150000"/>
              </a:lnSpc>
              <a:buFont typeface="Arial" panose="020B0604020202020204" pitchFamily="34" charset="0"/>
              <a:buChar char="•"/>
            </a:pPr>
            <a:r>
              <a:rPr lang="en-AU" b="1" dirty="0" smtClean="0">
                <a:latin typeface="Arial" panose="020B0604020202020204" pitchFamily="34" charset="0"/>
                <a:cs typeface="Arial" panose="020B0604020202020204" pitchFamily="34" charset="0"/>
              </a:rPr>
              <a:t>Improved </a:t>
            </a:r>
            <a:r>
              <a:rPr lang="en-AU" b="1" dirty="0">
                <a:latin typeface="Arial" panose="020B0604020202020204" pitchFamily="34" charset="0"/>
                <a:cs typeface="Arial" panose="020B0604020202020204" pitchFamily="34" charset="0"/>
              </a:rPr>
              <a:t>recruitment results</a:t>
            </a:r>
            <a:r>
              <a:rPr lang="en-AU" b="1" dirty="0" smtClean="0">
                <a:latin typeface="Arial" panose="020B0604020202020204" pitchFamily="34" charset="0"/>
                <a:cs typeface="Arial" panose="020B0604020202020204" pitchFamily="34" charset="0"/>
              </a:rPr>
              <a:t>:</a:t>
            </a:r>
            <a:endParaRPr lang="pl-PL" b="1" dirty="0" smtClean="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With </a:t>
            </a:r>
            <a:r>
              <a:rPr lang="en-AU" dirty="0">
                <a:latin typeface="Arial" panose="020B0604020202020204" pitchFamily="34" charset="0"/>
                <a:cs typeface="Arial" panose="020B0604020202020204" pitchFamily="34" charset="0"/>
              </a:rPr>
              <a:t>equal opportunities, the company attracts a greater number of qualified candidates, resulting in better quality recruitment and more opportunities for company growth</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a:lnSpc>
                <a:spcPct val="150000"/>
              </a:lnSpc>
            </a:pPr>
            <a:endParaRPr lang="pl-PL" dirty="0" smtClean="0">
              <a:latin typeface="Arial" panose="020B0604020202020204" pitchFamily="34" charset="0"/>
              <a:cs typeface="Arial" panose="020B0604020202020204" pitchFamily="34" charset="0"/>
            </a:endParaRPr>
          </a:p>
          <a:p>
            <a:pPr marL="171450" indent="-171450">
              <a:lnSpc>
                <a:spcPct val="150000"/>
              </a:lnSpc>
              <a:buFont typeface="Arial" panose="020B0604020202020204" pitchFamily="34" charset="0"/>
              <a:buChar char="•"/>
            </a:pPr>
            <a:r>
              <a:rPr lang="en-AU" b="1" dirty="0" smtClean="0">
                <a:latin typeface="Arial" panose="020B0604020202020204" pitchFamily="34" charset="0"/>
                <a:cs typeface="Arial" panose="020B0604020202020204" pitchFamily="34" charset="0"/>
              </a:rPr>
              <a:t>Improved </a:t>
            </a:r>
            <a:r>
              <a:rPr lang="en-AU" b="1" dirty="0">
                <a:latin typeface="Arial" panose="020B0604020202020204" pitchFamily="34" charset="0"/>
                <a:cs typeface="Arial" panose="020B0604020202020204" pitchFamily="34" charset="0"/>
              </a:rPr>
              <a:t>corporate image</a:t>
            </a:r>
            <a:r>
              <a:rPr lang="en-AU" b="1" dirty="0" smtClean="0">
                <a:latin typeface="Arial" panose="020B0604020202020204" pitchFamily="34" charset="0"/>
                <a:cs typeface="Arial" panose="020B0604020202020204" pitchFamily="34" charset="0"/>
              </a:rPr>
              <a:t>:</a:t>
            </a:r>
            <a:endParaRPr lang="pl-PL" b="1" dirty="0" smtClean="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As </a:t>
            </a:r>
            <a:r>
              <a:rPr lang="en-AU" dirty="0">
                <a:latin typeface="Arial" panose="020B0604020202020204" pitchFamily="34" charset="0"/>
                <a:cs typeface="Arial" panose="020B0604020202020204" pitchFamily="34" charset="0"/>
              </a:rPr>
              <a:t>a company that promotes diversity and inclusion, </a:t>
            </a:r>
            <a:r>
              <a:rPr lang="en-AU" dirty="0" err="1">
                <a:latin typeface="Arial" panose="020B0604020202020204" pitchFamily="34" charset="0"/>
                <a:cs typeface="Arial" panose="020B0604020202020204" pitchFamily="34" charset="0"/>
              </a:rPr>
              <a:t>Trenkwalder</a:t>
            </a:r>
            <a:r>
              <a:rPr lang="en-AU" dirty="0">
                <a:latin typeface="Arial" panose="020B0604020202020204" pitchFamily="34" charset="0"/>
                <a:cs typeface="Arial" panose="020B0604020202020204" pitchFamily="34" charset="0"/>
              </a:rPr>
              <a:t> gains a reputation as a responsible employer, which is important for attracting new clients and business partners</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marL="171450" indent="-171450">
              <a:lnSpc>
                <a:spcPct val="150000"/>
              </a:lnSpc>
              <a:buFont typeface="Arial" panose="020B0604020202020204" pitchFamily="34" charset="0"/>
              <a:buChar char="•"/>
            </a:pPr>
            <a:r>
              <a:rPr lang="en-AU" b="1" dirty="0" smtClean="0">
                <a:latin typeface="Arial" panose="020B0604020202020204" pitchFamily="34" charset="0"/>
                <a:cs typeface="Arial" panose="020B0604020202020204" pitchFamily="34" charset="0"/>
              </a:rPr>
              <a:t>Innovation </a:t>
            </a:r>
            <a:r>
              <a:rPr lang="en-AU" b="1" dirty="0">
                <a:latin typeface="Arial" panose="020B0604020202020204" pitchFamily="34" charset="0"/>
                <a:cs typeface="Arial" panose="020B0604020202020204" pitchFamily="34" charset="0"/>
              </a:rPr>
              <a:t>and creativity</a:t>
            </a:r>
            <a:r>
              <a:rPr lang="en-AU" b="1" dirty="0" smtClean="0">
                <a:latin typeface="Arial" panose="020B0604020202020204" pitchFamily="34" charset="0"/>
                <a:cs typeface="Arial" panose="020B0604020202020204" pitchFamily="34" charset="0"/>
              </a:rPr>
              <a:t>:</a:t>
            </a:r>
            <a:endParaRPr lang="pl-PL" b="1" dirty="0" smtClean="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Diverse </a:t>
            </a:r>
            <a:r>
              <a:rPr lang="en-AU" dirty="0">
                <a:latin typeface="Arial" panose="020B0604020202020204" pitchFamily="34" charset="0"/>
                <a:cs typeface="Arial" panose="020B0604020202020204" pitchFamily="34" charset="0"/>
              </a:rPr>
              <a:t>teams are more innovative because different perspectives help develop better solutions in recruitment and services offered.</a:t>
            </a:r>
            <a:endParaRPr lang="pl-PL" dirty="0" smtClean="0">
              <a:latin typeface="Arial" panose="020B0604020202020204" pitchFamily="34" charset="0"/>
              <a:cs typeface="Arial" panose="020B0604020202020204" pitchFamily="34" charset="0"/>
            </a:endParaRPr>
          </a:p>
        </p:txBody>
      </p:sp>
      <p:sp>
        <p:nvSpPr>
          <p:cNvPr id="8" name="Text Placeholder 1">
            <a:extLst>
              <a:ext uri="{FF2B5EF4-FFF2-40B4-BE49-F238E27FC236}">
                <a16:creationId xmlns:a16="http://schemas.microsoft.com/office/drawing/2014/main" xmlns=""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How has Implementing D&amp;I Benefited Your Company and Employees?</a:t>
            </a:r>
          </a:p>
        </p:txBody>
      </p:sp>
      <p:sp>
        <p:nvSpPr>
          <p:cNvPr id="9" name="Google Shape;476;p39">
            <a:extLst>
              <a:ext uri="{FF2B5EF4-FFF2-40B4-BE49-F238E27FC236}">
                <a16:creationId xmlns:a16="http://schemas.microsoft.com/office/drawing/2014/main" xmlns=""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a16="http://schemas.microsoft.com/office/drawing/2014/main" xmlns=""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a16="http://schemas.microsoft.com/office/drawing/2014/main" xmlns=""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a16="http://schemas.microsoft.com/office/drawing/2014/main" xmlns=""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xmlns=""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xmlns=""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Prostokąt 3"/>
          <p:cNvSpPr/>
          <p:nvPr/>
        </p:nvSpPr>
        <p:spPr>
          <a:xfrm>
            <a:off x="281997" y="9784632"/>
            <a:ext cx="3778250" cy="261610"/>
          </a:xfrm>
          <a:prstGeom prst="rect">
            <a:avLst/>
          </a:prstGeom>
        </p:spPr>
        <p:txBody>
          <a:bodyPr>
            <a:spAutoFit/>
          </a:bodyPr>
          <a:lstStyle/>
          <a:p>
            <a:pPr>
              <a:lnSpc>
                <a:spcPct val="100000"/>
              </a:lnSpc>
            </a:pPr>
            <a:r>
              <a:rPr lang="pl-PL" sz="1100" dirty="0">
                <a:latin typeface="Calibri" panose="020F0502020204030204" pitchFamily="34" charset="0"/>
                <a:cs typeface="Calibri" panose="020F0502020204030204" pitchFamily="34" charset="0"/>
              </a:rPr>
              <a:t>Source: </a:t>
            </a:r>
            <a:r>
              <a:rPr lang="pl-PL" sz="1100" b="1" u="sng" dirty="0">
                <a:hlinkClick r:id="rId2"/>
              </a:rPr>
              <a:t>www.trenkwalder.pl</a:t>
            </a:r>
            <a:endParaRPr lang="pl-PL"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9374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20138</TotalTime>
  <Words>706</Words>
  <Application>Microsoft Office PowerPoint</Application>
  <PresentationFormat>Niestandardowy</PresentationFormat>
  <Paragraphs>43</Paragraphs>
  <Slides>3</Slides>
  <Notes>1</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vt:i4>
      </vt:variant>
    </vt:vector>
  </HeadingPairs>
  <TitlesOfParts>
    <vt:vector size="10" baseType="lpstr">
      <vt:lpstr>Arial</vt:lpstr>
      <vt:lpstr>Calibri</vt:lpstr>
      <vt:lpstr>Century Schoolbook</vt:lpstr>
      <vt:lpstr>Montserrat</vt:lpstr>
      <vt:lpstr>Open Sans</vt:lpstr>
      <vt:lpstr>Poppins</vt:lpstr>
      <vt:lpstr>1_Office Theme</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Konto Microsoft</cp:lastModifiedBy>
  <cp:revision>641</cp:revision>
  <dcterms:created xsi:type="dcterms:W3CDTF">2020-10-14T13:32:04Z</dcterms:created>
  <dcterms:modified xsi:type="dcterms:W3CDTF">2025-04-25T09:37:48Z</dcterms:modified>
</cp:coreProperties>
</file>