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4"/>
  </p:notesMasterIdLst>
  <p:handoutMasterIdLst>
    <p:handoutMasterId r:id="rId5"/>
  </p:handoutMasterIdLst>
  <p:sldIdLst>
    <p:sldId id="343" r:id="rId2"/>
    <p:sldId id="332" r:id="rId3"/>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3F59"/>
    <a:srgbClr val="0E72B5"/>
    <a:srgbClr val="17AAA3"/>
    <a:srgbClr val="E14726"/>
    <a:srgbClr val="702E8C"/>
    <a:srgbClr val="30583F"/>
    <a:srgbClr val="ECECEC"/>
    <a:srgbClr val="FEC713"/>
    <a:srgbClr val="28ACE2"/>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8"/>
    <p:restoredTop sz="96281"/>
  </p:normalViewPr>
  <p:slideViewPr>
    <p:cSldViewPr snapToGrid="0" snapToObjects="1">
      <p:cViewPr varScale="1">
        <p:scale>
          <a:sx n="74" d="100"/>
          <a:sy n="74" d="100"/>
        </p:scale>
        <p:origin x="3152" y="36"/>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4/25/2025</a:t>
            </a:fld>
            <a:endParaRPr lang="en-US"/>
          </a:p>
        </p:txBody>
      </p:sp>
      <p:sp>
        <p:nvSpPr>
          <p:cNvPr id="4" name="Footer Placeholder 3">
            <a:extLst>
              <a:ext uri="{FF2B5EF4-FFF2-40B4-BE49-F238E27FC236}">
                <a16:creationId xmlns:a16="http://schemas.microsoft.com/office/drawing/2014/main" xmlns=""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4/25/2025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AU" dirty="0"/>
          </a:p>
        </p:txBody>
      </p:sp>
      <p:sp>
        <p:nvSpPr>
          <p:cNvPr id="4" name="Symbol zastępczy numeru slajdu 3"/>
          <p:cNvSpPr>
            <a:spLocks noGrp="1"/>
          </p:cNvSpPr>
          <p:nvPr>
            <p:ph type="sldNum" sz="quarter" idx="10"/>
          </p:nvPr>
        </p:nvSpPr>
        <p:spPr/>
        <p:txBody>
          <a:bodyPr/>
          <a:lstStyle/>
          <a:p>
            <a:fld id="{9F133B2F-6662-2B4E-A57B-B009C830B425}" type="slidenum">
              <a:rPr lang="en-US" smtClean="0"/>
              <a:t>2</a:t>
            </a:fld>
            <a:endParaRPr lang="en-US"/>
          </a:p>
        </p:txBody>
      </p:sp>
    </p:spTree>
    <p:extLst>
      <p:ext uri="{BB962C8B-B14F-4D97-AF65-F5344CB8AC3E}">
        <p14:creationId xmlns:p14="http://schemas.microsoft.com/office/powerpoint/2010/main" val="1528837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xmlns=""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xmlns=""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xmlns=""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xmlns=""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xmlns=""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xmlns=""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xmlns=""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xmlns=""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xmlns=""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xmlns=""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xmlns=""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xmlns=""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xmlns=""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xmlns=""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xmlns=""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xmlns=""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xmlns=""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xmlns=""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xmlns=""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xmlns=""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xmlns=""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grpSp>
        <p:nvGrpSpPr>
          <p:cNvPr id="2" name="Group 1">
            <a:extLst>
              <a:ext uri="{FF2B5EF4-FFF2-40B4-BE49-F238E27FC236}">
                <a16:creationId xmlns:a16="http://schemas.microsoft.com/office/drawing/2014/main" xmlns=""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xmlns=""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xmlns=""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xmlns=""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xmlns=""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a16="http://schemas.microsoft.com/office/drawing/2014/main" xmlns="" id="{3AC9E09B-3367-A423-56C2-F76662F6E7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0795" y="10191110"/>
            <a:ext cx="1498564" cy="313626"/>
          </a:xfrm>
          <a:prstGeom prst="rect">
            <a:avLst/>
          </a:prstGeom>
          <a:noFill/>
          <a:ln>
            <a:noFill/>
          </a:ln>
        </p:spPr>
      </p:pic>
      <p:sp>
        <p:nvSpPr>
          <p:cNvPr id="8" name="Rectangle 7">
            <a:extLst>
              <a:ext uri="{FF2B5EF4-FFF2-40B4-BE49-F238E27FC236}">
                <a16:creationId xmlns:a16="http://schemas.microsoft.com/office/drawing/2014/main" xmlns="" id="{754294A0-3C23-667D-3321-C7082493138A}"/>
              </a:ext>
            </a:extLst>
          </p:cNvPr>
          <p:cNvSpPr/>
          <p:nvPr userDrawn="1"/>
        </p:nvSpPr>
        <p:spPr>
          <a:xfrm>
            <a:off x="379764" y="928485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xmlns="" id="{29BFF681-6D54-478C-CAE4-BE5E5F21044D}"/>
              </a:ext>
            </a:extLst>
          </p:cNvPr>
          <p:cNvPicPr>
            <a:picLocks noChangeAspect="1"/>
          </p:cNvPicPr>
          <p:nvPr userDrawn="1"/>
        </p:nvPicPr>
        <p:blipFill>
          <a:blip r:embed="rId3"/>
          <a:stretch>
            <a:fillRect/>
          </a:stretch>
        </p:blipFill>
        <p:spPr>
          <a:xfrm>
            <a:off x="448630" y="9619559"/>
            <a:ext cx="1244049" cy="433251"/>
          </a:xfrm>
          <a:prstGeom prst="rect">
            <a:avLst/>
          </a:prstGeom>
        </p:spPr>
      </p:pic>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xmlns="" id="{57F553F4-210F-D445-80C4-1685A71FF7AE}"/>
              </a:ext>
            </a:extLst>
          </p:cNvPr>
          <p:cNvSpPr/>
          <p:nvPr/>
        </p:nvSpPr>
        <p:spPr>
          <a:xfrm>
            <a:off x="-1" y="5362846"/>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xmlns=""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xmlns=""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xmlns=""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xmlns=""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xmlns="" id="{1F27DBA8-5E67-243C-A148-C62CC9803163}"/>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16999" y="0"/>
            <a:ext cx="3522338" cy="2659725"/>
          </a:xfrm>
          <a:prstGeom prst="rect">
            <a:avLst/>
          </a:prstGeom>
        </p:spPr>
      </p:pic>
      <p:sp>
        <p:nvSpPr>
          <p:cNvPr id="6" name="Rectangle 5">
            <a:extLst>
              <a:ext uri="{FF2B5EF4-FFF2-40B4-BE49-F238E27FC236}">
                <a16:creationId xmlns:a16="http://schemas.microsoft.com/office/drawing/2014/main" xmlns="" id="{55EF9A95-A7B7-5A33-122F-60FEE271BC0F}"/>
              </a:ext>
            </a:extLst>
          </p:cNvPr>
          <p:cNvSpPr/>
          <p:nvPr userDrawn="1"/>
        </p:nvSpPr>
        <p:spPr>
          <a:xfrm>
            <a:off x="3249118" y="10009995"/>
            <a:ext cx="4310557"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2" name="Text Placeholder 32">
            <a:extLst>
              <a:ext uri="{FF2B5EF4-FFF2-40B4-BE49-F238E27FC236}">
                <a16:creationId xmlns:a16="http://schemas.microsoft.com/office/drawing/2014/main" xmlns=""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xmlns="" id="{7B7ED498-EEA9-54EE-55B6-D1F7883005CE}"/>
              </a:ext>
            </a:extLst>
          </p:cNvPr>
          <p:cNvSpPr>
            <a:spLocks noGrp="1"/>
          </p:cNvSpPr>
          <p:nvPr>
            <p:ph type="body" sz="quarter" idx="60" hasCustomPrompt="1"/>
          </p:nvPr>
        </p:nvSpPr>
        <p:spPr>
          <a:xfrm>
            <a:off x="555032" y="650690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xmlns="" id="{0EECE17C-93E9-620F-396D-B6FB994831C3}"/>
              </a:ext>
            </a:extLst>
          </p:cNvPr>
          <p:cNvSpPr>
            <a:spLocks noGrp="1"/>
          </p:cNvSpPr>
          <p:nvPr>
            <p:ph type="body" sz="quarter" idx="61" hasCustomPrompt="1"/>
          </p:nvPr>
        </p:nvSpPr>
        <p:spPr>
          <a:xfrm>
            <a:off x="555032" y="673024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xmlns="" id="{C81E1C63-8EC3-45DB-3E04-39311A1C21BA}"/>
              </a:ext>
            </a:extLst>
          </p:cNvPr>
          <p:cNvSpPr>
            <a:spLocks noGrp="1"/>
          </p:cNvSpPr>
          <p:nvPr>
            <p:ph type="body" sz="quarter" idx="62" hasCustomPrompt="1"/>
          </p:nvPr>
        </p:nvSpPr>
        <p:spPr>
          <a:xfrm>
            <a:off x="555032" y="70806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xmlns="" id="{30D676FD-481C-AEF2-AF96-EE57E3B8B4C6}"/>
              </a:ext>
            </a:extLst>
          </p:cNvPr>
          <p:cNvSpPr>
            <a:spLocks noGrp="1"/>
          </p:cNvSpPr>
          <p:nvPr>
            <p:ph type="body" sz="quarter" idx="63" hasCustomPrompt="1"/>
          </p:nvPr>
        </p:nvSpPr>
        <p:spPr>
          <a:xfrm>
            <a:off x="555032" y="73040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xmlns="" id="{FA70CECB-A007-A6BC-71EE-FDBA7CEDF279}"/>
              </a:ext>
            </a:extLst>
          </p:cNvPr>
          <p:cNvSpPr>
            <a:spLocks noGrp="1"/>
          </p:cNvSpPr>
          <p:nvPr>
            <p:ph type="body" sz="quarter" idx="64" hasCustomPrompt="1"/>
          </p:nvPr>
        </p:nvSpPr>
        <p:spPr>
          <a:xfrm>
            <a:off x="555032" y="765434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xmlns="" id="{507A03CC-66BC-0F88-7AF2-5DBC59B2DFAA}"/>
              </a:ext>
            </a:extLst>
          </p:cNvPr>
          <p:cNvSpPr>
            <a:spLocks noGrp="1"/>
          </p:cNvSpPr>
          <p:nvPr>
            <p:ph type="body" sz="quarter" idx="65" hasCustomPrompt="1"/>
          </p:nvPr>
        </p:nvSpPr>
        <p:spPr>
          <a:xfrm>
            <a:off x="555032" y="787768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xmlns="" id="{25927A3C-CFA7-65D3-CA44-3DDCAD439C02}"/>
              </a:ext>
            </a:extLst>
          </p:cNvPr>
          <p:cNvSpPr>
            <a:spLocks noGrp="1"/>
          </p:cNvSpPr>
          <p:nvPr>
            <p:ph type="body" sz="quarter" idx="58" hasCustomPrompt="1"/>
          </p:nvPr>
        </p:nvSpPr>
        <p:spPr>
          <a:xfrm>
            <a:off x="555032" y="593323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xmlns="" id="{C1F439CB-39A3-DA53-5EDA-66637D5536E7}"/>
              </a:ext>
            </a:extLst>
          </p:cNvPr>
          <p:cNvSpPr>
            <a:spLocks noGrp="1"/>
          </p:cNvSpPr>
          <p:nvPr>
            <p:ph type="body" sz="quarter" idx="59" hasCustomPrompt="1"/>
          </p:nvPr>
        </p:nvSpPr>
        <p:spPr>
          <a:xfrm>
            <a:off x="555032" y="615656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xmlns=""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xmlns=""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xmlns=""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a16="http://schemas.microsoft.com/office/drawing/2014/main" xmlns="" id="{4D896182-B4AE-8FE5-8857-BC5037A12C24}"/>
              </a:ext>
            </a:extLst>
          </p:cNvPr>
          <p:cNvSpPr/>
          <p:nvPr userDrawn="1"/>
        </p:nvSpPr>
        <p:spPr>
          <a:xfrm>
            <a:off x="235353" y="968596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xmlns="" id="{C6ABEF95-3122-705E-AA9D-2DF7560ABA9D}"/>
              </a:ext>
            </a:extLst>
          </p:cNvPr>
          <p:cNvPicPr>
            <a:picLocks noChangeAspect="1"/>
          </p:cNvPicPr>
          <p:nvPr userDrawn="1"/>
        </p:nvPicPr>
        <p:blipFill>
          <a:blip r:embed="rId4"/>
          <a:stretch>
            <a:fillRect/>
          </a:stretch>
        </p:blipFill>
        <p:spPr>
          <a:xfrm>
            <a:off x="304219" y="10020669"/>
            <a:ext cx="1244049" cy="433251"/>
          </a:xfrm>
          <a:prstGeom prst="rect">
            <a:avLst/>
          </a:prstGeom>
        </p:spPr>
      </p:pic>
      <p:pic>
        <p:nvPicPr>
          <p:cNvPr id="12" name="Picture 11" descr="Co-funded by the European Union logo in png for web usage">
            <a:extLst>
              <a:ext uri="{FF2B5EF4-FFF2-40B4-BE49-F238E27FC236}">
                <a16:creationId xmlns:a16="http://schemas.microsoft.com/office/drawing/2014/main" xmlns="" id="{963D93D4-B406-7E62-8226-6C1A723D98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56366" y="10167285"/>
            <a:ext cx="1498564" cy="313626"/>
          </a:xfrm>
          <a:prstGeom prst="rect">
            <a:avLst/>
          </a:prstGeom>
          <a:noFill/>
          <a:ln>
            <a:noFill/>
          </a:ln>
        </p:spPr>
      </p:pic>
      <p:sp>
        <p:nvSpPr>
          <p:cNvPr id="13" name="Text Placeholder 32">
            <a:extLst>
              <a:ext uri="{FF2B5EF4-FFF2-40B4-BE49-F238E27FC236}">
                <a16:creationId xmlns:a16="http://schemas.microsoft.com/office/drawing/2014/main" xmlns="" id="{275FB6E7-98B6-9920-29D9-EE1CA9958EFF}"/>
              </a:ext>
            </a:extLst>
          </p:cNvPr>
          <p:cNvSpPr>
            <a:spLocks noGrp="1"/>
          </p:cNvSpPr>
          <p:nvPr>
            <p:ph type="body" sz="quarter" idx="66" hasCustomPrompt="1"/>
          </p:nvPr>
        </p:nvSpPr>
        <p:spPr>
          <a:xfrm>
            <a:off x="555031" y="822410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14" name="Text Placeholder 32">
            <a:extLst>
              <a:ext uri="{FF2B5EF4-FFF2-40B4-BE49-F238E27FC236}">
                <a16:creationId xmlns:a16="http://schemas.microsoft.com/office/drawing/2014/main" xmlns="" id="{830A45AF-F8BB-613C-0326-E1D6BDFA7F8F}"/>
              </a:ext>
            </a:extLst>
          </p:cNvPr>
          <p:cNvSpPr>
            <a:spLocks noGrp="1"/>
          </p:cNvSpPr>
          <p:nvPr>
            <p:ph type="body" sz="quarter" idx="67" hasCustomPrompt="1"/>
          </p:nvPr>
        </p:nvSpPr>
        <p:spPr>
          <a:xfrm>
            <a:off x="555031" y="844743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ote/photo slide 1">
    <p:spTree>
      <p:nvGrpSpPr>
        <p:cNvPr id="1" name=""/>
        <p:cNvGrpSpPr/>
        <p:nvPr/>
      </p:nvGrpSpPr>
      <p:grpSpPr>
        <a:xfrm>
          <a:off x="0" y="0"/>
          <a:ext cx="0" cy="0"/>
          <a:chOff x="0" y="0"/>
          <a:chExt cx="0" cy="0"/>
        </a:xfrm>
      </p:grpSpPr>
      <p:sp>
        <p:nvSpPr>
          <p:cNvPr id="39" name="Slide Number Placeholder 5">
            <a:extLst>
              <a:ext uri="{FF2B5EF4-FFF2-40B4-BE49-F238E27FC236}">
                <a16:creationId xmlns:a16="http://schemas.microsoft.com/office/drawing/2014/main" xmlns=""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xmlns=""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xmlns=""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xmlns=""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xmlns=""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76381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xmlns=""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xmlns=""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xmlns=""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xmlns=""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xmlns=""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a16="http://schemas.microsoft.com/office/drawing/2014/main" xmlns=""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xmlns=""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xmlns=""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xmlns=""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xmlns=""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xmlns=""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xmlns=""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xmlns=""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xmlns=""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xmlns=""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xmlns=""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xmlns=""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xmlns=""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xmlns=""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xmlns=""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xmlns=""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xmlns=""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xmlns=""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xmlns=""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xmlns=""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xmlns=""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xmlns=""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xmlns=""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xmlns=""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xmlns=""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xmlns=""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xmlns=""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xmlns=""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xmlns=""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xmlns=""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xmlns=""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xmlns=""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xmlns=""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xmlns=""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xmlns=""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xmlns=""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xmlns=""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xmlns=""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xmlns=""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xmlns=""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xmlns=""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xmlns=""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xmlns=""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xmlns=""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xmlns=""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xmlns=""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xmlns=""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xmlns=""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xmlns=""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xmlns=""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xmlns=""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xmlns=""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xmlns=""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xmlns=""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xmlns=""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xmlns=""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xmlns=""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xmlns=""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xmlns=""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xmlns=""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xmlns=""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xmlns=""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xmlns=""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xmlns=""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xmlns=""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xmlns=""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xmlns=""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xmlns=""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xmlns=""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xmlns=""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a16="http://schemas.microsoft.com/office/drawing/2014/main" xmlns=""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xmlns=""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xmlns=""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xmlns=""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xmlns=""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xmlns=""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xmlns=""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xmlns=""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xmlns=""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xmlns=""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70" r:id="rId2"/>
    <p:sldLayoutId id="2147483935" r:id="rId3"/>
    <p:sldLayoutId id="2147483936" r:id="rId4"/>
    <p:sldLayoutId id="2147483937" r:id="rId5"/>
    <p:sldLayoutId id="2147483938" r:id="rId6"/>
    <p:sldLayoutId id="2147483939" r:id="rId7"/>
    <p:sldLayoutId id="2147483940" r:id="rId8"/>
    <p:sldLayoutId id="2147483941" r:id="rId9"/>
    <p:sldLayoutId id="2147483943" r:id="rId10"/>
    <p:sldLayoutId id="2147483944" r:id="rId11"/>
    <p:sldLayoutId id="2147483967" r:id="rId12"/>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xmlns="" id="{39792F19-0229-BA4A-0879-924340C51C91}"/>
              </a:ext>
            </a:extLst>
          </p:cNvPr>
          <p:cNvSpPr>
            <a:spLocks noGrp="1"/>
          </p:cNvSpPr>
          <p:nvPr>
            <p:ph type="body" sz="quarter" idx="32"/>
          </p:nvPr>
        </p:nvSpPr>
        <p:spPr>
          <a:xfrm>
            <a:off x="3627171" y="5661433"/>
            <a:ext cx="3615254" cy="2300406"/>
          </a:xfrm>
        </p:spPr>
        <p:txBody>
          <a:bodyPr>
            <a:normAutofit fontScale="92500" lnSpcReduction="10000"/>
          </a:bodyPr>
          <a:lstStyle/>
          <a:p>
            <a:endParaRPr lang="pl-PL" sz="1200" dirty="0" smtClean="0"/>
          </a:p>
          <a:p>
            <a:r>
              <a:rPr lang="en-AU" sz="1200" dirty="0"/>
              <a:t>Migam.org is a technology company specializing in creating communication solutions for Deaf people. Their main product is a sign language interpreting system that enables Deaf people to access services and information more </a:t>
            </a:r>
            <a:r>
              <a:rPr lang="en-AU" sz="1200" dirty="0" smtClean="0"/>
              <a:t>easily</a:t>
            </a:r>
            <a:r>
              <a:rPr lang="pl-PL" sz="1200" dirty="0" smtClean="0"/>
              <a:t>. </a:t>
            </a:r>
            <a:r>
              <a:rPr lang="en-AU" sz="1200" dirty="0" err="1" smtClean="0"/>
              <a:t>Migam</a:t>
            </a:r>
            <a:r>
              <a:rPr lang="en-AU" sz="1200" dirty="0" smtClean="0"/>
              <a:t> </a:t>
            </a:r>
            <a:r>
              <a:rPr lang="en-AU" sz="1200" dirty="0"/>
              <a:t>is a positive impact company (Social Impact) for the Deaf community. </a:t>
            </a:r>
            <a:r>
              <a:rPr lang="pl-PL" sz="1200" dirty="0" err="1" smtClean="0"/>
              <a:t>Among</a:t>
            </a:r>
            <a:r>
              <a:rPr lang="pl-PL" sz="1200" dirty="0" smtClean="0"/>
              <a:t> </a:t>
            </a:r>
            <a:r>
              <a:rPr lang="pl-PL" sz="1200" dirty="0" err="1" smtClean="0"/>
              <a:t>their</a:t>
            </a:r>
            <a:r>
              <a:rPr lang="pl-PL" sz="1200" dirty="0" smtClean="0"/>
              <a:t> </a:t>
            </a:r>
            <a:r>
              <a:rPr lang="en-AU" sz="1200" dirty="0" smtClean="0"/>
              <a:t>clients</a:t>
            </a:r>
            <a:r>
              <a:rPr lang="pl-PL" sz="1200" dirty="0" smtClean="0"/>
              <a:t> </a:t>
            </a:r>
            <a:r>
              <a:rPr lang="pl-PL" sz="1200" dirty="0" err="1" smtClean="0"/>
              <a:t>there</a:t>
            </a:r>
            <a:r>
              <a:rPr lang="en-AU" sz="1200" dirty="0" smtClean="0"/>
              <a:t> </a:t>
            </a:r>
            <a:r>
              <a:rPr lang="en-AU" sz="1200" dirty="0"/>
              <a:t>are companies and institutions and members of the Deaf </a:t>
            </a:r>
            <a:r>
              <a:rPr lang="en-AU" sz="1200" dirty="0" smtClean="0"/>
              <a:t>community</a:t>
            </a:r>
            <a:r>
              <a:rPr lang="pl-PL" sz="1200" dirty="0" smtClean="0"/>
              <a:t>.</a:t>
            </a:r>
            <a:r>
              <a:rPr lang="en-AU" sz="1200" dirty="0" smtClean="0"/>
              <a:t> </a:t>
            </a:r>
            <a:r>
              <a:rPr lang="en-AU" sz="1200" dirty="0"/>
              <a:t>Since the establishment of </a:t>
            </a:r>
            <a:r>
              <a:rPr lang="en-AU" sz="1200" dirty="0" err="1"/>
              <a:t>Migam</a:t>
            </a:r>
            <a:r>
              <a:rPr lang="en-AU" sz="1200" dirty="0"/>
              <a:t>, the members of </a:t>
            </a:r>
            <a:r>
              <a:rPr lang="pl-PL" sz="1200" dirty="0" smtClean="0"/>
              <a:t>the </a:t>
            </a:r>
            <a:r>
              <a:rPr lang="en-AU" sz="1200" dirty="0" smtClean="0"/>
              <a:t>team </a:t>
            </a:r>
            <a:r>
              <a:rPr lang="en-AU" sz="1200" dirty="0"/>
              <a:t>have interpreted around 300,000 calls (</a:t>
            </a:r>
            <a:r>
              <a:rPr lang="en-AU" sz="1200" dirty="0" smtClean="0"/>
              <a:t>via </a:t>
            </a:r>
            <a:r>
              <a:rPr lang="en-AU" sz="1200" dirty="0"/>
              <a:t>video connection system) and translated over 5,000 videos and documents. The Deaf people are co-founders and co-creators of </a:t>
            </a:r>
            <a:r>
              <a:rPr lang="en-AU" sz="1200" dirty="0" err="1"/>
              <a:t>Migam</a:t>
            </a:r>
            <a:r>
              <a:rPr lang="en-AU" sz="1200" dirty="0"/>
              <a:t>. The team also consists of sign language experts, and CODA (Children of Deaf </a:t>
            </a:r>
            <a:r>
              <a:rPr lang="en-AU" sz="1200" dirty="0" smtClean="0"/>
              <a:t>Adults</a:t>
            </a:r>
            <a:r>
              <a:rPr lang="pl-PL" sz="1200" dirty="0" smtClean="0"/>
              <a:t>.</a:t>
            </a:r>
            <a:endParaRPr lang="en-AU" sz="1200" dirty="0"/>
          </a:p>
        </p:txBody>
      </p:sp>
      <p:sp>
        <p:nvSpPr>
          <p:cNvPr id="9" name="Text Placeholder 8">
            <a:extLst>
              <a:ext uri="{FF2B5EF4-FFF2-40B4-BE49-F238E27FC236}">
                <a16:creationId xmlns:a16="http://schemas.microsoft.com/office/drawing/2014/main" xmlns="" id="{84CB683A-CF14-5EDF-3D3E-DE8CA5D4CD1E}"/>
              </a:ext>
            </a:extLst>
          </p:cNvPr>
          <p:cNvSpPr>
            <a:spLocks noGrp="1"/>
          </p:cNvSpPr>
          <p:nvPr>
            <p:ph type="body" sz="quarter" idx="60"/>
          </p:nvPr>
        </p:nvSpPr>
        <p:spPr>
          <a:xfrm>
            <a:off x="510950" y="6454057"/>
            <a:ext cx="2714043" cy="393286"/>
          </a:xfrm>
        </p:spPr>
        <p:txBody>
          <a:bodyPr>
            <a:normAutofit fontScale="92500"/>
          </a:bodyPr>
          <a:lstStyle/>
          <a:p>
            <a:r>
              <a:rPr lang="en-GB" sz="1600" dirty="0"/>
              <a:t>Industry, Number of Employees</a:t>
            </a:r>
          </a:p>
        </p:txBody>
      </p:sp>
      <p:sp>
        <p:nvSpPr>
          <p:cNvPr id="10" name="Text Placeholder 9">
            <a:extLst>
              <a:ext uri="{FF2B5EF4-FFF2-40B4-BE49-F238E27FC236}">
                <a16:creationId xmlns:a16="http://schemas.microsoft.com/office/drawing/2014/main" xmlns="" id="{676E2570-F700-718F-B5E1-B9992A10E77A}"/>
              </a:ext>
            </a:extLst>
          </p:cNvPr>
          <p:cNvSpPr>
            <a:spLocks noGrp="1"/>
          </p:cNvSpPr>
          <p:nvPr>
            <p:ph type="body" sz="quarter" idx="61"/>
          </p:nvPr>
        </p:nvSpPr>
        <p:spPr>
          <a:xfrm>
            <a:off x="520928" y="6704799"/>
            <a:ext cx="2694086" cy="349177"/>
          </a:xfrm>
        </p:spPr>
        <p:txBody>
          <a:bodyPr>
            <a:noAutofit/>
          </a:bodyPr>
          <a:lstStyle/>
          <a:p>
            <a:r>
              <a:rPr lang="pl-PL" dirty="0" err="1" smtClean="0"/>
              <a:t>Creation</a:t>
            </a:r>
            <a:r>
              <a:rPr lang="pl-PL" dirty="0" smtClean="0"/>
              <a:t> </a:t>
            </a:r>
            <a:r>
              <a:rPr lang="pl-PL" dirty="0"/>
              <a:t>of </a:t>
            </a:r>
            <a:r>
              <a:rPr lang="pl-PL" dirty="0" err="1"/>
              <a:t>communication</a:t>
            </a:r>
            <a:r>
              <a:rPr lang="pl-PL" dirty="0"/>
              <a:t> </a:t>
            </a:r>
            <a:r>
              <a:rPr lang="pl-PL" dirty="0" err="1" smtClean="0"/>
              <a:t>solutions</a:t>
            </a:r>
            <a:r>
              <a:rPr lang="pl-PL" dirty="0" smtClean="0"/>
              <a:t>, </a:t>
            </a:r>
            <a:r>
              <a:rPr lang="pl-PL" dirty="0" err="1" smtClean="0"/>
              <a:t>Barierrs</a:t>
            </a:r>
            <a:r>
              <a:rPr lang="pl-PL" dirty="0" smtClean="0"/>
              <a:t>  - </a:t>
            </a:r>
            <a:r>
              <a:rPr lang="pl-PL" dirty="0" err="1" smtClean="0"/>
              <a:t>free</a:t>
            </a:r>
            <a:r>
              <a:rPr lang="pl-PL" dirty="0" smtClean="0"/>
              <a:t> </a:t>
            </a:r>
            <a:r>
              <a:rPr lang="pl-PL" dirty="0" err="1" smtClean="0"/>
              <a:t>Work</a:t>
            </a:r>
            <a:r>
              <a:rPr lang="pl-PL" dirty="0" smtClean="0"/>
              <a:t> </a:t>
            </a:r>
            <a:r>
              <a:rPr lang="pl-PL" dirty="0" err="1" smtClean="0"/>
              <a:t>Agency</a:t>
            </a:r>
            <a:r>
              <a:rPr lang="pl-PL" dirty="0" smtClean="0"/>
              <a:t>  </a:t>
            </a:r>
            <a:endParaRPr lang="en-GB" dirty="0"/>
          </a:p>
        </p:txBody>
      </p:sp>
      <p:sp>
        <p:nvSpPr>
          <p:cNvPr id="11" name="Text Placeholder 10">
            <a:extLst>
              <a:ext uri="{FF2B5EF4-FFF2-40B4-BE49-F238E27FC236}">
                <a16:creationId xmlns:a16="http://schemas.microsoft.com/office/drawing/2014/main" xmlns="" id="{A9F20B16-8627-E8A8-43B4-7515738FB941}"/>
              </a:ext>
            </a:extLst>
          </p:cNvPr>
          <p:cNvSpPr>
            <a:spLocks noGrp="1"/>
          </p:cNvSpPr>
          <p:nvPr>
            <p:ph type="body" sz="quarter" idx="62"/>
          </p:nvPr>
        </p:nvSpPr>
        <p:spPr/>
        <p:txBody>
          <a:bodyPr>
            <a:normAutofit/>
          </a:bodyPr>
          <a:lstStyle/>
          <a:p>
            <a:r>
              <a:rPr lang="en-GB" sz="1600" dirty="0"/>
              <a:t>D&amp;I Strategy </a:t>
            </a:r>
          </a:p>
        </p:txBody>
      </p:sp>
      <p:sp>
        <p:nvSpPr>
          <p:cNvPr id="12" name="Text Placeholder 11">
            <a:extLst>
              <a:ext uri="{FF2B5EF4-FFF2-40B4-BE49-F238E27FC236}">
                <a16:creationId xmlns:a16="http://schemas.microsoft.com/office/drawing/2014/main" xmlns="" id="{7D2F4E10-9B56-BBA4-986B-B4C9D6EE7959}"/>
              </a:ext>
            </a:extLst>
          </p:cNvPr>
          <p:cNvSpPr>
            <a:spLocks noGrp="1"/>
          </p:cNvSpPr>
          <p:nvPr>
            <p:ph type="body" sz="quarter" idx="63"/>
          </p:nvPr>
        </p:nvSpPr>
        <p:spPr/>
        <p:txBody>
          <a:bodyPr>
            <a:normAutofit/>
          </a:bodyPr>
          <a:lstStyle/>
          <a:p>
            <a:endParaRPr lang="en-GB" sz="1200" dirty="0"/>
          </a:p>
        </p:txBody>
      </p:sp>
      <p:sp>
        <p:nvSpPr>
          <p:cNvPr id="25" name="Text Placeholder 24">
            <a:extLst>
              <a:ext uri="{FF2B5EF4-FFF2-40B4-BE49-F238E27FC236}">
                <a16:creationId xmlns:a16="http://schemas.microsoft.com/office/drawing/2014/main" xmlns="" id="{F19C7C69-F55A-00B4-5C68-9E0698AC43C6}"/>
              </a:ext>
            </a:extLst>
          </p:cNvPr>
          <p:cNvSpPr>
            <a:spLocks noGrp="1"/>
          </p:cNvSpPr>
          <p:nvPr>
            <p:ph type="body" sz="quarter" idx="64"/>
          </p:nvPr>
        </p:nvSpPr>
        <p:spPr>
          <a:xfrm>
            <a:off x="555032" y="7625378"/>
            <a:ext cx="2694087" cy="349177"/>
          </a:xfrm>
        </p:spPr>
        <p:txBody>
          <a:bodyPr/>
          <a:lstStyle/>
          <a:p>
            <a:r>
              <a:rPr lang="en-GB" sz="1600" dirty="0"/>
              <a:t>Module Topic </a:t>
            </a:r>
          </a:p>
        </p:txBody>
      </p:sp>
      <p:sp>
        <p:nvSpPr>
          <p:cNvPr id="26" name="Text Placeholder 25">
            <a:extLst>
              <a:ext uri="{FF2B5EF4-FFF2-40B4-BE49-F238E27FC236}">
                <a16:creationId xmlns:a16="http://schemas.microsoft.com/office/drawing/2014/main" xmlns="" id="{019F3011-6448-72C9-CC9A-D8DE9CB0DBBC}"/>
              </a:ext>
            </a:extLst>
          </p:cNvPr>
          <p:cNvSpPr>
            <a:spLocks noGrp="1"/>
          </p:cNvSpPr>
          <p:nvPr>
            <p:ph type="body" sz="quarter" idx="65"/>
          </p:nvPr>
        </p:nvSpPr>
        <p:spPr>
          <a:xfrm>
            <a:off x="510950" y="7907241"/>
            <a:ext cx="3249118" cy="349177"/>
          </a:xfrm>
        </p:spPr>
        <p:txBody>
          <a:bodyPr/>
          <a:lstStyle/>
          <a:p>
            <a:pPr>
              <a:spcBef>
                <a:spcPts val="0"/>
              </a:spcBef>
            </a:pPr>
            <a:r>
              <a:rPr lang="pl-PL" sz="1200" dirty="0"/>
              <a:t> </a:t>
            </a:r>
            <a:endParaRPr lang="pl-PL" sz="1200" dirty="0" smtClean="0"/>
          </a:p>
          <a:p>
            <a:pPr>
              <a:spcBef>
                <a:spcPts val="0"/>
              </a:spcBef>
            </a:pPr>
            <a:r>
              <a:rPr lang="pl-PL" sz="1200" dirty="0" smtClean="0"/>
              <a:t>  </a:t>
            </a:r>
            <a:r>
              <a:rPr lang="en-GB" sz="1200" dirty="0" smtClean="0"/>
              <a:t>Module</a:t>
            </a:r>
            <a:endParaRPr lang="en-GB" sz="1200" dirty="0"/>
          </a:p>
          <a:p>
            <a:pPr>
              <a:spcBef>
                <a:spcPts val="0"/>
              </a:spcBef>
            </a:pPr>
            <a:endParaRPr lang="en-GB" sz="1200" dirty="0"/>
          </a:p>
        </p:txBody>
      </p:sp>
      <p:sp>
        <p:nvSpPr>
          <p:cNvPr id="7" name="Text Placeholder 6">
            <a:extLst>
              <a:ext uri="{FF2B5EF4-FFF2-40B4-BE49-F238E27FC236}">
                <a16:creationId xmlns:a16="http://schemas.microsoft.com/office/drawing/2014/main" xmlns="" id="{2218036C-7EB2-E5E9-FADD-3636DF3A3896}"/>
              </a:ext>
            </a:extLst>
          </p:cNvPr>
          <p:cNvSpPr>
            <a:spLocks noGrp="1"/>
          </p:cNvSpPr>
          <p:nvPr>
            <p:ph type="body" sz="quarter" idx="58"/>
          </p:nvPr>
        </p:nvSpPr>
        <p:spPr/>
        <p:txBody>
          <a:bodyPr>
            <a:normAutofit/>
          </a:bodyPr>
          <a:lstStyle/>
          <a:p>
            <a:r>
              <a:rPr lang="en-GB" sz="1600" dirty="0"/>
              <a:t>Company Name, Country</a:t>
            </a:r>
          </a:p>
        </p:txBody>
      </p:sp>
      <p:sp>
        <p:nvSpPr>
          <p:cNvPr id="8" name="Text Placeholder 7">
            <a:extLst>
              <a:ext uri="{FF2B5EF4-FFF2-40B4-BE49-F238E27FC236}">
                <a16:creationId xmlns:a16="http://schemas.microsoft.com/office/drawing/2014/main" xmlns="" id="{39C00486-5CF5-8888-1CD6-4510360BCB09}"/>
              </a:ext>
            </a:extLst>
          </p:cNvPr>
          <p:cNvSpPr>
            <a:spLocks noGrp="1"/>
          </p:cNvSpPr>
          <p:nvPr>
            <p:ph type="body" sz="quarter" idx="59"/>
          </p:nvPr>
        </p:nvSpPr>
        <p:spPr/>
        <p:txBody>
          <a:bodyPr>
            <a:normAutofit/>
          </a:bodyPr>
          <a:lstStyle/>
          <a:p>
            <a:r>
              <a:rPr lang="pl-PL" sz="1200" dirty="0" smtClean="0"/>
              <a:t>Migam/ Poland</a:t>
            </a:r>
            <a:endParaRPr lang="en-GB" sz="1200" dirty="0"/>
          </a:p>
        </p:txBody>
      </p:sp>
      <p:sp>
        <p:nvSpPr>
          <p:cNvPr id="2" name="Text Placeholder 1">
            <a:extLst>
              <a:ext uri="{FF2B5EF4-FFF2-40B4-BE49-F238E27FC236}">
                <a16:creationId xmlns:a16="http://schemas.microsoft.com/office/drawing/2014/main" xmlns=""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a16="http://schemas.microsoft.com/office/drawing/2014/main" xmlns="" id="{B1CE29B8-CA19-330F-E37F-89C2F0E34FD6}"/>
              </a:ext>
            </a:extLst>
          </p:cNvPr>
          <p:cNvSpPr>
            <a:spLocks noGrp="1"/>
          </p:cNvSpPr>
          <p:nvPr>
            <p:ph type="body" sz="quarter" idx="16"/>
          </p:nvPr>
        </p:nvSpPr>
        <p:spPr>
          <a:xfrm>
            <a:off x="317843" y="3932967"/>
            <a:ext cx="3355347" cy="1605525"/>
          </a:xfrm>
        </p:spPr>
        <p:txBody>
          <a:bodyPr/>
          <a:lstStyle/>
          <a:p>
            <a:r>
              <a:rPr lang="pl-PL" sz="3600" dirty="0" smtClean="0">
                <a:latin typeface="Arial" panose="020B0604020202020204" pitchFamily="34" charset="0"/>
                <a:cs typeface="Arial" panose="020B0604020202020204" pitchFamily="34" charset="0"/>
              </a:rPr>
              <a:t>Migam</a:t>
            </a:r>
            <a:endParaRPr lang="en-GB" sz="3600" dirty="0"/>
          </a:p>
        </p:txBody>
      </p:sp>
      <p:grpSp>
        <p:nvGrpSpPr>
          <p:cNvPr id="13" name="Group 12">
            <a:extLst>
              <a:ext uri="{FF2B5EF4-FFF2-40B4-BE49-F238E27FC236}">
                <a16:creationId xmlns:a16="http://schemas.microsoft.com/office/drawing/2014/main" xmlns="" id="{1CB874ED-D228-B739-C5E5-8D24B0B90470}"/>
              </a:ext>
            </a:extLst>
          </p:cNvPr>
          <p:cNvGrpSpPr/>
          <p:nvPr/>
        </p:nvGrpSpPr>
        <p:grpSpPr>
          <a:xfrm rot="10327245">
            <a:off x="4884203" y="3603128"/>
            <a:ext cx="2061589" cy="1788378"/>
            <a:chOff x="-1397183" y="824494"/>
            <a:chExt cx="1192352" cy="1034336"/>
          </a:xfrm>
        </p:grpSpPr>
        <p:sp>
          <p:nvSpPr>
            <p:cNvPr id="14" name="Freeform 13">
              <a:extLst>
                <a:ext uri="{FF2B5EF4-FFF2-40B4-BE49-F238E27FC236}">
                  <a16:creationId xmlns:a16="http://schemas.microsoft.com/office/drawing/2014/main" xmlns=""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xmlns=""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xmlns=""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a16="http://schemas.microsoft.com/office/drawing/2014/main" xmlns="" id="{CBC85E2D-EB26-C19D-F516-94161C1CE53E}"/>
              </a:ext>
            </a:extLst>
          </p:cNvPr>
          <p:cNvCxnSpPr>
            <a:cxnSpLocks/>
          </p:cNvCxnSpPr>
          <p:nvPr/>
        </p:nvCxnSpPr>
        <p:spPr>
          <a:xfrm flipH="1">
            <a:off x="1" y="7041573"/>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05511484-72B2-6000-0B8D-9B0AD54B8F4B}"/>
              </a:ext>
            </a:extLst>
          </p:cNvPr>
          <p:cNvCxnSpPr>
            <a:cxnSpLocks/>
          </p:cNvCxnSpPr>
          <p:nvPr userDrawn="1"/>
        </p:nvCxnSpPr>
        <p:spPr>
          <a:xfrm flipH="1">
            <a:off x="0" y="763868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F43F403C-1422-EC11-6D5B-9345BB047618}"/>
              </a:ext>
            </a:extLst>
          </p:cNvPr>
          <p:cNvCxnSpPr>
            <a:cxnSpLocks/>
          </p:cNvCxnSpPr>
          <p:nvPr userDrawn="1"/>
        </p:nvCxnSpPr>
        <p:spPr>
          <a:xfrm flipH="1">
            <a:off x="-2" y="83370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1" name="Graphic 3">
            <a:extLst>
              <a:ext uri="{FF2B5EF4-FFF2-40B4-BE49-F238E27FC236}">
                <a16:creationId xmlns:a16="http://schemas.microsoft.com/office/drawing/2014/main" xmlns="" id="{2BCCC0F0-02E4-9326-2AEB-BDA52FA2F64C}"/>
              </a:ext>
            </a:extLst>
          </p:cNvPr>
          <p:cNvGrpSpPr/>
          <p:nvPr/>
        </p:nvGrpSpPr>
        <p:grpSpPr>
          <a:xfrm>
            <a:off x="5993172" y="9548725"/>
            <a:ext cx="410401" cy="463436"/>
            <a:chOff x="1950027" y="2499889"/>
            <a:chExt cx="850463" cy="850463"/>
          </a:xfrm>
        </p:grpSpPr>
        <p:sp>
          <p:nvSpPr>
            <p:cNvPr id="42" name="Freeform 218">
              <a:extLst>
                <a:ext uri="{FF2B5EF4-FFF2-40B4-BE49-F238E27FC236}">
                  <a16:creationId xmlns:a16="http://schemas.microsoft.com/office/drawing/2014/main" xmlns="" id="{240B0F2A-5260-B1B3-1AAC-A451BB63C16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xmlns="" id="{8753163A-9F74-30D0-89B6-17BEFA144E13}"/>
                </a:ext>
              </a:extLst>
            </p:cNvPr>
            <p:cNvGrpSpPr/>
            <p:nvPr/>
          </p:nvGrpSpPr>
          <p:grpSpPr>
            <a:xfrm>
              <a:off x="2107521" y="2657382"/>
              <a:ext cx="535476" cy="535477"/>
              <a:chOff x="2107521" y="2657382"/>
              <a:chExt cx="535476" cy="535477"/>
            </a:xfrm>
            <a:solidFill>
              <a:srgbClr val="FFFFFF"/>
            </a:solidFill>
          </p:grpSpPr>
          <p:sp>
            <p:nvSpPr>
              <p:cNvPr id="48" name="Freeform 220">
                <a:extLst>
                  <a:ext uri="{FF2B5EF4-FFF2-40B4-BE49-F238E27FC236}">
                    <a16:creationId xmlns:a16="http://schemas.microsoft.com/office/drawing/2014/main" xmlns="" id="{18242F45-C4DE-C95D-CB5E-CF9668CBA06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221">
                <a:extLst>
                  <a:ext uri="{FF2B5EF4-FFF2-40B4-BE49-F238E27FC236}">
                    <a16:creationId xmlns:a16="http://schemas.microsoft.com/office/drawing/2014/main" xmlns="" id="{256B1F1B-F87A-C8DC-67CF-C12488E583A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22">
                <a:extLst>
                  <a:ext uri="{FF2B5EF4-FFF2-40B4-BE49-F238E27FC236}">
                    <a16:creationId xmlns:a16="http://schemas.microsoft.com/office/drawing/2014/main" xmlns="" id="{4CF130FA-C0AC-9034-0EDD-EA1138E1A9F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1" name="Freeform 224">
            <a:extLst>
              <a:ext uri="{FF2B5EF4-FFF2-40B4-BE49-F238E27FC236}">
                <a16:creationId xmlns:a16="http://schemas.microsoft.com/office/drawing/2014/main" xmlns="" id="{BDE2B815-10B5-B885-878A-471396565CBC}"/>
              </a:ext>
            </a:extLst>
          </p:cNvPr>
          <p:cNvSpPr/>
          <p:nvPr/>
        </p:nvSpPr>
        <p:spPr>
          <a:xfrm>
            <a:off x="4868709" y="9527586"/>
            <a:ext cx="410401" cy="46343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2" name="Graphic 3">
            <a:extLst>
              <a:ext uri="{FF2B5EF4-FFF2-40B4-BE49-F238E27FC236}">
                <a16:creationId xmlns:a16="http://schemas.microsoft.com/office/drawing/2014/main" xmlns="" id="{B2F4FD24-3EF6-E4D8-35F7-CB121797B5D0}"/>
              </a:ext>
            </a:extLst>
          </p:cNvPr>
          <p:cNvGrpSpPr/>
          <p:nvPr/>
        </p:nvGrpSpPr>
        <p:grpSpPr>
          <a:xfrm>
            <a:off x="6566976" y="9528278"/>
            <a:ext cx="410401" cy="463436"/>
            <a:chOff x="2998302" y="2499889"/>
            <a:chExt cx="850463" cy="850463"/>
          </a:xfrm>
        </p:grpSpPr>
        <p:sp>
          <p:nvSpPr>
            <p:cNvPr id="53" name="Freeform 227">
              <a:extLst>
                <a:ext uri="{FF2B5EF4-FFF2-40B4-BE49-F238E27FC236}">
                  <a16:creationId xmlns:a16="http://schemas.microsoft.com/office/drawing/2014/main" xmlns="" id="{3D50DE4C-8FCC-6588-6E90-52E6844CB44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4" name="Freeform 228">
              <a:extLst>
                <a:ext uri="{FF2B5EF4-FFF2-40B4-BE49-F238E27FC236}">
                  <a16:creationId xmlns:a16="http://schemas.microsoft.com/office/drawing/2014/main" xmlns="" id="{98179CEB-3B9A-B839-93A7-96F82789ED8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5" name="Graphic 3">
            <a:extLst>
              <a:ext uri="{FF2B5EF4-FFF2-40B4-BE49-F238E27FC236}">
                <a16:creationId xmlns:a16="http://schemas.microsoft.com/office/drawing/2014/main" xmlns="" id="{896FD939-EBE5-082F-E02C-45E1A2632622}"/>
              </a:ext>
            </a:extLst>
          </p:cNvPr>
          <p:cNvGrpSpPr/>
          <p:nvPr/>
        </p:nvGrpSpPr>
        <p:grpSpPr>
          <a:xfrm>
            <a:off x="4300366" y="9528278"/>
            <a:ext cx="410401" cy="463780"/>
            <a:chOff x="-1196056" y="2499889"/>
            <a:chExt cx="850463" cy="851093"/>
          </a:xfrm>
        </p:grpSpPr>
        <p:sp>
          <p:nvSpPr>
            <p:cNvPr id="56" name="Freeform 230">
              <a:extLst>
                <a:ext uri="{FF2B5EF4-FFF2-40B4-BE49-F238E27FC236}">
                  <a16:creationId xmlns:a16="http://schemas.microsoft.com/office/drawing/2014/main" xmlns="" id="{B6EA9483-6551-90CF-C97C-3296FDEF7B6E}"/>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231">
              <a:extLst>
                <a:ext uri="{FF2B5EF4-FFF2-40B4-BE49-F238E27FC236}">
                  <a16:creationId xmlns:a16="http://schemas.microsoft.com/office/drawing/2014/main" xmlns="" id="{6DDE3A9E-3A09-CCB6-C2BD-632FE4B0991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1" name="Group 60">
            <a:extLst>
              <a:ext uri="{FF2B5EF4-FFF2-40B4-BE49-F238E27FC236}">
                <a16:creationId xmlns:a16="http://schemas.microsoft.com/office/drawing/2014/main" xmlns="" id="{D0A52899-BDE4-79C0-55AD-51F4786D309A}"/>
              </a:ext>
            </a:extLst>
          </p:cNvPr>
          <p:cNvGrpSpPr/>
          <p:nvPr/>
        </p:nvGrpSpPr>
        <p:grpSpPr>
          <a:xfrm>
            <a:off x="5434798" y="9533230"/>
            <a:ext cx="410401" cy="463436"/>
            <a:chOff x="3094393" y="4759137"/>
            <a:chExt cx="1074283" cy="1074283"/>
          </a:xfrm>
        </p:grpSpPr>
        <p:sp>
          <p:nvSpPr>
            <p:cNvPr id="62" name="Freeform 236">
              <a:extLst>
                <a:ext uri="{FF2B5EF4-FFF2-40B4-BE49-F238E27FC236}">
                  <a16:creationId xmlns:a16="http://schemas.microsoft.com/office/drawing/2014/main" xmlns="" id="{143855FC-2304-51E5-4AE8-C2094B8B3E85}"/>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xmlns="" id="{F0D828E6-573C-233B-3A09-479751127A9F}"/>
                </a:ext>
              </a:extLst>
            </p:cNvPr>
            <p:cNvGrpSpPr/>
            <p:nvPr/>
          </p:nvGrpSpPr>
          <p:grpSpPr>
            <a:xfrm>
              <a:off x="3303016" y="4946695"/>
              <a:ext cx="685139" cy="655838"/>
              <a:chOff x="3303016" y="4946695"/>
              <a:chExt cx="685139" cy="655838"/>
            </a:xfrm>
          </p:grpSpPr>
          <p:sp>
            <p:nvSpPr>
              <p:cNvPr id="64" name="Freeform 238">
                <a:extLst>
                  <a:ext uri="{FF2B5EF4-FFF2-40B4-BE49-F238E27FC236}">
                    <a16:creationId xmlns:a16="http://schemas.microsoft.com/office/drawing/2014/main" xmlns="" id="{D5BA11D4-B029-F2A1-2765-4BD4179B76CF}"/>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65" name="Freeform 239">
                <a:extLst>
                  <a:ext uri="{FF2B5EF4-FFF2-40B4-BE49-F238E27FC236}">
                    <a16:creationId xmlns:a16="http://schemas.microsoft.com/office/drawing/2014/main" xmlns="" id="{2C248A2D-7E73-C8ED-AEBE-F6922862F73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6" name="Freeform 240">
                <a:extLst>
                  <a:ext uri="{FF2B5EF4-FFF2-40B4-BE49-F238E27FC236}">
                    <a16:creationId xmlns:a16="http://schemas.microsoft.com/office/drawing/2014/main" xmlns="" id="{820D68F9-B491-3469-5752-868054F18FE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nvGrpSpPr>
          <p:cNvPr id="67" name="Group 66">
            <a:extLst>
              <a:ext uri="{FF2B5EF4-FFF2-40B4-BE49-F238E27FC236}">
                <a16:creationId xmlns:a16="http://schemas.microsoft.com/office/drawing/2014/main" xmlns="" id="{76C12818-07F7-DD96-1973-636667064BEF}"/>
              </a:ext>
            </a:extLst>
          </p:cNvPr>
          <p:cNvGrpSpPr/>
          <p:nvPr/>
        </p:nvGrpSpPr>
        <p:grpSpPr>
          <a:xfrm>
            <a:off x="7058641" y="9518687"/>
            <a:ext cx="410401" cy="463436"/>
            <a:chOff x="9322844" y="1664126"/>
            <a:chExt cx="1074283" cy="1074283"/>
          </a:xfrm>
        </p:grpSpPr>
        <p:sp>
          <p:nvSpPr>
            <p:cNvPr id="68" name="Freeform 1">
              <a:extLst>
                <a:ext uri="{FF2B5EF4-FFF2-40B4-BE49-F238E27FC236}">
                  <a16:creationId xmlns:a16="http://schemas.microsoft.com/office/drawing/2014/main" xmlns="" id="{F1739BB6-8FE4-E5BD-D0C3-A7DAEDDFDB66}"/>
                </a:ext>
              </a:extLst>
            </p:cNvPr>
            <p:cNvSpPr/>
            <p:nvPr/>
          </p:nvSpPr>
          <p:spPr>
            <a:xfrm>
              <a:off x="9322844" y="1664126"/>
              <a:ext cx="1074283" cy="107428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9" name="Freeform 7">
              <a:extLst>
                <a:ext uri="{FF2B5EF4-FFF2-40B4-BE49-F238E27FC236}">
                  <a16:creationId xmlns:a16="http://schemas.microsoft.com/office/drawing/2014/main" xmlns="" id="{9532920B-F901-000A-F7BE-266FF61A44A5}"/>
                </a:ext>
              </a:extLst>
            </p:cNvPr>
            <p:cNvSpPr/>
            <p:nvPr/>
          </p:nvSpPr>
          <p:spPr>
            <a:xfrm>
              <a:off x="9579398" y="1892779"/>
              <a:ext cx="576768" cy="659079"/>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sp>
        <p:nvSpPr>
          <p:cNvPr id="70" name="Graphic 3">
            <a:extLst>
              <a:ext uri="{FF2B5EF4-FFF2-40B4-BE49-F238E27FC236}">
                <a16:creationId xmlns:a16="http://schemas.microsoft.com/office/drawing/2014/main" xmlns="" id="{7732EB36-6E93-5442-51BE-23EA916E20C0}"/>
              </a:ext>
            </a:extLst>
          </p:cNvPr>
          <p:cNvSpPr/>
          <p:nvPr/>
        </p:nvSpPr>
        <p:spPr>
          <a:xfrm>
            <a:off x="4960932" y="9622694"/>
            <a:ext cx="249366" cy="265552"/>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cxnSp>
        <p:nvCxnSpPr>
          <p:cNvPr id="71" name="Straight Connector 70">
            <a:extLst>
              <a:ext uri="{FF2B5EF4-FFF2-40B4-BE49-F238E27FC236}">
                <a16:creationId xmlns:a16="http://schemas.microsoft.com/office/drawing/2014/main" xmlns="" id="{89A4AA17-EC56-E5B6-D12C-445A64992357}"/>
              </a:ext>
            </a:extLst>
          </p:cNvPr>
          <p:cNvCxnSpPr>
            <a:cxnSpLocks/>
          </p:cNvCxnSpPr>
          <p:nvPr/>
        </p:nvCxnSpPr>
        <p:spPr>
          <a:xfrm flipH="1">
            <a:off x="1" y="652925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Text Placeholder 24">
            <a:extLst>
              <a:ext uri="{FF2B5EF4-FFF2-40B4-BE49-F238E27FC236}">
                <a16:creationId xmlns:a16="http://schemas.microsoft.com/office/drawing/2014/main" xmlns="" id="{363D67BD-9CEC-D031-03A3-218A1F4D0D43}"/>
              </a:ext>
            </a:extLst>
          </p:cNvPr>
          <p:cNvSpPr txBox="1">
            <a:spLocks/>
          </p:cNvSpPr>
          <p:nvPr/>
        </p:nvSpPr>
        <p:spPr>
          <a:xfrm>
            <a:off x="555030" y="8337005"/>
            <a:ext cx="2694087" cy="349177"/>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sz="1200" b="1"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Website</a:t>
            </a:r>
          </a:p>
        </p:txBody>
      </p:sp>
      <p:cxnSp>
        <p:nvCxnSpPr>
          <p:cNvPr id="73" name="Straight Connector 72">
            <a:extLst>
              <a:ext uri="{FF2B5EF4-FFF2-40B4-BE49-F238E27FC236}">
                <a16:creationId xmlns:a16="http://schemas.microsoft.com/office/drawing/2014/main" xmlns="" id="{5C8C9591-D076-7D91-BE02-F190C73B04B5}"/>
              </a:ext>
            </a:extLst>
          </p:cNvPr>
          <p:cNvCxnSpPr>
            <a:cxnSpLocks/>
          </p:cNvCxnSpPr>
          <p:nvPr/>
        </p:nvCxnSpPr>
        <p:spPr>
          <a:xfrm flipH="1">
            <a:off x="-2" y="8887460"/>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 Placeholder 25">
            <a:extLst>
              <a:ext uri="{FF2B5EF4-FFF2-40B4-BE49-F238E27FC236}">
                <a16:creationId xmlns:a16="http://schemas.microsoft.com/office/drawing/2014/main" xmlns="" id="{4495FA42-C31B-F0DD-D5C2-FCC7996429E7}"/>
              </a:ext>
            </a:extLst>
          </p:cNvPr>
          <p:cNvSpPr txBox="1">
            <a:spLocks/>
          </p:cNvSpPr>
          <p:nvPr/>
        </p:nvSpPr>
        <p:spPr>
          <a:xfrm>
            <a:off x="576450" y="8512814"/>
            <a:ext cx="4111850" cy="424920"/>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200" b="1" u="sng" dirty="0"/>
              <a:t>https://migam.org/</a:t>
            </a:r>
            <a:endParaRPr lang="en-GB" sz="1200" dirty="0"/>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375" y="327458"/>
            <a:ext cx="4441411" cy="2357972"/>
          </a:xfrm>
          <a:prstGeom prst="rect">
            <a:avLst/>
          </a:prstGeom>
        </p:spPr>
      </p:pic>
    </p:spTree>
    <p:extLst>
      <p:ext uri="{BB962C8B-B14F-4D97-AF65-F5344CB8AC3E}">
        <p14:creationId xmlns:p14="http://schemas.microsoft.com/office/powerpoint/2010/main" val="32214494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xmlns="" id="{37883FFF-D02F-AD23-B7C4-318C030DEBD5}"/>
              </a:ext>
            </a:extLst>
          </p:cNvPr>
          <p:cNvSpPr>
            <a:spLocks noGrp="1"/>
          </p:cNvSpPr>
          <p:nvPr>
            <p:ph type="body" sz="quarter" idx="42"/>
          </p:nvPr>
        </p:nvSpPr>
        <p:spPr>
          <a:xfrm>
            <a:off x="67517" y="5025542"/>
            <a:ext cx="3774643" cy="4930445"/>
          </a:xfrm>
        </p:spPr>
        <p:txBody>
          <a:bodyPr/>
          <a:lstStyle/>
          <a:p>
            <a:pPr>
              <a:lnSpc>
                <a:spcPct val="150000"/>
              </a:lnSpc>
            </a:pPr>
            <a:endParaRPr lang="pl-PL" b="1" dirty="0">
              <a:latin typeface="Arial" panose="020B0604020202020204" pitchFamily="34" charset="0"/>
              <a:cs typeface="Arial" panose="020B0604020202020204" pitchFamily="34" charset="0"/>
            </a:endParaRPr>
          </a:p>
          <a:p>
            <a:pPr>
              <a:lnSpc>
                <a:spcPct val="150000"/>
              </a:lnSpc>
            </a:pPr>
            <a:r>
              <a:rPr lang="en-AU" b="1" dirty="0" smtClean="0">
                <a:latin typeface="Arial" panose="020B0604020202020204" pitchFamily="34" charset="0"/>
                <a:cs typeface="Arial" panose="020B0604020202020204" pitchFamily="34" charset="0"/>
              </a:rPr>
              <a:t>Diversity </a:t>
            </a:r>
            <a:r>
              <a:rPr lang="en-AU" b="1" dirty="0">
                <a:latin typeface="Arial" panose="020B0604020202020204" pitchFamily="34" charset="0"/>
                <a:cs typeface="Arial" panose="020B0604020202020204" pitchFamily="34" charset="0"/>
              </a:rPr>
              <a:t>and Inclusion </a:t>
            </a:r>
            <a:r>
              <a:rPr lang="en-AU" b="1" dirty="0" smtClean="0">
                <a:latin typeface="Arial" panose="020B0604020202020204" pitchFamily="34" charset="0"/>
                <a:cs typeface="Arial" panose="020B0604020202020204" pitchFamily="34" charset="0"/>
              </a:rPr>
              <a:t>Activities</a:t>
            </a:r>
            <a:endParaRPr lang="pl-PL" b="1" dirty="0" smtClean="0">
              <a:latin typeface="Arial" panose="020B0604020202020204" pitchFamily="34" charset="0"/>
              <a:cs typeface="Arial" panose="020B0604020202020204" pitchFamily="34" charset="0"/>
            </a:endParaRPr>
          </a:p>
          <a:p>
            <a:pPr>
              <a:lnSpc>
                <a:spcPct val="150000"/>
              </a:lnSpc>
            </a:pPr>
            <a:endParaRPr lang="pl-PL" b="1" dirty="0" smtClean="0">
              <a:latin typeface="Arial" panose="020B0604020202020204" pitchFamily="34" charset="0"/>
              <a:cs typeface="Arial" panose="020B0604020202020204" pitchFamily="34" charset="0"/>
            </a:endParaRPr>
          </a:p>
          <a:p>
            <a:pPr marL="228600" indent="-228600">
              <a:lnSpc>
                <a:spcPct val="150000"/>
              </a:lnSpc>
              <a:buAutoNum type="arabicPeriod"/>
            </a:pPr>
            <a:r>
              <a:rPr lang="en-AU" b="1" dirty="0" smtClean="0">
                <a:latin typeface="Arial" panose="020B0604020202020204" pitchFamily="34" charset="0"/>
                <a:cs typeface="Arial" panose="020B0604020202020204" pitchFamily="34" charset="0"/>
              </a:rPr>
              <a:t>Employment </a:t>
            </a:r>
            <a:r>
              <a:rPr lang="en-AU" b="1" dirty="0">
                <a:latin typeface="Arial" panose="020B0604020202020204" pitchFamily="34" charset="0"/>
                <a:cs typeface="Arial" panose="020B0604020202020204" pitchFamily="34" charset="0"/>
              </a:rPr>
              <a:t>of Deaf People: </a:t>
            </a:r>
            <a:endParaRPr lang="pl-PL" b="1" dirty="0" smtClean="0">
              <a:latin typeface="Arial" panose="020B0604020202020204" pitchFamily="34" charset="0"/>
              <a:cs typeface="Arial" panose="020B0604020202020204" pitchFamily="34" charset="0"/>
            </a:endParaRPr>
          </a:p>
          <a:p>
            <a:pPr>
              <a:lnSpc>
                <a:spcPct val="150000"/>
              </a:lnSpc>
            </a:pPr>
            <a:r>
              <a:rPr lang="en-AU" dirty="0" smtClean="0">
                <a:latin typeface="Arial" panose="020B0604020202020204" pitchFamily="34" charset="0"/>
                <a:cs typeface="Arial" panose="020B0604020202020204" pitchFamily="34" charset="0"/>
              </a:rPr>
              <a:t>Migam.org </a:t>
            </a:r>
            <a:r>
              <a:rPr lang="en-AU" dirty="0">
                <a:latin typeface="Arial" panose="020B0604020202020204" pitchFamily="34" charset="0"/>
                <a:cs typeface="Arial" panose="020B0604020202020204" pitchFamily="34" charset="0"/>
              </a:rPr>
              <a:t>actively employs Deaf people, including sign language experts and hearing children of Deaf parents, which contributes to an inclusive work environment</a:t>
            </a:r>
            <a:r>
              <a:rPr lang="en-AU" dirty="0" smtClean="0">
                <a:latin typeface="Arial" panose="020B0604020202020204" pitchFamily="34" charset="0"/>
                <a:cs typeface="Arial" panose="020B0604020202020204" pitchFamily="34" charset="0"/>
              </a:rPr>
              <a:t>.</a:t>
            </a:r>
            <a:r>
              <a:rPr lang="pl-PL" dirty="0" smtClean="0">
                <a:latin typeface="Arial" panose="020B0604020202020204" pitchFamily="34" charset="0"/>
                <a:cs typeface="Arial" panose="020B0604020202020204" pitchFamily="34" charset="0"/>
              </a:rPr>
              <a:t> </a:t>
            </a:r>
          </a:p>
          <a:p>
            <a:pPr>
              <a:lnSpc>
                <a:spcPct val="150000"/>
              </a:lnSpc>
            </a:pPr>
            <a:r>
              <a:rPr lang="pl-PL" b="1" dirty="0" smtClean="0">
                <a:latin typeface="Arial" panose="020B0604020202020204" pitchFamily="34" charset="0"/>
                <a:cs typeface="Arial" panose="020B0604020202020204" pitchFamily="34" charset="0"/>
              </a:rPr>
              <a:t>2. </a:t>
            </a:r>
            <a:r>
              <a:rPr lang="en-AU" b="1" dirty="0" smtClean="0">
                <a:latin typeface="Arial" panose="020B0604020202020204" pitchFamily="34" charset="0"/>
                <a:cs typeface="Arial" panose="020B0604020202020204" pitchFamily="34" charset="0"/>
              </a:rPr>
              <a:t>Work </a:t>
            </a:r>
            <a:r>
              <a:rPr lang="en-AU" b="1" dirty="0">
                <a:latin typeface="Arial" panose="020B0604020202020204" pitchFamily="34" charset="0"/>
                <a:cs typeface="Arial" panose="020B0604020202020204" pitchFamily="34" charset="0"/>
              </a:rPr>
              <a:t>Without Barriers Agency</a:t>
            </a:r>
            <a:r>
              <a:rPr lang="en-AU" b="1" dirty="0" smtClean="0">
                <a:latin typeface="Arial" panose="020B0604020202020204" pitchFamily="34" charset="0"/>
                <a:cs typeface="Arial" panose="020B0604020202020204" pitchFamily="34" charset="0"/>
              </a:rPr>
              <a:t>:</a:t>
            </a:r>
            <a:r>
              <a:rPr lang="pl-PL" b="1" dirty="0" smtClean="0">
                <a:latin typeface="Arial" panose="020B0604020202020204" pitchFamily="34" charset="0"/>
                <a:cs typeface="Arial" panose="020B0604020202020204" pitchFamily="34" charset="0"/>
              </a:rPr>
              <a:t> </a:t>
            </a:r>
            <a:r>
              <a:rPr lang="pl-PL" dirty="0" err="1" smtClean="0">
                <a:latin typeface="Arial" panose="020B0604020202020204" pitchFamily="34" charset="0"/>
                <a:cs typeface="Arial" panose="020B0604020202020204" pitchFamily="34" charset="0"/>
              </a:rPr>
              <a:t>Another</a:t>
            </a:r>
            <a:r>
              <a:rPr lang="pl-PL" dirty="0" smtClean="0">
                <a:latin typeface="Arial" panose="020B0604020202020204" pitchFamily="34" charset="0"/>
                <a:cs typeface="Arial" panose="020B0604020202020204" pitchFamily="34" charset="0"/>
              </a:rPr>
              <a:t> </a:t>
            </a:r>
            <a:r>
              <a:rPr lang="pl-PL" dirty="0" err="1" smtClean="0">
                <a:latin typeface="Arial" panose="020B0604020202020204" pitchFamily="34" charset="0"/>
                <a:cs typeface="Arial" panose="020B0604020202020204" pitchFamily="34" charset="0"/>
              </a:rPr>
              <a:t>mission</a:t>
            </a:r>
            <a:r>
              <a:rPr lang="pl-PL" dirty="0" smtClean="0">
                <a:latin typeface="Arial" panose="020B0604020202020204" pitchFamily="34" charset="0"/>
                <a:cs typeface="Arial" panose="020B0604020202020204" pitchFamily="34" charset="0"/>
              </a:rPr>
              <a:t> </a:t>
            </a:r>
            <a:r>
              <a:rPr lang="pl-PL" dirty="0" err="1" smtClean="0">
                <a:latin typeface="Arial" panose="020B0604020202020204" pitchFamily="34" charset="0"/>
                <a:cs typeface="Arial" panose="020B0604020202020204" pitchFamily="34" charset="0"/>
              </a:rPr>
              <a:t>is</a:t>
            </a:r>
            <a:r>
              <a:rPr lang="pl-PL" dirty="0" smtClean="0">
                <a:latin typeface="Arial" panose="020B0604020202020204" pitchFamily="34" charset="0"/>
                <a:cs typeface="Arial" panose="020B0604020202020204" pitchFamily="34" charset="0"/>
              </a:rPr>
              <a:t> </a:t>
            </a:r>
            <a:r>
              <a:rPr lang="pl-PL" dirty="0" err="1" smtClean="0">
                <a:latin typeface="Arial" panose="020B0604020202020204" pitchFamily="34" charset="0"/>
                <a:cs typeface="Arial" panose="020B0604020202020204" pitchFamily="34" charset="0"/>
              </a:rPr>
              <a:t>running</a:t>
            </a:r>
            <a:r>
              <a:rPr lang="en-AU" dirty="0" smtClean="0">
                <a:latin typeface="Arial" panose="020B0604020202020204" pitchFamily="34" charset="0"/>
                <a:cs typeface="Arial" panose="020B0604020202020204" pitchFamily="34" charset="0"/>
              </a:rPr>
              <a:t> the </a:t>
            </a:r>
            <a:r>
              <a:rPr lang="en-AU" dirty="0">
                <a:latin typeface="Arial" panose="020B0604020202020204" pitchFamily="34" charset="0"/>
                <a:cs typeface="Arial" panose="020B0604020202020204" pitchFamily="34" charset="0"/>
              </a:rPr>
              <a:t>Work Without Barriers Agency, which specializes in recruiting people with disabilities. It offers training on openness and inclusion, economic and social aspects of </a:t>
            </a:r>
            <a:r>
              <a:rPr lang="en-AU" dirty="0" smtClean="0">
                <a:latin typeface="Arial" panose="020B0604020202020204" pitchFamily="34" charset="0"/>
                <a:cs typeface="Arial" panose="020B0604020202020204" pitchFamily="34" charset="0"/>
              </a:rPr>
              <a:t>labour </a:t>
            </a:r>
            <a:r>
              <a:rPr lang="en-AU" dirty="0">
                <a:latin typeface="Arial" panose="020B0604020202020204" pitchFamily="34" charset="0"/>
                <a:cs typeface="Arial" panose="020B0604020202020204" pitchFamily="34" charset="0"/>
              </a:rPr>
              <a:t>activation for people with disabilities, new technologies for accessibility, and creating accessible documents</a:t>
            </a:r>
            <a:r>
              <a:rPr lang="en-AU" dirty="0" smtClean="0">
                <a:latin typeface="Arial" panose="020B0604020202020204" pitchFamily="34" charset="0"/>
                <a:cs typeface="Arial" panose="020B0604020202020204" pitchFamily="34" charset="0"/>
              </a:rPr>
              <a:t>.</a:t>
            </a:r>
            <a:endParaRPr lang="pl-PL" dirty="0" smtClean="0">
              <a:latin typeface="Arial" panose="020B0604020202020204" pitchFamily="34" charset="0"/>
              <a:cs typeface="Arial" panose="020B0604020202020204" pitchFamily="34" charset="0"/>
            </a:endParaRPr>
          </a:p>
          <a:p>
            <a:pPr>
              <a:lnSpc>
                <a:spcPct val="150000"/>
              </a:lnSpc>
            </a:pPr>
            <a:r>
              <a:rPr lang="pl-PL" b="1" dirty="0" smtClean="0">
                <a:latin typeface="Arial" panose="020B0604020202020204" pitchFamily="34" charset="0"/>
                <a:cs typeface="Arial" panose="020B0604020202020204" pitchFamily="34" charset="0"/>
              </a:rPr>
              <a:t>3. </a:t>
            </a:r>
            <a:r>
              <a:rPr lang="en-AU" b="1" dirty="0" smtClean="0">
                <a:latin typeface="Arial" panose="020B0604020202020204" pitchFamily="34" charset="0"/>
                <a:cs typeface="Arial" panose="020B0604020202020204" pitchFamily="34" charset="0"/>
              </a:rPr>
              <a:t>Training </a:t>
            </a:r>
            <a:r>
              <a:rPr lang="en-AU" b="1" dirty="0">
                <a:latin typeface="Arial" panose="020B0604020202020204" pitchFamily="34" charset="0"/>
                <a:cs typeface="Arial" panose="020B0604020202020204" pitchFamily="34" charset="0"/>
              </a:rPr>
              <a:t>and audits: </a:t>
            </a:r>
            <a:endParaRPr lang="pl-PL" b="1" dirty="0" smtClean="0">
              <a:latin typeface="Arial" panose="020B0604020202020204" pitchFamily="34" charset="0"/>
              <a:cs typeface="Arial" panose="020B0604020202020204" pitchFamily="34" charset="0"/>
            </a:endParaRPr>
          </a:p>
          <a:p>
            <a:pPr>
              <a:lnSpc>
                <a:spcPct val="150000"/>
              </a:lnSpc>
            </a:pPr>
            <a:r>
              <a:rPr lang="en-AU" dirty="0" smtClean="0">
                <a:latin typeface="Arial" panose="020B0604020202020204" pitchFamily="34" charset="0"/>
                <a:cs typeface="Arial" panose="020B0604020202020204" pitchFamily="34" charset="0"/>
              </a:rPr>
              <a:t>The </a:t>
            </a:r>
            <a:r>
              <a:rPr lang="en-AU" dirty="0">
                <a:latin typeface="Arial" panose="020B0604020202020204" pitchFamily="34" charset="0"/>
                <a:cs typeface="Arial" panose="020B0604020202020204" pitchFamily="34" charset="0"/>
              </a:rPr>
              <a:t>company offers training on openness and inclusion, architectural audits and communication and information audits, as well as certification of the accessibility of entities in accordance with the Law of July 19, 2019 on Ensuring Accessibility for Persons with Special Needs. </a:t>
            </a:r>
            <a:endParaRPr lang="pl-PL" dirty="0" smtClean="0">
              <a:latin typeface="Arial" panose="020B0604020202020204" pitchFamily="34" charset="0"/>
              <a:cs typeface="Arial" panose="020B0604020202020204" pitchFamily="34" charset="0"/>
            </a:endParaRPr>
          </a:p>
          <a:p>
            <a:pPr>
              <a:lnSpc>
                <a:spcPct val="150000"/>
              </a:lnSpc>
            </a:pPr>
            <a:endParaRPr lang="pl-PL" dirty="0" smtClean="0">
              <a:latin typeface="Arial" panose="020B0604020202020204" pitchFamily="34" charset="0"/>
              <a:cs typeface="Arial" panose="020B0604020202020204" pitchFamily="34" charset="0"/>
            </a:endParaRPr>
          </a:p>
          <a:p>
            <a:pPr>
              <a:lnSpc>
                <a:spcPct val="150000"/>
              </a:lnSpc>
            </a:pPr>
            <a:endParaRPr lang="pl-PL" dirty="0">
              <a:latin typeface="Arial" panose="020B0604020202020204" pitchFamily="34" charset="0"/>
              <a:cs typeface="Arial" panose="020B0604020202020204" pitchFamily="34" charset="0"/>
            </a:endParaRPr>
          </a:p>
          <a:p>
            <a:pPr>
              <a:lnSpc>
                <a:spcPct val="150000"/>
              </a:lnSpc>
            </a:pPr>
            <a:endParaRPr lang="pl-PL" dirty="0" smtClean="0">
              <a:latin typeface="Arial" panose="020B0604020202020204" pitchFamily="34" charset="0"/>
              <a:cs typeface="Arial" panose="020B0604020202020204" pitchFamily="34" charset="0"/>
            </a:endParaRPr>
          </a:p>
          <a:p>
            <a:pPr>
              <a:lnSpc>
                <a:spcPct val="150000"/>
              </a:lnSpc>
            </a:pPr>
            <a:endParaRPr lang="pl-PL" dirty="0">
              <a:latin typeface="Arial" panose="020B0604020202020204" pitchFamily="34" charset="0"/>
              <a:cs typeface="Arial" panose="020B0604020202020204" pitchFamily="34" charset="0"/>
            </a:endParaRPr>
          </a:p>
          <a:p>
            <a:pPr>
              <a:lnSpc>
                <a:spcPct val="150000"/>
              </a:lnSpc>
            </a:pPr>
            <a:r>
              <a:rPr lang="en-AU" dirty="0" smtClean="0">
                <a:latin typeface="Arial" panose="020B0604020202020204" pitchFamily="34" charset="0"/>
                <a:cs typeface="Arial" panose="020B0604020202020204" pitchFamily="34" charset="0"/>
              </a:rPr>
              <a:t>webinar.migam.org+1LinkedIn+1Translated </a:t>
            </a:r>
            <a:r>
              <a:rPr lang="en-AU" dirty="0">
                <a:latin typeface="Arial" panose="020B0604020202020204" pitchFamily="34" charset="0"/>
                <a:cs typeface="Arial" panose="020B0604020202020204" pitchFamily="34" charset="0"/>
              </a:rPr>
              <a:t>with DeepL.com (free version)</a:t>
            </a:r>
            <a:endParaRPr lang="pl-PL" sz="1200" dirty="0">
              <a:latin typeface="Arial" panose="020B0604020202020204" pitchFamily="34" charset="0"/>
              <a:cs typeface="Arial" panose="020B0604020202020204" pitchFamily="34" charset="0"/>
            </a:endParaRPr>
          </a:p>
        </p:txBody>
      </p:sp>
      <p:sp>
        <p:nvSpPr>
          <p:cNvPr id="9" name="Text Placeholder 8">
            <a:extLst>
              <a:ext uri="{FF2B5EF4-FFF2-40B4-BE49-F238E27FC236}">
                <a16:creationId xmlns:a16="http://schemas.microsoft.com/office/drawing/2014/main" xmlns="" id="{C4C713E2-4B91-F92F-F59D-461F79D222F9}"/>
              </a:ext>
            </a:extLst>
          </p:cNvPr>
          <p:cNvSpPr>
            <a:spLocks noGrp="1"/>
          </p:cNvSpPr>
          <p:nvPr>
            <p:ph type="body" sz="quarter" idx="44"/>
          </p:nvPr>
        </p:nvSpPr>
        <p:spPr>
          <a:xfrm>
            <a:off x="4051435" y="1083013"/>
            <a:ext cx="3339269" cy="7582359"/>
          </a:xfrm>
        </p:spPr>
        <p:txBody>
          <a:bodyPr/>
          <a:lstStyle/>
          <a:p>
            <a:pPr>
              <a:lnSpc>
                <a:spcPct val="150000"/>
              </a:lnSpc>
            </a:pPr>
            <a:r>
              <a:rPr lang="pl-PL" b="1" dirty="0">
                <a:latin typeface="Arial" panose="020B0604020202020204" pitchFamily="34" charset="0"/>
                <a:cs typeface="Arial" panose="020B0604020202020204" pitchFamily="34" charset="0"/>
              </a:rPr>
              <a:t>4. </a:t>
            </a:r>
            <a:r>
              <a:rPr lang="pl-PL" b="1" dirty="0" err="1">
                <a:latin typeface="Arial" panose="020B0604020202020204" pitchFamily="34" charset="0"/>
                <a:cs typeface="Arial" panose="020B0604020202020204" pitchFamily="34" charset="0"/>
              </a:rPr>
              <a:t>Educational</a:t>
            </a:r>
            <a:r>
              <a:rPr lang="pl-PL" b="1" dirty="0">
                <a:latin typeface="Arial" panose="020B0604020202020204" pitchFamily="34" charset="0"/>
                <a:cs typeface="Arial" panose="020B0604020202020204" pitchFamily="34" charset="0"/>
              </a:rPr>
              <a:t> </a:t>
            </a:r>
            <a:r>
              <a:rPr lang="pl-PL" b="1" dirty="0" err="1">
                <a:latin typeface="Arial" panose="020B0604020202020204" pitchFamily="34" charset="0"/>
                <a:cs typeface="Arial" panose="020B0604020202020204" pitchFamily="34" charset="0"/>
              </a:rPr>
              <a:t>webinars</a:t>
            </a:r>
            <a:r>
              <a:rPr lang="pl-PL" b="1" dirty="0">
                <a:latin typeface="Arial" panose="020B0604020202020204" pitchFamily="34" charset="0"/>
                <a:cs typeface="Arial" panose="020B0604020202020204" pitchFamily="34" charset="0"/>
              </a:rPr>
              <a:t> </a:t>
            </a:r>
          </a:p>
          <a:p>
            <a:pPr>
              <a:lnSpc>
                <a:spcPct val="150000"/>
              </a:lnSpc>
            </a:pPr>
            <a:r>
              <a:rPr lang="pl-PL" dirty="0">
                <a:latin typeface="Arial" panose="020B0604020202020204" pitchFamily="34" charset="0"/>
                <a:cs typeface="Arial" panose="020B0604020202020204" pitchFamily="34" charset="0"/>
              </a:rPr>
              <a:t>H</a:t>
            </a:r>
            <a:r>
              <a:rPr lang="en-AU" dirty="0" err="1">
                <a:latin typeface="Arial" panose="020B0604020202020204" pitchFamily="34" charset="0"/>
                <a:cs typeface="Arial" panose="020B0604020202020204" pitchFamily="34" charset="0"/>
              </a:rPr>
              <a:t>osts</a:t>
            </a:r>
            <a:r>
              <a:rPr lang="en-AU" dirty="0">
                <a:latin typeface="Arial" panose="020B0604020202020204" pitchFamily="34" charset="0"/>
                <a:cs typeface="Arial" panose="020B0604020202020204" pitchFamily="34" charset="0"/>
              </a:rPr>
              <a:t> free weekly webinars on accessibility, serving Deaf people, and new obligations for public entities on accessibility. </a:t>
            </a:r>
            <a:endParaRPr lang="pl-PL" dirty="0" smtClean="0">
              <a:latin typeface="Arial" panose="020B0604020202020204" pitchFamily="34" charset="0"/>
              <a:cs typeface="Arial" panose="020B0604020202020204" pitchFamily="34" charset="0"/>
            </a:endParaRPr>
          </a:p>
          <a:p>
            <a:pPr>
              <a:lnSpc>
                <a:spcPct val="150000"/>
              </a:lnSpc>
            </a:pPr>
            <a:r>
              <a:rPr lang="pl-PL" b="1" dirty="0" smtClean="0">
                <a:latin typeface="Arial" panose="020B0604020202020204" pitchFamily="34" charset="0"/>
                <a:cs typeface="Arial" panose="020B0604020202020204" pitchFamily="34" charset="0"/>
              </a:rPr>
              <a:t>AWARDS</a:t>
            </a:r>
            <a:endParaRPr lang="pl-PL" b="1" dirty="0">
              <a:latin typeface="Arial" panose="020B0604020202020204" pitchFamily="34" charset="0"/>
              <a:cs typeface="Arial" panose="020B0604020202020204" pitchFamily="34" charset="0"/>
            </a:endParaRPr>
          </a:p>
          <a:p>
            <a:pPr>
              <a:lnSpc>
                <a:spcPct val="150000"/>
              </a:lnSpc>
            </a:pPr>
            <a:r>
              <a:rPr lang="en-AU" dirty="0">
                <a:latin typeface="Arial" panose="020B0604020202020204" pitchFamily="34" charset="0"/>
                <a:cs typeface="Arial" panose="020B0604020202020204" pitchFamily="34" charset="0"/>
              </a:rPr>
              <a:t>The company was recognized in the Polish Diversity Awards 2023 for its positive impact on the Deaf community. Their customers are companies and institutions, and their target group is Deaf people. Their flagship product is the Migam.org interpreter. Since its inception, they have translated about 300,000 conversations through the video call system, as well as more than 5,000 videos and documents</a:t>
            </a:r>
            <a:r>
              <a:rPr lang="en-AU" dirty="0" smtClean="0">
                <a:latin typeface="Arial" panose="020B0604020202020204" pitchFamily="34" charset="0"/>
                <a:cs typeface="Arial" panose="020B0604020202020204" pitchFamily="34" charset="0"/>
              </a:rPr>
              <a:t>.</a:t>
            </a:r>
            <a:endParaRPr lang="pl-PL" dirty="0" smtClean="0">
              <a:latin typeface="Arial" panose="020B0604020202020204" pitchFamily="34" charset="0"/>
              <a:cs typeface="Arial" panose="020B0604020202020204" pitchFamily="34" charset="0"/>
            </a:endParaRPr>
          </a:p>
          <a:p>
            <a:pPr>
              <a:lnSpc>
                <a:spcPct val="150000"/>
              </a:lnSpc>
            </a:pPr>
            <a:r>
              <a:rPr lang="pl-PL" b="1" dirty="0" smtClean="0">
                <a:latin typeface="Arial" panose="020B0604020202020204" pitchFamily="34" charset="0"/>
                <a:cs typeface="Arial" panose="020B0604020202020204" pitchFamily="34" charset="0"/>
              </a:rPr>
              <a:t>COLLABORATION WITH OTHER COMPANIES</a:t>
            </a:r>
          </a:p>
          <a:p>
            <a:pPr>
              <a:lnSpc>
                <a:spcPct val="150000"/>
              </a:lnSpc>
            </a:pPr>
            <a:r>
              <a:rPr lang="en-AU" dirty="0">
                <a:latin typeface="Arial" panose="020B0604020202020204" pitchFamily="34" charset="0"/>
                <a:cs typeface="Arial" panose="020B0604020202020204" pitchFamily="34" charset="0"/>
              </a:rPr>
              <a:t>Migam.org works with various companies and institutions to support them in the area of accessibility and inclusion. For example, McDonald's was the first company in the industry to start working with Migam.org, an organization that supports contact with Deaf people at the recruitment stage. The company has also developed the Staffing HUB, a knowledge base with educational materials on also conducting inclusive, non-discriminatory </a:t>
            </a:r>
            <a:r>
              <a:rPr lang="en-AU" dirty="0" smtClean="0">
                <a:latin typeface="Arial" panose="020B0604020202020204" pitchFamily="34" charset="0"/>
                <a:cs typeface="Arial" panose="020B0604020202020204" pitchFamily="34" charset="0"/>
              </a:rPr>
              <a:t>recruitment</a:t>
            </a:r>
            <a:endParaRPr lang="pl-PL" dirty="0" smtClean="0">
              <a:latin typeface="Arial" panose="020B0604020202020204" pitchFamily="34" charset="0"/>
              <a:cs typeface="Arial" panose="020B0604020202020204" pitchFamily="34" charset="0"/>
            </a:endParaRPr>
          </a:p>
          <a:p>
            <a:pPr>
              <a:lnSpc>
                <a:spcPct val="150000"/>
              </a:lnSpc>
            </a:pPr>
            <a:endParaRPr lang="pl-PL" dirty="0" smtClean="0">
              <a:latin typeface="Arial" panose="020B0604020202020204" pitchFamily="34" charset="0"/>
              <a:cs typeface="Arial" panose="020B0604020202020204" pitchFamily="34" charset="0"/>
            </a:endParaRPr>
          </a:p>
          <a:p>
            <a:pPr>
              <a:lnSpc>
                <a:spcPct val="150000"/>
              </a:lnSpc>
            </a:pPr>
            <a:r>
              <a:rPr lang="pl-PL" b="1" dirty="0" smtClean="0">
                <a:latin typeface="Arial" panose="020B0604020202020204" pitchFamily="34" charset="0"/>
                <a:cs typeface="Arial" panose="020B0604020202020204" pitchFamily="34" charset="0"/>
              </a:rPr>
              <a:t>SUMMARY</a:t>
            </a:r>
            <a:endParaRPr lang="pl-PL" b="1" dirty="0">
              <a:latin typeface="Arial" panose="020B0604020202020204" pitchFamily="34" charset="0"/>
              <a:cs typeface="Arial" panose="020B0604020202020204" pitchFamily="34" charset="0"/>
            </a:endParaRPr>
          </a:p>
          <a:p>
            <a:pPr>
              <a:lnSpc>
                <a:spcPct val="150000"/>
              </a:lnSpc>
            </a:pPr>
            <a:r>
              <a:rPr lang="en-AU" dirty="0" smtClean="0">
                <a:latin typeface="Arial" panose="020B0604020202020204" pitchFamily="34" charset="0"/>
                <a:cs typeface="Arial" panose="020B0604020202020204" pitchFamily="34" charset="0"/>
              </a:rPr>
              <a:t>Migam.org </a:t>
            </a:r>
            <a:r>
              <a:rPr lang="en-AU" dirty="0">
                <a:latin typeface="Arial" panose="020B0604020202020204" pitchFamily="34" charset="0"/>
                <a:cs typeface="Arial" panose="020B0604020202020204" pitchFamily="34" charset="0"/>
              </a:rPr>
              <a:t>is an example of a company that, despite a small staff, implements effective diversity and inclusion practices. Their efforts include hiring Deaf people, operating an employment agency for people with disabilities, offering accessibility training and audits, and working with other companies to promote inclusivity.</a:t>
            </a:r>
            <a:endParaRPr lang="pl-PL" dirty="0" smtClean="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xmlns=""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4" name="Obraz 3"/>
          <p:cNvPicPr>
            <a:picLocks noChangeAspect="1"/>
          </p:cNvPicPr>
          <p:nvPr/>
        </p:nvPicPr>
        <p:blipFill>
          <a:blip r:embed="rId3"/>
          <a:stretch>
            <a:fillRect/>
          </a:stretch>
        </p:blipFill>
        <p:spPr>
          <a:xfrm>
            <a:off x="53876" y="1083013"/>
            <a:ext cx="3892922" cy="4052288"/>
          </a:xfrm>
          <a:prstGeom prst="rect">
            <a:avLst/>
          </a:prstGeom>
        </p:spPr>
      </p:pic>
      <p:sp>
        <p:nvSpPr>
          <p:cNvPr id="6" name="Prostokąt 5"/>
          <p:cNvSpPr/>
          <p:nvPr/>
        </p:nvSpPr>
        <p:spPr>
          <a:xfrm>
            <a:off x="3937135" y="10046928"/>
            <a:ext cx="1993816" cy="276999"/>
          </a:xfrm>
          <a:prstGeom prst="rect">
            <a:avLst/>
          </a:prstGeom>
        </p:spPr>
        <p:txBody>
          <a:bodyPr wrap="none">
            <a:spAutoFit/>
          </a:bodyPr>
          <a:lstStyle/>
          <a:p>
            <a:pPr>
              <a:lnSpc>
                <a:spcPct val="100000"/>
              </a:lnSpc>
            </a:pPr>
            <a:r>
              <a:rPr lang="pl-PL" sz="1200" dirty="0">
                <a:latin typeface="Calibri" panose="020F0502020204030204" pitchFamily="34" charset="0"/>
                <a:cs typeface="Calibri" panose="020F0502020204030204" pitchFamily="34" charset="0"/>
              </a:rPr>
              <a:t>Source: </a:t>
            </a:r>
            <a:r>
              <a:rPr lang="pl-PL" sz="1200" b="1" u="sng" dirty="0"/>
              <a:t>https://migam.org/</a:t>
            </a:r>
            <a:endParaRPr lang="pl-PL"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2721079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20198</TotalTime>
  <Words>538</Words>
  <Application>Microsoft Office PowerPoint</Application>
  <PresentationFormat>Niestandardowy</PresentationFormat>
  <Paragraphs>40</Paragraphs>
  <Slides>2</Slides>
  <Notes>1</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2</vt:i4>
      </vt:variant>
    </vt:vector>
  </HeadingPairs>
  <TitlesOfParts>
    <vt:vector size="9" baseType="lpstr">
      <vt:lpstr>Arial</vt:lpstr>
      <vt:lpstr>Calibri</vt:lpstr>
      <vt:lpstr>Century Schoolbook</vt:lpstr>
      <vt:lpstr>Montserrat</vt:lpstr>
      <vt:lpstr>Open Sans</vt:lpstr>
      <vt:lpstr>Poppins</vt:lpstr>
      <vt:lpstr>1_Office Theme</vt:lpstr>
      <vt:lpstr>Prezentacja programu PowerPoint</vt:lpstr>
      <vt:lpstr>Prezentacja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Konto Microsoft</cp:lastModifiedBy>
  <cp:revision>649</cp:revision>
  <dcterms:created xsi:type="dcterms:W3CDTF">2020-10-14T13:32:04Z</dcterms:created>
  <dcterms:modified xsi:type="dcterms:W3CDTF">2025-04-25T14:28:55Z</dcterms:modified>
</cp:coreProperties>
</file>