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4" r:id="rId3"/>
    <p:sldMasterId id="2147483932" r:id="rId4"/>
  </p:sldMasterIdLst>
  <p:notesMasterIdLst>
    <p:notesMasterId r:id="rId11"/>
  </p:notesMasterIdLst>
  <p:handoutMasterIdLst>
    <p:handoutMasterId r:id="rId12"/>
  </p:handoutMasterIdLst>
  <p:sldIdLst>
    <p:sldId id="323" r:id="rId5"/>
    <p:sldId id="319" r:id="rId6"/>
    <p:sldId id="348" r:id="rId7"/>
    <p:sldId id="345" r:id="rId8"/>
    <p:sldId id="351" r:id="rId9"/>
    <p:sldId id="332" r:id="rId10"/>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4726"/>
    <a:srgbClr val="ECECEC"/>
    <a:srgbClr val="0E72B5"/>
    <a:srgbClr val="083F59"/>
    <a:srgbClr val="30583F"/>
    <a:srgbClr val="17AAA3"/>
    <a:srgbClr val="FEC713"/>
    <a:srgbClr val="28ACE2"/>
    <a:srgbClr val="702E8C"/>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varScale="1">
        <p:scale>
          <a:sx n="68" d="100"/>
          <a:sy n="68" d="100"/>
        </p:scale>
        <p:origin x="2685" y="45"/>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slideMaster" Target="slideMasters/slideMaster1.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4/20/2025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‹Nr.›</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4/20/2025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‹Nr.›</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133B2F-6662-2B4E-A57B-B009C830B425}" type="slidenum">
              <a:rPr lang="en-US" smtClean="0"/>
              <a:t>3</a:t>
            </a:fld>
            <a:endParaRPr lang="en-US"/>
          </a:p>
        </p:txBody>
      </p:sp>
    </p:spTree>
    <p:extLst>
      <p:ext uri="{BB962C8B-B14F-4D97-AF65-F5344CB8AC3E}">
        <p14:creationId xmlns:p14="http://schemas.microsoft.com/office/powerpoint/2010/main" val="40286752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0" y="5681479"/>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431015" y="2429218"/>
            <a:ext cx="6607312" cy="416575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2" name="Text Placeholder 32">
            <a:extLst>
              <a:ext uri="{FF2B5EF4-FFF2-40B4-BE49-F238E27FC236}">
                <a16:creationId xmlns:a16="http://schemas.microsoft.com/office/drawing/2014/main" id="{343DEA9D-686A-C14E-5DE5-1C6C50A28101}"/>
              </a:ext>
            </a:extLst>
          </p:cNvPr>
          <p:cNvSpPr>
            <a:spLocks noGrp="1"/>
          </p:cNvSpPr>
          <p:nvPr>
            <p:ph type="body" sz="quarter" idx="11" hasCustomPrompt="1"/>
          </p:nvPr>
        </p:nvSpPr>
        <p:spPr>
          <a:xfrm>
            <a:off x="576450" y="7068312"/>
            <a:ext cx="2951698"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83" name="Text Placeholder 32">
            <a:extLst>
              <a:ext uri="{FF2B5EF4-FFF2-40B4-BE49-F238E27FC236}">
                <a16:creationId xmlns:a16="http://schemas.microsoft.com/office/drawing/2014/main" id="{F29940C7-C2FA-3202-0DED-41515BCD38D8}"/>
              </a:ext>
            </a:extLst>
          </p:cNvPr>
          <p:cNvSpPr>
            <a:spLocks noGrp="1"/>
          </p:cNvSpPr>
          <p:nvPr>
            <p:ph type="body" sz="quarter" idx="16" hasCustomPrompt="1"/>
          </p:nvPr>
        </p:nvSpPr>
        <p:spPr>
          <a:xfrm>
            <a:off x="576449" y="7915963"/>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grpSp>
        <p:nvGrpSpPr>
          <p:cNvPr id="87" name="Graphic 95">
            <a:extLst>
              <a:ext uri="{FF2B5EF4-FFF2-40B4-BE49-F238E27FC236}">
                <a16:creationId xmlns:a16="http://schemas.microsoft.com/office/drawing/2014/main" id="{24ECF41F-3DBB-1357-E03F-D8A6A69D75B3}"/>
              </a:ext>
            </a:extLst>
          </p:cNvPr>
          <p:cNvGrpSpPr/>
          <p:nvPr userDrawn="1"/>
        </p:nvGrpSpPr>
        <p:grpSpPr>
          <a:xfrm>
            <a:off x="431015" y="1131585"/>
            <a:ext cx="1509109" cy="423922"/>
            <a:chOff x="584588" y="9078286"/>
            <a:chExt cx="1509109" cy="423922"/>
          </a:xfrm>
          <a:solidFill>
            <a:srgbClr val="000000"/>
          </a:solidFill>
        </p:grpSpPr>
        <p:sp>
          <p:nvSpPr>
            <p:cNvPr id="88" name="Freeform 87">
              <a:extLst>
                <a:ext uri="{FF2B5EF4-FFF2-40B4-BE49-F238E27FC236}">
                  <a16:creationId xmlns:a16="http://schemas.microsoft.com/office/drawing/2014/main" id="{D3ED7CCB-67DA-1DD1-585B-68EB3B0A0BF1}"/>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7D28033E-9F3B-7C99-C764-E728C70ABC76}"/>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14726"/>
              </a:solidFill>
              <a:prstDash val="solid"/>
              <a:miter/>
            </a:ln>
          </p:spPr>
          <p:txBody>
            <a:bodyPr rtlCol="0" anchor="ctr"/>
            <a:lstStyle/>
            <a:p>
              <a:endParaRPr lang="en-US"/>
            </a:p>
          </p:txBody>
        </p:sp>
      </p:grpSp>
      <p:sp>
        <p:nvSpPr>
          <p:cNvPr id="90" name="Text Placeholder 23">
            <a:extLst>
              <a:ext uri="{FF2B5EF4-FFF2-40B4-BE49-F238E27FC236}">
                <a16:creationId xmlns:a16="http://schemas.microsoft.com/office/drawing/2014/main" id="{F04953B6-CE3E-EC42-F4B7-AD204E3E3374}"/>
              </a:ext>
            </a:extLst>
          </p:cNvPr>
          <p:cNvSpPr>
            <a:spLocks noGrp="1"/>
          </p:cNvSpPr>
          <p:nvPr>
            <p:ph type="body" sz="quarter" idx="17" hasCustomPrompt="1"/>
          </p:nvPr>
        </p:nvSpPr>
        <p:spPr>
          <a:xfrm>
            <a:off x="475345" y="1170848"/>
            <a:ext cx="1230818"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91" name="Text Placeholder 23">
            <a:extLst>
              <a:ext uri="{FF2B5EF4-FFF2-40B4-BE49-F238E27FC236}">
                <a16:creationId xmlns:a16="http://schemas.microsoft.com/office/drawing/2014/main" id="{FDF43466-BB03-94C9-6027-A27E1CE7FBF2}"/>
              </a:ext>
            </a:extLst>
          </p:cNvPr>
          <p:cNvSpPr>
            <a:spLocks noGrp="1"/>
          </p:cNvSpPr>
          <p:nvPr>
            <p:ph type="body" sz="quarter" idx="18" hasCustomPrompt="1"/>
          </p:nvPr>
        </p:nvSpPr>
        <p:spPr>
          <a:xfrm>
            <a:off x="2039612" y="1164318"/>
            <a:ext cx="1287131" cy="419205"/>
          </a:xfrm>
          <a:prstGeom prst="rect">
            <a:avLst/>
          </a:prstGeom>
          <a:noFill/>
        </p:spPr>
        <p:txBody>
          <a:bodyPr>
            <a:noAutofit/>
          </a:bodyPr>
          <a:lstStyle>
            <a:lvl1pPr marL="0" indent="0" algn="l">
              <a:spcBef>
                <a:spcPts val="0"/>
              </a:spcBef>
              <a:buNone/>
              <a:defRPr sz="1000" b="0" i="0">
                <a:solidFill>
                  <a:srgbClr val="083F59"/>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7004" y="0"/>
            <a:ext cx="3522338" cy="2659725"/>
          </a:xfrm>
          <a:prstGeom prst="rect">
            <a:avLst/>
          </a:prstGeom>
        </p:spPr>
      </p:pic>
      <p:pic>
        <p:nvPicPr>
          <p:cNvPr id="4" name="Picture 3">
            <a:extLst>
              <a:ext uri="{FF2B5EF4-FFF2-40B4-BE49-F238E27FC236}">
                <a16:creationId xmlns:a16="http://schemas.microsoft.com/office/drawing/2014/main" id="{D69AD1E6-16FE-2BF9-095A-861B6A0196B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sp>
        <p:nvSpPr>
          <p:cNvPr id="6" name="Rectangle 5">
            <a:extLst>
              <a:ext uri="{FF2B5EF4-FFF2-40B4-BE49-F238E27FC236}">
                <a16:creationId xmlns:a16="http://schemas.microsoft.com/office/drawing/2014/main" id="{55EF9A95-A7B7-5A33-122F-60FEE271BC0F}"/>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22259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pic>
        <p:nvPicPr>
          <p:cNvPr id="446" name="Picture 445">
            <a:extLst>
              <a:ext uri="{FF2B5EF4-FFF2-40B4-BE49-F238E27FC236}">
                <a16:creationId xmlns:a16="http://schemas.microsoft.com/office/drawing/2014/main" id="{F5F16B76-62CD-3339-48A4-7E070436946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93882" y="10212007"/>
            <a:ext cx="1184829" cy="272079"/>
          </a:xfrm>
          <a:prstGeom prst="rect">
            <a:avLst/>
          </a:prstGeom>
          <a:ln>
            <a:noFill/>
          </a:ln>
          <a:extLst>
            <a:ext uri="{53640926-AAD7-44D8-BBD7-CCE9431645EC}">
              <a14:shadowObscured xmlns:a14="http://schemas.microsoft.com/office/drawing/2010/main"/>
            </a:ext>
          </a:extLst>
        </p:spPr>
      </p:pic>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0E72B5"/>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2769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E14726"/>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3837252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vider">
    <p:spTree>
      <p:nvGrpSpPr>
        <p:cNvPr id="1" name=""/>
        <p:cNvGrpSpPr/>
        <p:nvPr/>
      </p:nvGrpSpPr>
      <p:grpSpPr>
        <a:xfrm>
          <a:off x="0" y="0"/>
          <a:ext cx="0" cy="0"/>
          <a:chOff x="0" y="0"/>
          <a:chExt cx="0" cy="0"/>
        </a:xfrm>
      </p:grpSpPr>
      <p:sp>
        <p:nvSpPr>
          <p:cNvPr id="128" name="Freeform 127">
            <a:extLst>
              <a:ext uri="{FF2B5EF4-FFF2-40B4-BE49-F238E27FC236}">
                <a16:creationId xmlns:a16="http://schemas.microsoft.com/office/drawing/2014/main" id="{415C0FFF-A5FA-DB4E-AA28-BC65963C1B88}"/>
              </a:ext>
            </a:extLst>
          </p:cNvPr>
          <p:cNvSpPr/>
          <p:nvPr userDrawn="1"/>
        </p:nvSpPr>
        <p:spPr>
          <a:xfrm>
            <a:off x="301801" y="382022"/>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solidFill>
            <a:srgbClr val="30583F"/>
          </a:solidFill>
          <a:ln w="24491"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1A2E40-53D7-A445-B3EA-EBA0F6C41D9E}"/>
              </a:ext>
            </a:extLst>
          </p:cNvPr>
          <p:cNvSpPr/>
          <p:nvPr userDrawn="1"/>
        </p:nvSpPr>
        <p:spPr>
          <a:xfrm>
            <a:off x="2353483" y="2387158"/>
            <a:ext cx="5400000" cy="144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103" name="Text Placeholder 3">
            <a:extLst>
              <a:ext uri="{FF2B5EF4-FFF2-40B4-BE49-F238E27FC236}">
                <a16:creationId xmlns:a16="http://schemas.microsoft.com/office/drawing/2014/main" id="{B8FD85B4-7D91-5042-9A1E-C5532C7322DD}"/>
              </a:ext>
            </a:extLst>
          </p:cNvPr>
          <p:cNvSpPr>
            <a:spLocks noGrp="1"/>
          </p:cNvSpPr>
          <p:nvPr>
            <p:ph type="body" sz="quarter" idx="14" hasCustomPrompt="1"/>
          </p:nvPr>
        </p:nvSpPr>
        <p:spPr>
          <a:xfrm>
            <a:off x="728257" y="1363465"/>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104" name="Text Placeholder 3">
            <a:extLst>
              <a:ext uri="{FF2B5EF4-FFF2-40B4-BE49-F238E27FC236}">
                <a16:creationId xmlns:a16="http://schemas.microsoft.com/office/drawing/2014/main" id="{0C9DBD77-CF34-0846-A498-521E26D89BBF}"/>
              </a:ext>
            </a:extLst>
          </p:cNvPr>
          <p:cNvSpPr>
            <a:spLocks noGrp="1"/>
          </p:cNvSpPr>
          <p:nvPr>
            <p:ph type="body" sz="quarter" idx="15" hasCustomPrompt="1"/>
          </p:nvPr>
        </p:nvSpPr>
        <p:spPr>
          <a:xfrm>
            <a:off x="3438435" y="2957775"/>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divider title</a:t>
            </a:r>
            <a:endParaRPr lang="en-US" dirty="0"/>
          </a:p>
        </p:txBody>
      </p:sp>
      <p:sp>
        <p:nvSpPr>
          <p:cNvPr id="208" name="Slide Number Placeholder 5">
            <a:extLst>
              <a:ext uri="{FF2B5EF4-FFF2-40B4-BE49-F238E27FC236}">
                <a16:creationId xmlns:a16="http://schemas.microsoft.com/office/drawing/2014/main" id="{68EE65E2-BEFA-4159-244C-56B4C1BA28F9}"/>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2" name="Rectangle 1">
            <a:extLst>
              <a:ext uri="{FF2B5EF4-FFF2-40B4-BE49-F238E27FC236}">
                <a16:creationId xmlns:a16="http://schemas.microsoft.com/office/drawing/2014/main" id="{86C41084-F55F-299D-EA5E-2403BAFB896B}"/>
              </a:ext>
            </a:extLst>
          </p:cNvPr>
          <p:cNvSpPr/>
          <p:nvPr userDrawn="1"/>
        </p:nvSpPr>
        <p:spPr>
          <a:xfrm>
            <a:off x="7559675" y="0"/>
            <a:ext cx="923925" cy="10691813"/>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Freeform 59">
            <a:extLst>
              <a:ext uri="{FF2B5EF4-FFF2-40B4-BE49-F238E27FC236}">
                <a16:creationId xmlns:a16="http://schemas.microsoft.com/office/drawing/2014/main" id="{759C69A8-DC86-3A4E-1789-7AF34537B7AC}"/>
              </a:ext>
            </a:extLst>
          </p:cNvPr>
          <p:cNvSpPr/>
          <p:nvPr userDrawn="1"/>
        </p:nvSpPr>
        <p:spPr>
          <a:xfrm>
            <a:off x="179881" y="696599"/>
            <a:ext cx="6956072" cy="8528151"/>
          </a:xfrm>
          <a:custGeom>
            <a:avLst/>
            <a:gdLst>
              <a:gd name="connsiteX0" fmla="*/ 6837539 w 6837538"/>
              <a:gd name="connsiteY0" fmla="*/ 747378 h 7584050"/>
              <a:gd name="connsiteX1" fmla="*/ 6837539 w 6837538"/>
              <a:gd name="connsiteY1" fmla="*/ 7584051 h 7584050"/>
              <a:gd name="connsiteX2" fmla="*/ 1567906 w 6837538"/>
              <a:gd name="connsiteY2" fmla="*/ 7584051 h 7584050"/>
              <a:gd name="connsiteX3" fmla="*/ 0 w 6837538"/>
              <a:gd name="connsiteY3" fmla="*/ 6015782 h 7584050"/>
              <a:gd name="connsiteX4" fmla="*/ 0 w 6837538"/>
              <a:gd name="connsiteY4" fmla="*/ 0 h 7584050"/>
              <a:gd name="connsiteX5" fmla="*/ 6090334 w 6837538"/>
              <a:gd name="connsiteY5" fmla="*/ 0 h 7584050"/>
              <a:gd name="connsiteX6" fmla="*/ 6837539 w 6837538"/>
              <a:gd name="connsiteY6" fmla="*/ 747378 h 758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37538" h="7584050">
                <a:moveTo>
                  <a:pt x="6837539" y="747378"/>
                </a:moveTo>
                <a:lnTo>
                  <a:pt x="6837539" y="7584051"/>
                </a:lnTo>
                <a:lnTo>
                  <a:pt x="1567906" y="7584051"/>
                </a:lnTo>
                <a:cubicBezTo>
                  <a:pt x="703108" y="7584051"/>
                  <a:pt x="0" y="6880780"/>
                  <a:pt x="0" y="6015782"/>
                </a:cubicBezTo>
                <a:lnTo>
                  <a:pt x="0" y="0"/>
                </a:lnTo>
                <a:lnTo>
                  <a:pt x="6090334" y="0"/>
                </a:lnTo>
                <a:cubicBezTo>
                  <a:pt x="6501910" y="0"/>
                  <a:pt x="6837539" y="333257"/>
                  <a:pt x="6837539" y="747378"/>
                </a:cubicBezTo>
                <a:close/>
              </a:path>
            </a:pathLst>
          </a:custGeom>
          <a:blipFill dpi="0" rotWithShape="1">
            <a:blip r:embed="rId2"/>
            <a:srcRect/>
            <a:stretch>
              <a:fillRect l="-73494" t="30261" r="41920" b="-30261"/>
            </a:stretch>
          </a:blipFill>
          <a:ln w="24491" cap="flat">
            <a:noFill/>
            <a:prstDash val="solid"/>
            <a:miter/>
          </a:ln>
        </p:spPr>
        <p:txBody>
          <a:bodyPr rtlCol="0" anchor="ctr"/>
          <a:lstStyle/>
          <a:p>
            <a:endParaRPr lang="en-US"/>
          </a:p>
        </p:txBody>
      </p:sp>
    </p:spTree>
    <p:extLst>
      <p:ext uri="{BB962C8B-B14F-4D97-AF65-F5344CB8AC3E}">
        <p14:creationId xmlns:p14="http://schemas.microsoft.com/office/powerpoint/2010/main" val="1870983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53" name="Freeform 52">
            <a:extLst>
              <a:ext uri="{FF2B5EF4-FFF2-40B4-BE49-F238E27FC236}">
                <a16:creationId xmlns:a16="http://schemas.microsoft.com/office/drawing/2014/main" id="{958D2512-BEB4-C74E-98F5-ED95515BE0EE}"/>
              </a:ext>
            </a:extLst>
          </p:cNvPr>
          <p:cNvSpPr/>
          <p:nvPr userDrawn="1"/>
        </p:nvSpPr>
        <p:spPr>
          <a:xfrm rot="10800000" flipH="1">
            <a:off x="326600" y="833119"/>
            <a:ext cx="2555106" cy="8718813"/>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8" name="Text Placeholder 32">
            <a:extLst>
              <a:ext uri="{FF2B5EF4-FFF2-40B4-BE49-F238E27FC236}">
                <a16:creationId xmlns:a16="http://schemas.microsoft.com/office/drawing/2014/main" id="{AFC4C041-4471-1645-B54C-0FB50A90D6A6}"/>
              </a:ext>
            </a:extLst>
          </p:cNvPr>
          <p:cNvSpPr>
            <a:spLocks noGrp="1"/>
          </p:cNvSpPr>
          <p:nvPr>
            <p:ph type="body" sz="quarter" idx="11" hasCustomPrompt="1"/>
          </p:nvPr>
        </p:nvSpPr>
        <p:spPr>
          <a:xfrm>
            <a:off x="2203825" y="3231107"/>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9" name="Text Placeholder 32">
            <a:extLst>
              <a:ext uri="{FF2B5EF4-FFF2-40B4-BE49-F238E27FC236}">
                <a16:creationId xmlns:a16="http://schemas.microsoft.com/office/drawing/2014/main" id="{84498D42-7EBE-2D45-859D-69134CB9C2D1}"/>
              </a:ext>
            </a:extLst>
          </p:cNvPr>
          <p:cNvSpPr>
            <a:spLocks noGrp="1"/>
          </p:cNvSpPr>
          <p:nvPr>
            <p:ph type="body" sz="quarter" idx="48" hasCustomPrompt="1"/>
          </p:nvPr>
        </p:nvSpPr>
        <p:spPr>
          <a:xfrm>
            <a:off x="2973040" y="3231107"/>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0" name="Text Placeholder 32">
            <a:extLst>
              <a:ext uri="{FF2B5EF4-FFF2-40B4-BE49-F238E27FC236}">
                <a16:creationId xmlns:a16="http://schemas.microsoft.com/office/drawing/2014/main" id="{26FF1950-4496-1645-B75F-49EF6F14F04F}"/>
              </a:ext>
            </a:extLst>
          </p:cNvPr>
          <p:cNvSpPr>
            <a:spLocks noGrp="1"/>
          </p:cNvSpPr>
          <p:nvPr>
            <p:ph type="body" sz="quarter" idx="13" hasCustomPrompt="1"/>
          </p:nvPr>
        </p:nvSpPr>
        <p:spPr>
          <a:xfrm>
            <a:off x="2203825" y="3706349"/>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3372917F-6B26-7E44-BE50-63603C24244A}"/>
              </a:ext>
            </a:extLst>
          </p:cNvPr>
          <p:cNvSpPr>
            <a:spLocks noGrp="1"/>
          </p:cNvSpPr>
          <p:nvPr>
            <p:ph type="body" sz="quarter" idx="14" hasCustomPrompt="1"/>
          </p:nvPr>
        </p:nvSpPr>
        <p:spPr>
          <a:xfrm>
            <a:off x="2973040" y="3706349"/>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2" name="Text Placeholder 32">
            <a:extLst>
              <a:ext uri="{FF2B5EF4-FFF2-40B4-BE49-F238E27FC236}">
                <a16:creationId xmlns:a16="http://schemas.microsoft.com/office/drawing/2014/main" id="{AF173301-3788-A541-90F5-BC73B536FC86}"/>
              </a:ext>
            </a:extLst>
          </p:cNvPr>
          <p:cNvSpPr>
            <a:spLocks noGrp="1"/>
          </p:cNvSpPr>
          <p:nvPr>
            <p:ph type="body" sz="quarter" idx="15" hasCustomPrompt="1"/>
          </p:nvPr>
        </p:nvSpPr>
        <p:spPr>
          <a:xfrm>
            <a:off x="2203825" y="4222473"/>
            <a:ext cx="648000" cy="348400"/>
          </a:xfrm>
        </p:spPr>
        <p:txBody>
          <a:bodyPr anchor="ctr">
            <a:noAutofit/>
          </a:bodyPr>
          <a:lstStyle>
            <a:lvl1pPr marL="0" indent="0" algn="ctr">
              <a:buNone/>
              <a:defRPr sz="2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43" name="Text Placeholder 32">
            <a:extLst>
              <a:ext uri="{FF2B5EF4-FFF2-40B4-BE49-F238E27FC236}">
                <a16:creationId xmlns:a16="http://schemas.microsoft.com/office/drawing/2014/main" id="{F2F6DF8D-9960-794E-9897-1F6A288616B6}"/>
              </a:ext>
            </a:extLst>
          </p:cNvPr>
          <p:cNvSpPr>
            <a:spLocks noGrp="1"/>
          </p:cNvSpPr>
          <p:nvPr>
            <p:ph type="body" sz="quarter" idx="19" hasCustomPrompt="1"/>
          </p:nvPr>
        </p:nvSpPr>
        <p:spPr>
          <a:xfrm>
            <a:off x="2973040" y="4222473"/>
            <a:ext cx="4260036" cy="348400"/>
          </a:xfrm>
        </p:spPr>
        <p:txBody>
          <a:bodyPr anchor="ctr">
            <a:noAutofit/>
          </a:bodyPr>
          <a:lstStyle>
            <a:lvl1pPr marL="0" indent="0" algn="l">
              <a:buNone/>
              <a:defRPr sz="1600" b="0" i="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8" name="Graphic 317">
            <a:extLst>
              <a:ext uri="{FF2B5EF4-FFF2-40B4-BE49-F238E27FC236}">
                <a16:creationId xmlns:a16="http://schemas.microsoft.com/office/drawing/2014/main" id="{50AC76A7-F1F5-854F-ABC4-3BA775EB48FC}"/>
              </a:ext>
            </a:extLst>
          </p:cNvPr>
          <p:cNvSpPr/>
          <p:nvPr userDrawn="1"/>
        </p:nvSpPr>
        <p:spPr>
          <a:xfrm rot="10800000">
            <a:off x="-1" y="2195796"/>
            <a:ext cx="2955366" cy="8503489"/>
          </a:xfrm>
          <a:custGeom>
            <a:avLst/>
            <a:gdLst>
              <a:gd name="connsiteX0" fmla="*/ 1268454 w 1268453"/>
              <a:gd name="connsiteY0" fmla="*/ 0 h 3649726"/>
              <a:gd name="connsiteX1" fmla="*/ 312022 w 1268453"/>
              <a:gd name="connsiteY1" fmla="*/ 0 h 3649726"/>
              <a:gd name="connsiteX2" fmla="*/ 0 w 1268453"/>
              <a:gd name="connsiteY2" fmla="*/ 1291780 h 3649726"/>
              <a:gd name="connsiteX3" fmla="*/ 1268454 w 1268453"/>
              <a:gd name="connsiteY3" fmla="*/ 3649727 h 3649726"/>
              <a:gd name="connsiteX4" fmla="*/ 1268454 w 1268453"/>
              <a:gd name="connsiteY4" fmla="*/ 0 h 36497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53" h="3649726">
                <a:moveTo>
                  <a:pt x="1268454" y="0"/>
                </a:moveTo>
                <a:lnTo>
                  <a:pt x="312022" y="0"/>
                </a:lnTo>
                <a:cubicBezTo>
                  <a:pt x="112425" y="386882"/>
                  <a:pt x="0" y="825892"/>
                  <a:pt x="0" y="1291780"/>
                </a:cubicBezTo>
                <a:cubicBezTo>
                  <a:pt x="0" y="2276498"/>
                  <a:pt x="504286" y="3143929"/>
                  <a:pt x="1268454" y="3649727"/>
                </a:cubicBezTo>
                <a:lnTo>
                  <a:pt x="1268454" y="0"/>
                </a:lnTo>
                <a:close/>
              </a:path>
            </a:pathLst>
          </a:custGeom>
          <a:noFill/>
          <a:ln w="8132" cap="flat">
            <a:noFill/>
            <a:prstDash val="solid"/>
            <a:miter/>
          </a:ln>
          <a:effectLst>
            <a:innerShdw blurRad="495300" dist="203200" dir="12720000">
              <a:prstClr val="black">
                <a:alpha val="34000"/>
              </a:prstClr>
            </a:innerShdw>
          </a:effectLst>
        </p:spPr>
        <p:txBody>
          <a:bodyPr rtlCol="0" anchor="ctr"/>
          <a:lstStyle/>
          <a:p>
            <a:endParaRPr lang="en-US">
              <a:latin typeface="Calibri" panose="020F0502020204030204" pitchFamily="34" charset="0"/>
              <a:cs typeface="Calibri" panose="020F0502020204030204" pitchFamily="34" charset="0"/>
            </a:endParaRPr>
          </a:p>
        </p:txBody>
      </p:sp>
      <p:sp>
        <p:nvSpPr>
          <p:cNvPr id="49" name="Rectangle 48">
            <a:extLst>
              <a:ext uri="{FF2B5EF4-FFF2-40B4-BE49-F238E27FC236}">
                <a16:creationId xmlns:a16="http://schemas.microsoft.com/office/drawing/2014/main" id="{D2098A53-0134-4E4E-A915-CC50FD0C47D5}"/>
              </a:ext>
            </a:extLst>
          </p:cNvPr>
          <p:cNvSpPr/>
          <p:nvPr userDrawn="1"/>
        </p:nvSpPr>
        <p:spPr>
          <a:xfrm>
            <a:off x="3334602" y="7549150"/>
            <a:ext cx="3798570"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sp>
        <p:nvSpPr>
          <p:cNvPr id="50" name="Rectangle 49">
            <a:extLst>
              <a:ext uri="{FF2B5EF4-FFF2-40B4-BE49-F238E27FC236}">
                <a16:creationId xmlns:a16="http://schemas.microsoft.com/office/drawing/2014/main" id="{EB5A765F-5909-294C-880F-7DE7AA4C4233}"/>
              </a:ext>
            </a:extLst>
          </p:cNvPr>
          <p:cNvSpPr/>
          <p:nvPr userDrawn="1"/>
        </p:nvSpPr>
        <p:spPr>
          <a:xfrm>
            <a:off x="264671" y="7671749"/>
            <a:ext cx="2617035" cy="40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51" name="Picture 50">
            <a:extLst>
              <a:ext uri="{FF2B5EF4-FFF2-40B4-BE49-F238E27FC236}">
                <a16:creationId xmlns:a16="http://schemas.microsoft.com/office/drawing/2014/main" id="{2CFEF3CB-DDBB-614D-ABAE-AE1A4B0151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51606" y="7735162"/>
            <a:ext cx="1184829" cy="272079"/>
          </a:xfrm>
          <a:prstGeom prst="rect">
            <a:avLst/>
          </a:prstGeom>
          <a:ln>
            <a:noFill/>
          </a:ln>
          <a:extLst>
            <a:ext uri="{53640926-AAD7-44D8-BBD7-CCE9431645EC}">
              <a14:shadowObscured xmlns:a14="http://schemas.microsoft.com/office/drawing/2010/main"/>
            </a:ext>
          </a:extLst>
        </p:spPr>
      </p:pic>
      <p:sp>
        <p:nvSpPr>
          <p:cNvPr id="55" name="Text Placeholder 32">
            <a:extLst>
              <a:ext uri="{FF2B5EF4-FFF2-40B4-BE49-F238E27FC236}">
                <a16:creationId xmlns:a16="http://schemas.microsoft.com/office/drawing/2014/main" id="{2F2AC1C0-6F40-D744-9AE1-2ADFCC2B41C3}"/>
              </a:ext>
            </a:extLst>
          </p:cNvPr>
          <p:cNvSpPr>
            <a:spLocks noGrp="1"/>
          </p:cNvSpPr>
          <p:nvPr>
            <p:ph type="body" sz="quarter" idx="47" hasCustomPrompt="1"/>
          </p:nvPr>
        </p:nvSpPr>
        <p:spPr>
          <a:xfrm rot="16200000">
            <a:off x="-535785" y="4267698"/>
            <a:ext cx="3392531" cy="1070954"/>
          </a:xfrm>
        </p:spPr>
        <p:txBody>
          <a:bodyPr>
            <a:noAutofit/>
          </a:bodyPr>
          <a:lstStyle>
            <a:lvl1pPr marL="0" indent="0" algn="r">
              <a:buNone/>
              <a:defRPr sz="55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 name="Straight Connector 2">
            <a:extLst>
              <a:ext uri="{FF2B5EF4-FFF2-40B4-BE49-F238E27FC236}">
                <a16:creationId xmlns:a16="http://schemas.microsoft.com/office/drawing/2014/main" id="{38AFE722-994A-2C43-8F0D-18DA99890C3D}"/>
              </a:ext>
            </a:extLst>
          </p:cNvPr>
          <p:cNvCxnSpPr>
            <a:cxnSpLocks/>
          </p:cNvCxnSpPr>
          <p:nvPr userDrawn="1"/>
        </p:nvCxnSpPr>
        <p:spPr>
          <a:xfrm flipH="1">
            <a:off x="2203825" y="3636657"/>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DB27BDE-51AC-8246-912E-0BCBB4C083BA}"/>
              </a:ext>
            </a:extLst>
          </p:cNvPr>
          <p:cNvCxnSpPr>
            <a:cxnSpLocks/>
          </p:cNvCxnSpPr>
          <p:nvPr userDrawn="1"/>
        </p:nvCxnSpPr>
        <p:spPr>
          <a:xfrm flipH="1">
            <a:off x="2203825" y="4142348"/>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DA1FF14-6A24-B347-BBFC-A3F15D881E93}"/>
              </a:ext>
            </a:extLst>
          </p:cNvPr>
          <p:cNvCxnSpPr>
            <a:cxnSpLocks/>
          </p:cNvCxnSpPr>
          <p:nvPr userDrawn="1"/>
        </p:nvCxnSpPr>
        <p:spPr>
          <a:xfrm flipH="1">
            <a:off x="2203825" y="4639162"/>
            <a:ext cx="5040000" cy="0"/>
          </a:xfrm>
          <a:prstGeom prst="line">
            <a:avLst/>
          </a:prstGeom>
          <a:ln w="12700">
            <a:solidFill>
              <a:srgbClr val="252324"/>
            </a:solidFill>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9B390077-D518-C189-3065-5F272FDF2743}"/>
              </a:ext>
            </a:extLst>
          </p:cNvPr>
          <p:cNvSpPr/>
          <p:nvPr userDrawn="1"/>
        </p:nvSpPr>
        <p:spPr>
          <a:xfrm>
            <a:off x="-1832956" y="-371331"/>
            <a:ext cx="1832953" cy="1320799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Slide Number Placeholder 5">
            <a:extLst>
              <a:ext uri="{FF2B5EF4-FFF2-40B4-BE49-F238E27FC236}">
                <a16:creationId xmlns:a16="http://schemas.microsoft.com/office/drawing/2014/main" id="{20D03E82-E54E-F8B0-9E5C-7BE302F7D992}"/>
              </a:ext>
            </a:extLst>
          </p:cNvPr>
          <p:cNvSpPr>
            <a:spLocks noGrp="1"/>
          </p:cNvSpPr>
          <p:nvPr userDrawn="1">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32" name="Group 31">
            <a:extLst>
              <a:ext uri="{FF2B5EF4-FFF2-40B4-BE49-F238E27FC236}">
                <a16:creationId xmlns:a16="http://schemas.microsoft.com/office/drawing/2014/main" id="{E28FAB55-514D-29AF-C8F9-440CCBE922D7}"/>
              </a:ext>
            </a:extLst>
          </p:cNvPr>
          <p:cNvGrpSpPr/>
          <p:nvPr userDrawn="1"/>
        </p:nvGrpSpPr>
        <p:grpSpPr>
          <a:xfrm rot="16584903">
            <a:off x="169270" y="395536"/>
            <a:ext cx="2061589" cy="1788378"/>
            <a:chOff x="-1397183" y="824494"/>
            <a:chExt cx="1192352" cy="1034336"/>
          </a:xfrm>
        </p:grpSpPr>
        <p:sp>
          <p:nvSpPr>
            <p:cNvPr id="29" name="Freeform 28">
              <a:extLst>
                <a:ext uri="{FF2B5EF4-FFF2-40B4-BE49-F238E27FC236}">
                  <a16:creationId xmlns:a16="http://schemas.microsoft.com/office/drawing/2014/main" id="{507F2B47-BD35-620D-4521-48E5D9AA2961}"/>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EAC04783-B867-EF80-8C22-B2CE45563C39}"/>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A989DB5-E4D1-9A81-D1B6-5FE2809BB5C2}"/>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02721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‹Nr.›</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Slide Number Placeholder 5">
            <a:extLst>
              <a:ext uri="{FF2B5EF4-FFF2-40B4-BE49-F238E27FC236}">
                <a16:creationId xmlns:a16="http://schemas.microsoft.com/office/drawing/2014/main" id="{27D4BD39-FC27-6B4F-AA5E-C3CF9179CB4A}"/>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11" name="Text Box 5">
            <a:extLst>
              <a:ext uri="{FF2B5EF4-FFF2-40B4-BE49-F238E27FC236}">
                <a16:creationId xmlns:a16="http://schemas.microsoft.com/office/drawing/2014/main" id="{B22EC229-BE6D-DF49-9F4C-E3905A756919}"/>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4428D3F9-6974-3B8A-DA45-D029219EAD42}"/>
              </a:ext>
            </a:extLst>
          </p:cNvPr>
          <p:cNvGrpSpPr/>
          <p:nvPr userDrawn="1"/>
        </p:nvGrpSpPr>
        <p:grpSpPr>
          <a:xfrm rot="20121967" flipH="1">
            <a:off x="252221" y="10160164"/>
            <a:ext cx="261668" cy="227012"/>
            <a:chOff x="3962604" y="4534014"/>
            <a:chExt cx="1470421" cy="1301140"/>
          </a:xfrm>
        </p:grpSpPr>
        <p:sp>
          <p:nvSpPr>
            <p:cNvPr id="6" name="Freeform 5">
              <a:extLst>
                <a:ext uri="{FF2B5EF4-FFF2-40B4-BE49-F238E27FC236}">
                  <a16:creationId xmlns:a16="http://schemas.microsoft.com/office/drawing/2014/main" id="{04F83E43-5132-E7A9-7D68-38388B2D13CD}"/>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49966DC-78B9-2A08-DA98-A04014CFAA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A363F4B-0CC6-7D4E-989C-C43E8291301A}"/>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CEEC9D0-2D8D-7B50-A6A9-3346501080E0}"/>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3AB9771-51DE-9DD5-E6AB-93EA07A03BA6}"/>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0BA9FDA-264A-2982-D625-7E9D510F110F}"/>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4EBEF02-D406-FDF5-4648-6FBB2F660D13}"/>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9E817A9-74AD-D814-96E8-097F1693D4E7}"/>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891014926"/>
      </p:ext>
    </p:extLst>
  </p:cSld>
  <p:clrMap bg1="lt1" tx1="dk1" bg2="lt2" tx2="dk2" accent1="accent1" accent2="accent2" accent3="accent3" accent4="accent4" accent5="accent5" accent6="accent6" hlink="hlink" folHlink="folHlink"/>
  <p:sldLayoutIdLst>
    <p:sldLayoutId id="2147483951" r:id="rId1"/>
    <p:sldLayoutId id="2147483945" r:id="rId2"/>
    <p:sldLayoutId id="2147483957" r:id="rId3"/>
    <p:sldLayoutId id="2147483958" r:id="rId4"/>
    <p:sldLayoutId id="2147483946" r:id="rId5"/>
  </p:sldLayoutIdLst>
  <p:hf hdr="0" ftr="0" dt="0"/>
  <p:txStyles>
    <p:titleStyle>
      <a:lvl1pPr algn="l" defTabSz="755934" rtl="0" eaLnBrk="1" latinLnBrk="0" hangingPunct="1">
        <a:lnSpc>
          <a:spcPct val="90000"/>
        </a:lnSpc>
        <a:spcBef>
          <a:spcPct val="0"/>
        </a:spcBef>
        <a:buNone/>
        <a:defRPr sz="3637" b="0" i="0" kern="1200">
          <a:solidFill>
            <a:srgbClr val="5C5C5C"/>
          </a:solidFill>
          <a:latin typeface="Calibri" panose="020F0502020204030204" pitchFamily="34" charset="0"/>
          <a:ea typeface="+mj-ea"/>
          <a:cs typeface="Calibri" panose="020F0502020204030204" pitchFamily="34" charset="0"/>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rgbClr val="5C5C5C"/>
          </a:solidFill>
          <a:latin typeface="Calibri" panose="020F0502020204030204" pitchFamily="34" charset="0"/>
          <a:ea typeface="+mn-ea"/>
          <a:cs typeface="Calibri" panose="020F050202020403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rgbClr val="5C5C5C"/>
          </a:solidFill>
          <a:latin typeface="Calibri" panose="020F0502020204030204" pitchFamily="34" charset="0"/>
          <a:ea typeface="+mn-ea"/>
          <a:cs typeface="Calibri" panose="020F050202020403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rgbClr val="5C5C5C"/>
          </a:solidFill>
          <a:latin typeface="Calibri" panose="020F0502020204030204" pitchFamily="34" charset="0"/>
          <a:ea typeface="+mn-ea"/>
          <a:cs typeface="Calibri" panose="020F050202020403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rgbClr val="5C5C5C"/>
          </a:solidFill>
          <a:latin typeface="Calibri" panose="020F0502020204030204" pitchFamily="34" charset="0"/>
          <a:ea typeface="+mn-ea"/>
          <a:cs typeface="Calibri" panose="020F050202020403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7" userDrawn="1">
          <p15:clr>
            <a:srgbClr val="F26B43"/>
          </p15:clr>
        </p15:guide>
        <p15:guide id="2" pos="2381" userDrawn="1">
          <p15:clr>
            <a:srgbClr val="F26B43"/>
          </p15:clr>
        </p15:guide>
        <p15:guide id="3" pos="317" userDrawn="1">
          <p15:clr>
            <a:srgbClr val="F26B43"/>
          </p15:clr>
        </p15:guide>
        <p15:guide id="4" pos="4422" userDrawn="1">
          <p15:clr>
            <a:srgbClr val="F26B43"/>
          </p15:clr>
        </p15:guide>
        <p15:guide id="5" orient="horz" pos="3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‹Nr.›</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35" r:id="rId2"/>
    <p:sldLayoutId id="2147483936" r:id="rId3"/>
    <p:sldLayoutId id="2147483937" r:id="rId4"/>
    <p:sldLayoutId id="2147483938" r:id="rId5"/>
    <p:sldLayoutId id="2147483939" r:id="rId6"/>
    <p:sldLayoutId id="2147483940" r:id="rId7"/>
    <p:sldLayoutId id="2147483941" r:id="rId8"/>
    <p:sldLayoutId id="2147483943" r:id="rId9"/>
    <p:sldLayoutId id="2147483944" r:id="rId10"/>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hyperlink" Target="https://thevisionworks.brilliantassessments.com/?external=DARE_ASSESSMENT"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png"/><Relationship Id="rId3" Type="http://schemas.openxmlformats.org/officeDocument/2006/relationships/hyperlink" Target="https://momentumconsulting.ie/" TargetMode="External"/><Relationship Id="rId7" Type="http://schemas.openxmlformats.org/officeDocument/2006/relationships/image" Target="../media/image9.jpg"/><Relationship Id="rId12" Type="http://schemas.openxmlformats.org/officeDocument/2006/relationships/image" Target="../media/image14.png"/><Relationship Id="rId2" Type="http://schemas.openxmlformats.org/officeDocument/2006/relationships/hyperlink" Target="https://www.rosleaderpartnership.ie/" TargetMode="External"/><Relationship Id="rId1" Type="http://schemas.openxmlformats.org/officeDocument/2006/relationships/slideLayout" Target="../slideLayouts/slideLayout11.xml"/><Relationship Id="rId6" Type="http://schemas.openxmlformats.org/officeDocument/2006/relationships/hyperlink" Target="https://www.euei.dk/" TargetMode="External"/><Relationship Id="rId11" Type="http://schemas.openxmlformats.org/officeDocument/2006/relationships/image" Target="../media/image13.gif"/><Relationship Id="rId5" Type="http://schemas.openxmlformats.org/officeDocument/2006/relationships/hyperlink" Target="https://thevisionworks.de/en" TargetMode="External"/><Relationship Id="rId10" Type="http://schemas.openxmlformats.org/officeDocument/2006/relationships/image" Target="../media/image12.jpg"/><Relationship Id="rId4" Type="http://schemas.openxmlformats.org/officeDocument/2006/relationships/hyperlink" Target="https://polnocnaizba.pl/" TargetMode="Externa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Picture Placeholder 85">
            <a:extLst>
              <a:ext uri="{FF2B5EF4-FFF2-40B4-BE49-F238E27FC236}">
                <a16:creationId xmlns:a16="http://schemas.microsoft.com/office/drawing/2014/main" id="{98D84280-6993-EF05-035F-BF0AF390842C}"/>
              </a:ext>
            </a:extLst>
          </p:cNvPr>
          <p:cNvPicPr>
            <a:picLocks noGrp="1" noChangeAspect="1"/>
          </p:cNvPicPr>
          <p:nvPr>
            <p:ph type="pic" sz="quarter" idx="43"/>
          </p:nvPr>
        </p:nvPicPr>
        <p:blipFill>
          <a:blip r:embed="rId2"/>
          <a:srcRect t="2715" b="2715"/>
          <a:stretch/>
        </p:blipFill>
        <p:spPr/>
      </p:pic>
      <p:sp>
        <p:nvSpPr>
          <p:cNvPr id="9" name="Text Placeholder 8">
            <a:extLst>
              <a:ext uri="{FF2B5EF4-FFF2-40B4-BE49-F238E27FC236}">
                <a16:creationId xmlns:a16="http://schemas.microsoft.com/office/drawing/2014/main" id="{0E943A54-4DA8-44F9-6C2C-6C8A3BA7B9C5}"/>
              </a:ext>
            </a:extLst>
          </p:cNvPr>
          <p:cNvSpPr>
            <a:spLocks noGrp="1"/>
          </p:cNvSpPr>
          <p:nvPr>
            <p:ph type="body" sz="quarter" idx="11"/>
          </p:nvPr>
        </p:nvSpPr>
        <p:spPr>
          <a:xfrm>
            <a:off x="625947" y="7836621"/>
            <a:ext cx="2951698" cy="574616"/>
          </a:xfrm>
        </p:spPr>
        <p:txBody>
          <a:bodyPr/>
          <a:lstStyle/>
          <a:p>
            <a:r>
              <a:rPr lang="en-US" sz="4800" dirty="0"/>
              <a:t>DARE</a:t>
            </a:r>
          </a:p>
        </p:txBody>
      </p:sp>
      <p:sp>
        <p:nvSpPr>
          <p:cNvPr id="5" name="Text Placeholder 4">
            <a:extLst>
              <a:ext uri="{FF2B5EF4-FFF2-40B4-BE49-F238E27FC236}">
                <a16:creationId xmlns:a16="http://schemas.microsoft.com/office/drawing/2014/main" id="{A8747E34-430B-A1B4-8D1E-BD8A72F07B95}"/>
              </a:ext>
            </a:extLst>
          </p:cNvPr>
          <p:cNvSpPr>
            <a:spLocks noGrp="1"/>
          </p:cNvSpPr>
          <p:nvPr>
            <p:ph type="body" sz="quarter" idx="16"/>
          </p:nvPr>
        </p:nvSpPr>
        <p:spPr>
          <a:xfrm>
            <a:off x="625947" y="7349763"/>
            <a:ext cx="3560291" cy="751695"/>
          </a:xfrm>
        </p:spPr>
        <p:txBody>
          <a:bodyPr/>
          <a:lstStyle/>
          <a:p>
            <a:r>
              <a:rPr lang="en-US" sz="2400" dirty="0"/>
              <a:t>Newsletter </a:t>
            </a:r>
            <a:r>
              <a:rPr lang="de-DE" sz="2400" dirty="0"/>
              <a:t>4</a:t>
            </a:r>
            <a:endParaRPr lang="en-US" sz="2400" dirty="0"/>
          </a:p>
        </p:txBody>
      </p:sp>
      <p:sp>
        <p:nvSpPr>
          <p:cNvPr id="7" name="Text Placeholder 6">
            <a:extLst>
              <a:ext uri="{FF2B5EF4-FFF2-40B4-BE49-F238E27FC236}">
                <a16:creationId xmlns:a16="http://schemas.microsoft.com/office/drawing/2014/main" id="{1AC2B8FC-1D8F-1348-8767-1FD5475C1616}"/>
              </a:ext>
            </a:extLst>
          </p:cNvPr>
          <p:cNvSpPr>
            <a:spLocks noGrp="1"/>
          </p:cNvSpPr>
          <p:nvPr>
            <p:ph type="body" sz="quarter" idx="44"/>
          </p:nvPr>
        </p:nvSpPr>
        <p:spPr>
          <a:xfrm>
            <a:off x="431015" y="9117841"/>
            <a:ext cx="2846623" cy="469580"/>
          </a:xfrm>
        </p:spPr>
        <p:txBody>
          <a:bodyPr>
            <a:normAutofit fontScale="85000" lnSpcReduction="10000"/>
          </a:bodyPr>
          <a:lstStyle/>
          <a:p>
            <a:r>
              <a:rPr lang="en-US" sz="2600" dirty="0"/>
              <a:t>https://projectdare.eu/</a:t>
            </a:r>
          </a:p>
        </p:txBody>
      </p:sp>
      <p:sp>
        <p:nvSpPr>
          <p:cNvPr id="6" name="Text Placeholder 5">
            <a:extLst>
              <a:ext uri="{FF2B5EF4-FFF2-40B4-BE49-F238E27FC236}">
                <a16:creationId xmlns:a16="http://schemas.microsoft.com/office/drawing/2014/main" id="{120A84BC-A07B-1C4C-977A-B270AFDDC154}"/>
              </a:ext>
            </a:extLst>
          </p:cNvPr>
          <p:cNvSpPr>
            <a:spLocks noGrp="1"/>
          </p:cNvSpPr>
          <p:nvPr>
            <p:ph type="body" sz="quarter" idx="17"/>
          </p:nvPr>
        </p:nvSpPr>
        <p:spPr/>
        <p:txBody>
          <a:bodyPr vert="horz" lIns="91440" tIns="45720" rIns="91440" bIns="45720" rtlCol="0" anchor="t">
            <a:normAutofit fontScale="92500" lnSpcReduction="20000"/>
          </a:bodyPr>
          <a:lstStyle/>
          <a:p>
            <a:r>
              <a:rPr lang="en-IE" b="1" dirty="0">
                <a:latin typeface="Calibri"/>
                <a:cs typeface="Calibri"/>
              </a:rPr>
              <a:t>April</a:t>
            </a:r>
            <a:r>
              <a:rPr lang="pl-PL" b="1" dirty="0">
                <a:latin typeface="Calibri"/>
                <a:cs typeface="Calibri"/>
              </a:rPr>
              <a:t> </a:t>
            </a:r>
            <a:r>
              <a:rPr lang="en-US" b="1" dirty="0">
                <a:latin typeface="Calibri"/>
                <a:cs typeface="Calibri"/>
              </a:rPr>
              <a:t>202</a:t>
            </a:r>
            <a:r>
              <a:rPr lang="de-DE" b="1" dirty="0">
                <a:latin typeface="Calibri"/>
                <a:cs typeface="Calibri"/>
              </a:rPr>
              <a:t>5</a:t>
            </a:r>
            <a:endParaRPr lang="en-US" b="1" dirty="0"/>
          </a:p>
          <a:p>
            <a:endParaRPr lang="en-US" dirty="0"/>
          </a:p>
          <a:p>
            <a:r>
              <a:rPr lang="en-US" sz="1050" b="1" dirty="0"/>
              <a:t>Newsletter </a:t>
            </a:r>
            <a:r>
              <a:rPr lang="de-DE" sz="1050" b="1" dirty="0"/>
              <a:t>4</a:t>
            </a:r>
            <a:endParaRPr lang="en-US" sz="1050" b="1" dirty="0"/>
          </a:p>
        </p:txBody>
      </p:sp>
      <p:sp>
        <p:nvSpPr>
          <p:cNvPr id="2" name="Text Placeholder 1">
            <a:extLst>
              <a:ext uri="{FF2B5EF4-FFF2-40B4-BE49-F238E27FC236}">
                <a16:creationId xmlns:a16="http://schemas.microsoft.com/office/drawing/2014/main" id="{A158C7DB-9356-69B6-6BF3-A3DAA7A8E066}"/>
              </a:ext>
            </a:extLst>
          </p:cNvPr>
          <p:cNvSpPr>
            <a:spLocks noGrp="1"/>
          </p:cNvSpPr>
          <p:nvPr>
            <p:ph type="body" sz="quarter" idx="18"/>
          </p:nvPr>
        </p:nvSpPr>
        <p:spPr>
          <a:xfrm>
            <a:off x="2039612" y="1031757"/>
            <a:ext cx="1665613" cy="558296"/>
          </a:xfrm>
        </p:spPr>
        <p:txBody>
          <a:bodyPr/>
          <a:lstStyle/>
          <a:p>
            <a:r>
              <a:rPr lang="en-US" b="1" dirty="0"/>
              <a:t>By</a:t>
            </a:r>
          </a:p>
          <a:p>
            <a:r>
              <a:rPr lang="de-DE" dirty="0"/>
              <a:t>TVW GmbH</a:t>
            </a:r>
            <a:endParaRPr lang="en-US" dirty="0"/>
          </a:p>
          <a:p>
            <a:endParaRPr lang="en-US" sz="200" b="1" dirty="0"/>
          </a:p>
          <a:p>
            <a:endParaRPr lang="en-US" dirty="0"/>
          </a:p>
        </p:txBody>
      </p:sp>
      <p:grpSp>
        <p:nvGrpSpPr>
          <p:cNvPr id="11" name="Group 10">
            <a:extLst>
              <a:ext uri="{FF2B5EF4-FFF2-40B4-BE49-F238E27FC236}">
                <a16:creationId xmlns:a16="http://schemas.microsoft.com/office/drawing/2014/main" id="{1707CF9F-383B-D478-1493-9A037C9E1468}"/>
              </a:ext>
            </a:extLst>
          </p:cNvPr>
          <p:cNvGrpSpPr/>
          <p:nvPr/>
        </p:nvGrpSpPr>
        <p:grpSpPr>
          <a:xfrm rot="10327245">
            <a:off x="182210" y="5181724"/>
            <a:ext cx="2061589" cy="1788378"/>
            <a:chOff x="-1397183" y="824494"/>
            <a:chExt cx="1192352" cy="1034336"/>
          </a:xfrm>
        </p:grpSpPr>
        <p:sp>
          <p:nvSpPr>
            <p:cNvPr id="12" name="Freeform 11">
              <a:extLst>
                <a:ext uri="{FF2B5EF4-FFF2-40B4-BE49-F238E27FC236}">
                  <a16:creationId xmlns:a16="http://schemas.microsoft.com/office/drawing/2014/main" id="{7E7AAEE7-D4F4-A77F-1DA7-5CBFA54EF6A0}"/>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F9F2BC3-20EB-4BBB-A2AE-BC5FDA6EC5A7}"/>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64ACE7D-C905-0CC4-6FBE-8F7FB9E2956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244374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72BA45-FFD6-9245-B3EB-2E9B364D8FA3}"/>
              </a:ext>
            </a:extLst>
          </p:cNvPr>
          <p:cNvSpPr>
            <a:spLocks noGrp="1"/>
          </p:cNvSpPr>
          <p:nvPr>
            <p:ph type="body" sz="quarter" idx="11"/>
          </p:nvPr>
        </p:nvSpPr>
        <p:spPr/>
        <p:txBody>
          <a:bodyPr/>
          <a:lstStyle/>
          <a:p>
            <a:r>
              <a:rPr lang="en-US" dirty="0"/>
              <a:t>01</a:t>
            </a:r>
          </a:p>
        </p:txBody>
      </p:sp>
      <p:sp>
        <p:nvSpPr>
          <p:cNvPr id="6" name="Text Placeholder 5">
            <a:extLst>
              <a:ext uri="{FF2B5EF4-FFF2-40B4-BE49-F238E27FC236}">
                <a16:creationId xmlns:a16="http://schemas.microsoft.com/office/drawing/2014/main" id="{626FBF3D-169F-FE44-9E11-F2EB3C4013A1}"/>
              </a:ext>
            </a:extLst>
          </p:cNvPr>
          <p:cNvSpPr>
            <a:spLocks noGrp="1"/>
          </p:cNvSpPr>
          <p:nvPr>
            <p:ph type="body" sz="quarter" idx="13"/>
          </p:nvPr>
        </p:nvSpPr>
        <p:spPr/>
        <p:txBody>
          <a:bodyPr/>
          <a:lstStyle/>
          <a:p>
            <a:r>
              <a:rPr lang="en-US" dirty="0"/>
              <a:t>02</a:t>
            </a:r>
          </a:p>
        </p:txBody>
      </p:sp>
      <p:sp>
        <p:nvSpPr>
          <p:cNvPr id="7" name="Text Placeholder 6">
            <a:extLst>
              <a:ext uri="{FF2B5EF4-FFF2-40B4-BE49-F238E27FC236}">
                <a16:creationId xmlns:a16="http://schemas.microsoft.com/office/drawing/2014/main" id="{BC0E0B4D-2E2A-3B4B-8492-0085956F97EA}"/>
              </a:ext>
            </a:extLst>
          </p:cNvPr>
          <p:cNvSpPr>
            <a:spLocks noGrp="1"/>
          </p:cNvSpPr>
          <p:nvPr>
            <p:ph type="body" sz="quarter" idx="14"/>
          </p:nvPr>
        </p:nvSpPr>
        <p:spPr>
          <a:xfrm>
            <a:off x="2973040" y="3231107"/>
            <a:ext cx="4260036" cy="348400"/>
          </a:xfrm>
        </p:spPr>
        <p:txBody>
          <a:bodyPr/>
          <a:lstStyle/>
          <a:p>
            <a:r>
              <a:rPr lang="de-DE" dirty="0"/>
              <a:t>Welcome </a:t>
            </a:r>
            <a:r>
              <a:rPr lang="de-DE" dirty="0" err="1"/>
              <a:t>to</a:t>
            </a:r>
            <a:r>
              <a:rPr lang="de-DE" dirty="0"/>
              <a:t> Newsletter 4</a:t>
            </a:r>
            <a:endParaRPr lang="en-US" dirty="0"/>
          </a:p>
        </p:txBody>
      </p:sp>
      <p:sp>
        <p:nvSpPr>
          <p:cNvPr id="8" name="Text Placeholder 7">
            <a:extLst>
              <a:ext uri="{FF2B5EF4-FFF2-40B4-BE49-F238E27FC236}">
                <a16:creationId xmlns:a16="http://schemas.microsoft.com/office/drawing/2014/main" id="{8E73B763-BBD0-F74D-88AB-BCB29FC92F8E}"/>
              </a:ext>
            </a:extLst>
          </p:cNvPr>
          <p:cNvSpPr>
            <a:spLocks noGrp="1"/>
          </p:cNvSpPr>
          <p:nvPr>
            <p:ph type="body" sz="quarter" idx="15"/>
          </p:nvPr>
        </p:nvSpPr>
        <p:spPr/>
        <p:txBody>
          <a:bodyPr/>
          <a:lstStyle/>
          <a:p>
            <a:r>
              <a:rPr lang="en-US" dirty="0"/>
              <a:t>03</a:t>
            </a:r>
          </a:p>
        </p:txBody>
      </p:sp>
      <p:sp>
        <p:nvSpPr>
          <p:cNvPr id="10"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987864" y="3859027"/>
            <a:ext cx="4260036" cy="348400"/>
          </a:xfrm>
        </p:spPr>
        <p:txBody>
          <a:bodyPr/>
          <a:lstStyle/>
          <a:p>
            <a:r>
              <a:rPr lang="de-DE" dirty="0"/>
              <a:t>The DARE Assessment at a </a:t>
            </a:r>
            <a:r>
              <a:rPr lang="de-DE" dirty="0" err="1"/>
              <a:t>Glance</a:t>
            </a:r>
            <a:endParaRPr lang="en-US" dirty="0"/>
          </a:p>
          <a:p>
            <a:endParaRPr lang="en-US" dirty="0"/>
          </a:p>
        </p:txBody>
      </p:sp>
      <p:sp>
        <p:nvSpPr>
          <p:cNvPr id="12" name="Text Placeholder 11">
            <a:extLst>
              <a:ext uri="{FF2B5EF4-FFF2-40B4-BE49-F238E27FC236}">
                <a16:creationId xmlns:a16="http://schemas.microsoft.com/office/drawing/2014/main" id="{9DB13265-F3D2-0B45-A044-D1A8FBA0C7AB}"/>
              </a:ext>
            </a:extLst>
          </p:cNvPr>
          <p:cNvSpPr>
            <a:spLocks noGrp="1"/>
          </p:cNvSpPr>
          <p:nvPr>
            <p:ph type="body" sz="quarter" idx="47"/>
          </p:nvPr>
        </p:nvSpPr>
        <p:spPr/>
        <p:txBody>
          <a:bodyPr/>
          <a:lstStyle/>
          <a:p>
            <a:r>
              <a:rPr lang="en-US" dirty="0"/>
              <a:t>contents</a:t>
            </a:r>
          </a:p>
        </p:txBody>
      </p:sp>
      <p:sp>
        <p:nvSpPr>
          <p:cNvPr id="3" name="Slide Number Placeholder 5">
            <a:extLst>
              <a:ext uri="{FF2B5EF4-FFF2-40B4-BE49-F238E27FC236}">
                <a16:creationId xmlns:a16="http://schemas.microsoft.com/office/drawing/2014/main" id="{0D17AC43-04EC-DA0B-8BEA-32996A210E5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2</a:t>
            </a:fld>
            <a:endParaRPr lang="en-US" dirty="0"/>
          </a:p>
        </p:txBody>
      </p:sp>
      <p:sp>
        <p:nvSpPr>
          <p:cNvPr id="13" name="Text Placeholder 9">
            <a:extLst>
              <a:ext uri="{FF2B5EF4-FFF2-40B4-BE49-F238E27FC236}">
                <a16:creationId xmlns:a16="http://schemas.microsoft.com/office/drawing/2014/main" id="{A2CD762B-EFD4-FD43-99AD-352F0A79E2CA}"/>
              </a:ext>
            </a:extLst>
          </p:cNvPr>
          <p:cNvSpPr>
            <a:spLocks noGrp="1"/>
          </p:cNvSpPr>
          <p:nvPr>
            <p:ph type="body" sz="quarter" idx="19"/>
          </p:nvPr>
        </p:nvSpPr>
        <p:spPr>
          <a:xfrm>
            <a:off x="2987864" y="4408382"/>
            <a:ext cx="4260036" cy="348400"/>
          </a:xfrm>
        </p:spPr>
        <p:txBody>
          <a:bodyPr/>
          <a:lstStyle/>
          <a:p>
            <a:r>
              <a:rPr lang="de-DE" dirty="0"/>
              <a:t>Benefits of </a:t>
            </a:r>
            <a:r>
              <a:rPr lang="de-DE" dirty="0" err="1"/>
              <a:t>the</a:t>
            </a:r>
            <a:r>
              <a:rPr lang="de-DE" dirty="0"/>
              <a:t> Assessment </a:t>
            </a:r>
            <a:r>
              <a:rPr lang="de-DE" dirty="0" err="1"/>
              <a:t>for</a:t>
            </a:r>
            <a:r>
              <a:rPr lang="de-DE" dirty="0"/>
              <a:t> SMEs</a:t>
            </a:r>
            <a:endParaRPr lang="en-US" dirty="0"/>
          </a:p>
          <a:p>
            <a:endParaRPr lang="en-US" dirty="0"/>
          </a:p>
        </p:txBody>
      </p:sp>
    </p:spTree>
    <p:extLst>
      <p:ext uri="{BB962C8B-B14F-4D97-AF65-F5344CB8AC3E}">
        <p14:creationId xmlns:p14="http://schemas.microsoft.com/office/powerpoint/2010/main" val="1941281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B37312E-223B-734B-BC73-FCF98501C26A}"/>
              </a:ext>
            </a:extLst>
          </p:cNvPr>
          <p:cNvSpPr>
            <a:spLocks noGrp="1"/>
          </p:cNvSpPr>
          <p:nvPr>
            <p:ph type="body" sz="quarter" idx="30"/>
          </p:nvPr>
        </p:nvSpPr>
        <p:spPr>
          <a:xfrm>
            <a:off x="1584573" y="651117"/>
            <a:ext cx="5260901" cy="946746"/>
          </a:xfrm>
        </p:spPr>
        <p:txBody>
          <a:bodyPr/>
          <a:lstStyle/>
          <a:p>
            <a:pPr algn="ctr"/>
            <a:r>
              <a:rPr lang="pl-PL" sz="3600" dirty="0"/>
              <a:t>Welcome to Newsletter 4</a:t>
            </a:r>
          </a:p>
          <a:p>
            <a:endParaRPr lang="en-US" dirty="0"/>
          </a:p>
        </p:txBody>
      </p:sp>
      <p:sp>
        <p:nvSpPr>
          <p:cNvPr id="2" name="Slide Number Placeholder 5">
            <a:extLst>
              <a:ext uri="{FF2B5EF4-FFF2-40B4-BE49-F238E27FC236}">
                <a16:creationId xmlns:a16="http://schemas.microsoft.com/office/drawing/2014/main" id="{0CA86707-CF6B-E87F-9268-9F94F6C46B93}"/>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3</a:t>
            </a:fld>
            <a:endParaRPr lang="en-US" dirty="0"/>
          </a:p>
        </p:txBody>
      </p:sp>
      <p:pic>
        <p:nvPicPr>
          <p:cNvPr id="4" name="Picture 3"/>
          <p:cNvPicPr>
            <a:picLocks noChangeAspect="1"/>
          </p:cNvPicPr>
          <p:nvPr/>
        </p:nvPicPr>
        <p:blipFill>
          <a:blip r:embed="rId3"/>
          <a:stretch>
            <a:fillRect/>
          </a:stretch>
        </p:blipFill>
        <p:spPr>
          <a:xfrm>
            <a:off x="274571" y="80492"/>
            <a:ext cx="1524132" cy="1143099"/>
          </a:xfrm>
          <a:prstGeom prst="rect">
            <a:avLst/>
          </a:prstGeom>
        </p:spPr>
      </p:pic>
      <p:sp>
        <p:nvSpPr>
          <p:cNvPr id="9" name="pole tekstowe 8"/>
          <p:cNvSpPr txBox="1"/>
          <p:nvPr/>
        </p:nvSpPr>
        <p:spPr>
          <a:xfrm>
            <a:off x="763056" y="2011679"/>
            <a:ext cx="6592957" cy="5970865"/>
          </a:xfrm>
          <a:prstGeom prst="rect">
            <a:avLst/>
          </a:prstGeom>
          <a:noFill/>
        </p:spPr>
        <p:txBody>
          <a:bodyPr wrap="square" rtlCol="0">
            <a:spAutoFit/>
          </a:bodyPr>
          <a:lstStyle/>
          <a:p>
            <a:r>
              <a:rPr lang="en-US" sz="1400" dirty="0">
                <a:solidFill>
                  <a:srgbClr val="ECECEC"/>
                </a:solidFill>
                <a:latin typeface="Calibri" panose="020F0502020204030204" pitchFamily="34" charset="0"/>
                <a:cs typeface="Calibri" panose="020F0502020204030204" pitchFamily="34" charset="0"/>
              </a:rPr>
              <a:t>Welcome to the fourth edition of the DARE Project Newsletter! As our initiative continues to grow, we are proud to share the progress we’ve made toward supporting small and medium-sized enterprises (SMEs) in building more diverse, inclusive, and resilient organizations. The DARE Project, co-funded by the European Union, is driven by a clear mission: to equip SMEs and vocational education and training (VET) providers with the tools, knowledge, and confidence to put diversity and inclusion (D&amp;I) into practice.</a:t>
            </a:r>
          </a:p>
          <a:p>
            <a:endParaRPr lang="en-US" sz="1400" dirty="0">
              <a:solidFill>
                <a:srgbClr val="ECECEC"/>
              </a:solidFill>
              <a:latin typeface="Calibri" panose="020F0502020204030204" pitchFamily="34" charset="0"/>
              <a:cs typeface="Calibri" panose="020F0502020204030204" pitchFamily="34" charset="0"/>
            </a:endParaRPr>
          </a:p>
          <a:p>
            <a:r>
              <a:rPr lang="en-US" sz="1400" dirty="0">
                <a:solidFill>
                  <a:srgbClr val="ECECEC"/>
                </a:solidFill>
                <a:latin typeface="Calibri" panose="020F0502020204030204" pitchFamily="34" charset="0"/>
                <a:cs typeface="Calibri" panose="020F0502020204030204" pitchFamily="34" charset="0"/>
              </a:rPr>
              <a:t>This edition focuses on one of our most important milestones to date – the launch of the DARE Assessment Tool, a digital self-assessment that enables SMEs to evaluate their current D&amp;I practices and identify meaningful next steps. Developed through extensive fieldwork, expert consultation, and pilot testing across multiple countries, the assessment is more than a diagnostic tool. It is a gateway to awareness, learning, and transformation.</a:t>
            </a:r>
          </a:p>
          <a:p>
            <a:endParaRPr lang="en-US" sz="1400" dirty="0">
              <a:solidFill>
                <a:srgbClr val="ECECEC"/>
              </a:solidFill>
              <a:latin typeface="Calibri" panose="020F0502020204030204" pitchFamily="34" charset="0"/>
              <a:cs typeface="Calibri" panose="020F0502020204030204" pitchFamily="34" charset="0"/>
            </a:endParaRPr>
          </a:p>
          <a:p>
            <a:r>
              <a:rPr lang="en-US" sz="1400" dirty="0">
                <a:solidFill>
                  <a:srgbClr val="ECECEC"/>
                </a:solidFill>
                <a:latin typeface="Calibri" panose="020F0502020204030204" pitchFamily="34" charset="0"/>
                <a:cs typeface="Calibri" panose="020F0502020204030204" pitchFamily="34" charset="0"/>
              </a:rPr>
              <a:t>We believe that fostering inclusive workplaces is not only a social imperative but also a strategic advantage in today’s competitive landscape. With </a:t>
            </a:r>
            <a:r>
              <a:rPr lang="en-US" sz="1400" dirty="0" err="1">
                <a:solidFill>
                  <a:srgbClr val="ECECEC"/>
                </a:solidFill>
                <a:latin typeface="Calibri" panose="020F0502020204030204" pitchFamily="34" charset="0"/>
                <a:cs typeface="Calibri" panose="020F0502020204030204" pitchFamily="34" charset="0"/>
              </a:rPr>
              <a:t>labour</a:t>
            </a:r>
            <a:r>
              <a:rPr lang="en-US" sz="1400" dirty="0">
                <a:solidFill>
                  <a:srgbClr val="ECECEC"/>
                </a:solidFill>
                <a:latin typeface="Calibri" panose="020F0502020204030204" pitchFamily="34" charset="0"/>
                <a:cs typeface="Calibri" panose="020F0502020204030204" pitchFamily="34" charset="0"/>
              </a:rPr>
              <a:t> markets becoming increasingly diverse and the demand for ethical, transparent, and inclusive business growing, SMEs that understand and integrate D&amp;I into their operations are better positioned to thrive.</a:t>
            </a:r>
          </a:p>
          <a:p>
            <a:endParaRPr lang="en-US" sz="1400" dirty="0">
              <a:solidFill>
                <a:srgbClr val="ECECEC"/>
              </a:solidFill>
              <a:latin typeface="Calibri" panose="020F0502020204030204" pitchFamily="34" charset="0"/>
              <a:cs typeface="Calibri" panose="020F0502020204030204" pitchFamily="34" charset="0"/>
            </a:endParaRPr>
          </a:p>
          <a:p>
            <a:r>
              <a:rPr lang="en-US" sz="1400" dirty="0">
                <a:solidFill>
                  <a:srgbClr val="ECECEC"/>
                </a:solidFill>
                <a:latin typeface="Calibri" panose="020F0502020204030204" pitchFamily="34" charset="0"/>
                <a:cs typeface="Calibri" panose="020F0502020204030204" pitchFamily="34" charset="0"/>
              </a:rPr>
              <a:t>This newsletter introduces the key features of the DARE Assessment Tool and explains how it can benefit SMEs across sectors. We invite you to explore the tool, share it with colleagues, and join us in advancing inclusive business practices across Europe. Thank you for being part of the DARE community!</a:t>
            </a:r>
          </a:p>
          <a:p>
            <a:endParaRPr lang="en-US" sz="1400" dirty="0">
              <a:solidFill>
                <a:srgbClr val="ECECEC"/>
              </a:solidFill>
              <a:latin typeface="Calibri" panose="020F0502020204030204" pitchFamily="34" charset="0"/>
              <a:cs typeface="Calibri" panose="020F0502020204030204" pitchFamily="34" charset="0"/>
            </a:endParaRPr>
          </a:p>
          <a:p>
            <a:r>
              <a:rPr lang="en-US" sz="1400" b="1" dirty="0">
                <a:solidFill>
                  <a:srgbClr val="ECECEC"/>
                </a:solidFill>
                <a:latin typeface="Calibri" panose="020F0502020204030204" pitchFamily="34" charset="0"/>
                <a:cs typeface="Calibri" panose="020F0502020204030204" pitchFamily="34" charset="0"/>
              </a:rPr>
              <a:t>Your Shortcut to the Assessment – just press on the Screenshot below</a:t>
            </a:r>
            <a:endParaRPr lang="en-AU" b="1" dirty="0">
              <a:latin typeface="Calibri" panose="020F0502020204030204" pitchFamily="34" charset="0"/>
              <a:cs typeface="Calibri" panose="020F0502020204030204" pitchFamily="34" charset="0"/>
            </a:endParaRPr>
          </a:p>
        </p:txBody>
      </p:sp>
      <p:grpSp>
        <p:nvGrpSpPr>
          <p:cNvPr id="8" name="Gruppieren 7">
            <a:extLst>
              <a:ext uri="{FF2B5EF4-FFF2-40B4-BE49-F238E27FC236}">
                <a16:creationId xmlns:a16="http://schemas.microsoft.com/office/drawing/2014/main" id="{59FC99A0-A2D3-1818-6B22-EB9E0968C42B}"/>
              </a:ext>
            </a:extLst>
          </p:cNvPr>
          <p:cNvGrpSpPr/>
          <p:nvPr/>
        </p:nvGrpSpPr>
        <p:grpSpPr>
          <a:xfrm>
            <a:off x="3516309" y="7933994"/>
            <a:ext cx="3546765" cy="2578756"/>
            <a:chOff x="3516309" y="7933994"/>
            <a:chExt cx="3546765" cy="2578756"/>
          </a:xfrm>
        </p:grpSpPr>
        <p:pic>
          <p:nvPicPr>
            <p:cNvPr id="3" name="Picture 4">
              <a:extLst>
                <a:ext uri="{FF2B5EF4-FFF2-40B4-BE49-F238E27FC236}">
                  <a16:creationId xmlns:a16="http://schemas.microsoft.com/office/drawing/2014/main" id="{0F3EB7B2-A703-7576-9D88-08B3B6084BD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6309" y="7933994"/>
              <a:ext cx="3546765" cy="2578756"/>
            </a:xfrm>
            <a:prstGeom prst="rect">
              <a:avLst/>
            </a:prstGeom>
            <a:noFill/>
          </p:spPr>
        </p:pic>
        <p:pic>
          <p:nvPicPr>
            <p:cNvPr id="6" name="Grafik 5">
              <a:hlinkClick r:id="rId5"/>
              <a:extLst>
                <a:ext uri="{FF2B5EF4-FFF2-40B4-BE49-F238E27FC236}">
                  <a16:creationId xmlns:a16="http://schemas.microsoft.com/office/drawing/2014/main" id="{2DB923B9-5CBA-9974-F553-D9379C7871B0}"/>
                </a:ext>
              </a:extLst>
            </p:cNvPr>
            <p:cNvPicPr>
              <a:picLocks noChangeAspect="1"/>
            </p:cNvPicPr>
            <p:nvPr/>
          </p:nvPicPr>
          <p:blipFill>
            <a:blip r:embed="rId6"/>
            <a:stretch>
              <a:fillRect/>
            </a:stretch>
          </p:blipFill>
          <p:spPr>
            <a:xfrm>
              <a:off x="3983276" y="8247591"/>
              <a:ext cx="2614137" cy="1591604"/>
            </a:xfrm>
            <a:prstGeom prst="rect">
              <a:avLst/>
            </a:prstGeom>
          </p:spPr>
        </p:pic>
      </p:grpSp>
    </p:spTree>
    <p:extLst>
      <p:ext uri="{BB962C8B-B14F-4D97-AF65-F5344CB8AC3E}">
        <p14:creationId xmlns:p14="http://schemas.microsoft.com/office/powerpoint/2010/main" val="1828602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B37312E-223B-734B-BC73-FCF98501C26A}"/>
              </a:ext>
            </a:extLst>
          </p:cNvPr>
          <p:cNvSpPr>
            <a:spLocks noGrp="1"/>
          </p:cNvSpPr>
          <p:nvPr>
            <p:ph type="body" sz="quarter" idx="30"/>
          </p:nvPr>
        </p:nvSpPr>
        <p:spPr>
          <a:xfrm>
            <a:off x="1985375" y="652041"/>
            <a:ext cx="5809263" cy="946746"/>
          </a:xfrm>
        </p:spPr>
        <p:txBody>
          <a:bodyPr/>
          <a:lstStyle/>
          <a:p>
            <a:pPr algn="ctr"/>
            <a:r>
              <a:rPr lang="en-US" sz="2800" dirty="0"/>
              <a:t>The DARE Assessment at a Glance</a:t>
            </a:r>
          </a:p>
          <a:p>
            <a:endParaRPr lang="en-US" sz="2800" dirty="0"/>
          </a:p>
        </p:txBody>
      </p:sp>
      <p:sp>
        <p:nvSpPr>
          <p:cNvPr id="2" name="Slide Number Placeholder 5">
            <a:extLst>
              <a:ext uri="{FF2B5EF4-FFF2-40B4-BE49-F238E27FC236}">
                <a16:creationId xmlns:a16="http://schemas.microsoft.com/office/drawing/2014/main" id="{0CA86707-CF6B-E87F-9268-9F94F6C46B93}"/>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4</a:t>
            </a:fld>
            <a:endParaRPr lang="en-US" dirty="0"/>
          </a:p>
        </p:txBody>
      </p:sp>
      <p:pic>
        <p:nvPicPr>
          <p:cNvPr id="4" name="Picture 3"/>
          <p:cNvPicPr>
            <a:picLocks noChangeAspect="1"/>
          </p:cNvPicPr>
          <p:nvPr/>
        </p:nvPicPr>
        <p:blipFill>
          <a:blip r:embed="rId2"/>
          <a:stretch>
            <a:fillRect/>
          </a:stretch>
        </p:blipFill>
        <p:spPr>
          <a:xfrm>
            <a:off x="274571" y="80492"/>
            <a:ext cx="1524132" cy="1143099"/>
          </a:xfrm>
          <a:prstGeom prst="rect">
            <a:avLst/>
          </a:prstGeom>
        </p:spPr>
      </p:pic>
      <p:sp>
        <p:nvSpPr>
          <p:cNvPr id="9" name="pole tekstowe 8"/>
          <p:cNvSpPr txBox="1"/>
          <p:nvPr/>
        </p:nvSpPr>
        <p:spPr>
          <a:xfrm>
            <a:off x="763056" y="2011679"/>
            <a:ext cx="6592957" cy="6986528"/>
          </a:xfrm>
          <a:prstGeom prst="rect">
            <a:avLst/>
          </a:prstGeom>
          <a:noFill/>
        </p:spPr>
        <p:txBody>
          <a:bodyPr wrap="square" rtlCol="0">
            <a:spAutoFit/>
          </a:bodyPr>
          <a:lstStyle/>
          <a:p>
            <a:pPr algn="just"/>
            <a:r>
              <a:rPr lang="en-US" sz="1400" dirty="0">
                <a:solidFill>
                  <a:srgbClr val="ECECEC"/>
                </a:solidFill>
                <a:latin typeface="Calibri" panose="020F0502020204030204" pitchFamily="34" charset="0"/>
                <a:cs typeface="Calibri" panose="020F0502020204030204" pitchFamily="34" charset="0"/>
              </a:rPr>
              <a:t>The DARE Diversity &amp; Inclusion Readiness Assessment Tool is a practical, easy-to-use digital instrument designed specifically for small and medium-sized enterprises (SMEs). Its purpose is to help businesses assess where they stand in terms of diversity and inclusion – and to provide clear, personalized guidance on how they can </a:t>
            </a:r>
            <a:r>
              <a:rPr lang="en-US" sz="1400" dirty="0" err="1">
                <a:solidFill>
                  <a:srgbClr val="ECECEC"/>
                </a:solidFill>
                <a:latin typeface="Calibri" panose="020F0502020204030204" pitchFamily="34" charset="0"/>
                <a:cs typeface="Calibri" panose="020F0502020204030204" pitchFamily="34" charset="0"/>
              </a:rPr>
              <a:t>improve.The</a:t>
            </a:r>
            <a:r>
              <a:rPr lang="en-US" sz="1400" dirty="0">
                <a:solidFill>
                  <a:srgbClr val="ECECEC"/>
                </a:solidFill>
                <a:latin typeface="Calibri" panose="020F0502020204030204" pitchFamily="34" charset="0"/>
                <a:cs typeface="Calibri" panose="020F0502020204030204" pitchFamily="34" charset="0"/>
              </a:rPr>
              <a:t> tool is structured around five key areas:</a:t>
            </a:r>
          </a:p>
          <a:p>
            <a:pPr algn="just"/>
            <a:endParaRPr lang="en-US" sz="1400" dirty="0">
              <a:solidFill>
                <a:srgbClr val="ECECEC"/>
              </a:solidFill>
              <a:latin typeface="Calibri" panose="020F0502020204030204" pitchFamily="34" charset="0"/>
              <a:cs typeface="Calibri" panose="020F0502020204030204" pitchFamily="34" charset="0"/>
            </a:endParaRP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Introduction to Diversity and Inclusion in SMEs</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Organizational Readiness and Culture</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Strategic Impact and Business Operations</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Legal and Compliance Readiness</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Workforce Diversity and Talent Management</a:t>
            </a:r>
          </a:p>
          <a:p>
            <a:pPr algn="just"/>
            <a:endParaRPr lang="en-US" sz="1400" dirty="0">
              <a:solidFill>
                <a:srgbClr val="ECECEC"/>
              </a:solidFill>
              <a:latin typeface="Calibri" panose="020F0502020204030204" pitchFamily="34" charset="0"/>
              <a:cs typeface="Calibri" panose="020F0502020204030204" pitchFamily="34" charset="0"/>
            </a:endParaRPr>
          </a:p>
          <a:p>
            <a:pPr algn="just"/>
            <a:r>
              <a:rPr lang="en-US" sz="1400" dirty="0">
                <a:solidFill>
                  <a:srgbClr val="ECECEC"/>
                </a:solidFill>
                <a:latin typeface="Calibri" panose="020F0502020204030204" pitchFamily="34" charset="0"/>
                <a:cs typeface="Calibri" panose="020F0502020204030204" pitchFamily="34" charset="0"/>
              </a:rPr>
              <a:t>Each section includes a set of carefully formulated questions that explore different dimensions of D&amp;I in the workplace. Users respond by selecting the answers that best reflect their current situation. Once the assessment is completed, the system generates a Personalized Feedback Report. This report includes a summary of responses, an evaluation of the organization’s maturity level in each area, and tailored recommendations to guide practical improvements.</a:t>
            </a:r>
          </a:p>
          <a:p>
            <a:pPr algn="just"/>
            <a:endParaRPr lang="en-US" sz="1400" dirty="0">
              <a:solidFill>
                <a:srgbClr val="ECECEC"/>
              </a:solidFill>
              <a:latin typeface="Calibri" panose="020F0502020204030204" pitchFamily="34" charset="0"/>
              <a:cs typeface="Calibri" panose="020F0502020204030204" pitchFamily="34" charset="0"/>
            </a:endParaRPr>
          </a:p>
          <a:p>
            <a:pPr algn="just"/>
            <a:r>
              <a:rPr lang="en-US" sz="1400" dirty="0">
                <a:solidFill>
                  <a:srgbClr val="ECECEC"/>
                </a:solidFill>
                <a:latin typeface="Calibri" panose="020F0502020204030204" pitchFamily="34" charset="0"/>
                <a:cs typeface="Calibri" panose="020F0502020204030204" pitchFamily="34" charset="0"/>
              </a:rPr>
              <a:t>Built on research and best practices, the tool is fully accessible via desktop, tablet, and mobile. It is also available in three languages: English, German, and Polish – making it useful for SMEs across Europe.</a:t>
            </a:r>
          </a:p>
          <a:p>
            <a:pPr algn="just"/>
            <a:endParaRPr lang="en-US" sz="1400" dirty="0">
              <a:solidFill>
                <a:srgbClr val="ECECEC"/>
              </a:solidFill>
              <a:latin typeface="Calibri" panose="020F0502020204030204" pitchFamily="34" charset="0"/>
              <a:cs typeface="Calibri" panose="020F0502020204030204" pitchFamily="34" charset="0"/>
            </a:endParaRPr>
          </a:p>
          <a:p>
            <a:pPr algn="just"/>
            <a:r>
              <a:rPr lang="en-US" sz="1400" dirty="0">
                <a:solidFill>
                  <a:srgbClr val="ECECEC"/>
                </a:solidFill>
                <a:latin typeface="Calibri" panose="020F0502020204030204" pitchFamily="34" charset="0"/>
                <a:cs typeface="Calibri" panose="020F0502020204030204" pitchFamily="34" charset="0"/>
              </a:rPr>
              <a:t>What sets the DARE Assessment apart is its dual function:</a:t>
            </a:r>
          </a:p>
          <a:p>
            <a:pPr marL="285750" indent="-285750" algn="just">
              <a:buFont typeface="Arial" panose="020B0604020202020204" pitchFamily="34" charset="0"/>
              <a:buChar char="•"/>
            </a:pPr>
            <a:r>
              <a:rPr lang="en-US" sz="1400" dirty="0">
                <a:solidFill>
                  <a:srgbClr val="ECECEC"/>
                </a:solidFill>
                <a:latin typeface="Calibri" panose="020F0502020204030204" pitchFamily="34" charset="0"/>
                <a:cs typeface="Calibri" panose="020F0502020204030204" pitchFamily="34" charset="0"/>
              </a:rPr>
              <a:t>For SMEs, it provides a self-directed reflection process with professional-grade guidance.</a:t>
            </a:r>
          </a:p>
          <a:p>
            <a:pPr marL="285750" indent="-285750" algn="just">
              <a:buFont typeface="Arial" panose="020B0604020202020204" pitchFamily="34" charset="0"/>
              <a:buChar char="•"/>
            </a:pPr>
            <a:r>
              <a:rPr lang="en-US" sz="1400" dirty="0">
                <a:solidFill>
                  <a:srgbClr val="ECECEC"/>
                </a:solidFill>
                <a:latin typeface="Calibri" panose="020F0502020204030204" pitchFamily="34" charset="0"/>
                <a:cs typeface="Calibri" panose="020F0502020204030204" pitchFamily="34" charset="0"/>
              </a:rPr>
              <a:t>For VET educators and trainers, it offers a structured way to teach D&amp;I topics, grounded in real-world organizational practice.</a:t>
            </a:r>
          </a:p>
          <a:p>
            <a:pPr algn="just"/>
            <a:br>
              <a:rPr lang="en-US" sz="1400" dirty="0">
                <a:solidFill>
                  <a:srgbClr val="ECECEC"/>
                </a:solidFill>
                <a:latin typeface="Calibri" panose="020F0502020204030204" pitchFamily="34" charset="0"/>
                <a:cs typeface="Calibri" panose="020F0502020204030204" pitchFamily="34" charset="0"/>
              </a:rPr>
            </a:br>
            <a:r>
              <a:rPr lang="en-US" sz="1400" dirty="0">
                <a:solidFill>
                  <a:srgbClr val="ECECEC"/>
                </a:solidFill>
                <a:latin typeface="Calibri" panose="020F0502020204030204" pitchFamily="34" charset="0"/>
                <a:cs typeface="Calibri" panose="020F0502020204030204" pitchFamily="34" charset="0"/>
              </a:rPr>
              <a:t>Whether used by business owners, HR professionals, team leaders, or VET instructors, the DARE Assessment is an engaging and insightful entry point into the world of inclusive organizational development.</a:t>
            </a:r>
            <a:endParaRPr lang="en-AU" sz="1400" dirty="0">
              <a:solidFill>
                <a:srgbClr val="ECECE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5069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6EDC9-8D68-3E54-5842-1BD312134F8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3204667-45FA-AD62-E284-40E5789F5443}"/>
              </a:ext>
            </a:extLst>
          </p:cNvPr>
          <p:cNvSpPr>
            <a:spLocks noGrp="1"/>
          </p:cNvSpPr>
          <p:nvPr>
            <p:ph type="body" sz="quarter" idx="30"/>
          </p:nvPr>
        </p:nvSpPr>
        <p:spPr>
          <a:xfrm>
            <a:off x="1985376" y="388995"/>
            <a:ext cx="5448822" cy="946746"/>
          </a:xfrm>
        </p:spPr>
        <p:txBody>
          <a:bodyPr/>
          <a:lstStyle/>
          <a:p>
            <a:r>
              <a:rPr lang="en-US" sz="2800" dirty="0"/>
              <a:t>Benefits of the Assessment for SMEs</a:t>
            </a:r>
          </a:p>
        </p:txBody>
      </p:sp>
      <p:sp>
        <p:nvSpPr>
          <p:cNvPr id="2" name="Slide Number Placeholder 5">
            <a:extLst>
              <a:ext uri="{FF2B5EF4-FFF2-40B4-BE49-F238E27FC236}">
                <a16:creationId xmlns:a16="http://schemas.microsoft.com/office/drawing/2014/main" id="{8745AA20-CA84-A643-E81E-29FE7BEA15B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5</a:t>
            </a:fld>
            <a:endParaRPr lang="en-US" dirty="0"/>
          </a:p>
        </p:txBody>
      </p:sp>
      <p:pic>
        <p:nvPicPr>
          <p:cNvPr id="4" name="Picture 3">
            <a:extLst>
              <a:ext uri="{FF2B5EF4-FFF2-40B4-BE49-F238E27FC236}">
                <a16:creationId xmlns:a16="http://schemas.microsoft.com/office/drawing/2014/main" id="{64A51DDF-1390-DEC1-DEE8-6F63E0A20150}"/>
              </a:ext>
            </a:extLst>
          </p:cNvPr>
          <p:cNvPicPr>
            <a:picLocks noChangeAspect="1"/>
          </p:cNvPicPr>
          <p:nvPr/>
        </p:nvPicPr>
        <p:blipFill>
          <a:blip r:embed="rId2"/>
          <a:stretch>
            <a:fillRect/>
          </a:stretch>
        </p:blipFill>
        <p:spPr>
          <a:xfrm>
            <a:off x="274571" y="80492"/>
            <a:ext cx="1524132" cy="1143099"/>
          </a:xfrm>
          <a:prstGeom prst="rect">
            <a:avLst/>
          </a:prstGeom>
        </p:spPr>
      </p:pic>
      <p:sp>
        <p:nvSpPr>
          <p:cNvPr id="9" name="pole tekstowe 8">
            <a:extLst>
              <a:ext uri="{FF2B5EF4-FFF2-40B4-BE49-F238E27FC236}">
                <a16:creationId xmlns:a16="http://schemas.microsoft.com/office/drawing/2014/main" id="{3C1FCFE9-414B-476C-568B-30A05DFC4AC2}"/>
              </a:ext>
            </a:extLst>
          </p:cNvPr>
          <p:cNvSpPr txBox="1"/>
          <p:nvPr/>
        </p:nvSpPr>
        <p:spPr>
          <a:xfrm>
            <a:off x="763056" y="2011679"/>
            <a:ext cx="6592957" cy="7201972"/>
          </a:xfrm>
          <a:prstGeom prst="rect">
            <a:avLst/>
          </a:prstGeom>
          <a:noFill/>
        </p:spPr>
        <p:txBody>
          <a:bodyPr wrap="square" rtlCol="0">
            <a:spAutoFit/>
          </a:bodyPr>
          <a:lstStyle/>
          <a:p>
            <a:pPr algn="just"/>
            <a:r>
              <a:rPr lang="en-US" sz="1400" dirty="0">
                <a:solidFill>
                  <a:srgbClr val="ECECEC"/>
                </a:solidFill>
                <a:latin typeface="Calibri" panose="020F0502020204030204" pitchFamily="34" charset="0"/>
                <a:cs typeface="Calibri" panose="020F0502020204030204" pitchFamily="34" charset="0"/>
              </a:rPr>
              <a:t>For small and medium-sized enterprises, managing diversity and inclusion can be challenging. Unlike large corporations with dedicated HR teams or consultants, SMEs often lack the time, resources, or expertise to approach D&amp;I in a structured way. This is where the DARE Assessment makes a real difference – by providing a simple yet powerful framework that translates complex concepts into clear, manageable steps.</a:t>
            </a:r>
          </a:p>
          <a:p>
            <a:pPr algn="just"/>
            <a:endParaRPr lang="en-US" sz="1400" dirty="0">
              <a:solidFill>
                <a:srgbClr val="ECECEC"/>
              </a:solidFill>
              <a:latin typeface="Calibri" panose="020F0502020204030204" pitchFamily="34" charset="0"/>
              <a:cs typeface="Calibri" panose="020F0502020204030204" pitchFamily="34" charset="0"/>
            </a:endParaRPr>
          </a:p>
          <a:p>
            <a:pPr algn="just"/>
            <a:r>
              <a:rPr lang="en-US" sz="1400" dirty="0">
                <a:solidFill>
                  <a:srgbClr val="ECECEC"/>
                </a:solidFill>
                <a:latin typeface="Calibri" panose="020F0502020204030204" pitchFamily="34" charset="0"/>
                <a:cs typeface="Calibri" panose="020F0502020204030204" pitchFamily="34" charset="0"/>
              </a:rPr>
              <a:t>Here are some of the most important benefits for SMEs using the DARE Assessment Tool:</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Clarity and Self-Reflection: The tool encourages honest reflection on organizational practices. It helps SMEs uncover gaps, challenge assumptions, and clarify their current position in the D&amp;I journey. Even businesses with no prior D&amp;I experience can use the tool as a starting point for learning and development.</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Practical, Action-Oriented Feedback: Every organization receives a tailored report, complete with concrete recommendations and suggested actions. These range from small steps – such as reviewing job postings or organizing a team discussion – to more strategic initiatives like creating inclusive leadership development programs or formalizing anti-discrimination policies.</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Strategic Alignment: D&amp;I is more than a human resources topic – it affects innovation, customer relations, legal compliance, and brand reputation. The assessment helps SMEs understand how diversity and inclusion contribute to their broader business objectives and long-term resilience.</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Cost-Effective Support: Because the tool is available online and free to use, it offers excellent value for SMEs with limited budgets. It provides expert-level guidance without the need for external consultants, while also linking users to free educational resources from the DARE Knowledge Hub.</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Enhanced Employee Engagement: Inclusive workplaces are more attractive to diverse talent and lead to greater employee satisfaction and retention. By involving staff in the assessment process or sharing the feedback report internally, SMEs can foster a culture of openness and collaboration.</a:t>
            </a:r>
          </a:p>
          <a:p>
            <a:pPr marL="342900" indent="-342900" algn="just">
              <a:buFont typeface="+mj-lt"/>
              <a:buAutoNum type="arabicPeriod"/>
            </a:pPr>
            <a:r>
              <a:rPr lang="en-US" sz="1400" dirty="0">
                <a:solidFill>
                  <a:srgbClr val="ECECEC"/>
                </a:solidFill>
                <a:latin typeface="Calibri" panose="020F0502020204030204" pitchFamily="34" charset="0"/>
                <a:cs typeface="Calibri" panose="020F0502020204030204" pitchFamily="34" charset="0"/>
              </a:rPr>
              <a:t>Reputation and Market Advantage: More customers, partners, and funding institutions are looking at how companies approach social responsibility. By taking proactive steps to address diversity and inclusion, SMEs position themselves as forward-thinking, responsible, and competitive players in the market.</a:t>
            </a:r>
            <a:endParaRPr lang="en-AU" sz="1400" dirty="0">
              <a:solidFill>
                <a:srgbClr val="ECECE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8681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Partners Involved In The Project </a:t>
            </a: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3914636" y="3019823"/>
            <a:ext cx="3543300" cy="5238352"/>
          </a:xfrm>
        </p:spPr>
        <p:txBody>
          <a:bodyPr/>
          <a:lstStyle/>
          <a:p>
            <a:pPr algn="ctr">
              <a:lnSpc>
                <a:spcPct val="100000"/>
              </a:lnSpc>
            </a:pPr>
            <a:r>
              <a:rPr lang="en-GB" sz="2400" dirty="0"/>
              <a:t>The European Partners working on the DARE project are </a:t>
            </a:r>
          </a:p>
          <a:p>
            <a:pPr algn="l">
              <a:lnSpc>
                <a:spcPct val="100000"/>
              </a:lnSpc>
            </a:pPr>
            <a:endParaRPr lang="en-GB" sz="2800" dirty="0"/>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2"/>
              </a:rPr>
              <a:t>Roscommon LEADER Partnership (Ireland)</a:t>
            </a:r>
            <a:r>
              <a:rPr lang="en-GB" sz="2000" dirty="0">
                <a:ea typeface="Calibri" panose="020F0502020204030204" pitchFamily="34" charset="0"/>
                <a:cs typeface="Times New Roman" panose="02020603050405020304" pitchFamily="18" charset="0"/>
                <a:hlinkClick r:id="rId2"/>
              </a:rPr>
              <a:t> </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3"/>
              </a:rPr>
              <a:t>Momentum Marketing Services (Ireland)</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4"/>
              </a:rPr>
              <a:t>Northern Chamber of Commerce (Poland)</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5"/>
              </a:rPr>
              <a:t>The Vision Works (Germany)</a:t>
            </a:r>
            <a:endParaRPr lang="en-GB" sz="2000" dirty="0">
              <a:ea typeface="Calibri" panose="020F0502020204030204" pitchFamily="34" charset="0"/>
              <a:cs typeface="Times New Roman" panose="02020603050405020304" pitchFamily="18" charset="0"/>
            </a:endParaRPr>
          </a:p>
          <a:p>
            <a:pPr marL="457200" indent="-457200" algn="l">
              <a:lnSpc>
                <a:spcPct val="107000"/>
              </a:lnSpc>
              <a:spcAft>
                <a:spcPts val="800"/>
              </a:spcAft>
              <a:buFont typeface="+mj-lt"/>
              <a:buAutoNum type="arabicPeriod"/>
            </a:pPr>
            <a:r>
              <a:rPr lang="en-GB" sz="2000" u="sng" dirty="0">
                <a:solidFill>
                  <a:srgbClr val="0563C1"/>
                </a:solidFill>
                <a:ea typeface="Calibri" panose="020F0502020204030204" pitchFamily="34" charset="0"/>
                <a:cs typeface="Times New Roman" panose="02020603050405020304" pitchFamily="18" charset="0"/>
                <a:hlinkClick r:id="rId6"/>
              </a:rPr>
              <a:t>European E-learning Institute (Denmark</a:t>
            </a:r>
            <a:r>
              <a:rPr lang="en-GB" sz="1600" u="sng" dirty="0">
                <a:solidFill>
                  <a:srgbClr val="0563C1"/>
                </a:solidFill>
                <a:ea typeface="Calibri" panose="020F0502020204030204" pitchFamily="34" charset="0"/>
                <a:cs typeface="Times New Roman" panose="02020603050405020304" pitchFamily="18" charset="0"/>
                <a:hlinkClick r:id="rId6"/>
              </a:rPr>
              <a:t>)</a:t>
            </a:r>
            <a:endParaRPr lang="en-GB" sz="1600" dirty="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6</a:t>
            </a:fld>
            <a:endParaRPr lang="en-US" dirty="0"/>
          </a:p>
        </p:txBody>
      </p:sp>
      <p:pic>
        <p:nvPicPr>
          <p:cNvPr id="4" name="Picture Placeholder 3">
            <a:extLst>
              <a:ext uri="{FF2B5EF4-FFF2-40B4-BE49-F238E27FC236}">
                <a16:creationId xmlns:a16="http://schemas.microsoft.com/office/drawing/2014/main" id="{79582B1B-278C-97EE-9131-C5131503604C}"/>
              </a:ext>
            </a:extLst>
          </p:cNvPr>
          <p:cNvPicPr>
            <a:picLocks noGrp="1" noChangeAspect="1"/>
          </p:cNvPicPr>
          <p:nvPr>
            <p:ph type="pic" sz="quarter" idx="41"/>
          </p:nvPr>
        </p:nvPicPr>
        <p:blipFill rotWithShape="1">
          <a:blip r:embed="rId7"/>
          <a:srcRect t="10549" b="35439"/>
          <a:stretch/>
        </p:blipFill>
        <p:spPr>
          <a:xfrm>
            <a:off x="-1" y="-11581"/>
            <a:ext cx="7559675" cy="2723566"/>
          </a:xfrm>
        </p:spPr>
      </p:pic>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818" y="5153224"/>
            <a:ext cx="2076846" cy="2076846"/>
          </a:xfrm>
          <a:prstGeom prst="rect">
            <a:avLst/>
          </a:prstGeom>
        </p:spPr>
      </p:pic>
      <p:pic>
        <p:nvPicPr>
          <p:cNvPr id="7" name="Picture 6"/>
          <p:cNvPicPr>
            <a:picLocks noChangeAspect="1"/>
          </p:cNvPicPr>
          <p:nvPr/>
        </p:nvPicPr>
        <p:blipFill>
          <a:blip r:embed="rId9"/>
          <a:stretch>
            <a:fillRect/>
          </a:stretch>
        </p:blipFill>
        <p:spPr>
          <a:xfrm>
            <a:off x="1580659" y="5153224"/>
            <a:ext cx="2333977" cy="748109"/>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28578" y="5922466"/>
            <a:ext cx="1971675" cy="2314575"/>
          </a:xfrm>
          <a:prstGeom prst="rect">
            <a:avLst/>
          </a:prstGeom>
        </p:spPr>
      </p:pic>
      <p:pic>
        <p:nvPicPr>
          <p:cNvPr id="1028" name="Picture 4" descr="the vision works – tvw GmbH – Gründung | Wachstum | Krise | Nachfolge |  Transformation"/>
          <p:cNvPicPr>
            <a:picLocks noChangeAspect="1" noChangeArrowheads="1"/>
          </p:cNvPicPr>
          <p:nvPr/>
        </p:nvPicPr>
        <p:blipFill rotWithShape="1">
          <a:blip r:embed="rId11">
            <a:extLst>
              <a:ext uri="{28A0092B-C50C-407E-A947-70E740481C1C}">
                <a14:useLocalDpi xmlns:a14="http://schemas.microsoft.com/office/drawing/2010/main" val="0"/>
              </a:ext>
            </a:extLst>
          </a:blip>
          <a:srcRect l="12792" t="26753" r="10708" b="30628"/>
          <a:stretch/>
        </p:blipFill>
        <p:spPr bwMode="auto">
          <a:xfrm>
            <a:off x="2322511" y="8418043"/>
            <a:ext cx="2914650" cy="11001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rotWithShape="1">
          <a:blip r:embed="rId12"/>
          <a:srcRect l="3634" t="22423" r="8366" b="31576"/>
          <a:stretch/>
        </p:blipFill>
        <p:spPr>
          <a:xfrm>
            <a:off x="212547" y="7849653"/>
            <a:ext cx="1885951" cy="985838"/>
          </a:xfrm>
          <a:prstGeom prst="rect">
            <a:avLst/>
          </a:prstGeom>
        </p:spPr>
      </p:pic>
      <p:pic>
        <p:nvPicPr>
          <p:cNvPr id="14" name="Picture 13"/>
          <p:cNvPicPr>
            <a:picLocks noChangeAspect="1"/>
          </p:cNvPicPr>
          <p:nvPr/>
        </p:nvPicPr>
        <p:blipFill>
          <a:blip r:embed="rId13"/>
          <a:stretch>
            <a:fillRect/>
          </a:stretch>
        </p:blipFill>
        <p:spPr>
          <a:xfrm>
            <a:off x="6035543" y="-11581"/>
            <a:ext cx="1524132" cy="1143099"/>
          </a:xfrm>
          <a:prstGeom prst="rect">
            <a:avLst/>
          </a:prstGeom>
        </p:spPr>
      </p:pic>
    </p:spTree>
    <p:extLst>
      <p:ext uri="{BB962C8B-B14F-4D97-AF65-F5344CB8AC3E}">
        <p14:creationId xmlns:p14="http://schemas.microsoft.com/office/powerpoint/2010/main" val="261500088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7" ma:contentTypeDescription="Create a new document." ma:contentTypeScope="" ma:versionID="7570c79738f28bae113a6687f259e4f3">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34b7b875a5fa3f4c36fc82fe68553760"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734E08-D400-4F96-BA2E-CD013D0255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E0A73D-1855-431A-BE33-D853A0448981}">
  <ds:schemaRefs>
    <ds:schemaRef ds:uri="http://schemas.microsoft.com/sharepoint/v3/contenttype/forms"/>
  </ds:schemaRefs>
</ds:datastoreItem>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1077</Words>
  <Application>Microsoft Office PowerPoint</Application>
  <PresentationFormat>Benutzerdefiniert</PresentationFormat>
  <Paragraphs>66</Paragraphs>
  <Slides>6</Slides>
  <Notes>1</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6</vt:i4>
      </vt:variant>
    </vt:vector>
  </HeadingPairs>
  <TitlesOfParts>
    <vt:vector size="13" baseType="lpstr">
      <vt:lpstr>Arial</vt:lpstr>
      <vt:lpstr>Calibri</vt:lpstr>
      <vt:lpstr>Century Schoolbook</vt:lpstr>
      <vt:lpstr>Montserrat</vt:lpstr>
      <vt:lpstr>Poppins</vt:lpstr>
      <vt:lpstr>Office Theme</vt:lpstr>
      <vt:lpstr>1_Office Theme</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David Blunck</cp:lastModifiedBy>
  <cp:revision>642</cp:revision>
  <dcterms:created xsi:type="dcterms:W3CDTF">2020-10-14T13:32:04Z</dcterms:created>
  <dcterms:modified xsi:type="dcterms:W3CDTF">2025-04-20T15:37:45Z</dcterms:modified>
</cp:coreProperties>
</file>