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3"/>
    <p:sldMasterId id="2147483932" r:id="rId4"/>
  </p:sldMasterIdLst>
  <p:notesMasterIdLst>
    <p:notesMasterId r:id="rId13"/>
  </p:notesMasterIdLst>
  <p:handoutMasterIdLst>
    <p:handoutMasterId r:id="rId14"/>
  </p:handoutMasterIdLst>
  <p:sldIdLst>
    <p:sldId id="323" r:id="rId5"/>
    <p:sldId id="350" r:id="rId6"/>
    <p:sldId id="348" r:id="rId7"/>
    <p:sldId id="311" r:id="rId8"/>
    <p:sldId id="345" r:id="rId9"/>
    <p:sldId id="349" r:id="rId10"/>
    <p:sldId id="347" r:id="rId11"/>
    <p:sldId id="346" r:id="rId1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F59"/>
    <a:srgbClr val="E14726"/>
    <a:srgbClr val="0E72B5"/>
    <a:srgbClr val="30583F"/>
    <a:srgbClr val="ECECEC"/>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varScale="1">
        <p:scale>
          <a:sx n="66" d="100"/>
          <a:sy n="66" d="100"/>
        </p:scale>
        <p:origin x="3258" y="96"/>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4/17/2025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4/17/2025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431015" y="2429218"/>
            <a:ext cx="6607312" cy="416575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2" name="Text Placeholder 32">
            <a:extLst>
              <a:ext uri="{FF2B5EF4-FFF2-40B4-BE49-F238E27FC236}">
                <a16:creationId xmlns:a16="http://schemas.microsoft.com/office/drawing/2014/main" id="{343DEA9D-686A-C14E-5DE5-1C6C50A28101}"/>
              </a:ext>
            </a:extLst>
          </p:cNvPr>
          <p:cNvSpPr>
            <a:spLocks noGrp="1"/>
          </p:cNvSpPr>
          <p:nvPr>
            <p:ph type="body" sz="quarter" idx="11" hasCustomPrompt="1"/>
          </p:nvPr>
        </p:nvSpPr>
        <p:spPr>
          <a:xfrm>
            <a:off x="576450" y="7068312"/>
            <a:ext cx="2951698"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83" name="Text Placeholder 32">
            <a:extLst>
              <a:ext uri="{FF2B5EF4-FFF2-40B4-BE49-F238E27FC236}">
                <a16:creationId xmlns:a16="http://schemas.microsoft.com/office/drawing/2014/main" id="{F29940C7-C2FA-3202-0DED-41515BCD38D8}"/>
              </a:ext>
            </a:extLst>
          </p:cNvPr>
          <p:cNvSpPr>
            <a:spLocks noGrp="1"/>
          </p:cNvSpPr>
          <p:nvPr>
            <p:ph type="body" sz="quarter" idx="16" hasCustomPrompt="1"/>
          </p:nvPr>
        </p:nvSpPr>
        <p:spPr>
          <a:xfrm>
            <a:off x="576449" y="7915963"/>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grpSp>
        <p:nvGrpSpPr>
          <p:cNvPr id="87" name="Graphic 95">
            <a:extLst>
              <a:ext uri="{FF2B5EF4-FFF2-40B4-BE49-F238E27FC236}">
                <a16:creationId xmlns:a16="http://schemas.microsoft.com/office/drawing/2014/main" id="{24ECF41F-3DBB-1357-E03F-D8A6A69D75B3}"/>
              </a:ext>
            </a:extLst>
          </p:cNvPr>
          <p:cNvGrpSpPr/>
          <p:nvPr userDrawn="1"/>
        </p:nvGrpSpPr>
        <p:grpSpPr>
          <a:xfrm>
            <a:off x="431015" y="1131585"/>
            <a:ext cx="1509109" cy="423922"/>
            <a:chOff x="584588" y="9078286"/>
            <a:chExt cx="1509109" cy="423922"/>
          </a:xfrm>
          <a:solidFill>
            <a:srgbClr val="000000"/>
          </a:solidFill>
        </p:grpSpPr>
        <p:sp>
          <p:nvSpPr>
            <p:cNvPr id="88" name="Freeform 87">
              <a:extLst>
                <a:ext uri="{FF2B5EF4-FFF2-40B4-BE49-F238E27FC236}">
                  <a16:creationId xmlns:a16="http://schemas.microsoft.com/office/drawing/2014/main" id="{D3ED7CCB-67DA-1DD1-585B-68EB3B0A0BF1}"/>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D28033E-9F3B-7C99-C764-E728C70ABC7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grpSp>
      <p:sp>
        <p:nvSpPr>
          <p:cNvPr id="90" name="Text Placeholder 23">
            <a:extLst>
              <a:ext uri="{FF2B5EF4-FFF2-40B4-BE49-F238E27FC236}">
                <a16:creationId xmlns:a16="http://schemas.microsoft.com/office/drawing/2014/main" id="{F04953B6-CE3E-EC42-F4B7-AD204E3E3374}"/>
              </a:ext>
            </a:extLst>
          </p:cNvPr>
          <p:cNvSpPr>
            <a:spLocks noGrp="1"/>
          </p:cNvSpPr>
          <p:nvPr>
            <p:ph type="body" sz="quarter" idx="17" hasCustomPrompt="1"/>
          </p:nvPr>
        </p:nvSpPr>
        <p:spPr>
          <a:xfrm>
            <a:off x="475345" y="1170848"/>
            <a:ext cx="1230818"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91" name="Text Placeholder 23">
            <a:extLst>
              <a:ext uri="{FF2B5EF4-FFF2-40B4-BE49-F238E27FC236}">
                <a16:creationId xmlns:a16="http://schemas.microsoft.com/office/drawing/2014/main" id="{FDF43466-BB03-94C9-6027-A27E1CE7FBF2}"/>
              </a:ext>
            </a:extLst>
          </p:cNvPr>
          <p:cNvSpPr>
            <a:spLocks noGrp="1"/>
          </p:cNvSpPr>
          <p:nvPr>
            <p:ph type="body" sz="quarter" idx="18" hasCustomPrompt="1"/>
          </p:nvPr>
        </p:nvSpPr>
        <p:spPr>
          <a:xfrm>
            <a:off x="2039612" y="1164318"/>
            <a:ext cx="1287131"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7004"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22259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Quote Slide with Photo 1">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28EDA07-9E8A-212C-9EC9-F7E126809177}"/>
              </a:ext>
            </a:extLst>
          </p:cNvPr>
          <p:cNvSpPr/>
          <p:nvPr userDrawn="1"/>
        </p:nvSpPr>
        <p:spPr>
          <a:xfrm>
            <a:off x="7559675" y="-454530"/>
            <a:ext cx="1832953" cy="132079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lide Number Placeholder 5">
            <a:extLst>
              <a:ext uri="{FF2B5EF4-FFF2-40B4-BE49-F238E27FC236}">
                <a16:creationId xmlns:a16="http://schemas.microsoft.com/office/drawing/2014/main" id="{9341D0BB-9060-7D34-2379-5601FB56D469}"/>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9210910"/>
      </p:ext>
    </p:extLst>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E72B5"/>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769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E14726"/>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3837252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30583F"/>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187098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rot="10800000" flipH="1">
            <a:off x="326600" y="833119"/>
            <a:ext cx="2555106" cy="8718813"/>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203825" y="3231107"/>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973040" y="3231107"/>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203825" y="3706349"/>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973040" y="3706349"/>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203825" y="4222473"/>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973040" y="4222473"/>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2203825" y="470843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973040" y="4708438"/>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D2098A53-0134-4E4E-A915-CC50FD0C47D5}"/>
              </a:ext>
            </a:extLst>
          </p:cNvPr>
          <p:cNvSpPr/>
          <p:nvPr userDrawn="1"/>
        </p:nvSpPr>
        <p:spPr>
          <a:xfrm>
            <a:off x="3334602" y="7549150"/>
            <a:ext cx="3798570"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64671" y="7671749"/>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1" name="Picture 50">
            <a:extLst>
              <a:ext uri="{FF2B5EF4-FFF2-40B4-BE49-F238E27FC236}">
                <a16:creationId xmlns:a16="http://schemas.microsoft.com/office/drawing/2014/main" id="{2CFEF3CB-DDBB-614D-ABAE-AE1A4B0151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51606" y="7735162"/>
            <a:ext cx="1184829" cy="272079"/>
          </a:xfrm>
          <a:prstGeom prst="rect">
            <a:avLst/>
          </a:prstGeom>
          <a:ln>
            <a:noFill/>
          </a:ln>
          <a:extLst>
            <a:ext uri="{53640926-AAD7-44D8-BBD7-CCE9431645EC}">
              <a14:shadowObscured xmlns:a14="http://schemas.microsoft.com/office/drawing/2010/main"/>
            </a:ext>
          </a:extLst>
        </p:spPr>
      </p:pic>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rot="16200000">
            <a:off x="-535785" y="4267698"/>
            <a:ext cx="3392531" cy="1070954"/>
          </a:xfrm>
        </p:spPr>
        <p:txBody>
          <a:bodyPr>
            <a:noAutofit/>
          </a:bodyPr>
          <a:lstStyle>
            <a:lvl1pPr marL="0" indent="0" algn="r">
              <a:buNone/>
              <a:defRPr sz="55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2209998" y="5182694"/>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979213" y="5182694"/>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2209998" y="569881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979213" y="5698818"/>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6628229C-D4D3-50EF-8C52-DA79A158938A}"/>
              </a:ext>
            </a:extLst>
          </p:cNvPr>
          <p:cNvGrpSpPr/>
          <p:nvPr userDrawn="1"/>
        </p:nvGrpSpPr>
        <p:grpSpPr>
          <a:xfrm>
            <a:off x="2203825" y="3636657"/>
            <a:ext cx="5040000" cy="1982036"/>
            <a:chOff x="2083799" y="3965406"/>
            <a:chExt cx="5040000" cy="1982036"/>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083799" y="3965406"/>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083799" y="4471097"/>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083799" y="4967911"/>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2083799" y="5441751"/>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2083799" y="5947442"/>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grpSp>
      <p:sp>
        <p:nvSpPr>
          <p:cNvPr id="59" name="Rectangle 58">
            <a:extLst>
              <a:ext uri="{FF2B5EF4-FFF2-40B4-BE49-F238E27FC236}">
                <a16:creationId xmlns:a16="http://schemas.microsoft.com/office/drawing/2014/main" id="{9B390077-D518-C189-3065-5F272FDF2743}"/>
              </a:ext>
            </a:extLst>
          </p:cNvPr>
          <p:cNvSpPr/>
          <p:nvPr userDrawn="1"/>
        </p:nvSpPr>
        <p:spPr>
          <a:xfrm>
            <a:off x="-1832956" y="-371331"/>
            <a:ext cx="1832953" cy="132079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20D03E82-E54E-F8B0-9E5C-7BE302F7D99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32" name="Group 31">
            <a:extLst>
              <a:ext uri="{FF2B5EF4-FFF2-40B4-BE49-F238E27FC236}">
                <a16:creationId xmlns:a16="http://schemas.microsoft.com/office/drawing/2014/main" id="{E28FAB55-514D-29AF-C8F9-440CCBE922D7}"/>
              </a:ext>
            </a:extLst>
          </p:cNvPr>
          <p:cNvGrpSpPr/>
          <p:nvPr userDrawn="1"/>
        </p:nvGrpSpPr>
        <p:grpSpPr>
          <a:xfrm rot="16584903">
            <a:off x="169270" y="395536"/>
            <a:ext cx="2061589" cy="1788378"/>
            <a:chOff x="-1397183" y="824494"/>
            <a:chExt cx="1192352" cy="1034336"/>
          </a:xfrm>
        </p:grpSpPr>
        <p:sp>
          <p:nvSpPr>
            <p:cNvPr id="29" name="Freeform 28">
              <a:extLst>
                <a:ext uri="{FF2B5EF4-FFF2-40B4-BE49-F238E27FC236}">
                  <a16:creationId xmlns:a16="http://schemas.microsoft.com/office/drawing/2014/main" id="{507F2B47-BD35-620D-4521-48E5D9AA2961}"/>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AC04783-B867-EF80-8C22-B2CE45563C39}"/>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A989DB5-E4D1-9A81-D1B6-5FE2809BB5C2}"/>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02721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4428D3F9-6974-3B8A-DA45-D029219EAD42}"/>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04F83E43-5132-E7A9-7D68-38388B2D13CD}"/>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49966DC-78B9-2A08-DA98-A04014CFAA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A363F4B-0CC6-7D4E-989C-C43E8291301A}"/>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CEEC9D0-2D8D-7B50-A6A9-3346501080E0}"/>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3AB9771-51DE-9DD5-E6AB-93EA07A03BA6}"/>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0BA9FDA-264A-2982-D625-7E9D510F110F}"/>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4EBEF02-D406-FDF5-4648-6FBB2F660D1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9E817A9-74AD-D814-96E8-097F1693D4E7}"/>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51" r:id="rId1"/>
    <p:sldLayoutId id="2147483945" r:id="rId2"/>
    <p:sldLayoutId id="2147483957" r:id="rId3"/>
    <p:sldLayoutId id="2147483958" r:id="rId4"/>
    <p:sldLayoutId id="2147483946" r:id="rId5"/>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7" userDrawn="1">
          <p15:clr>
            <a:srgbClr val="F26B43"/>
          </p15:clr>
        </p15:guide>
        <p15:guide id="2" pos="2381" userDrawn="1">
          <p15:clr>
            <a:srgbClr val="F26B43"/>
          </p15:clr>
        </p15:guide>
        <p15:guide id="3" pos="317" userDrawn="1">
          <p15:clr>
            <a:srgbClr val="F26B43"/>
          </p15:clr>
        </p15:guide>
        <p15:guide id="4" pos="4422" userDrawn="1">
          <p15:clr>
            <a:srgbClr val="F26B43"/>
          </p15:clr>
        </p15:guide>
        <p15:guide id="5" orient="horz" pos="3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68" r:id="rId10"/>
    <p:sldLayoutId id="2147483944"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s://thevisionworks.brilliantassessments.com/?external=DARE_ASSESSMENT" TargetMode="External"/><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projectdare.eu/courses/learning-pathways/"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tinyurl.com/mveb3deb" TargetMode="External"/><Relationship Id="rId2" Type="http://schemas.openxmlformats.org/officeDocument/2006/relationships/hyperlink" Target="https://projectdare.eu/knowledge-sharing-hub/" TargetMode="Externa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s://www.facebook.com/profile.php?id=100092188720908" TargetMode="External"/><Relationship Id="rId2" Type="http://schemas.openxmlformats.org/officeDocument/2006/relationships/hyperlink" Target="https://projectdare.eu/" TargetMode="Externa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hyperlink" Target="https://tinyurl.com/mveb3deb" TargetMode="External"/><Relationship Id="rId4" Type="http://schemas.openxmlformats.org/officeDocument/2006/relationships/hyperlink" Target="https://www.linkedin.com/company/94290387/adm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E943A54-4DA8-44F9-6C2C-6C8A3BA7B9C5}"/>
              </a:ext>
            </a:extLst>
          </p:cNvPr>
          <p:cNvSpPr>
            <a:spLocks noGrp="1"/>
          </p:cNvSpPr>
          <p:nvPr>
            <p:ph type="body" sz="quarter" idx="11"/>
          </p:nvPr>
        </p:nvSpPr>
        <p:spPr>
          <a:xfrm>
            <a:off x="625946" y="7557702"/>
            <a:ext cx="6065139" cy="574616"/>
          </a:xfrm>
        </p:spPr>
        <p:txBody>
          <a:bodyPr/>
          <a:lstStyle/>
          <a:p>
            <a:pPr>
              <a:lnSpc>
                <a:spcPct val="100000"/>
              </a:lnSpc>
            </a:pPr>
            <a:r>
              <a:rPr lang="en-US" sz="3200" dirty="0"/>
              <a:t>Launch of the DARE Training Course &amp; Knowledge Hub</a:t>
            </a:r>
          </a:p>
        </p:txBody>
      </p:sp>
      <p:sp>
        <p:nvSpPr>
          <p:cNvPr id="5" name="Text Placeholder 4">
            <a:extLst>
              <a:ext uri="{FF2B5EF4-FFF2-40B4-BE49-F238E27FC236}">
                <a16:creationId xmlns:a16="http://schemas.microsoft.com/office/drawing/2014/main" id="{A8747E34-430B-A1B4-8D1E-BD8A72F07B95}"/>
              </a:ext>
            </a:extLst>
          </p:cNvPr>
          <p:cNvSpPr>
            <a:spLocks noGrp="1"/>
          </p:cNvSpPr>
          <p:nvPr>
            <p:ph type="body" sz="quarter" idx="16"/>
          </p:nvPr>
        </p:nvSpPr>
        <p:spPr>
          <a:xfrm>
            <a:off x="625947" y="6912621"/>
            <a:ext cx="3560291" cy="751695"/>
          </a:xfrm>
        </p:spPr>
        <p:txBody>
          <a:bodyPr/>
          <a:lstStyle/>
          <a:p>
            <a:r>
              <a:rPr lang="en-US" sz="3600" b="1" dirty="0"/>
              <a:t>Newsletter 3</a:t>
            </a:r>
          </a:p>
        </p:txBody>
      </p:sp>
      <p:sp>
        <p:nvSpPr>
          <p:cNvPr id="7" name="Text Placeholder 6">
            <a:extLst>
              <a:ext uri="{FF2B5EF4-FFF2-40B4-BE49-F238E27FC236}">
                <a16:creationId xmlns:a16="http://schemas.microsoft.com/office/drawing/2014/main" id="{1AC2B8FC-1D8F-1348-8767-1FD5475C1616}"/>
              </a:ext>
            </a:extLst>
          </p:cNvPr>
          <p:cNvSpPr>
            <a:spLocks noGrp="1"/>
          </p:cNvSpPr>
          <p:nvPr>
            <p:ph type="body" sz="quarter" idx="44"/>
          </p:nvPr>
        </p:nvSpPr>
        <p:spPr>
          <a:xfrm>
            <a:off x="431015" y="9117841"/>
            <a:ext cx="2846623" cy="469580"/>
          </a:xfrm>
        </p:spPr>
        <p:txBody>
          <a:bodyPr>
            <a:normAutofit fontScale="85000" lnSpcReduction="10000"/>
          </a:bodyPr>
          <a:lstStyle/>
          <a:p>
            <a:r>
              <a:rPr lang="en-US" sz="2600" dirty="0"/>
              <a:t>https://projectdare.eu/</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7"/>
          </p:nvPr>
        </p:nvSpPr>
        <p:spPr/>
        <p:txBody>
          <a:bodyPr vert="horz" lIns="91440" tIns="45720" rIns="91440" bIns="45720" rtlCol="0" anchor="t">
            <a:normAutofit fontScale="92500" lnSpcReduction="20000"/>
          </a:bodyPr>
          <a:lstStyle/>
          <a:p>
            <a:r>
              <a:rPr lang="en-US" b="1" dirty="0">
                <a:latin typeface="Calibri"/>
                <a:cs typeface="Calibri"/>
              </a:rPr>
              <a:t>March 2025</a:t>
            </a:r>
            <a:endParaRPr lang="en-US" b="1" dirty="0"/>
          </a:p>
          <a:p>
            <a:endParaRPr lang="en-US" dirty="0"/>
          </a:p>
          <a:p>
            <a:r>
              <a:rPr lang="en-US" sz="1050" b="1" dirty="0"/>
              <a:t>Newsletter 3</a:t>
            </a:r>
          </a:p>
        </p:txBody>
      </p:sp>
      <p:sp>
        <p:nvSpPr>
          <p:cNvPr id="2" name="Text Placeholder 1">
            <a:extLst>
              <a:ext uri="{FF2B5EF4-FFF2-40B4-BE49-F238E27FC236}">
                <a16:creationId xmlns:a16="http://schemas.microsoft.com/office/drawing/2014/main" id="{A158C7DB-9356-69B6-6BF3-A3DAA7A8E066}"/>
              </a:ext>
            </a:extLst>
          </p:cNvPr>
          <p:cNvSpPr>
            <a:spLocks noGrp="1"/>
          </p:cNvSpPr>
          <p:nvPr>
            <p:ph type="body" sz="quarter" idx="18"/>
          </p:nvPr>
        </p:nvSpPr>
        <p:spPr/>
        <p:txBody>
          <a:bodyPr/>
          <a:lstStyle/>
          <a:p>
            <a:r>
              <a:rPr lang="en-US" b="1" dirty="0"/>
              <a:t>By</a:t>
            </a:r>
          </a:p>
          <a:p>
            <a:r>
              <a:rPr lang="en-US" dirty="0"/>
              <a:t>MMS, Ireland</a:t>
            </a:r>
          </a:p>
          <a:p>
            <a:endParaRPr lang="en-US" sz="200" b="1" dirty="0"/>
          </a:p>
          <a:p>
            <a:endParaRPr lang="en-US" dirty="0"/>
          </a:p>
        </p:txBody>
      </p:sp>
      <p:grpSp>
        <p:nvGrpSpPr>
          <p:cNvPr id="11" name="Group 10">
            <a:extLst>
              <a:ext uri="{FF2B5EF4-FFF2-40B4-BE49-F238E27FC236}">
                <a16:creationId xmlns:a16="http://schemas.microsoft.com/office/drawing/2014/main" id="{1707CF9F-383B-D478-1493-9A037C9E1468}"/>
              </a:ext>
            </a:extLst>
          </p:cNvPr>
          <p:cNvGrpSpPr/>
          <p:nvPr/>
        </p:nvGrpSpPr>
        <p:grpSpPr>
          <a:xfrm rot="10327245">
            <a:off x="182210" y="5181724"/>
            <a:ext cx="2061589" cy="1788378"/>
            <a:chOff x="-1397183" y="824494"/>
            <a:chExt cx="1192352" cy="1034336"/>
          </a:xfrm>
        </p:grpSpPr>
        <p:sp>
          <p:nvSpPr>
            <p:cNvPr id="12" name="Freeform 11">
              <a:extLst>
                <a:ext uri="{FF2B5EF4-FFF2-40B4-BE49-F238E27FC236}">
                  <a16:creationId xmlns:a16="http://schemas.microsoft.com/office/drawing/2014/main" id="{7E7AAEE7-D4F4-A77F-1DA7-5CBFA54EF6A0}"/>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F9F2BC3-20EB-4BBB-A2AE-BC5FDA6EC5A7}"/>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64ACE7D-C905-0CC4-6FBE-8F7FB9E2956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F0B436B7-5AC9-B9F4-F809-4A4167674E33}"/>
              </a:ext>
            </a:extLst>
          </p:cNvPr>
          <p:cNvPicPr>
            <a:picLocks noChangeAspect="1"/>
          </p:cNvPicPr>
          <p:nvPr/>
        </p:nvPicPr>
        <p:blipFill>
          <a:blip r:embed="rId2"/>
          <a:stretch>
            <a:fillRect/>
          </a:stretch>
        </p:blipFill>
        <p:spPr>
          <a:xfrm>
            <a:off x="-1" y="2587487"/>
            <a:ext cx="7559675" cy="4252317"/>
          </a:xfrm>
          <a:prstGeom prst="rect">
            <a:avLst/>
          </a:prstGeom>
        </p:spPr>
      </p:pic>
    </p:spTree>
    <p:extLst>
      <p:ext uri="{BB962C8B-B14F-4D97-AF65-F5344CB8AC3E}">
        <p14:creationId xmlns:p14="http://schemas.microsoft.com/office/powerpoint/2010/main" val="2443742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54C3F3-1663-8190-6B3F-FB5683C7D361}"/>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6" name="Picture 5" descr="A group of people talking&#10;&#10;AI-generated content may be incorrect.">
            <a:extLst>
              <a:ext uri="{FF2B5EF4-FFF2-40B4-BE49-F238E27FC236}">
                <a16:creationId xmlns:a16="http://schemas.microsoft.com/office/drawing/2014/main" id="{4C17AD94-3A6D-EA3D-4026-7301D46E0A05}"/>
              </a:ext>
            </a:extLst>
          </p:cNvPr>
          <p:cNvPicPr>
            <a:picLocks noChangeAspect="1"/>
          </p:cNvPicPr>
          <p:nvPr/>
        </p:nvPicPr>
        <p:blipFill>
          <a:blip r:embed="rId2"/>
          <a:stretch>
            <a:fillRect/>
          </a:stretch>
        </p:blipFill>
        <p:spPr>
          <a:xfrm>
            <a:off x="0" y="0"/>
            <a:ext cx="7559675" cy="9450154"/>
          </a:xfrm>
          <a:prstGeom prst="rect">
            <a:avLst/>
          </a:prstGeom>
        </p:spPr>
      </p:pic>
    </p:spTree>
    <p:extLst>
      <p:ext uri="{BB962C8B-B14F-4D97-AF65-F5344CB8AC3E}">
        <p14:creationId xmlns:p14="http://schemas.microsoft.com/office/powerpoint/2010/main" val="2120483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AA38869-4603-42BD-175E-C4363DE9F8AD}"/>
              </a:ext>
            </a:extLst>
          </p:cNvPr>
          <p:cNvSpPr>
            <a:spLocks noGrp="1"/>
          </p:cNvSpPr>
          <p:nvPr>
            <p:ph type="sldNum" sz="quarter" idx="4"/>
          </p:nvPr>
        </p:nvSpPr>
        <p:spPr/>
        <p:txBody>
          <a:bodyPr/>
          <a:lstStyle/>
          <a:p>
            <a:fld id="{CB2079F2-58AF-ED44-82D7-E04B2F6FD686}" type="slidenum">
              <a:rPr lang="en-US" smtClean="0"/>
              <a:pPr/>
              <a:t>3</a:t>
            </a:fld>
            <a:endParaRPr lang="en-US" dirty="0"/>
          </a:p>
        </p:txBody>
      </p:sp>
      <p:pic>
        <p:nvPicPr>
          <p:cNvPr id="10" name="Picture 9" descr="A hand with text in the shape of a hand&#10;&#10;AI-generated content may be incorrect.">
            <a:extLst>
              <a:ext uri="{FF2B5EF4-FFF2-40B4-BE49-F238E27FC236}">
                <a16:creationId xmlns:a16="http://schemas.microsoft.com/office/drawing/2014/main" id="{3BED8A04-59A3-0769-A781-ED1FF05E3382}"/>
              </a:ext>
            </a:extLst>
          </p:cNvPr>
          <p:cNvPicPr>
            <a:picLocks noChangeAspect="1"/>
          </p:cNvPicPr>
          <p:nvPr/>
        </p:nvPicPr>
        <p:blipFill>
          <a:blip r:embed="rId2"/>
          <a:stretch>
            <a:fillRect/>
          </a:stretch>
        </p:blipFill>
        <p:spPr>
          <a:xfrm>
            <a:off x="0" y="531666"/>
            <a:ext cx="7559675" cy="4252317"/>
          </a:xfrm>
          <a:prstGeom prst="rect">
            <a:avLst/>
          </a:prstGeom>
        </p:spPr>
      </p:pic>
      <p:pic>
        <p:nvPicPr>
          <p:cNvPr id="12" name="Picture 11" descr="A colorful diagram with text&#10;&#10;AI-generated content may be incorrect.">
            <a:extLst>
              <a:ext uri="{FF2B5EF4-FFF2-40B4-BE49-F238E27FC236}">
                <a16:creationId xmlns:a16="http://schemas.microsoft.com/office/drawing/2014/main" id="{3D02FBEF-9AAC-C61A-5A60-481B91822B22}"/>
              </a:ext>
            </a:extLst>
          </p:cNvPr>
          <p:cNvPicPr>
            <a:picLocks noChangeAspect="1"/>
          </p:cNvPicPr>
          <p:nvPr/>
        </p:nvPicPr>
        <p:blipFill>
          <a:blip r:embed="rId3"/>
          <a:stretch>
            <a:fillRect/>
          </a:stretch>
        </p:blipFill>
        <p:spPr>
          <a:xfrm>
            <a:off x="-1" y="5289297"/>
            <a:ext cx="7559675" cy="4252317"/>
          </a:xfrm>
          <a:prstGeom prst="rect">
            <a:avLst/>
          </a:prstGeom>
        </p:spPr>
      </p:pic>
    </p:spTree>
    <p:extLst>
      <p:ext uri="{BB962C8B-B14F-4D97-AF65-F5344CB8AC3E}">
        <p14:creationId xmlns:p14="http://schemas.microsoft.com/office/powerpoint/2010/main" val="739828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79E4285-E927-B345-9BBB-376CBD6C2312}"/>
              </a:ext>
            </a:extLst>
          </p:cNvPr>
          <p:cNvSpPr>
            <a:spLocks noGrp="1"/>
          </p:cNvSpPr>
          <p:nvPr>
            <p:ph type="body" sz="quarter" idx="32"/>
          </p:nvPr>
        </p:nvSpPr>
        <p:spPr>
          <a:xfrm>
            <a:off x="559612" y="1900237"/>
            <a:ext cx="6526988" cy="3729370"/>
          </a:xfrm>
        </p:spPr>
        <p:txBody>
          <a:bodyPr numCol="2"/>
          <a:lstStyle/>
          <a:p>
            <a:r>
              <a:rPr lang="en-IE" sz="1400" dirty="0">
                <a:effectLst/>
                <a:latin typeface="Poppins" panose="00000500000000000000" pitchFamily="2" charset="0"/>
                <a:ea typeface="Verdana" panose="020B0604030504040204" pitchFamily="34" charset="0"/>
                <a:cs typeface="Poppins" panose="00000500000000000000" pitchFamily="2" charset="0"/>
              </a:rPr>
              <a:t>DARE aims to tackle labour market shortages by promoting a more inclusive and diverse European Economy by enabling VET Professionals to train SMEs to be more diversity-oriented. SMEs will be able to develop and engage more with marginalised and discriminated groups and become part of a more inclusive ‘labour market’. Employability Enterprise, SMEs and entrepreneurship Inclusion. Promoting Equality and Non-discrimination</a:t>
            </a:r>
            <a:endParaRPr lang="en-US" sz="1400" dirty="0">
              <a:latin typeface="Poppins" panose="00000500000000000000" pitchFamily="2" charset="0"/>
              <a:cs typeface="Poppins" panose="00000500000000000000" pitchFamily="2" charset="0"/>
            </a:endParaRPr>
          </a:p>
          <a:p>
            <a:endParaRPr lang="en-US" sz="1400" dirty="0">
              <a:latin typeface="Poppins" panose="00000500000000000000" pitchFamily="2" charset="0"/>
              <a:cs typeface="Poppins" panose="00000500000000000000" pitchFamily="2" charset="0"/>
            </a:endParaRPr>
          </a:p>
          <a:p>
            <a:endParaRPr lang="en-US" sz="1400" dirty="0">
              <a:solidFill>
                <a:schemeClr val="accent2">
                  <a:lumMod val="40000"/>
                  <a:lumOff val="60000"/>
                </a:schemeClr>
              </a:solidFill>
              <a:latin typeface="Poppins" panose="00000500000000000000" pitchFamily="2" charset="0"/>
              <a:cs typeface="Poppins" panose="00000500000000000000" pitchFamily="2" charset="0"/>
            </a:endParaRPr>
          </a:p>
        </p:txBody>
      </p:sp>
      <p:sp>
        <p:nvSpPr>
          <p:cNvPr id="14" name="Text Placeholder 13">
            <a:extLst>
              <a:ext uri="{FF2B5EF4-FFF2-40B4-BE49-F238E27FC236}">
                <a16:creationId xmlns:a16="http://schemas.microsoft.com/office/drawing/2014/main" id="{49D6ED60-823C-3D44-B7E2-989545DE5174}"/>
              </a:ext>
            </a:extLst>
          </p:cNvPr>
          <p:cNvSpPr>
            <a:spLocks noGrp="1"/>
          </p:cNvSpPr>
          <p:nvPr>
            <p:ph type="body" sz="quarter" idx="33"/>
          </p:nvPr>
        </p:nvSpPr>
        <p:spPr>
          <a:xfrm>
            <a:off x="233622" y="6294407"/>
            <a:ext cx="7600451" cy="579180"/>
          </a:xfrm>
        </p:spPr>
        <p:txBody>
          <a:bodyPr/>
          <a:lstStyle/>
          <a:p>
            <a:r>
              <a:rPr lang="en-US" sz="1800" b="1" dirty="0">
                <a:latin typeface="Poppins" panose="00000500000000000000" pitchFamily="2" charset="0"/>
                <a:cs typeface="Poppins" panose="00000500000000000000" pitchFamily="2" charset="0"/>
              </a:rPr>
              <a:t>Free Assessment Tool, Case Studies, Training Course and Knowledge Exchange Hub</a:t>
            </a:r>
          </a:p>
        </p:txBody>
      </p:sp>
      <p:sp>
        <p:nvSpPr>
          <p:cNvPr id="12" name="Text Placeholder 11">
            <a:extLst>
              <a:ext uri="{FF2B5EF4-FFF2-40B4-BE49-F238E27FC236}">
                <a16:creationId xmlns:a16="http://schemas.microsoft.com/office/drawing/2014/main" id="{019CDCF6-36F0-BB46-A146-2E518A2940C7}"/>
              </a:ext>
            </a:extLst>
          </p:cNvPr>
          <p:cNvSpPr>
            <a:spLocks noGrp="1"/>
          </p:cNvSpPr>
          <p:nvPr>
            <p:ph type="body" sz="quarter" idx="30"/>
          </p:nvPr>
        </p:nvSpPr>
        <p:spPr/>
        <p:txBody>
          <a:bodyPr/>
          <a:lstStyle/>
          <a:p>
            <a:r>
              <a:rPr lang="en-US" dirty="0">
                <a:latin typeface="Poppins" panose="00000500000000000000" pitchFamily="2" charset="0"/>
                <a:cs typeface="Poppins" panose="00000500000000000000" pitchFamily="2" charset="0"/>
              </a:rPr>
              <a:t>Welcome To FREE Resources</a:t>
            </a:r>
          </a:p>
        </p:txBody>
      </p:sp>
      <p:sp>
        <p:nvSpPr>
          <p:cNvPr id="2" name="Slide Number Placeholder 5">
            <a:extLst>
              <a:ext uri="{FF2B5EF4-FFF2-40B4-BE49-F238E27FC236}">
                <a16:creationId xmlns:a16="http://schemas.microsoft.com/office/drawing/2014/main" id="{F9332587-44BD-1136-7CFC-1FA7BD52C0A6}"/>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latin typeface="Poppins" panose="00000500000000000000" pitchFamily="2" charset="0"/>
                <a:cs typeface="Poppins" panose="00000500000000000000" pitchFamily="2" charset="0"/>
              </a:rPr>
              <a:pPr/>
              <a:t>4</a:t>
            </a:fld>
            <a:endParaRPr lang="en-US" dirty="0">
              <a:latin typeface="Poppins" panose="00000500000000000000" pitchFamily="2" charset="0"/>
              <a:cs typeface="Poppins" panose="00000500000000000000" pitchFamily="2" charset="0"/>
            </a:endParaRPr>
          </a:p>
        </p:txBody>
      </p:sp>
      <p:pic>
        <p:nvPicPr>
          <p:cNvPr id="7" name="Picture Placeholder 3">
            <a:extLst>
              <a:ext uri="{FF2B5EF4-FFF2-40B4-BE49-F238E27FC236}">
                <a16:creationId xmlns:a16="http://schemas.microsoft.com/office/drawing/2014/main" id="{C96A0FBB-3A90-D1AA-CA28-465EF6D20A1A}"/>
              </a:ext>
            </a:extLst>
          </p:cNvPr>
          <p:cNvPicPr>
            <a:picLocks noChangeAspect="1"/>
          </p:cNvPicPr>
          <p:nvPr/>
        </p:nvPicPr>
        <p:blipFill rotWithShape="1">
          <a:blip r:embed="rId2"/>
          <a:srcRect l="13571" t="38233" r="35153" b="1"/>
          <a:stretch/>
        </p:blipFill>
        <p:spPr>
          <a:xfrm>
            <a:off x="4000361" y="1900237"/>
            <a:ext cx="2488101" cy="3343276"/>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p:spPr>
      </p:pic>
      <p:sp>
        <p:nvSpPr>
          <p:cNvPr id="8" name="TextBox 7">
            <a:extLst>
              <a:ext uri="{FF2B5EF4-FFF2-40B4-BE49-F238E27FC236}">
                <a16:creationId xmlns:a16="http://schemas.microsoft.com/office/drawing/2014/main" id="{126509E0-F464-8B21-113A-EC3408E829BC}"/>
              </a:ext>
            </a:extLst>
          </p:cNvPr>
          <p:cNvSpPr txBox="1"/>
          <p:nvPr/>
        </p:nvSpPr>
        <p:spPr>
          <a:xfrm>
            <a:off x="233622" y="7003654"/>
            <a:ext cx="6831659" cy="3089307"/>
          </a:xfrm>
          <a:prstGeom prst="rect">
            <a:avLst/>
          </a:prstGeom>
          <a:noFill/>
        </p:spPr>
        <p:txBody>
          <a:bodyPr wrap="square">
            <a:spAutoFit/>
          </a:bodyPr>
          <a:lstStyle/>
          <a:p>
            <a:pPr>
              <a:lnSpc>
                <a:spcPct val="107000"/>
              </a:lnSpc>
              <a:spcAft>
                <a:spcPts val="800"/>
              </a:spcAft>
            </a:pPr>
            <a:r>
              <a:rPr lang="en-IE" sz="1600" b="1" dirty="0">
                <a:solidFill>
                  <a:srgbClr val="083F59"/>
                </a:solidFill>
                <a:latin typeface="Poppins" panose="00000500000000000000" pitchFamily="2" charset="0"/>
                <a:ea typeface="Verdana" panose="020B0604030504040204" pitchFamily="34" charset="0"/>
                <a:cs typeface="Poppins" panose="00000500000000000000" pitchFamily="2" charset="0"/>
              </a:rPr>
              <a:t>FREE Online Assessment </a:t>
            </a:r>
            <a:r>
              <a:rPr lang="en-IE" sz="1600" b="1" dirty="0">
                <a:solidFill>
                  <a:srgbClr val="E14726"/>
                </a:solidFill>
                <a:latin typeface="Poppins" panose="00000500000000000000" pitchFamily="2" charset="0"/>
                <a:ea typeface="Verdana" panose="020B0604030504040204" pitchFamily="34" charset="0"/>
                <a:cs typeface="Poppins" panose="00000500000000000000" pitchFamily="2" charset="0"/>
              </a:rPr>
              <a:t>(Access Today)</a:t>
            </a:r>
          </a:p>
          <a:p>
            <a:pPr>
              <a:lnSpc>
                <a:spcPct val="107000"/>
              </a:lnSpc>
              <a:spcAft>
                <a:spcPts val="800"/>
              </a:spcAft>
            </a:pPr>
            <a:r>
              <a:rPr lang="en-IE" sz="1400" kern="100" dirty="0">
                <a:solidFill>
                  <a:srgbClr val="083F59"/>
                </a:solidFill>
                <a:effectLst/>
                <a:latin typeface="Poppins" panose="00000500000000000000" pitchFamily="2" charset="0"/>
                <a:ea typeface="Verdana" panose="020B0604030504040204" pitchFamily="34" charset="0"/>
                <a:cs typeface="Poppins" panose="00000500000000000000" pitchFamily="2" charset="0"/>
              </a:rPr>
              <a:t>Aims to support small business owners in developing inclusive practices that drive innovation, competitiveness, and ethical business growth. Covers key business areas such as company readiness and culture, strategic impact on business operations, legal and compliance readiness, workplace development, and talent management. Gain valuable insights about your company's inclusivity by receiving a recommendations report at the end.</a:t>
            </a:r>
          </a:p>
          <a:p>
            <a:pPr>
              <a:lnSpc>
                <a:spcPct val="107000"/>
              </a:lnSpc>
              <a:spcAft>
                <a:spcPts val="800"/>
              </a:spcAft>
            </a:pPr>
            <a:r>
              <a:rPr lang="en-IE" sz="1400" b="1" kern="100" dirty="0">
                <a:solidFill>
                  <a:srgbClr val="083F59"/>
                </a:solidFill>
                <a:effectLst/>
                <a:latin typeface="Poppins" panose="00000500000000000000" pitchFamily="2" charset="0"/>
                <a:ea typeface="Verdana" panose="020B0604030504040204" pitchFamily="34" charset="0"/>
                <a:cs typeface="Poppins" panose="00000500000000000000" pitchFamily="2" charset="0"/>
              </a:rPr>
              <a:t>Start the Assessment here:</a:t>
            </a:r>
            <a:r>
              <a:rPr lang="en-IE" sz="1400" kern="100" dirty="0">
                <a:solidFill>
                  <a:srgbClr val="083F59"/>
                </a:solidFill>
                <a:effectLst/>
                <a:latin typeface="Poppins" panose="00000500000000000000" pitchFamily="2" charset="0"/>
                <a:ea typeface="Verdana" panose="020B0604030504040204" pitchFamily="34" charset="0"/>
                <a:cs typeface="Poppins" panose="00000500000000000000" pitchFamily="2" charset="0"/>
              </a:rPr>
              <a:t> </a:t>
            </a:r>
            <a:br>
              <a:rPr lang="en-IE" sz="1400" kern="100" dirty="0">
                <a:solidFill>
                  <a:srgbClr val="083F59"/>
                </a:solidFill>
                <a:effectLst/>
                <a:latin typeface="Poppins" panose="00000500000000000000" pitchFamily="2" charset="0"/>
                <a:ea typeface="Verdana" panose="020B0604030504040204" pitchFamily="34" charset="0"/>
                <a:cs typeface="Poppins" panose="00000500000000000000" pitchFamily="2" charset="0"/>
              </a:rPr>
            </a:br>
            <a:r>
              <a:rPr lang="en-IE" sz="1400" u="sng" kern="100" dirty="0">
                <a:solidFill>
                  <a:srgbClr val="083F59"/>
                </a:solidFill>
                <a:effectLst/>
                <a:latin typeface="Poppins" panose="00000500000000000000" pitchFamily="2" charset="0"/>
                <a:ea typeface="Verdana" panose="020B0604030504040204" pitchFamily="34" charset="0"/>
                <a:cs typeface="Poppins" panose="00000500000000000000" pitchFamily="2" charset="0"/>
                <a:hlinkClick r:id="rId3">
                  <a:extLst>
                    <a:ext uri="{A12FA001-AC4F-418D-AE19-62706E023703}">
                      <ahyp:hlinkClr xmlns:ahyp="http://schemas.microsoft.com/office/drawing/2018/hyperlinkcolor" val="tx"/>
                    </a:ext>
                  </a:extLst>
                </a:hlinkClick>
              </a:rPr>
              <a:t>https://thevisionworks.brilliantassessments.com?external=DARE_ASSESSMENT</a:t>
            </a:r>
            <a:r>
              <a:rPr lang="en-IE" sz="1400" kern="100" dirty="0">
                <a:solidFill>
                  <a:srgbClr val="083F59"/>
                </a:solidFill>
                <a:effectLst/>
                <a:latin typeface="Poppins" panose="00000500000000000000" pitchFamily="2" charset="0"/>
                <a:ea typeface="Verdana" panose="020B0604030504040204" pitchFamily="34" charset="0"/>
                <a:cs typeface="Poppins" panose="00000500000000000000" pitchFamily="2" charset="0"/>
              </a:rPr>
              <a:t> </a:t>
            </a:r>
            <a:br>
              <a:rPr lang="en-IE" sz="1400" dirty="0">
                <a:solidFill>
                  <a:srgbClr val="083F59"/>
                </a:solidFill>
                <a:effectLst/>
                <a:latin typeface="Poppins" panose="00000500000000000000" pitchFamily="2" charset="0"/>
                <a:ea typeface="Verdana" panose="020B0604030504040204" pitchFamily="34" charset="0"/>
                <a:cs typeface="Poppins" panose="00000500000000000000" pitchFamily="2" charset="0"/>
              </a:rPr>
            </a:br>
            <a:endParaRPr lang="en-IE" sz="1400" dirty="0">
              <a:solidFill>
                <a:srgbClr val="083F59"/>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166171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481DC4-AD9F-78D6-CCF9-B6E3DEFC3B22}"/>
              </a:ext>
            </a:extLst>
          </p:cNvPr>
          <p:cNvSpPr>
            <a:spLocks noGrp="1"/>
          </p:cNvSpPr>
          <p:nvPr>
            <p:ph type="body" sz="quarter" idx="52"/>
          </p:nvPr>
        </p:nvSpPr>
        <p:spPr/>
        <p:txBody>
          <a:bodyPr/>
          <a:lstStyle/>
          <a:p>
            <a:endParaRPr lang="en-IE"/>
          </a:p>
        </p:txBody>
      </p:sp>
      <p:sp>
        <p:nvSpPr>
          <p:cNvPr id="7" name="Text Placeholder 6">
            <a:extLst>
              <a:ext uri="{FF2B5EF4-FFF2-40B4-BE49-F238E27FC236}">
                <a16:creationId xmlns:a16="http://schemas.microsoft.com/office/drawing/2014/main" id="{E222DB82-9766-D666-8B92-6DFF17C89B40}"/>
              </a:ext>
            </a:extLst>
          </p:cNvPr>
          <p:cNvSpPr>
            <a:spLocks noGrp="1"/>
          </p:cNvSpPr>
          <p:nvPr>
            <p:ph type="body" sz="quarter" idx="13"/>
          </p:nvPr>
        </p:nvSpPr>
        <p:spPr/>
        <p:txBody>
          <a:bodyPr/>
          <a:lstStyle/>
          <a:p>
            <a:endParaRPr lang="en-IE"/>
          </a:p>
        </p:txBody>
      </p:sp>
      <p:sp>
        <p:nvSpPr>
          <p:cNvPr id="6" name="Slide Number Placeholder 5">
            <a:extLst>
              <a:ext uri="{FF2B5EF4-FFF2-40B4-BE49-F238E27FC236}">
                <a16:creationId xmlns:a16="http://schemas.microsoft.com/office/drawing/2014/main" id="{25B7F8DF-C03B-84D3-2B6E-02A8D490B0A4}"/>
              </a:ext>
            </a:extLst>
          </p:cNvPr>
          <p:cNvSpPr>
            <a:spLocks noGrp="1"/>
          </p:cNvSpPr>
          <p:nvPr>
            <p:ph type="sldNum" sz="quarter" idx="4"/>
          </p:nvPr>
        </p:nvSpPr>
        <p:spPr/>
        <p:txBody>
          <a:bodyPr/>
          <a:lstStyle/>
          <a:p>
            <a:fld id="{CB2079F2-58AF-ED44-82D7-E04B2F6FD686}" type="slidenum">
              <a:rPr lang="en-US" smtClean="0"/>
              <a:pPr/>
              <a:t>5</a:t>
            </a:fld>
            <a:endParaRPr lang="en-US" dirty="0"/>
          </a:p>
        </p:txBody>
      </p:sp>
      <p:sp>
        <p:nvSpPr>
          <p:cNvPr id="12" name="TextBox 11">
            <a:extLst>
              <a:ext uri="{FF2B5EF4-FFF2-40B4-BE49-F238E27FC236}">
                <a16:creationId xmlns:a16="http://schemas.microsoft.com/office/drawing/2014/main" id="{B78076B8-059D-45E1-1B3E-8896E47AF9F0}"/>
              </a:ext>
            </a:extLst>
          </p:cNvPr>
          <p:cNvSpPr txBox="1"/>
          <p:nvPr/>
        </p:nvSpPr>
        <p:spPr>
          <a:xfrm>
            <a:off x="364007" y="4422256"/>
            <a:ext cx="6831659" cy="5293757"/>
          </a:xfrm>
          <a:prstGeom prst="rect">
            <a:avLst/>
          </a:prstGeom>
          <a:noFill/>
        </p:spPr>
        <p:txBody>
          <a:bodyPr wrap="square">
            <a:spAutoFit/>
          </a:bodyPr>
          <a:lstStyle/>
          <a:p>
            <a:r>
              <a:rPr lang="en-IE" sz="1600" b="1" dirty="0">
                <a:solidFill>
                  <a:srgbClr val="083F59"/>
                </a:solidFill>
                <a:latin typeface="Poppins" panose="00000500000000000000" pitchFamily="2" charset="0"/>
                <a:ea typeface="Verdana" panose="020B0604030504040204" pitchFamily="34" charset="0"/>
                <a:cs typeface="Poppins" panose="00000500000000000000" pitchFamily="2" charset="0"/>
              </a:rPr>
              <a:t>FREE </a:t>
            </a:r>
            <a:r>
              <a:rPr lang="en-IE" sz="1600" b="1" dirty="0">
                <a:solidFill>
                  <a:srgbClr val="083F59"/>
                </a:solidFill>
                <a:effectLst/>
                <a:latin typeface="Poppins" panose="00000500000000000000" pitchFamily="2" charset="0"/>
                <a:ea typeface="Verdana" panose="020B0604030504040204" pitchFamily="34" charset="0"/>
                <a:cs typeface="Poppins" panose="00000500000000000000" pitchFamily="2" charset="0"/>
              </a:rPr>
              <a:t>Training </a:t>
            </a:r>
            <a:r>
              <a:rPr lang="en-IE" sz="1600" b="1" dirty="0">
                <a:solidFill>
                  <a:srgbClr val="083F59"/>
                </a:solidFill>
                <a:latin typeface="Poppins" panose="00000500000000000000" pitchFamily="2" charset="0"/>
                <a:ea typeface="Verdana" panose="020B0604030504040204" pitchFamily="34" charset="0"/>
                <a:cs typeface="Poppins" panose="00000500000000000000" pitchFamily="2" charset="0"/>
              </a:rPr>
              <a:t>Course </a:t>
            </a:r>
            <a:r>
              <a:rPr lang="en-IE" sz="1600" b="1" dirty="0">
                <a:solidFill>
                  <a:srgbClr val="E14726"/>
                </a:solidFill>
                <a:latin typeface="Poppins" panose="00000500000000000000" pitchFamily="2" charset="0"/>
                <a:ea typeface="Verdana" panose="020B0604030504040204" pitchFamily="34" charset="0"/>
                <a:cs typeface="Poppins" panose="00000500000000000000" pitchFamily="2" charset="0"/>
              </a:rPr>
              <a:t>(Access Today)</a:t>
            </a:r>
          </a:p>
          <a:p>
            <a:endParaRPr lang="en-IE" sz="1400" b="1" dirty="0">
              <a:solidFill>
                <a:srgbClr val="083F59"/>
              </a:solidFill>
              <a:effectLst/>
              <a:latin typeface="Poppins" panose="00000500000000000000" pitchFamily="2" charset="0"/>
              <a:ea typeface="Verdana" panose="020B0604030504040204" pitchFamily="34" charset="0"/>
              <a:cs typeface="Poppins" panose="00000500000000000000" pitchFamily="2" charset="0"/>
            </a:endParaRPr>
          </a:p>
          <a:p>
            <a:r>
              <a:rPr lang="en-US" sz="1400" dirty="0">
                <a:solidFill>
                  <a:srgbClr val="083F59"/>
                </a:solidFill>
                <a:latin typeface="Poppins" panose="00000500000000000000" pitchFamily="2" charset="0"/>
                <a:ea typeface="Verdana" panose="020B0604030504040204" pitchFamily="34" charset="0"/>
                <a:cs typeface="Poppins" panose="00000500000000000000" pitchFamily="2" charset="0"/>
              </a:rPr>
              <a:t>The DARE online course is designed to empower Small and Medium-sized Enterprises (SMES) to embrace Diversity &amp; Inclusion (D&amp;I) as a strategic advantage, enhancing business operations and enabling progressive growth. Our course is built around six training modules that provide practical tools, strategies, and insights so SMES can nurture inclusive workplaces, attract diverse talent, and drive business success.</a:t>
            </a:r>
          </a:p>
          <a:p>
            <a:endParaRPr lang="en-US" sz="1400" dirty="0">
              <a:solidFill>
                <a:srgbClr val="083F59"/>
              </a:solidFill>
              <a:latin typeface="Poppins" panose="00000500000000000000" pitchFamily="2" charset="0"/>
              <a:ea typeface="Verdana" panose="020B0604030504040204" pitchFamily="34" charset="0"/>
              <a:cs typeface="Poppins" panose="00000500000000000000" pitchFamily="2" charset="0"/>
            </a:endParaRPr>
          </a:p>
          <a:p>
            <a:r>
              <a:rPr lang="en-US" sz="1400" b="1" dirty="0">
                <a:solidFill>
                  <a:srgbClr val="083F59"/>
                </a:solidFill>
                <a:latin typeface="Poppins" panose="00000500000000000000" pitchFamily="2" charset="0"/>
                <a:ea typeface="Verdana" panose="020B0604030504040204" pitchFamily="34" charset="0"/>
                <a:cs typeface="Poppins" panose="00000500000000000000" pitchFamily="2" charset="0"/>
              </a:rPr>
              <a:t>Designed for: </a:t>
            </a:r>
            <a:r>
              <a:rPr lang="en-US" sz="1400" dirty="0">
                <a:solidFill>
                  <a:srgbClr val="083F59"/>
                </a:solidFill>
                <a:latin typeface="Poppins" panose="00000500000000000000" pitchFamily="2" charset="0"/>
                <a:ea typeface="Verdana" panose="020B0604030504040204" pitchFamily="34" charset="0"/>
                <a:cs typeface="Poppins" panose="00000500000000000000" pitchFamily="2" charset="0"/>
              </a:rPr>
              <a:t>European SMES, HR Professionals, and VET Educators, SME management and owners, VET educators, HR professionals, business leaders, team leaders, marketing teams and community coordinators.</a:t>
            </a:r>
          </a:p>
          <a:p>
            <a:endParaRPr lang="en-IE" sz="1400" dirty="0">
              <a:solidFill>
                <a:srgbClr val="083F59"/>
              </a:solidFill>
              <a:effectLst/>
              <a:latin typeface="Poppins" panose="00000500000000000000" pitchFamily="2" charset="0"/>
              <a:ea typeface="Verdana" panose="020B0604030504040204" pitchFamily="34" charset="0"/>
              <a:cs typeface="Poppins" panose="00000500000000000000" pitchFamily="2" charset="0"/>
            </a:endParaRPr>
          </a:p>
          <a:p>
            <a:r>
              <a:rPr lang="en-IE" sz="1400" dirty="0">
                <a:solidFill>
                  <a:srgbClr val="083F59"/>
                </a:solidFill>
                <a:effectLst/>
                <a:latin typeface="Poppins" panose="00000500000000000000" pitchFamily="2" charset="0"/>
                <a:ea typeface="Verdana" panose="020B0604030504040204" pitchFamily="34" charset="0"/>
                <a:cs typeface="Poppins" panose="00000500000000000000" pitchFamily="2" charset="0"/>
              </a:rPr>
              <a:t>Start your learning journey with our targeted 6 modules (22 parts); start with your priority area(s). The DARE Modules are interactive learning blocks designed to help SMES build diverse, equitable, and inclusive workplaces.  Learn real-life practical knowledge, insights, exercises, and best practice case studies. At the end of this course, you will be able to unlock the power of how DEI can drive sustainability and innovation in your company. </a:t>
            </a:r>
          </a:p>
          <a:p>
            <a:endParaRPr lang="en-IE" sz="1400" b="1" dirty="0">
              <a:solidFill>
                <a:srgbClr val="083F59"/>
              </a:solidFill>
              <a:latin typeface="Poppins" panose="00000500000000000000" pitchFamily="2" charset="0"/>
              <a:ea typeface="Verdana" panose="020B0604030504040204" pitchFamily="34" charset="0"/>
              <a:cs typeface="Poppins" panose="00000500000000000000" pitchFamily="2" charset="0"/>
            </a:endParaRPr>
          </a:p>
          <a:p>
            <a:r>
              <a:rPr lang="en-IE" sz="1400" b="1" dirty="0">
                <a:solidFill>
                  <a:srgbClr val="083F59"/>
                </a:solidFill>
                <a:effectLst/>
                <a:latin typeface="Poppins" panose="00000500000000000000" pitchFamily="2" charset="0"/>
                <a:ea typeface="Verdana" panose="020B0604030504040204" pitchFamily="34" charset="0"/>
                <a:cs typeface="Poppins" panose="00000500000000000000" pitchFamily="2" charset="0"/>
              </a:rPr>
              <a:t>Start your learning journey here:  </a:t>
            </a:r>
            <a:r>
              <a:rPr lang="en-IE" sz="1400" u="sng" dirty="0">
                <a:solidFill>
                  <a:srgbClr val="083F59"/>
                </a:solidFill>
                <a:effectLst/>
                <a:latin typeface="Poppins" panose="00000500000000000000" pitchFamily="2" charset="0"/>
                <a:ea typeface="Verdana" panose="020B0604030504040204" pitchFamily="34" charset="0"/>
                <a:cs typeface="Poppins" panose="00000500000000000000" pitchFamily="2" charset="0"/>
                <a:hlinkClick r:id="rId2">
                  <a:extLst>
                    <a:ext uri="{A12FA001-AC4F-418D-AE19-62706E023703}">
                      <ahyp:hlinkClr xmlns:ahyp="http://schemas.microsoft.com/office/drawing/2018/hyperlinkcolor" val="tx"/>
                    </a:ext>
                  </a:extLst>
                </a:hlinkClick>
              </a:rPr>
              <a:t>https://projectdare.eu/courses/learning-pathways/</a:t>
            </a:r>
            <a:r>
              <a:rPr lang="en-IE" sz="1400" b="1" dirty="0">
                <a:solidFill>
                  <a:srgbClr val="083F59"/>
                </a:solidFill>
                <a:effectLst/>
                <a:latin typeface="Poppins" panose="00000500000000000000" pitchFamily="2" charset="0"/>
                <a:ea typeface="Verdana" panose="020B0604030504040204" pitchFamily="34" charset="0"/>
                <a:cs typeface="Poppins" panose="00000500000000000000" pitchFamily="2" charset="0"/>
              </a:rPr>
              <a:t> </a:t>
            </a:r>
            <a:br>
              <a:rPr lang="en-IE" sz="1400" dirty="0">
                <a:solidFill>
                  <a:srgbClr val="083F59"/>
                </a:solidFill>
                <a:effectLst/>
                <a:latin typeface="Poppins" panose="00000500000000000000" pitchFamily="2" charset="0"/>
                <a:ea typeface="Verdana" panose="020B0604030504040204" pitchFamily="34" charset="0"/>
                <a:cs typeface="Poppins" panose="00000500000000000000" pitchFamily="2" charset="0"/>
              </a:rPr>
            </a:br>
            <a:endParaRPr lang="en-IE" sz="1400" dirty="0">
              <a:solidFill>
                <a:srgbClr val="083F59"/>
              </a:solidFill>
              <a:latin typeface="Poppins" panose="00000500000000000000" pitchFamily="2" charset="0"/>
              <a:cs typeface="Poppins" panose="00000500000000000000" pitchFamily="2" charset="0"/>
            </a:endParaRPr>
          </a:p>
        </p:txBody>
      </p:sp>
      <p:pic>
        <p:nvPicPr>
          <p:cNvPr id="1026" name="Picture 2">
            <a:extLst>
              <a:ext uri="{FF2B5EF4-FFF2-40B4-BE49-F238E27FC236}">
                <a16:creationId xmlns:a16="http://schemas.microsoft.com/office/drawing/2014/main" id="{F57631D4-F308-D662-DD95-AF9BCBFC39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573"/>
            <a:ext cx="7559675" cy="425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637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42CA26-B55F-76C9-5084-39D69537AFA9}"/>
              </a:ext>
            </a:extLst>
          </p:cNvPr>
          <p:cNvSpPr>
            <a:spLocks noGrp="1"/>
          </p:cNvSpPr>
          <p:nvPr>
            <p:ph type="body" sz="quarter" idx="32"/>
          </p:nvPr>
        </p:nvSpPr>
        <p:spPr/>
        <p:txBody>
          <a:bodyPr/>
          <a:lstStyle/>
          <a:p>
            <a:endParaRPr lang="en-IE"/>
          </a:p>
        </p:txBody>
      </p:sp>
      <p:sp>
        <p:nvSpPr>
          <p:cNvPr id="3" name="Text Placeholder 2">
            <a:extLst>
              <a:ext uri="{FF2B5EF4-FFF2-40B4-BE49-F238E27FC236}">
                <a16:creationId xmlns:a16="http://schemas.microsoft.com/office/drawing/2014/main" id="{59162376-057E-7BCB-185C-532EAD8C4B5D}"/>
              </a:ext>
            </a:extLst>
          </p:cNvPr>
          <p:cNvSpPr>
            <a:spLocks noGrp="1"/>
          </p:cNvSpPr>
          <p:nvPr>
            <p:ph type="body" sz="quarter" idx="52"/>
          </p:nvPr>
        </p:nvSpPr>
        <p:spPr/>
        <p:txBody>
          <a:bodyPr/>
          <a:lstStyle/>
          <a:p>
            <a:endParaRPr lang="en-IE"/>
          </a:p>
        </p:txBody>
      </p:sp>
      <p:sp>
        <p:nvSpPr>
          <p:cNvPr id="4" name="Text Placeholder 3">
            <a:extLst>
              <a:ext uri="{FF2B5EF4-FFF2-40B4-BE49-F238E27FC236}">
                <a16:creationId xmlns:a16="http://schemas.microsoft.com/office/drawing/2014/main" id="{0CD25267-A229-44E3-0707-ED00B0F41087}"/>
              </a:ext>
            </a:extLst>
          </p:cNvPr>
          <p:cNvSpPr>
            <a:spLocks noGrp="1"/>
          </p:cNvSpPr>
          <p:nvPr>
            <p:ph type="body" sz="quarter" idx="13"/>
          </p:nvPr>
        </p:nvSpPr>
        <p:spPr/>
        <p:txBody>
          <a:bodyPr/>
          <a:lstStyle/>
          <a:p>
            <a:endParaRPr lang="en-IE"/>
          </a:p>
        </p:txBody>
      </p:sp>
      <p:sp>
        <p:nvSpPr>
          <p:cNvPr id="5" name="Slide Number Placeholder 4">
            <a:extLst>
              <a:ext uri="{FF2B5EF4-FFF2-40B4-BE49-F238E27FC236}">
                <a16:creationId xmlns:a16="http://schemas.microsoft.com/office/drawing/2014/main" id="{C68FF896-AE95-EE74-93AF-072F34A43D8B}"/>
              </a:ext>
            </a:extLst>
          </p:cNvPr>
          <p:cNvSpPr>
            <a:spLocks noGrp="1"/>
          </p:cNvSpPr>
          <p:nvPr>
            <p:ph type="sldNum" sz="quarter" idx="4"/>
          </p:nvPr>
        </p:nvSpPr>
        <p:spPr/>
        <p:txBody>
          <a:bodyPr/>
          <a:lstStyle/>
          <a:p>
            <a:fld id="{CB2079F2-58AF-ED44-82D7-E04B2F6FD686}" type="slidenum">
              <a:rPr lang="en-US" smtClean="0"/>
              <a:pPr/>
              <a:t>6</a:t>
            </a:fld>
            <a:endParaRPr lang="en-US" dirty="0"/>
          </a:p>
        </p:txBody>
      </p:sp>
      <p:pic>
        <p:nvPicPr>
          <p:cNvPr id="7" name="Picture 6" descr="A screen shot of a cell phone&#10;&#10;AI-generated content may be incorrect.">
            <a:extLst>
              <a:ext uri="{FF2B5EF4-FFF2-40B4-BE49-F238E27FC236}">
                <a16:creationId xmlns:a16="http://schemas.microsoft.com/office/drawing/2014/main" id="{2BC623A2-8C25-8D03-746C-825F8512806C}"/>
              </a:ext>
            </a:extLst>
          </p:cNvPr>
          <p:cNvPicPr>
            <a:picLocks noChangeAspect="1"/>
          </p:cNvPicPr>
          <p:nvPr/>
        </p:nvPicPr>
        <p:blipFill>
          <a:blip r:embed="rId2"/>
          <a:stretch>
            <a:fillRect/>
          </a:stretch>
        </p:blipFill>
        <p:spPr>
          <a:xfrm>
            <a:off x="0" y="0"/>
            <a:ext cx="7559675" cy="9450154"/>
          </a:xfrm>
          <a:prstGeom prst="rect">
            <a:avLst/>
          </a:prstGeom>
        </p:spPr>
      </p:pic>
    </p:spTree>
    <p:extLst>
      <p:ext uri="{BB962C8B-B14F-4D97-AF65-F5344CB8AC3E}">
        <p14:creationId xmlns:p14="http://schemas.microsoft.com/office/powerpoint/2010/main" val="1669425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EA207-B4EA-D9CB-01D1-269652FFAA3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A1AF681-A80A-8ABF-4F6C-91CE98C32316}"/>
              </a:ext>
            </a:extLst>
          </p:cNvPr>
          <p:cNvSpPr>
            <a:spLocks noGrp="1"/>
          </p:cNvSpPr>
          <p:nvPr>
            <p:ph type="body" sz="quarter" idx="32"/>
          </p:nvPr>
        </p:nvSpPr>
        <p:spPr>
          <a:xfrm>
            <a:off x="503238" y="3100837"/>
            <a:ext cx="6507022" cy="5931605"/>
          </a:xfrm>
        </p:spPr>
        <p:txBody>
          <a:bodyPr numCol="1"/>
          <a:lstStyle/>
          <a:p>
            <a:r>
              <a:rPr lang="en-IE" sz="1600" b="1" dirty="0">
                <a:solidFill>
                  <a:srgbClr val="083F59"/>
                </a:solidFill>
                <a:effectLst/>
                <a:latin typeface="Poppins" panose="00000500000000000000" pitchFamily="2" charset="0"/>
                <a:ea typeface="Verdana" panose="020B0604030504040204" pitchFamily="34" charset="0"/>
                <a:cs typeface="Poppins" panose="00000500000000000000" pitchFamily="2" charset="0"/>
              </a:rPr>
              <a:t>The Knowledge Hub </a:t>
            </a:r>
            <a:r>
              <a:rPr lang="en-IE" sz="1600" b="1" dirty="0">
                <a:solidFill>
                  <a:srgbClr val="E14726"/>
                </a:solidFill>
                <a:latin typeface="Poppins" panose="00000500000000000000" pitchFamily="2" charset="0"/>
                <a:ea typeface="Verdana" panose="020B0604030504040204" pitchFamily="34" charset="0"/>
                <a:cs typeface="Poppins" panose="00000500000000000000" pitchFamily="2" charset="0"/>
              </a:rPr>
              <a:t>(Access Today)</a:t>
            </a:r>
          </a:p>
          <a:p>
            <a:endParaRPr lang="en-IE" sz="1400" b="1" dirty="0">
              <a:solidFill>
                <a:srgbClr val="083F59"/>
              </a:solidFill>
              <a:effectLst/>
              <a:latin typeface="Poppins" panose="00000500000000000000" pitchFamily="2" charset="0"/>
              <a:ea typeface="Verdana" panose="020B0604030504040204" pitchFamily="34" charset="0"/>
              <a:cs typeface="Poppins" panose="00000500000000000000" pitchFamily="2" charset="0"/>
            </a:endParaRPr>
          </a:p>
          <a:p>
            <a:pPr algn="l">
              <a:buNone/>
            </a:pPr>
            <a:r>
              <a:rPr lang="en-US" sz="1400" b="0" i="0" dirty="0">
                <a:effectLst/>
                <a:latin typeface="Poppins" panose="00000500000000000000" pitchFamily="2" charset="0"/>
                <a:cs typeface="Poppins" panose="00000500000000000000" pitchFamily="2" charset="0"/>
              </a:rPr>
              <a:t>The DARE Knowledge Sharing Hub is your go-to platform for enhancing diversity and inclusion (D&amp;I) practices within small and medium-sized enterprises (SMES) across Europe. Whether you're an SME owner, VET trainer, or an employee eager to foster a more inclusive workplace, this hub offers a wealth of resources tailored to your needs.</a:t>
            </a:r>
          </a:p>
          <a:p>
            <a:pPr algn="l">
              <a:buNone/>
            </a:pPr>
            <a:endParaRPr lang="en-US" sz="1400" b="0" i="0" dirty="0">
              <a:effectLst/>
              <a:latin typeface="Poppins" panose="00000500000000000000" pitchFamily="2" charset="0"/>
              <a:cs typeface="Poppins" panose="00000500000000000000" pitchFamily="2" charset="0"/>
            </a:endParaRPr>
          </a:p>
          <a:p>
            <a:pPr algn="l">
              <a:buNone/>
            </a:pPr>
            <a:r>
              <a:rPr lang="en-US" sz="1400" b="1" i="0" dirty="0">
                <a:effectLst/>
                <a:latin typeface="Poppins" panose="00000500000000000000" pitchFamily="2" charset="0"/>
                <a:cs typeface="Poppins" panose="00000500000000000000" pitchFamily="2" charset="0"/>
              </a:rPr>
              <a:t>Who is the HUB for?</a:t>
            </a:r>
            <a:endParaRPr lang="en-US" sz="1400" b="0" i="0" dirty="0">
              <a:effectLst/>
              <a:latin typeface="Poppins" panose="00000500000000000000" pitchFamily="2" charset="0"/>
              <a:cs typeface="Poppins" panose="00000500000000000000" pitchFamily="2" charset="0"/>
            </a:endParaRPr>
          </a:p>
          <a:p>
            <a:pPr algn="l"/>
            <a:r>
              <a:rPr lang="en-US" sz="1400" b="0" i="0" dirty="0">
                <a:effectLst/>
                <a:latin typeface="Poppins" panose="00000500000000000000" pitchFamily="2" charset="0"/>
                <a:cs typeface="Poppins" panose="00000500000000000000" pitchFamily="2" charset="0"/>
              </a:rPr>
              <a:t>SME Owners and Managers who want to unlock the potential of a diverse workforce and lead their companies towards more inclusive practices.</a:t>
            </a:r>
            <a:br>
              <a:rPr lang="en-US" sz="1400" b="0" i="0" dirty="0">
                <a:effectLst/>
                <a:latin typeface="Poppins" panose="00000500000000000000" pitchFamily="2" charset="0"/>
                <a:cs typeface="Poppins" panose="00000500000000000000" pitchFamily="2" charset="0"/>
              </a:rPr>
            </a:br>
            <a:r>
              <a:rPr lang="en-US" sz="1400" b="0" i="0" dirty="0">
                <a:effectLst/>
                <a:latin typeface="Poppins" panose="00000500000000000000" pitchFamily="2" charset="0"/>
                <a:cs typeface="Poppins" panose="00000500000000000000" pitchFamily="2" charset="0"/>
              </a:rPr>
              <a:t>Vocational Education and Training (VET) Providers are looking to enrich their curriculum and support SMES in adopting cutting-edge D&amp;I strategies.</a:t>
            </a:r>
            <a:br>
              <a:rPr lang="en-US" sz="1400" b="0" i="0" dirty="0">
                <a:effectLst/>
                <a:latin typeface="Poppins" panose="00000500000000000000" pitchFamily="2" charset="0"/>
                <a:cs typeface="Poppins" panose="00000500000000000000" pitchFamily="2" charset="0"/>
              </a:rPr>
            </a:br>
            <a:r>
              <a:rPr lang="en-US" sz="1400" b="0" i="0" dirty="0">
                <a:effectLst/>
                <a:latin typeface="Poppins" panose="00000500000000000000" pitchFamily="2" charset="0"/>
                <a:cs typeface="Poppins" panose="00000500000000000000" pitchFamily="2" charset="0"/>
              </a:rPr>
              <a:t>Employees and HR Professionals are eager to champion diversity and inclusion initiatives within their </a:t>
            </a:r>
            <a:r>
              <a:rPr lang="en-US" sz="1400" b="0" i="0" dirty="0" err="1">
                <a:effectLst/>
                <a:latin typeface="Poppins" panose="00000500000000000000" pitchFamily="2" charset="0"/>
                <a:cs typeface="Poppins" panose="00000500000000000000" pitchFamily="2" charset="0"/>
              </a:rPr>
              <a:t>organisations</a:t>
            </a:r>
            <a:r>
              <a:rPr lang="en-US" sz="1400" b="0" i="0" dirty="0">
                <a:effectLst/>
                <a:latin typeface="Poppins" panose="00000500000000000000" pitchFamily="2" charset="0"/>
                <a:cs typeface="Poppins" panose="00000500000000000000" pitchFamily="2" charset="0"/>
              </a:rPr>
              <a:t>.</a:t>
            </a:r>
          </a:p>
          <a:p>
            <a:pPr algn="l">
              <a:lnSpc>
                <a:spcPct val="107000"/>
              </a:lnSpc>
              <a:spcAft>
                <a:spcPts val="800"/>
              </a:spcAft>
            </a:pPr>
            <a:br>
              <a:rPr lang="en-IE" sz="1400" kern="100" dirty="0">
                <a:effectLst/>
                <a:latin typeface="Poppins" panose="00000500000000000000" pitchFamily="2" charset="0"/>
                <a:ea typeface="Verdana" panose="020B0604030504040204" pitchFamily="34" charset="0"/>
                <a:cs typeface="Poppins" panose="00000500000000000000" pitchFamily="2" charset="0"/>
              </a:rPr>
            </a:br>
            <a:r>
              <a:rPr lang="en-IE" sz="1400" b="1" kern="100" dirty="0">
                <a:effectLst/>
                <a:latin typeface="Poppins" panose="00000500000000000000" pitchFamily="2" charset="0"/>
                <a:ea typeface="Verdana" panose="020B0604030504040204" pitchFamily="34" charset="0"/>
                <a:cs typeface="Poppins" panose="00000500000000000000" pitchFamily="2" charset="0"/>
              </a:rPr>
              <a:t>1. Click to access the Hub</a:t>
            </a:r>
            <a:r>
              <a:rPr lang="en-IE" sz="1400" kern="100" dirty="0">
                <a:effectLst/>
                <a:latin typeface="Poppins" panose="00000500000000000000" pitchFamily="2" charset="0"/>
                <a:ea typeface="Verdana" panose="020B0604030504040204" pitchFamily="34" charset="0"/>
                <a:cs typeface="Poppins" panose="00000500000000000000" pitchFamily="2" charset="0"/>
              </a:rPr>
              <a:t> here </a:t>
            </a:r>
            <a:r>
              <a:rPr lang="en-IE" sz="1400" u="sng" kern="100" dirty="0">
                <a:effectLst/>
                <a:latin typeface="Poppins" panose="00000500000000000000" pitchFamily="2" charset="0"/>
                <a:ea typeface="Verdana" panose="020B0604030504040204" pitchFamily="34" charset="0"/>
                <a:cs typeface="Poppins" panose="00000500000000000000" pitchFamily="2" charset="0"/>
                <a:hlinkClick r:id="rId2">
                  <a:extLst>
                    <a:ext uri="{A12FA001-AC4F-418D-AE19-62706E023703}">
                      <ahyp:hlinkClr xmlns:ahyp="http://schemas.microsoft.com/office/drawing/2018/hyperlinkcolor" val="tx"/>
                    </a:ext>
                  </a:extLst>
                </a:hlinkClick>
              </a:rPr>
              <a:t>https://projectdare.eu/knowledge-sharing-hub/</a:t>
            </a:r>
            <a:r>
              <a:rPr lang="en-IE" sz="1400" kern="100" dirty="0">
                <a:effectLst/>
                <a:latin typeface="Poppins" panose="00000500000000000000" pitchFamily="2" charset="0"/>
                <a:ea typeface="Verdana" panose="020B0604030504040204" pitchFamily="34" charset="0"/>
                <a:cs typeface="Poppins" panose="00000500000000000000" pitchFamily="2" charset="0"/>
              </a:rPr>
              <a:t>   </a:t>
            </a:r>
            <a:br>
              <a:rPr lang="en-IE" sz="1400" kern="100" dirty="0">
                <a:effectLst/>
                <a:latin typeface="Poppins" panose="00000500000000000000" pitchFamily="2" charset="0"/>
                <a:ea typeface="Verdana" panose="020B0604030504040204" pitchFamily="34" charset="0"/>
                <a:cs typeface="Poppins" panose="00000500000000000000" pitchFamily="2" charset="0"/>
              </a:rPr>
            </a:br>
            <a:r>
              <a:rPr lang="en-IE" sz="1400" b="1" kern="100" dirty="0">
                <a:effectLst/>
                <a:latin typeface="Poppins" panose="00000500000000000000" pitchFamily="2" charset="0"/>
                <a:ea typeface="Verdana" panose="020B0604030504040204" pitchFamily="34" charset="0"/>
                <a:cs typeface="Poppins" panose="00000500000000000000" pitchFamily="2" charset="0"/>
              </a:rPr>
              <a:t>2. Explore the content</a:t>
            </a:r>
            <a:r>
              <a:rPr lang="en-IE" sz="1400" kern="100" dirty="0">
                <a:effectLst/>
                <a:latin typeface="Poppins" panose="00000500000000000000" pitchFamily="2" charset="0"/>
                <a:ea typeface="Verdana" panose="020B0604030504040204" pitchFamily="34" charset="0"/>
                <a:cs typeface="Poppins" panose="00000500000000000000" pitchFamily="2" charset="0"/>
              </a:rPr>
              <a:t> (case studies, podcasts, videos, etc.)</a:t>
            </a:r>
            <a:br>
              <a:rPr lang="en-IE" sz="1400" kern="100" dirty="0">
                <a:effectLst/>
                <a:latin typeface="Poppins" panose="00000500000000000000" pitchFamily="2" charset="0"/>
                <a:ea typeface="Verdana" panose="020B0604030504040204" pitchFamily="34" charset="0"/>
                <a:cs typeface="Poppins" panose="00000500000000000000" pitchFamily="2" charset="0"/>
              </a:rPr>
            </a:br>
            <a:r>
              <a:rPr lang="en-IE" sz="1400" b="1" kern="100" dirty="0">
                <a:effectLst/>
                <a:latin typeface="Poppins" panose="00000500000000000000" pitchFamily="2" charset="0"/>
                <a:ea typeface="Verdana" panose="020B0604030504040204" pitchFamily="34" charset="0"/>
                <a:cs typeface="Poppins" panose="00000500000000000000" pitchFamily="2" charset="0"/>
              </a:rPr>
              <a:t>3. Join our LinkedIn network</a:t>
            </a:r>
            <a:r>
              <a:rPr lang="en-IE" sz="1400" kern="100" dirty="0">
                <a:effectLst/>
                <a:latin typeface="Poppins" panose="00000500000000000000" pitchFamily="2" charset="0"/>
                <a:ea typeface="Verdana" panose="020B0604030504040204" pitchFamily="34" charset="0"/>
                <a:cs typeface="Poppins" panose="00000500000000000000" pitchFamily="2" charset="0"/>
              </a:rPr>
              <a:t> </a:t>
            </a:r>
            <a:r>
              <a:rPr lang="en-IE" sz="1400" u="sng" kern="100" dirty="0">
                <a:effectLst/>
                <a:latin typeface="Poppins" panose="00000500000000000000" pitchFamily="2" charset="0"/>
                <a:ea typeface="Verdana" panose="020B0604030504040204" pitchFamily="34" charset="0"/>
                <a:cs typeface="Poppins" panose="00000500000000000000" pitchFamily="2" charset="0"/>
                <a:hlinkClick r:id="rId3">
                  <a:extLst>
                    <a:ext uri="{A12FA001-AC4F-418D-AE19-62706E023703}">
                      <ahyp:hlinkClr xmlns:ahyp="http://schemas.microsoft.com/office/drawing/2018/hyperlinkcolor" val="tx"/>
                    </a:ext>
                  </a:extLst>
                </a:hlinkClick>
              </a:rPr>
              <a:t>https://tinyurl.com/mveb3deb</a:t>
            </a:r>
            <a:r>
              <a:rPr lang="en-IE" sz="1400" kern="100" dirty="0">
                <a:effectLst/>
                <a:latin typeface="Poppins" panose="00000500000000000000" pitchFamily="2" charset="0"/>
                <a:ea typeface="Verdana" panose="020B0604030504040204" pitchFamily="34" charset="0"/>
                <a:cs typeface="Poppins" panose="00000500000000000000" pitchFamily="2" charset="0"/>
              </a:rPr>
              <a:t> </a:t>
            </a:r>
            <a:endParaRPr lang="en-IE" sz="1400" kern="100" dirty="0">
              <a:effectLst/>
              <a:latin typeface="Poppins" panose="00000500000000000000" pitchFamily="2" charset="0"/>
              <a:ea typeface="Aptos" panose="020B0004020202020204" pitchFamily="34" charset="0"/>
              <a:cs typeface="Poppins" panose="00000500000000000000" pitchFamily="2" charset="0"/>
            </a:endParaRPr>
          </a:p>
          <a:p>
            <a:pPr algn="l"/>
            <a:br>
              <a:rPr lang="en-IE" sz="1400" dirty="0">
                <a:effectLst/>
                <a:latin typeface="Poppins" panose="00000500000000000000" pitchFamily="2" charset="0"/>
                <a:ea typeface="Verdana" panose="020B0604030504040204" pitchFamily="34" charset="0"/>
                <a:cs typeface="Poppins" panose="00000500000000000000" pitchFamily="2" charset="0"/>
              </a:rPr>
            </a:br>
            <a:endParaRPr lang="en-IE" sz="1400" dirty="0">
              <a:latin typeface="Poppins" panose="00000500000000000000" pitchFamily="2" charset="0"/>
              <a:cs typeface="Poppins" panose="00000500000000000000" pitchFamily="2" charset="0"/>
            </a:endParaRPr>
          </a:p>
        </p:txBody>
      </p:sp>
      <p:sp>
        <p:nvSpPr>
          <p:cNvPr id="9" name="Text Placeholder 8">
            <a:extLst>
              <a:ext uri="{FF2B5EF4-FFF2-40B4-BE49-F238E27FC236}">
                <a16:creationId xmlns:a16="http://schemas.microsoft.com/office/drawing/2014/main" id="{7052458E-1DE9-8DF9-FF8E-F20EF2D70875}"/>
              </a:ext>
            </a:extLst>
          </p:cNvPr>
          <p:cNvSpPr>
            <a:spLocks noGrp="1"/>
          </p:cNvSpPr>
          <p:nvPr>
            <p:ph type="body" sz="quarter" idx="52"/>
          </p:nvPr>
        </p:nvSpPr>
        <p:spPr/>
        <p:txBody>
          <a:bodyPr/>
          <a:lstStyle/>
          <a:p>
            <a:endParaRPr lang="en-IE"/>
          </a:p>
        </p:txBody>
      </p:sp>
      <p:sp>
        <p:nvSpPr>
          <p:cNvPr id="7" name="Text Placeholder 6">
            <a:extLst>
              <a:ext uri="{FF2B5EF4-FFF2-40B4-BE49-F238E27FC236}">
                <a16:creationId xmlns:a16="http://schemas.microsoft.com/office/drawing/2014/main" id="{870D4C00-14FE-AEA6-CB0C-B073503633CF}"/>
              </a:ext>
            </a:extLst>
          </p:cNvPr>
          <p:cNvSpPr>
            <a:spLocks noGrp="1"/>
          </p:cNvSpPr>
          <p:nvPr>
            <p:ph type="body" sz="quarter" idx="13"/>
          </p:nvPr>
        </p:nvSpPr>
        <p:spPr/>
        <p:txBody>
          <a:bodyPr/>
          <a:lstStyle/>
          <a:p>
            <a:endParaRPr lang="en-IE"/>
          </a:p>
        </p:txBody>
      </p:sp>
      <p:sp>
        <p:nvSpPr>
          <p:cNvPr id="6" name="Slide Number Placeholder 5">
            <a:extLst>
              <a:ext uri="{FF2B5EF4-FFF2-40B4-BE49-F238E27FC236}">
                <a16:creationId xmlns:a16="http://schemas.microsoft.com/office/drawing/2014/main" id="{BB56F3FA-D5F0-B188-4B14-7CAFDEF0D59E}"/>
              </a:ext>
            </a:extLst>
          </p:cNvPr>
          <p:cNvSpPr>
            <a:spLocks noGrp="1"/>
          </p:cNvSpPr>
          <p:nvPr>
            <p:ph type="sldNum" sz="quarter" idx="4"/>
          </p:nvPr>
        </p:nvSpPr>
        <p:spPr/>
        <p:txBody>
          <a:bodyPr/>
          <a:lstStyle/>
          <a:p>
            <a:fld id="{CB2079F2-58AF-ED44-82D7-E04B2F6FD686}" type="slidenum">
              <a:rPr lang="en-US" smtClean="0"/>
              <a:pPr/>
              <a:t>7</a:t>
            </a:fld>
            <a:endParaRPr lang="en-US" dirty="0"/>
          </a:p>
        </p:txBody>
      </p:sp>
      <p:pic>
        <p:nvPicPr>
          <p:cNvPr id="3" name="Picture 2">
            <a:extLst>
              <a:ext uri="{FF2B5EF4-FFF2-40B4-BE49-F238E27FC236}">
                <a16:creationId xmlns:a16="http://schemas.microsoft.com/office/drawing/2014/main" id="{8BE4A7F7-FCA5-F43C-A610-788780CB5ABE}"/>
              </a:ext>
            </a:extLst>
          </p:cNvPr>
          <p:cNvPicPr>
            <a:picLocks noChangeAspect="1"/>
          </p:cNvPicPr>
          <p:nvPr/>
        </p:nvPicPr>
        <p:blipFill>
          <a:blip r:embed="rId4"/>
          <a:stretch>
            <a:fillRect/>
          </a:stretch>
        </p:blipFill>
        <p:spPr>
          <a:xfrm>
            <a:off x="0" y="8052041"/>
            <a:ext cx="7559675" cy="1960803"/>
          </a:xfrm>
          <a:prstGeom prst="rect">
            <a:avLst/>
          </a:prstGeom>
        </p:spPr>
      </p:pic>
      <p:pic>
        <p:nvPicPr>
          <p:cNvPr id="5" name="Picture 4">
            <a:extLst>
              <a:ext uri="{FF2B5EF4-FFF2-40B4-BE49-F238E27FC236}">
                <a16:creationId xmlns:a16="http://schemas.microsoft.com/office/drawing/2014/main" id="{C60DF1E6-D455-5B87-E174-B5890427350A}"/>
              </a:ext>
            </a:extLst>
          </p:cNvPr>
          <p:cNvPicPr>
            <a:picLocks noChangeAspect="1"/>
          </p:cNvPicPr>
          <p:nvPr/>
        </p:nvPicPr>
        <p:blipFill>
          <a:blip r:embed="rId5"/>
          <a:srcRect b="4367"/>
          <a:stretch/>
        </p:blipFill>
        <p:spPr>
          <a:xfrm>
            <a:off x="0" y="-21455"/>
            <a:ext cx="7559675" cy="2953341"/>
          </a:xfrm>
          <a:prstGeom prst="rect">
            <a:avLst/>
          </a:prstGeom>
        </p:spPr>
      </p:pic>
    </p:spTree>
    <p:extLst>
      <p:ext uri="{BB962C8B-B14F-4D97-AF65-F5344CB8AC3E}">
        <p14:creationId xmlns:p14="http://schemas.microsoft.com/office/powerpoint/2010/main" val="3386074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C720053-77C7-7E0A-919E-B4B6283E24C9}"/>
              </a:ext>
            </a:extLst>
          </p:cNvPr>
          <p:cNvSpPr>
            <a:spLocks noGrp="1"/>
          </p:cNvSpPr>
          <p:nvPr>
            <p:ph type="body" sz="quarter" idx="18"/>
          </p:nvPr>
        </p:nvSpPr>
        <p:spPr/>
        <p:txBody>
          <a:bodyPr>
            <a:normAutofit fontScale="70000" lnSpcReduction="20000"/>
          </a:bodyPr>
          <a:lstStyle/>
          <a:p>
            <a:r>
              <a:rPr lang="en-US" sz="2400" u="sng" kern="100" dirty="0">
                <a:effectLst/>
                <a:latin typeface="Poppins" panose="00000500000000000000" pitchFamily="2" charset="0"/>
                <a:ea typeface="Aptos" panose="020B0004020202020204" pitchFamily="34" charset="0"/>
                <a:cs typeface="Poppins" panose="00000500000000000000" pitchFamily="2" charset="0"/>
                <a:hlinkClick r:id="rId2">
                  <a:extLst>
                    <a:ext uri="{A12FA001-AC4F-418D-AE19-62706E023703}">
                      <ahyp:hlinkClr xmlns:ahyp="http://schemas.microsoft.com/office/drawing/2018/hyperlinkcolor" val="tx"/>
                    </a:ext>
                  </a:extLst>
                </a:hlinkClick>
              </a:rPr>
              <a:t>https://projectdare.eu/</a:t>
            </a:r>
            <a:endParaRPr lang="en-IE" sz="2400" kern="100" dirty="0">
              <a:effectLst/>
              <a:latin typeface="Poppins" panose="00000500000000000000" pitchFamily="2" charset="0"/>
              <a:ea typeface="Aptos" panose="020B0004020202020204" pitchFamily="34" charset="0"/>
              <a:cs typeface="Poppins" panose="00000500000000000000" pitchFamily="2" charset="0"/>
            </a:endParaRPr>
          </a:p>
          <a:p>
            <a:endParaRPr lang="en-IE" dirty="0"/>
          </a:p>
        </p:txBody>
      </p:sp>
      <p:sp>
        <p:nvSpPr>
          <p:cNvPr id="11" name="Text Placeholder 10">
            <a:extLst>
              <a:ext uri="{FF2B5EF4-FFF2-40B4-BE49-F238E27FC236}">
                <a16:creationId xmlns:a16="http://schemas.microsoft.com/office/drawing/2014/main" id="{B1FC7280-A57F-82E5-77DE-918277150CC2}"/>
              </a:ext>
            </a:extLst>
          </p:cNvPr>
          <p:cNvSpPr>
            <a:spLocks noGrp="1"/>
          </p:cNvSpPr>
          <p:nvPr>
            <p:ph type="body" sz="quarter" idx="32"/>
          </p:nvPr>
        </p:nvSpPr>
        <p:spPr/>
        <p:txBody>
          <a:bodyPr/>
          <a:lstStyle/>
          <a:p>
            <a:pPr algn="ctr">
              <a:lnSpc>
                <a:spcPct val="107000"/>
              </a:lnSpc>
              <a:spcAft>
                <a:spcPts val="800"/>
              </a:spcAft>
              <a:buNone/>
            </a:pPr>
            <a:r>
              <a:rPr lang="en-IE" sz="1600" b="1" kern="100" dirty="0">
                <a:effectLst/>
                <a:latin typeface="Poppins" panose="00000500000000000000" pitchFamily="2" charset="0"/>
                <a:ea typeface="Verdana" panose="020B0604030504040204" pitchFamily="34" charset="0"/>
                <a:cs typeface="Poppins" panose="00000500000000000000" pitchFamily="2" charset="0"/>
              </a:rPr>
              <a:t>CONNECT with DARE</a:t>
            </a:r>
            <a:endParaRPr lang="en-IE" sz="1600" kern="100" dirty="0">
              <a:effectLst/>
              <a:latin typeface="Poppins" panose="00000500000000000000" pitchFamily="2" charset="0"/>
              <a:ea typeface="Aptos" panose="020B0004020202020204" pitchFamily="34" charset="0"/>
              <a:cs typeface="Poppins" panose="00000500000000000000" pitchFamily="2" charset="0"/>
            </a:endParaRPr>
          </a:p>
          <a:p>
            <a:pPr algn="ctr">
              <a:lnSpc>
                <a:spcPct val="107000"/>
              </a:lnSpc>
              <a:spcAft>
                <a:spcPts val="800"/>
              </a:spcAft>
              <a:buNone/>
            </a:pPr>
            <a:r>
              <a:rPr lang="en-IE" sz="1400" b="1" kern="100" dirty="0">
                <a:effectLst/>
                <a:latin typeface="Poppins" panose="00000500000000000000" pitchFamily="2" charset="0"/>
                <a:ea typeface="Aptos" panose="020B0004020202020204" pitchFamily="34" charset="0"/>
                <a:cs typeface="Poppins" panose="00000500000000000000" pitchFamily="2" charset="0"/>
              </a:rPr>
              <a:t>Website</a:t>
            </a:r>
            <a:r>
              <a:rPr lang="en-IE" sz="1400" kern="100" dirty="0">
                <a:effectLst/>
                <a:latin typeface="Poppins" panose="00000500000000000000" pitchFamily="2" charset="0"/>
                <a:ea typeface="Aptos" panose="020B0004020202020204" pitchFamily="34" charset="0"/>
                <a:cs typeface="Poppins" panose="00000500000000000000" pitchFamily="2" charset="0"/>
              </a:rPr>
              <a:t> </a:t>
            </a:r>
            <a:r>
              <a:rPr lang="en-US" sz="1400" u="sng" kern="100" dirty="0">
                <a:effectLst/>
                <a:latin typeface="Poppins" panose="00000500000000000000" pitchFamily="2" charset="0"/>
                <a:ea typeface="Aptos" panose="020B0004020202020204" pitchFamily="34" charset="0"/>
                <a:cs typeface="Poppins" panose="00000500000000000000" pitchFamily="2" charset="0"/>
                <a:hlinkClick r:id="rId2">
                  <a:extLst>
                    <a:ext uri="{A12FA001-AC4F-418D-AE19-62706E023703}">
                      <ahyp:hlinkClr xmlns:ahyp="http://schemas.microsoft.com/office/drawing/2018/hyperlinkcolor" val="tx"/>
                    </a:ext>
                  </a:extLst>
                </a:hlinkClick>
              </a:rPr>
              <a:t>https://projectdare.eu/</a:t>
            </a:r>
            <a:endParaRPr lang="en-IE" sz="1400" kern="100" dirty="0">
              <a:effectLst/>
              <a:latin typeface="Poppins" panose="00000500000000000000" pitchFamily="2" charset="0"/>
              <a:ea typeface="Aptos" panose="020B0004020202020204" pitchFamily="34" charset="0"/>
              <a:cs typeface="Poppins" panose="00000500000000000000" pitchFamily="2" charset="0"/>
            </a:endParaRPr>
          </a:p>
          <a:p>
            <a:pPr algn="ctr" fontAlgn="base">
              <a:buNone/>
            </a:pPr>
            <a:r>
              <a:rPr lang="en-IE" sz="1400" b="1" dirty="0">
                <a:effectLst/>
                <a:latin typeface="Poppins" panose="00000500000000000000" pitchFamily="2" charset="0"/>
                <a:ea typeface="Times New Roman" panose="02020603050405020304" pitchFamily="18" charset="0"/>
                <a:cs typeface="Poppins" panose="00000500000000000000" pitchFamily="2" charset="0"/>
              </a:rPr>
              <a:t>Facebook </a:t>
            </a:r>
            <a:r>
              <a:rPr lang="en-IE" sz="1400" u="sng" dirty="0">
                <a:effectLst/>
                <a:latin typeface="Poppins" panose="00000500000000000000" pitchFamily="2" charset="0"/>
                <a:ea typeface="Times New Roman" panose="02020603050405020304" pitchFamily="18" charset="0"/>
                <a:cs typeface="Poppins" panose="00000500000000000000" pitchFamily="2" charset="0"/>
                <a:hlinkClick r:id="rId3">
                  <a:extLst>
                    <a:ext uri="{A12FA001-AC4F-418D-AE19-62706E023703}">
                      <ahyp:hlinkClr xmlns:ahyp="http://schemas.microsoft.com/office/drawing/2018/hyperlinkcolor" val="tx"/>
                    </a:ext>
                  </a:extLst>
                </a:hlinkClick>
              </a:rPr>
              <a:t>https://www.facebook.com/profile.php?id=100092188720908</a:t>
            </a:r>
            <a:endParaRPr lang="en-IE" sz="1400" u="sng" dirty="0">
              <a:effectLst/>
              <a:latin typeface="Poppins" panose="00000500000000000000" pitchFamily="2" charset="0"/>
              <a:ea typeface="Times New Roman" panose="02020603050405020304" pitchFamily="18" charset="0"/>
              <a:cs typeface="Poppins" panose="00000500000000000000" pitchFamily="2" charset="0"/>
            </a:endParaRPr>
          </a:p>
          <a:p>
            <a:pPr algn="ctr" fontAlgn="base">
              <a:buNone/>
            </a:pPr>
            <a:endParaRPr lang="en-IE" sz="1400" dirty="0">
              <a:effectLst/>
              <a:latin typeface="Poppins" panose="00000500000000000000" pitchFamily="2" charset="0"/>
              <a:ea typeface="Times New Roman" panose="02020603050405020304" pitchFamily="18" charset="0"/>
              <a:cs typeface="Poppins" panose="00000500000000000000" pitchFamily="2" charset="0"/>
            </a:endParaRPr>
          </a:p>
          <a:p>
            <a:pPr algn="ctr" fontAlgn="base">
              <a:buNone/>
            </a:pPr>
            <a:r>
              <a:rPr lang="en-IE" sz="1400" b="1" dirty="0">
                <a:effectLst/>
                <a:latin typeface="Poppins" panose="00000500000000000000" pitchFamily="2" charset="0"/>
                <a:ea typeface="Times New Roman" panose="02020603050405020304" pitchFamily="18" charset="0"/>
                <a:cs typeface="Poppins" panose="00000500000000000000" pitchFamily="2" charset="0"/>
              </a:rPr>
              <a:t>Linked In</a:t>
            </a:r>
            <a:r>
              <a:rPr lang="en-IE" sz="1400" dirty="0">
                <a:effectLst/>
                <a:latin typeface="Poppins" panose="00000500000000000000" pitchFamily="2" charset="0"/>
                <a:ea typeface="Times New Roman" panose="02020603050405020304" pitchFamily="18" charset="0"/>
                <a:cs typeface="Poppins" panose="00000500000000000000" pitchFamily="2" charset="0"/>
              </a:rPr>
              <a:t> </a:t>
            </a:r>
            <a:r>
              <a:rPr lang="en-IE" sz="1400" u="sng" dirty="0">
                <a:effectLst/>
                <a:latin typeface="Poppins" panose="00000500000000000000" pitchFamily="2" charset="0"/>
                <a:ea typeface="Times New Roman" panose="02020603050405020304" pitchFamily="18" charset="0"/>
                <a:cs typeface="Poppins" panose="00000500000000000000" pitchFamily="2" charset="0"/>
                <a:hlinkClick r:id="rId4">
                  <a:extLst>
                    <a:ext uri="{A12FA001-AC4F-418D-AE19-62706E023703}">
                      <ahyp:hlinkClr xmlns:ahyp="http://schemas.microsoft.com/office/drawing/2018/hyperlinkcolor" val="tx"/>
                    </a:ext>
                  </a:extLst>
                </a:hlinkClick>
              </a:rPr>
              <a:t>https://www.linkedin.com/company/94290387/admin/</a:t>
            </a:r>
            <a:endParaRPr lang="en-IE" sz="1400" u="sng" dirty="0">
              <a:effectLst/>
              <a:latin typeface="Poppins" panose="00000500000000000000" pitchFamily="2" charset="0"/>
              <a:ea typeface="Times New Roman" panose="02020603050405020304" pitchFamily="18" charset="0"/>
              <a:cs typeface="Poppins" panose="00000500000000000000" pitchFamily="2" charset="0"/>
            </a:endParaRPr>
          </a:p>
          <a:p>
            <a:pPr algn="ctr" fontAlgn="base">
              <a:buNone/>
            </a:pPr>
            <a:endParaRPr lang="en-IE" sz="1400" dirty="0">
              <a:effectLst/>
              <a:latin typeface="Poppins" panose="00000500000000000000" pitchFamily="2" charset="0"/>
              <a:ea typeface="Times New Roman" panose="02020603050405020304" pitchFamily="18" charset="0"/>
              <a:cs typeface="Poppins" panose="00000500000000000000" pitchFamily="2" charset="0"/>
            </a:endParaRPr>
          </a:p>
          <a:p>
            <a:pPr algn="ctr">
              <a:lnSpc>
                <a:spcPct val="107000"/>
              </a:lnSpc>
              <a:spcAft>
                <a:spcPts val="800"/>
              </a:spcAft>
              <a:buNone/>
            </a:pPr>
            <a:r>
              <a:rPr lang="en-IE" sz="1400" b="1" kern="100" dirty="0">
                <a:effectLst/>
                <a:latin typeface="Poppins" panose="00000500000000000000" pitchFamily="2" charset="0"/>
                <a:ea typeface="Verdana" panose="020B0604030504040204" pitchFamily="34" charset="0"/>
                <a:cs typeface="Poppins" panose="00000500000000000000" pitchFamily="2" charset="0"/>
              </a:rPr>
              <a:t>Linked In Network </a:t>
            </a:r>
            <a:r>
              <a:rPr lang="en-IE" sz="1400" u="sng" kern="100" dirty="0">
                <a:effectLst/>
                <a:latin typeface="Poppins" panose="00000500000000000000" pitchFamily="2" charset="0"/>
                <a:ea typeface="Verdana" panose="020B0604030504040204" pitchFamily="34" charset="0"/>
                <a:cs typeface="Poppins" panose="00000500000000000000" pitchFamily="2" charset="0"/>
                <a:hlinkClick r:id="rId5">
                  <a:extLst>
                    <a:ext uri="{A12FA001-AC4F-418D-AE19-62706E023703}">
                      <ahyp:hlinkClr xmlns:ahyp="http://schemas.microsoft.com/office/drawing/2018/hyperlinkcolor" val="tx"/>
                    </a:ext>
                  </a:extLst>
                </a:hlinkClick>
              </a:rPr>
              <a:t>https://tinyurl.com/mveb3deb</a:t>
            </a:r>
            <a:r>
              <a:rPr lang="en-IE" sz="1400" kern="100" dirty="0">
                <a:effectLst/>
                <a:latin typeface="Poppins" panose="00000500000000000000" pitchFamily="2" charset="0"/>
                <a:ea typeface="Verdana" panose="020B0604030504040204" pitchFamily="34" charset="0"/>
                <a:cs typeface="Poppins" panose="00000500000000000000" pitchFamily="2" charset="0"/>
              </a:rPr>
              <a:t>  </a:t>
            </a:r>
            <a:endParaRPr lang="en-IE" sz="1400" kern="100" dirty="0">
              <a:effectLst/>
              <a:latin typeface="Poppins" panose="00000500000000000000" pitchFamily="2" charset="0"/>
              <a:ea typeface="Aptos" panose="020B0004020202020204" pitchFamily="34" charset="0"/>
              <a:cs typeface="Poppins" panose="00000500000000000000" pitchFamily="2" charset="0"/>
            </a:endParaRPr>
          </a:p>
          <a:p>
            <a:pPr algn="ctr">
              <a:lnSpc>
                <a:spcPct val="107000"/>
              </a:lnSpc>
              <a:spcAft>
                <a:spcPts val="800"/>
              </a:spcAft>
              <a:buNone/>
            </a:pPr>
            <a:endParaRPr lang="en-IE" sz="1400" b="1" kern="100" dirty="0">
              <a:effectLst/>
              <a:latin typeface="Poppins" panose="00000500000000000000" pitchFamily="2" charset="0"/>
              <a:ea typeface="Verdana" panose="020B0604030504040204" pitchFamily="34" charset="0"/>
              <a:cs typeface="Poppins" panose="00000500000000000000" pitchFamily="2" charset="0"/>
            </a:endParaRPr>
          </a:p>
          <a:p>
            <a:pPr algn="ctr">
              <a:lnSpc>
                <a:spcPct val="107000"/>
              </a:lnSpc>
              <a:spcAft>
                <a:spcPts val="800"/>
              </a:spcAft>
              <a:buNone/>
            </a:pPr>
            <a:endParaRPr lang="en-IE" sz="1400" b="1" kern="100" dirty="0">
              <a:latin typeface="Poppins" panose="00000500000000000000" pitchFamily="2" charset="0"/>
              <a:ea typeface="Verdana" panose="020B0604030504040204" pitchFamily="34" charset="0"/>
              <a:cs typeface="Poppins" panose="00000500000000000000" pitchFamily="2" charset="0"/>
            </a:endParaRPr>
          </a:p>
          <a:p>
            <a:pPr algn="ctr">
              <a:lnSpc>
                <a:spcPct val="107000"/>
              </a:lnSpc>
              <a:spcAft>
                <a:spcPts val="800"/>
              </a:spcAft>
              <a:buNone/>
            </a:pPr>
            <a:endParaRPr lang="en-IE" sz="1400" b="1" kern="100" dirty="0">
              <a:effectLst/>
              <a:latin typeface="Poppins" panose="00000500000000000000" pitchFamily="2" charset="0"/>
              <a:ea typeface="Verdana" panose="020B0604030504040204" pitchFamily="34" charset="0"/>
              <a:cs typeface="Poppins" panose="00000500000000000000" pitchFamily="2" charset="0"/>
            </a:endParaRPr>
          </a:p>
          <a:p>
            <a:pPr algn="ctr">
              <a:lnSpc>
                <a:spcPct val="107000"/>
              </a:lnSpc>
              <a:spcAft>
                <a:spcPts val="800"/>
              </a:spcAft>
              <a:buNone/>
            </a:pPr>
            <a:r>
              <a:rPr lang="en-IE" sz="1600" b="1" kern="100" dirty="0">
                <a:effectLst/>
                <a:latin typeface="Poppins" panose="00000500000000000000" pitchFamily="2" charset="0"/>
                <a:ea typeface="Verdana" panose="020B0604030504040204" pitchFamily="34" charset="0"/>
                <a:cs typeface="Poppins" panose="00000500000000000000" pitchFamily="2" charset="0"/>
              </a:rPr>
              <a:t>PRIMARY TARGET GROUPS</a:t>
            </a:r>
            <a:endParaRPr lang="en-IE" sz="1600" kern="100" dirty="0">
              <a:effectLst/>
              <a:latin typeface="Poppins" panose="00000500000000000000" pitchFamily="2" charset="0"/>
              <a:ea typeface="Aptos" panose="020B0004020202020204" pitchFamily="34" charset="0"/>
              <a:cs typeface="Poppins" panose="00000500000000000000" pitchFamily="2" charset="0"/>
            </a:endParaRPr>
          </a:p>
          <a:p>
            <a:pPr algn="ctr" fontAlgn="base">
              <a:buNone/>
            </a:pPr>
            <a:r>
              <a:rPr lang="en-IE" sz="1400" dirty="0">
                <a:effectLst/>
                <a:latin typeface="Poppins" panose="00000500000000000000" pitchFamily="2" charset="0"/>
                <a:ea typeface="Verdana" panose="020B0604030504040204" pitchFamily="34" charset="0"/>
                <a:cs typeface="Poppins" panose="00000500000000000000" pitchFamily="2" charset="0"/>
              </a:rPr>
              <a:t>SMEs l Diversity. Equality and Inclusion Experts &amp; Organisations in the Workplace l VET</a:t>
            </a:r>
            <a:endParaRPr lang="en-IE" sz="1400" dirty="0">
              <a:effectLst/>
              <a:latin typeface="Poppins" panose="00000500000000000000" pitchFamily="2" charset="0"/>
              <a:ea typeface="Times New Roman" panose="02020603050405020304" pitchFamily="18" charset="0"/>
              <a:cs typeface="Poppins" panose="00000500000000000000" pitchFamily="2" charset="0"/>
            </a:endParaRPr>
          </a:p>
          <a:p>
            <a:pPr fontAlgn="base">
              <a:buNone/>
            </a:pPr>
            <a:r>
              <a:rPr lang="en-IE" sz="1400" dirty="0">
                <a:effectLst/>
                <a:latin typeface="Poppins" panose="00000500000000000000" pitchFamily="2" charset="0"/>
                <a:ea typeface="Verdana" panose="020B0604030504040204" pitchFamily="34" charset="0"/>
                <a:cs typeface="Poppins" panose="00000500000000000000" pitchFamily="2" charset="0"/>
              </a:rPr>
              <a:t> </a:t>
            </a:r>
            <a:endParaRPr lang="en-IE" sz="1400" dirty="0">
              <a:effectLst/>
              <a:latin typeface="Poppins" panose="00000500000000000000" pitchFamily="2" charset="0"/>
              <a:ea typeface="Times New Roman" panose="02020603050405020304" pitchFamily="18" charset="0"/>
              <a:cs typeface="Poppins" panose="00000500000000000000" pitchFamily="2" charset="0"/>
            </a:endParaRPr>
          </a:p>
          <a:p>
            <a:pPr algn="ctr">
              <a:lnSpc>
                <a:spcPct val="107000"/>
              </a:lnSpc>
              <a:spcAft>
                <a:spcPts val="800"/>
              </a:spcAft>
              <a:buNone/>
            </a:pPr>
            <a:r>
              <a:rPr lang="en-IE" sz="1400" kern="100" dirty="0">
                <a:effectLst/>
                <a:latin typeface="Poppins" panose="00000500000000000000" pitchFamily="2" charset="0"/>
                <a:ea typeface="Verdana" panose="020B0604030504040204" pitchFamily="34" charset="0"/>
                <a:cs typeface="Poppins" panose="00000500000000000000" pitchFamily="2" charset="0"/>
              </a:rPr>
              <a:t>#inclusivityanddiversity #smesofireland</a:t>
            </a:r>
            <a:endParaRPr lang="en-IE" sz="1400" kern="100" dirty="0">
              <a:effectLst/>
              <a:latin typeface="Poppins" panose="00000500000000000000" pitchFamily="2" charset="0"/>
              <a:ea typeface="Aptos" panose="020B0004020202020204" pitchFamily="34" charset="0"/>
              <a:cs typeface="Poppins" panose="00000500000000000000" pitchFamily="2" charset="0"/>
            </a:endParaRPr>
          </a:p>
          <a:p>
            <a:pPr algn="ctr">
              <a:lnSpc>
                <a:spcPct val="107000"/>
              </a:lnSpc>
              <a:spcAft>
                <a:spcPts val="800"/>
              </a:spcAft>
            </a:pPr>
            <a:r>
              <a:rPr lang="en-IE" sz="1400" kern="100" dirty="0">
                <a:effectLst/>
                <a:latin typeface="Poppins" panose="00000500000000000000" pitchFamily="2" charset="0"/>
                <a:ea typeface="Verdana" panose="020B0604030504040204" pitchFamily="34" charset="0"/>
                <a:cs typeface="Poppins" panose="00000500000000000000" pitchFamily="2" charset="0"/>
              </a:rPr>
              <a:t>#erasmusplus #DARE #equality #VET #humanresources</a:t>
            </a:r>
            <a:endParaRPr lang="en-IE" sz="1400" kern="100" dirty="0">
              <a:effectLst/>
              <a:latin typeface="Poppins" panose="00000500000000000000" pitchFamily="2" charset="0"/>
              <a:ea typeface="Aptos" panose="020B0004020202020204" pitchFamily="34" charset="0"/>
              <a:cs typeface="Poppins" panose="00000500000000000000" pitchFamily="2" charset="0"/>
            </a:endParaRPr>
          </a:p>
          <a:p>
            <a:endParaRPr lang="en-IE" sz="1400" dirty="0">
              <a:latin typeface="Poppins" panose="00000500000000000000" pitchFamily="2" charset="0"/>
              <a:cs typeface="Poppins" panose="00000500000000000000" pitchFamily="2" charset="0"/>
            </a:endParaRPr>
          </a:p>
        </p:txBody>
      </p:sp>
      <p:sp>
        <p:nvSpPr>
          <p:cNvPr id="5" name="Slide Number Placeholder 4">
            <a:extLst>
              <a:ext uri="{FF2B5EF4-FFF2-40B4-BE49-F238E27FC236}">
                <a16:creationId xmlns:a16="http://schemas.microsoft.com/office/drawing/2014/main" id="{6EAA709F-043E-A48B-09E1-C4485BFC2A0D}"/>
              </a:ext>
            </a:extLst>
          </p:cNvPr>
          <p:cNvSpPr>
            <a:spLocks noGrp="1"/>
          </p:cNvSpPr>
          <p:nvPr>
            <p:ph type="sldNum" sz="quarter" idx="4294967295"/>
          </p:nvPr>
        </p:nvSpPr>
        <p:spPr>
          <a:xfrm>
            <a:off x="6511925" y="10047288"/>
            <a:ext cx="1047750" cy="465137"/>
          </a:xfrm>
        </p:spPr>
        <p:txBody>
          <a:bodyPr/>
          <a:lstStyle/>
          <a:p>
            <a:fld id="{CB2079F2-58AF-ED44-82D7-E04B2F6FD686}" type="slidenum">
              <a:rPr lang="en-US" smtClean="0"/>
              <a:pPr/>
              <a:t>8</a:t>
            </a:fld>
            <a:endParaRPr lang="en-US" dirty="0"/>
          </a:p>
        </p:txBody>
      </p:sp>
      <p:pic>
        <p:nvPicPr>
          <p:cNvPr id="13" name="Picture 12" descr="A group of people standing next to each other&#10;&#10;AI-generated content may be incorrect.">
            <a:extLst>
              <a:ext uri="{FF2B5EF4-FFF2-40B4-BE49-F238E27FC236}">
                <a16:creationId xmlns:a16="http://schemas.microsoft.com/office/drawing/2014/main" id="{D3E3C568-BC30-9A0B-86FD-C7926F4462CF}"/>
              </a:ext>
            </a:extLst>
          </p:cNvPr>
          <p:cNvPicPr>
            <a:picLocks noChangeAspect="1"/>
          </p:cNvPicPr>
          <p:nvPr/>
        </p:nvPicPr>
        <p:blipFill>
          <a:blip r:embed="rId6"/>
          <a:stretch>
            <a:fillRect/>
          </a:stretch>
        </p:blipFill>
        <p:spPr>
          <a:xfrm>
            <a:off x="554560" y="276291"/>
            <a:ext cx="3571405" cy="2720827"/>
          </a:xfrm>
          <a:prstGeom prst="rect">
            <a:avLst/>
          </a:prstGeom>
        </p:spPr>
      </p:pic>
    </p:spTree>
    <p:extLst>
      <p:ext uri="{BB962C8B-B14F-4D97-AF65-F5344CB8AC3E}">
        <p14:creationId xmlns:p14="http://schemas.microsoft.com/office/powerpoint/2010/main" val="36035727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7" ma:contentTypeDescription="Create a new document." ma:contentTypeScope="" ma:versionID="7570c79738f28bae113a6687f259e4f3">
  <xsd:schema xmlns:xsd="http://www.w3.org/2001/XMLSchema" xmlns:xs="http://www.w3.org/2001/XMLSchema" xmlns:p="http://schemas.microsoft.com/office/2006/metadata/properties" xmlns:ns2="e04226f8-b347-4b8c-99ed-ebf0afe83b1d" xmlns:ns3="f70dc9ee-338d-479f-b000-5de1b7ebbbbe" targetNamespace="http://schemas.microsoft.com/office/2006/metadata/properties" ma:root="true" ma:fieldsID="34b7b875a5fa3f4c36fc82fe68553760" ns2:_="" ns3:_="">
    <xsd:import namespace="e04226f8-b347-4b8c-99ed-ebf0afe83b1d"/>
    <xsd:import namespace="f70dc9ee-338d-479f-b000-5de1b7ebbb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9ee130-863f-463a-aada-0543f31712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0dc9ee-338d-479f-b000-5de1b7ebbbb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e79e8-0319-4fde-9cfe-2a327678e67e}" ma:internalName="TaxCatchAll" ma:showField="CatchAllData" ma:web="f70dc9ee-338d-479f-b000-5de1b7ebbb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734E08-D400-4F96-BA2E-CD013D0255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f70dc9ee-338d-479f-b000-5de1b7ebb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E0A73D-1855-431A-BE33-D853A04489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19031</TotalTime>
  <Words>702</Words>
  <Application>Microsoft Office PowerPoint</Application>
  <PresentationFormat>Custom</PresentationFormat>
  <Paragraphs>54</Paragraphs>
  <Slides>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Arial</vt:lpstr>
      <vt:lpstr>Calibri</vt:lpstr>
      <vt:lpstr>Century Schoolbook</vt:lpstr>
      <vt:lpstr>Montserrat</vt:lpstr>
      <vt:lpstr>Poppins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609</cp:revision>
  <dcterms:created xsi:type="dcterms:W3CDTF">2020-10-14T13:32:04Z</dcterms:created>
  <dcterms:modified xsi:type="dcterms:W3CDTF">2025-04-17T13:26:55Z</dcterms:modified>
</cp:coreProperties>
</file>