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3"/>
    <p:sldMasterId id="2147483932" r:id="rId4"/>
  </p:sldMasterIdLst>
  <p:notesMasterIdLst>
    <p:notesMasterId r:id="rId12"/>
  </p:notesMasterIdLst>
  <p:handoutMasterIdLst>
    <p:handoutMasterId r:id="rId13"/>
  </p:handoutMasterIdLst>
  <p:sldIdLst>
    <p:sldId id="323" r:id="rId5"/>
    <p:sldId id="319" r:id="rId6"/>
    <p:sldId id="348" r:id="rId7"/>
    <p:sldId id="345" r:id="rId8"/>
    <p:sldId id="350" r:id="rId9"/>
    <p:sldId id="347" r:id="rId10"/>
    <p:sldId id="332"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726"/>
    <a:srgbClr val="ECECEC"/>
    <a:srgbClr val="0E72B5"/>
    <a:srgbClr val="083F59"/>
    <a:srgbClr val="30583F"/>
    <a:srgbClr val="17AAA3"/>
    <a:srgbClr val="FEC713"/>
    <a:srgbClr val="28ACE2"/>
    <a:srgbClr val="702E8C"/>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varScale="1">
        <p:scale>
          <a:sx n="71" d="100"/>
          <a:sy n="71" d="100"/>
        </p:scale>
        <p:origin x="3216" y="72"/>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11/5/2024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11/5/2024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3B2F-6662-2B4E-A57B-B009C830B425}" type="slidenum">
              <a:rPr lang="en-US" smtClean="0"/>
              <a:t>3</a:t>
            </a:fld>
            <a:endParaRPr lang="en-US"/>
          </a:p>
        </p:txBody>
      </p:sp>
    </p:spTree>
    <p:extLst>
      <p:ext uri="{BB962C8B-B14F-4D97-AF65-F5344CB8AC3E}">
        <p14:creationId xmlns:p14="http://schemas.microsoft.com/office/powerpoint/2010/main" val="4028675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0" y="5681479"/>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431015" y="2429218"/>
            <a:ext cx="6607312" cy="416575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2" name="Text Placeholder 32">
            <a:extLst>
              <a:ext uri="{FF2B5EF4-FFF2-40B4-BE49-F238E27FC236}">
                <a16:creationId xmlns:a16="http://schemas.microsoft.com/office/drawing/2014/main" id="{343DEA9D-686A-C14E-5DE5-1C6C50A28101}"/>
              </a:ext>
            </a:extLst>
          </p:cNvPr>
          <p:cNvSpPr>
            <a:spLocks noGrp="1"/>
          </p:cNvSpPr>
          <p:nvPr>
            <p:ph type="body" sz="quarter" idx="11" hasCustomPrompt="1"/>
          </p:nvPr>
        </p:nvSpPr>
        <p:spPr>
          <a:xfrm>
            <a:off x="576450" y="7068312"/>
            <a:ext cx="2951698"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83" name="Text Placeholder 32">
            <a:extLst>
              <a:ext uri="{FF2B5EF4-FFF2-40B4-BE49-F238E27FC236}">
                <a16:creationId xmlns:a16="http://schemas.microsoft.com/office/drawing/2014/main" id="{F29940C7-C2FA-3202-0DED-41515BCD38D8}"/>
              </a:ext>
            </a:extLst>
          </p:cNvPr>
          <p:cNvSpPr>
            <a:spLocks noGrp="1"/>
          </p:cNvSpPr>
          <p:nvPr>
            <p:ph type="body" sz="quarter" idx="16" hasCustomPrompt="1"/>
          </p:nvPr>
        </p:nvSpPr>
        <p:spPr>
          <a:xfrm>
            <a:off x="576449" y="7915963"/>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grpSp>
        <p:nvGrpSpPr>
          <p:cNvPr id="87" name="Graphic 95">
            <a:extLst>
              <a:ext uri="{FF2B5EF4-FFF2-40B4-BE49-F238E27FC236}">
                <a16:creationId xmlns:a16="http://schemas.microsoft.com/office/drawing/2014/main" id="{24ECF41F-3DBB-1357-E03F-D8A6A69D75B3}"/>
              </a:ext>
            </a:extLst>
          </p:cNvPr>
          <p:cNvGrpSpPr/>
          <p:nvPr userDrawn="1"/>
        </p:nvGrpSpPr>
        <p:grpSpPr>
          <a:xfrm>
            <a:off x="431015" y="1131585"/>
            <a:ext cx="1509109" cy="423922"/>
            <a:chOff x="584588" y="9078286"/>
            <a:chExt cx="1509109" cy="423922"/>
          </a:xfrm>
          <a:solidFill>
            <a:srgbClr val="000000"/>
          </a:solidFill>
        </p:grpSpPr>
        <p:sp>
          <p:nvSpPr>
            <p:cNvPr id="88" name="Freeform 87">
              <a:extLst>
                <a:ext uri="{FF2B5EF4-FFF2-40B4-BE49-F238E27FC236}">
                  <a16:creationId xmlns:a16="http://schemas.microsoft.com/office/drawing/2014/main" id="{D3ED7CCB-67DA-1DD1-585B-68EB3B0A0BF1}"/>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14726"/>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D28033E-9F3B-7C99-C764-E728C70ABC7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14726"/>
              </a:solidFill>
              <a:prstDash val="solid"/>
              <a:miter/>
            </a:ln>
          </p:spPr>
          <p:txBody>
            <a:bodyPr rtlCol="0" anchor="ctr"/>
            <a:lstStyle/>
            <a:p>
              <a:endParaRPr lang="en-US"/>
            </a:p>
          </p:txBody>
        </p:sp>
      </p:grpSp>
      <p:sp>
        <p:nvSpPr>
          <p:cNvPr id="90" name="Text Placeholder 23">
            <a:extLst>
              <a:ext uri="{FF2B5EF4-FFF2-40B4-BE49-F238E27FC236}">
                <a16:creationId xmlns:a16="http://schemas.microsoft.com/office/drawing/2014/main" id="{F04953B6-CE3E-EC42-F4B7-AD204E3E3374}"/>
              </a:ext>
            </a:extLst>
          </p:cNvPr>
          <p:cNvSpPr>
            <a:spLocks noGrp="1"/>
          </p:cNvSpPr>
          <p:nvPr>
            <p:ph type="body" sz="quarter" idx="17" hasCustomPrompt="1"/>
          </p:nvPr>
        </p:nvSpPr>
        <p:spPr>
          <a:xfrm>
            <a:off x="475345" y="1170848"/>
            <a:ext cx="1230818" cy="419205"/>
          </a:xfrm>
          <a:prstGeom prst="rect">
            <a:avLst/>
          </a:prstGeom>
          <a:noFill/>
        </p:spPr>
        <p:txBody>
          <a:bodyPr>
            <a:noAutofit/>
          </a:bodyPr>
          <a:lstStyle>
            <a:lvl1pPr marL="0" indent="0" algn="l">
              <a:spcBef>
                <a:spcPts val="0"/>
              </a:spcBef>
              <a:buNone/>
              <a:defRPr sz="1000" b="0" i="0">
                <a:solidFill>
                  <a:srgbClr val="083F59"/>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91" name="Text Placeholder 23">
            <a:extLst>
              <a:ext uri="{FF2B5EF4-FFF2-40B4-BE49-F238E27FC236}">
                <a16:creationId xmlns:a16="http://schemas.microsoft.com/office/drawing/2014/main" id="{FDF43466-BB03-94C9-6027-A27E1CE7FBF2}"/>
              </a:ext>
            </a:extLst>
          </p:cNvPr>
          <p:cNvSpPr>
            <a:spLocks noGrp="1"/>
          </p:cNvSpPr>
          <p:nvPr>
            <p:ph type="body" sz="quarter" idx="18" hasCustomPrompt="1"/>
          </p:nvPr>
        </p:nvSpPr>
        <p:spPr>
          <a:xfrm>
            <a:off x="2039612" y="1164318"/>
            <a:ext cx="1287131" cy="419205"/>
          </a:xfrm>
          <a:prstGeom prst="rect">
            <a:avLst/>
          </a:prstGeom>
          <a:noFill/>
        </p:spPr>
        <p:txBody>
          <a:bodyPr>
            <a:noAutofit/>
          </a:bodyPr>
          <a:lstStyle>
            <a:lvl1pPr marL="0" indent="0" algn="l">
              <a:spcBef>
                <a:spcPts val="0"/>
              </a:spcBef>
              <a:buNone/>
              <a:defRPr sz="1000" b="0" i="0">
                <a:solidFill>
                  <a:srgbClr val="083F59"/>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7004" y="0"/>
            <a:ext cx="3522338" cy="2659725"/>
          </a:xfrm>
          <a:prstGeom prst="rect">
            <a:avLst/>
          </a:prstGeom>
        </p:spPr>
      </p:pic>
      <p:pic>
        <p:nvPicPr>
          <p:cNvPr id="4" name="Picture 3">
            <a:extLst>
              <a:ext uri="{FF2B5EF4-FFF2-40B4-BE49-F238E27FC236}">
                <a16:creationId xmlns:a16="http://schemas.microsoft.com/office/drawing/2014/main" id="{D69AD1E6-16FE-2BF9-095A-861B6A0196B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4449"/>
          <a:stretch/>
        </p:blipFill>
        <p:spPr bwMode="auto">
          <a:xfrm>
            <a:off x="693882" y="10212007"/>
            <a:ext cx="1184829" cy="272079"/>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5EF9A95-A7B7-5A33-122F-60FEE271BC0F}"/>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22259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pic>
        <p:nvPicPr>
          <p:cNvPr id="446" name="Picture 445">
            <a:extLst>
              <a:ext uri="{FF2B5EF4-FFF2-40B4-BE49-F238E27FC236}">
                <a16:creationId xmlns:a16="http://schemas.microsoft.com/office/drawing/2014/main" id="{F5F16B76-62CD-3339-48A4-7E07043694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10212007"/>
            <a:ext cx="1184829" cy="272079"/>
          </a:xfrm>
          <a:prstGeom prst="rect">
            <a:avLst/>
          </a:prstGeom>
          <a:ln>
            <a:noFill/>
          </a:ln>
          <a:extLst>
            <a:ext uri="{53640926-AAD7-44D8-BBD7-CCE9431645EC}">
              <a14:shadowObscured xmlns:a14="http://schemas.microsoft.com/office/drawing/2010/main"/>
            </a:ext>
          </a:extLst>
        </p:spPr>
      </p:pic>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E72B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E14726"/>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83725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30583F"/>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18709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rot="10800000" flipH="1">
            <a:off x="326600" y="833119"/>
            <a:ext cx="2555106" cy="8718813"/>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203825" y="3231107"/>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973040" y="3231107"/>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203825" y="3706349"/>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973040" y="3706349"/>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203825" y="4222473"/>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973040" y="4222473"/>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203825" y="4708438"/>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973040" y="4708438"/>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334602" y="7549150"/>
            <a:ext cx="3798570"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64671" y="7671749"/>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951606" y="7735162"/>
            <a:ext cx="1184829" cy="272079"/>
          </a:xfrm>
          <a:prstGeom prst="rect">
            <a:avLst/>
          </a:prstGeom>
          <a:ln>
            <a:noFill/>
          </a:ln>
          <a:extLst>
            <a:ext uri="{53640926-AAD7-44D8-BBD7-CCE9431645EC}">
              <a14:shadowObscured xmlns:a14="http://schemas.microsoft.com/office/drawing/2010/main"/>
            </a:ext>
          </a:extLst>
        </p:spPr>
      </p:pic>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rot="16200000">
            <a:off x="-535785" y="4267698"/>
            <a:ext cx="3392531" cy="1070954"/>
          </a:xfrm>
        </p:spPr>
        <p:txBody>
          <a:bodyPr>
            <a:noAutofit/>
          </a:bodyPr>
          <a:lstStyle>
            <a:lvl1pPr marL="0" indent="0" algn="r">
              <a:buNone/>
              <a:defRPr sz="55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209998" y="5182694"/>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979213" y="5182694"/>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209998" y="5698818"/>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979213" y="5698818"/>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 name="Group 1">
            <a:extLst>
              <a:ext uri="{FF2B5EF4-FFF2-40B4-BE49-F238E27FC236}">
                <a16:creationId xmlns:a16="http://schemas.microsoft.com/office/drawing/2014/main" id="{6628229C-D4D3-50EF-8C52-DA79A158938A}"/>
              </a:ext>
            </a:extLst>
          </p:cNvPr>
          <p:cNvGrpSpPr/>
          <p:nvPr userDrawn="1"/>
        </p:nvGrpSpPr>
        <p:grpSpPr>
          <a:xfrm>
            <a:off x="2203825" y="3636657"/>
            <a:ext cx="5040000" cy="1982036"/>
            <a:chOff x="2083799" y="3965406"/>
            <a:chExt cx="5040000" cy="1982036"/>
          </a:xfrm>
        </p:grpSpPr>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083799" y="4967911"/>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3799" y="5441751"/>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3799" y="5947442"/>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9B390077-D518-C189-3065-5F272FDF2743}"/>
              </a:ext>
            </a:extLst>
          </p:cNvPr>
          <p:cNvSpPr/>
          <p:nvPr userDrawn="1"/>
        </p:nvSpPr>
        <p:spPr>
          <a:xfrm>
            <a:off x="-1832956" y="-371331"/>
            <a:ext cx="1832953" cy="132079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5">
            <a:extLst>
              <a:ext uri="{FF2B5EF4-FFF2-40B4-BE49-F238E27FC236}">
                <a16:creationId xmlns:a16="http://schemas.microsoft.com/office/drawing/2014/main" id="{20D03E82-E54E-F8B0-9E5C-7BE302F7D99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32" name="Group 31">
            <a:extLst>
              <a:ext uri="{FF2B5EF4-FFF2-40B4-BE49-F238E27FC236}">
                <a16:creationId xmlns:a16="http://schemas.microsoft.com/office/drawing/2014/main" id="{E28FAB55-514D-29AF-C8F9-440CCBE922D7}"/>
              </a:ext>
            </a:extLst>
          </p:cNvPr>
          <p:cNvGrpSpPr/>
          <p:nvPr userDrawn="1"/>
        </p:nvGrpSpPr>
        <p:grpSpPr>
          <a:xfrm rot="16584903">
            <a:off x="169270" y="395536"/>
            <a:ext cx="2061589" cy="1788378"/>
            <a:chOff x="-1397183" y="824494"/>
            <a:chExt cx="1192352" cy="1034336"/>
          </a:xfrm>
        </p:grpSpPr>
        <p:sp>
          <p:nvSpPr>
            <p:cNvPr id="29" name="Freeform 28">
              <a:extLst>
                <a:ext uri="{FF2B5EF4-FFF2-40B4-BE49-F238E27FC236}">
                  <a16:creationId xmlns:a16="http://schemas.microsoft.com/office/drawing/2014/main" id="{507F2B47-BD35-620D-4521-48E5D9AA2961}"/>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AC04783-B867-EF80-8C22-B2CE45563C39}"/>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A989DB5-E4D1-9A81-D1B6-5FE2809BB5C2}"/>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202721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4428D3F9-6974-3B8A-DA45-D029219EAD42}"/>
              </a:ext>
            </a:extLst>
          </p:cNvPr>
          <p:cNvGrpSpPr/>
          <p:nvPr userDrawn="1"/>
        </p:nvGrpSpPr>
        <p:grpSpPr>
          <a:xfrm rot="20121967" flipH="1">
            <a:off x="252221" y="10160164"/>
            <a:ext cx="261668" cy="227012"/>
            <a:chOff x="3962604" y="4534014"/>
            <a:chExt cx="1470421" cy="1301140"/>
          </a:xfrm>
        </p:grpSpPr>
        <p:sp>
          <p:nvSpPr>
            <p:cNvPr id="6" name="Freeform 5">
              <a:extLst>
                <a:ext uri="{FF2B5EF4-FFF2-40B4-BE49-F238E27FC236}">
                  <a16:creationId xmlns:a16="http://schemas.microsoft.com/office/drawing/2014/main" id="{04F83E43-5132-E7A9-7D68-38388B2D13CD}"/>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49966DC-78B9-2A08-DA98-A04014CFAA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A363F4B-0CC6-7D4E-989C-C43E8291301A}"/>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CEEC9D0-2D8D-7B50-A6A9-3346501080E0}"/>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3AB9771-51DE-9DD5-E6AB-93EA07A03BA6}"/>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0BA9FDA-264A-2982-D625-7E9D510F110F}"/>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EBEF02-D406-FDF5-4648-6FBB2F660D13}"/>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9E817A9-74AD-D814-96E8-097F1693D4E7}"/>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51" r:id="rId1"/>
    <p:sldLayoutId id="2147483945" r:id="rId2"/>
    <p:sldLayoutId id="2147483957" r:id="rId3"/>
    <p:sldLayoutId id="2147483958" r:id="rId4"/>
    <p:sldLayoutId id="2147483946" r:id="rId5"/>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guide id="3" pos="317" userDrawn="1">
          <p15:clr>
            <a:srgbClr val="F26B43"/>
          </p15:clr>
        </p15:guide>
        <p15:guide id="4" pos="4422" userDrawn="1">
          <p15:clr>
            <a:srgbClr val="F26B43"/>
          </p15:clr>
        </p15:guide>
        <p15:guide id="5" orient="horz" pos="3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3" r:id="rId9"/>
    <p:sldLayoutId id="2147483944" r:id="rId10"/>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projectdare.eu/benefits-of-sme-diversity-inclusion/"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rojectdare.eu/"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hyperlink" Target="https://momentumconsulting.ie/" TargetMode="Externa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hyperlink" Target="https://www.rosleaderpartnership.ie/" TargetMode="External"/><Relationship Id="rId1" Type="http://schemas.openxmlformats.org/officeDocument/2006/relationships/slideLayout" Target="../slideLayouts/slideLayout11.xml"/><Relationship Id="rId6" Type="http://schemas.openxmlformats.org/officeDocument/2006/relationships/hyperlink" Target="https://www.euei.dk/" TargetMode="External"/><Relationship Id="rId11" Type="http://schemas.openxmlformats.org/officeDocument/2006/relationships/image" Target="../media/image13.gif"/><Relationship Id="rId5" Type="http://schemas.openxmlformats.org/officeDocument/2006/relationships/hyperlink" Target="https://thevisionworks.de/en" TargetMode="External"/><Relationship Id="rId10" Type="http://schemas.openxmlformats.org/officeDocument/2006/relationships/image" Target="../media/image12.jpg"/><Relationship Id="rId4" Type="http://schemas.openxmlformats.org/officeDocument/2006/relationships/hyperlink" Target="https://polnocnaizba.pl/"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Placeholder 85">
            <a:extLst>
              <a:ext uri="{FF2B5EF4-FFF2-40B4-BE49-F238E27FC236}">
                <a16:creationId xmlns:a16="http://schemas.microsoft.com/office/drawing/2014/main" id="{98D84280-6993-EF05-035F-BF0AF390842C}"/>
              </a:ext>
            </a:extLst>
          </p:cNvPr>
          <p:cNvPicPr>
            <a:picLocks noGrp="1" noChangeAspect="1"/>
          </p:cNvPicPr>
          <p:nvPr>
            <p:ph type="pic" sz="quarter" idx="43"/>
          </p:nvPr>
        </p:nvPicPr>
        <p:blipFill>
          <a:blip r:embed="rId2"/>
          <a:srcRect t="2715" b="2715"/>
          <a:stretch/>
        </p:blipFill>
        <p:spPr/>
      </p:pic>
      <p:sp>
        <p:nvSpPr>
          <p:cNvPr id="9" name="Text Placeholder 8">
            <a:extLst>
              <a:ext uri="{FF2B5EF4-FFF2-40B4-BE49-F238E27FC236}">
                <a16:creationId xmlns:a16="http://schemas.microsoft.com/office/drawing/2014/main" id="{0E943A54-4DA8-44F9-6C2C-6C8A3BA7B9C5}"/>
              </a:ext>
            </a:extLst>
          </p:cNvPr>
          <p:cNvSpPr>
            <a:spLocks noGrp="1"/>
          </p:cNvSpPr>
          <p:nvPr>
            <p:ph type="body" sz="quarter" idx="11"/>
          </p:nvPr>
        </p:nvSpPr>
        <p:spPr>
          <a:xfrm>
            <a:off x="625947" y="7836621"/>
            <a:ext cx="2951698" cy="574616"/>
          </a:xfrm>
        </p:spPr>
        <p:txBody>
          <a:bodyPr/>
          <a:lstStyle/>
          <a:p>
            <a:r>
              <a:rPr lang="en-US" sz="4800" dirty="0"/>
              <a:t>DARE</a:t>
            </a:r>
          </a:p>
        </p:txBody>
      </p:sp>
      <p:sp>
        <p:nvSpPr>
          <p:cNvPr id="5" name="Text Placeholder 4">
            <a:extLst>
              <a:ext uri="{FF2B5EF4-FFF2-40B4-BE49-F238E27FC236}">
                <a16:creationId xmlns:a16="http://schemas.microsoft.com/office/drawing/2014/main" id="{A8747E34-430B-A1B4-8D1E-BD8A72F07B95}"/>
              </a:ext>
            </a:extLst>
          </p:cNvPr>
          <p:cNvSpPr>
            <a:spLocks noGrp="1"/>
          </p:cNvSpPr>
          <p:nvPr>
            <p:ph type="body" sz="quarter" idx="16"/>
          </p:nvPr>
        </p:nvSpPr>
        <p:spPr>
          <a:xfrm>
            <a:off x="625947" y="7349763"/>
            <a:ext cx="3560291" cy="751695"/>
          </a:xfrm>
        </p:spPr>
        <p:txBody>
          <a:bodyPr/>
          <a:lstStyle/>
          <a:p>
            <a:r>
              <a:rPr lang="en-US" sz="2400" dirty="0"/>
              <a:t>Newsletter </a:t>
            </a:r>
            <a:r>
              <a:rPr lang="pl-PL" sz="2400" dirty="0"/>
              <a:t>2</a:t>
            </a:r>
            <a:endParaRPr lang="en-US" sz="2400" dirty="0"/>
          </a:p>
        </p:txBody>
      </p:sp>
      <p:sp>
        <p:nvSpPr>
          <p:cNvPr id="7" name="Text Placeholder 6">
            <a:extLst>
              <a:ext uri="{FF2B5EF4-FFF2-40B4-BE49-F238E27FC236}">
                <a16:creationId xmlns:a16="http://schemas.microsoft.com/office/drawing/2014/main" id="{1AC2B8FC-1D8F-1348-8767-1FD5475C1616}"/>
              </a:ext>
            </a:extLst>
          </p:cNvPr>
          <p:cNvSpPr>
            <a:spLocks noGrp="1"/>
          </p:cNvSpPr>
          <p:nvPr>
            <p:ph type="body" sz="quarter" idx="44"/>
          </p:nvPr>
        </p:nvSpPr>
        <p:spPr>
          <a:xfrm>
            <a:off x="431015" y="9117841"/>
            <a:ext cx="2846623" cy="469580"/>
          </a:xfrm>
        </p:spPr>
        <p:txBody>
          <a:bodyPr>
            <a:normAutofit fontScale="85000" lnSpcReduction="10000"/>
          </a:bodyPr>
          <a:lstStyle/>
          <a:p>
            <a:r>
              <a:rPr lang="en-US" sz="2600" dirty="0"/>
              <a:t>https://projectdare.eu/</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7"/>
          </p:nvPr>
        </p:nvSpPr>
        <p:spPr/>
        <p:txBody>
          <a:bodyPr vert="horz" lIns="91440" tIns="45720" rIns="91440" bIns="45720" rtlCol="0" anchor="t">
            <a:normAutofit fontScale="92500" lnSpcReduction="20000"/>
          </a:bodyPr>
          <a:lstStyle/>
          <a:p>
            <a:r>
              <a:rPr lang="en-IE" b="1" dirty="0">
                <a:latin typeface="Calibri"/>
                <a:cs typeface="Calibri"/>
              </a:rPr>
              <a:t>November</a:t>
            </a:r>
            <a:r>
              <a:rPr lang="pl-PL" b="1" dirty="0">
                <a:latin typeface="Calibri"/>
                <a:cs typeface="Calibri"/>
              </a:rPr>
              <a:t> </a:t>
            </a:r>
            <a:r>
              <a:rPr lang="en-US" b="1" dirty="0">
                <a:latin typeface="Calibri"/>
                <a:cs typeface="Calibri"/>
              </a:rPr>
              <a:t>202</a:t>
            </a:r>
            <a:r>
              <a:rPr lang="pl-PL" b="1" dirty="0">
                <a:latin typeface="Calibri"/>
                <a:cs typeface="Calibri"/>
              </a:rPr>
              <a:t>4</a:t>
            </a:r>
            <a:endParaRPr lang="en-US" b="1" dirty="0"/>
          </a:p>
          <a:p>
            <a:endParaRPr lang="en-US" dirty="0"/>
          </a:p>
          <a:p>
            <a:r>
              <a:rPr lang="en-US" sz="1050" b="1" dirty="0"/>
              <a:t>Newsletter </a:t>
            </a:r>
            <a:r>
              <a:rPr lang="pl-PL" sz="1050" b="1" dirty="0"/>
              <a:t>2</a:t>
            </a:r>
            <a:endParaRPr lang="en-US" sz="1050" b="1" dirty="0"/>
          </a:p>
        </p:txBody>
      </p:sp>
      <p:sp>
        <p:nvSpPr>
          <p:cNvPr id="2" name="Text Placeholder 1">
            <a:extLst>
              <a:ext uri="{FF2B5EF4-FFF2-40B4-BE49-F238E27FC236}">
                <a16:creationId xmlns:a16="http://schemas.microsoft.com/office/drawing/2014/main" id="{A158C7DB-9356-69B6-6BF3-A3DAA7A8E066}"/>
              </a:ext>
            </a:extLst>
          </p:cNvPr>
          <p:cNvSpPr>
            <a:spLocks noGrp="1"/>
          </p:cNvSpPr>
          <p:nvPr>
            <p:ph type="body" sz="quarter" idx="18"/>
          </p:nvPr>
        </p:nvSpPr>
        <p:spPr>
          <a:xfrm>
            <a:off x="2039612" y="1031757"/>
            <a:ext cx="1665613" cy="558296"/>
          </a:xfrm>
        </p:spPr>
        <p:txBody>
          <a:bodyPr/>
          <a:lstStyle/>
          <a:p>
            <a:r>
              <a:rPr lang="en-US" b="1" dirty="0"/>
              <a:t>By</a:t>
            </a:r>
          </a:p>
          <a:p>
            <a:r>
              <a:rPr lang="pl-PL" dirty="0"/>
              <a:t>Northern Chamber of Commerce</a:t>
            </a:r>
            <a:r>
              <a:rPr lang="en-IE" dirty="0"/>
              <a:t> and Roscommon LEADER Partnership</a:t>
            </a:r>
            <a:endParaRPr lang="en-US" dirty="0"/>
          </a:p>
          <a:p>
            <a:endParaRPr lang="en-US" sz="200" b="1" dirty="0"/>
          </a:p>
          <a:p>
            <a:endParaRPr lang="en-US" dirty="0"/>
          </a:p>
        </p:txBody>
      </p:sp>
      <p:grpSp>
        <p:nvGrpSpPr>
          <p:cNvPr id="11" name="Group 10">
            <a:extLst>
              <a:ext uri="{FF2B5EF4-FFF2-40B4-BE49-F238E27FC236}">
                <a16:creationId xmlns:a16="http://schemas.microsoft.com/office/drawing/2014/main" id="{1707CF9F-383B-D478-1493-9A037C9E1468}"/>
              </a:ext>
            </a:extLst>
          </p:cNvPr>
          <p:cNvGrpSpPr/>
          <p:nvPr/>
        </p:nvGrpSpPr>
        <p:grpSpPr>
          <a:xfrm rot="10327245">
            <a:off x="182210" y="5181724"/>
            <a:ext cx="2061589" cy="1788378"/>
            <a:chOff x="-1397183" y="824494"/>
            <a:chExt cx="1192352" cy="1034336"/>
          </a:xfrm>
        </p:grpSpPr>
        <p:sp>
          <p:nvSpPr>
            <p:cNvPr id="12" name="Freeform 11">
              <a:extLst>
                <a:ext uri="{FF2B5EF4-FFF2-40B4-BE49-F238E27FC236}">
                  <a16:creationId xmlns:a16="http://schemas.microsoft.com/office/drawing/2014/main" id="{7E7AAEE7-D4F4-A77F-1DA7-5CBFA54EF6A0}"/>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9F2BC3-20EB-4BBB-A2AE-BC5FDA6EC5A7}"/>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64ACE7D-C905-0CC4-6FBE-8F7FB9E2956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244374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dirty="0"/>
              <a:t>01</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973040" y="3231107"/>
            <a:ext cx="4260036" cy="348400"/>
          </a:xfrm>
        </p:spPr>
        <p:txBody>
          <a:bodyPr/>
          <a:lstStyle/>
          <a:p>
            <a:r>
              <a:rPr lang="pl-PL" dirty="0" err="1"/>
              <a:t>Benefits</a:t>
            </a:r>
            <a:r>
              <a:rPr lang="pl-PL" dirty="0"/>
              <a:t> of DARE</a:t>
            </a:r>
            <a:endParaRPr lang="en-US" dirty="0"/>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987864" y="3859027"/>
            <a:ext cx="4260036" cy="348400"/>
          </a:xfrm>
        </p:spPr>
        <p:txBody>
          <a:bodyPr/>
          <a:lstStyle/>
          <a:p>
            <a:r>
              <a:rPr lang="pl-PL" dirty="0" err="1"/>
              <a:t>Compliance</a:t>
            </a:r>
            <a:r>
              <a:rPr lang="pl-PL" dirty="0"/>
              <a:t> with SDG</a:t>
            </a:r>
            <a:r>
              <a:rPr lang="en-US" dirty="0"/>
              <a:t> </a:t>
            </a:r>
          </a:p>
          <a:p>
            <a:endParaRPr lang="en-US" dirty="0"/>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p:txBody>
          <a:bodyPr/>
          <a:lstStyle/>
          <a:p>
            <a:r>
              <a:rPr lang="pl-PL" dirty="0" err="1"/>
              <a:t>Interesting</a:t>
            </a:r>
            <a:r>
              <a:rPr lang="pl-PL" dirty="0"/>
              <a:t> </a:t>
            </a:r>
            <a:r>
              <a:rPr lang="pl-PL" dirty="0" err="1"/>
              <a:t>project</a:t>
            </a:r>
            <a:r>
              <a:rPr lang="pl-PL" dirty="0"/>
              <a:t>/</a:t>
            </a:r>
            <a:r>
              <a:rPr lang="pl-PL" dirty="0" err="1"/>
              <a:t>initiatives</a:t>
            </a:r>
            <a:endParaRPr lang="en-US" dirty="0"/>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dirty="0"/>
              <a:t>contents</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p:txBody>
          <a:bodyPr/>
          <a:lstStyle/>
          <a:p>
            <a:r>
              <a:rPr lang="pl-PL" dirty="0"/>
              <a:t>Partners </a:t>
            </a:r>
            <a:r>
              <a:rPr lang="pl-PL" dirty="0" err="1"/>
              <a:t>involved</a:t>
            </a:r>
            <a:r>
              <a:rPr lang="pl-PL" dirty="0"/>
              <a:t> in the </a:t>
            </a:r>
            <a:r>
              <a:rPr lang="pl-PL" dirty="0" err="1"/>
              <a:t>project</a:t>
            </a:r>
            <a:endParaRPr lang="en-US" dirty="0"/>
          </a:p>
        </p:txBody>
      </p:sp>
      <p:sp>
        <p:nvSpPr>
          <p:cNvPr id="3" name="Slide Number Placeholder 5">
            <a:extLst>
              <a:ext uri="{FF2B5EF4-FFF2-40B4-BE49-F238E27FC236}">
                <a16:creationId xmlns:a16="http://schemas.microsoft.com/office/drawing/2014/main" id="{0D17AC43-04EC-DA0B-8BEA-32996A210E5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2</a:t>
            </a:fld>
            <a:endParaRPr lang="en-US" dirty="0"/>
          </a:p>
        </p:txBody>
      </p:sp>
      <p:sp>
        <p:nvSpPr>
          <p:cNvPr id="13"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987864" y="4408382"/>
            <a:ext cx="4260036" cy="348400"/>
          </a:xfrm>
        </p:spPr>
        <p:txBody>
          <a:bodyPr/>
          <a:lstStyle/>
          <a:p>
            <a:r>
              <a:rPr lang="pl-PL" dirty="0"/>
              <a:t>First</a:t>
            </a:r>
            <a:r>
              <a:rPr lang="en-US" dirty="0"/>
              <a:t> Project Results </a:t>
            </a:r>
          </a:p>
          <a:p>
            <a:endParaRPr lang="en-US" dirty="0"/>
          </a:p>
        </p:txBody>
      </p:sp>
    </p:spTree>
    <p:extLst>
      <p:ext uri="{BB962C8B-B14F-4D97-AF65-F5344CB8AC3E}">
        <p14:creationId xmlns:p14="http://schemas.microsoft.com/office/powerpoint/2010/main" val="194128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7312E-223B-734B-BC73-FCF98501C26A}"/>
              </a:ext>
            </a:extLst>
          </p:cNvPr>
          <p:cNvSpPr>
            <a:spLocks noGrp="1"/>
          </p:cNvSpPr>
          <p:nvPr>
            <p:ph type="body" sz="quarter" idx="30"/>
          </p:nvPr>
        </p:nvSpPr>
        <p:spPr>
          <a:xfrm>
            <a:off x="1584573" y="651117"/>
            <a:ext cx="4837229" cy="946746"/>
          </a:xfrm>
        </p:spPr>
        <p:txBody>
          <a:bodyPr/>
          <a:lstStyle/>
          <a:p>
            <a:pPr algn="ctr"/>
            <a:r>
              <a:rPr lang="pl-PL" sz="3600" dirty="0" err="1"/>
              <a:t>Benefits</a:t>
            </a:r>
            <a:r>
              <a:rPr lang="en-US" sz="3600" dirty="0"/>
              <a:t> </a:t>
            </a:r>
            <a:r>
              <a:rPr lang="pl-PL" sz="3600" dirty="0"/>
              <a:t>Of</a:t>
            </a:r>
            <a:r>
              <a:rPr lang="en-US" sz="3600" dirty="0"/>
              <a:t> DARE </a:t>
            </a:r>
          </a:p>
          <a:p>
            <a:endParaRPr lang="en-US" dirty="0"/>
          </a:p>
        </p:txBody>
      </p:sp>
      <p:sp>
        <p:nvSpPr>
          <p:cNvPr id="2" name="Slide Number Placeholder 5">
            <a:extLst>
              <a:ext uri="{FF2B5EF4-FFF2-40B4-BE49-F238E27FC236}">
                <a16:creationId xmlns:a16="http://schemas.microsoft.com/office/drawing/2014/main" id="{0CA86707-CF6B-E87F-9268-9F94F6C46B93}"/>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3</a:t>
            </a:fld>
            <a:endParaRPr lang="en-US" dirty="0"/>
          </a:p>
        </p:txBody>
      </p:sp>
      <p:pic>
        <p:nvPicPr>
          <p:cNvPr id="4" name="Picture 3"/>
          <p:cNvPicPr>
            <a:picLocks noChangeAspect="1"/>
          </p:cNvPicPr>
          <p:nvPr/>
        </p:nvPicPr>
        <p:blipFill>
          <a:blip r:embed="rId3"/>
          <a:stretch>
            <a:fillRect/>
          </a:stretch>
        </p:blipFill>
        <p:spPr>
          <a:xfrm>
            <a:off x="274571" y="80492"/>
            <a:ext cx="1524132" cy="1143099"/>
          </a:xfrm>
          <a:prstGeom prst="rect">
            <a:avLst/>
          </a:prstGeom>
        </p:spPr>
      </p:pic>
      <p:pic>
        <p:nvPicPr>
          <p:cNvPr id="1026" name="Picture 2" descr="Może być grafiką przedstawiającą tek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75" y="5181778"/>
            <a:ext cx="6489424" cy="3622005"/>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p:cNvSpPr txBox="1"/>
          <p:nvPr/>
        </p:nvSpPr>
        <p:spPr>
          <a:xfrm>
            <a:off x="763056" y="2011679"/>
            <a:ext cx="6592957" cy="3170099"/>
          </a:xfrm>
          <a:prstGeom prst="rect">
            <a:avLst/>
          </a:prstGeom>
          <a:noFill/>
        </p:spPr>
        <p:txBody>
          <a:bodyPr wrap="square" rtlCol="0">
            <a:spAutoFit/>
          </a:bodyPr>
          <a:lstStyle/>
          <a:p>
            <a:r>
              <a:rPr lang="en-AU" sz="1400" b="1" dirty="0">
                <a:solidFill>
                  <a:srgbClr val="ECECEC"/>
                </a:solidFill>
                <a:latin typeface="Calibri" panose="020F0502020204030204" pitchFamily="34" charset="0"/>
                <a:cs typeface="Calibri" panose="020F0502020204030204" pitchFamily="34" charset="0"/>
              </a:rPr>
              <a:t>Increased Innovation &amp; Creativity:</a:t>
            </a:r>
            <a:r>
              <a:rPr lang="en-AU" sz="1400" dirty="0">
                <a:solidFill>
                  <a:srgbClr val="ECECEC"/>
                </a:solidFill>
                <a:latin typeface="Calibri" panose="020F0502020204030204" pitchFamily="34" charset="0"/>
                <a:cs typeface="Calibri" panose="020F0502020204030204" pitchFamily="34" charset="0"/>
              </a:rPr>
              <a:t> Diverse teams are 1.8 times more likely to be innovation leaders in their market.</a:t>
            </a:r>
          </a:p>
          <a:p>
            <a:r>
              <a:rPr lang="en-AU" sz="1400" b="1" dirty="0">
                <a:solidFill>
                  <a:srgbClr val="ECECEC"/>
                </a:solidFill>
                <a:latin typeface="Calibri" panose="020F0502020204030204" pitchFamily="34" charset="0"/>
                <a:cs typeface="Calibri" panose="020F0502020204030204" pitchFamily="34" charset="0"/>
              </a:rPr>
              <a:t>Enhanced Employee Engagement &amp; Morale: </a:t>
            </a:r>
            <a:r>
              <a:rPr lang="en-AU" sz="1400" dirty="0">
                <a:solidFill>
                  <a:srgbClr val="ECECEC"/>
                </a:solidFill>
                <a:latin typeface="Calibri" panose="020F0502020204030204" pitchFamily="34" charset="0"/>
                <a:cs typeface="Calibri" panose="020F0502020204030204" pitchFamily="34" charset="0"/>
              </a:rPr>
              <a:t>Inclusive companies have 39% higher employee satisfaction.</a:t>
            </a:r>
          </a:p>
          <a:p>
            <a:r>
              <a:rPr lang="en-AU" sz="1400" b="1" dirty="0">
                <a:solidFill>
                  <a:srgbClr val="ECECEC"/>
                </a:solidFill>
                <a:latin typeface="Calibri" panose="020F0502020204030204" pitchFamily="34" charset="0"/>
                <a:cs typeface="Calibri" panose="020F0502020204030204" pitchFamily="34" charset="0"/>
              </a:rPr>
              <a:t>Improved Decision-Making: </a:t>
            </a:r>
            <a:r>
              <a:rPr lang="en-AU" sz="1400" dirty="0">
                <a:solidFill>
                  <a:srgbClr val="ECECEC"/>
                </a:solidFill>
                <a:latin typeface="Calibri" panose="020F0502020204030204" pitchFamily="34" charset="0"/>
                <a:cs typeface="Calibri" panose="020F0502020204030204" pitchFamily="34" charset="0"/>
              </a:rPr>
              <a:t>Diverse teams make better decisions 87% of the time.</a:t>
            </a:r>
          </a:p>
          <a:p>
            <a:r>
              <a:rPr lang="en-AU" sz="1400" b="1" dirty="0">
                <a:solidFill>
                  <a:srgbClr val="ECECEC"/>
                </a:solidFill>
                <a:latin typeface="Calibri" panose="020F0502020204030204" pitchFamily="34" charset="0"/>
                <a:cs typeface="Calibri" panose="020F0502020204030204" pitchFamily="34" charset="0"/>
              </a:rPr>
              <a:t>Broader Talent Pool &amp; Recruitment Advantage:</a:t>
            </a:r>
            <a:r>
              <a:rPr lang="en-AU" sz="1400" dirty="0">
                <a:solidFill>
                  <a:srgbClr val="ECECEC"/>
                </a:solidFill>
                <a:latin typeface="Calibri" panose="020F0502020204030204" pitchFamily="34" charset="0"/>
                <a:cs typeface="Calibri" panose="020F0502020204030204" pitchFamily="34" charset="0"/>
              </a:rPr>
              <a:t> Companies with inclusive cultures are 3.5 times more likely to outperform their peers.</a:t>
            </a:r>
          </a:p>
          <a:p>
            <a:r>
              <a:rPr lang="en-AU" sz="1400" b="1" dirty="0">
                <a:solidFill>
                  <a:srgbClr val="ECECEC"/>
                </a:solidFill>
                <a:latin typeface="Calibri" panose="020F0502020204030204" pitchFamily="34" charset="0"/>
                <a:cs typeface="Calibri" panose="020F0502020204030204" pitchFamily="34" charset="0"/>
              </a:rPr>
              <a:t>Better Customer Understanding &amp; Market Reach:</a:t>
            </a:r>
            <a:r>
              <a:rPr lang="en-AU" sz="1400" dirty="0">
                <a:solidFill>
                  <a:srgbClr val="ECECEC"/>
                </a:solidFill>
                <a:latin typeface="Calibri" panose="020F0502020204030204" pitchFamily="34" charset="0"/>
                <a:cs typeface="Calibri" panose="020F0502020204030204" pitchFamily="34" charset="0"/>
              </a:rPr>
              <a:t> Inclusive businesses see a 70% increase in their ability to capture new markets.</a:t>
            </a:r>
          </a:p>
          <a:p>
            <a:r>
              <a:rPr lang="en-AU" sz="1400" b="1" dirty="0">
                <a:solidFill>
                  <a:srgbClr val="ECECEC"/>
                </a:solidFill>
                <a:latin typeface="Calibri" panose="020F0502020204030204" pitchFamily="34" charset="0"/>
                <a:cs typeface="Calibri" panose="020F0502020204030204" pitchFamily="34" charset="0"/>
              </a:rPr>
              <a:t>Enhanced Reputation and Brand Image:</a:t>
            </a:r>
            <a:r>
              <a:rPr lang="en-AU" sz="1400" dirty="0">
                <a:solidFill>
                  <a:srgbClr val="ECECEC"/>
                </a:solidFill>
                <a:latin typeface="Calibri" panose="020F0502020204030204" pitchFamily="34" charset="0"/>
                <a:cs typeface="Calibri" panose="020F0502020204030204" pitchFamily="34" charset="0"/>
              </a:rPr>
              <a:t> 78% of consumers say they are more likely to buy from a business that embraces diversity and inclusion.</a:t>
            </a:r>
          </a:p>
          <a:p>
            <a:r>
              <a:rPr lang="en-AU" sz="1400" b="1" dirty="0">
                <a:solidFill>
                  <a:srgbClr val="ECECEC"/>
                </a:solidFill>
                <a:latin typeface="Calibri" panose="020F0502020204030204" pitchFamily="34" charset="0"/>
                <a:cs typeface="Calibri" panose="020F0502020204030204" pitchFamily="34" charset="0"/>
              </a:rPr>
              <a:t>Reduced Turnover and Increased Retention:</a:t>
            </a:r>
            <a:r>
              <a:rPr lang="en-AU" sz="1400" dirty="0">
                <a:solidFill>
                  <a:srgbClr val="ECECEC"/>
                </a:solidFill>
                <a:latin typeface="Calibri" panose="020F0502020204030204" pitchFamily="34" charset="0"/>
                <a:cs typeface="Calibri" panose="020F0502020204030204" pitchFamily="34" charset="0"/>
              </a:rPr>
              <a:t> Companies with high diversity levels experience 22% lower turnover rates</a:t>
            </a:r>
          </a:p>
          <a:p>
            <a:r>
              <a:rPr lang="en-AU" dirty="0">
                <a:latin typeface="Calibri" panose="020F0502020204030204" pitchFamily="34" charset="0"/>
                <a:cs typeface="Calibri" panose="020F0502020204030204" pitchFamily="34" charset="0"/>
                <a:hlinkClick r:id="rId5"/>
              </a:rPr>
              <a:t>https://projectdare.eu/benefits-of-sme-diversity-inclusion/</a:t>
            </a:r>
            <a:r>
              <a:rPr lang="en-AU"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2860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7312E-223B-734B-BC73-FCF98501C26A}"/>
              </a:ext>
            </a:extLst>
          </p:cNvPr>
          <p:cNvSpPr>
            <a:spLocks noGrp="1"/>
          </p:cNvSpPr>
          <p:nvPr>
            <p:ph type="body" sz="quarter" idx="30"/>
          </p:nvPr>
        </p:nvSpPr>
        <p:spPr>
          <a:xfrm>
            <a:off x="2957409" y="652041"/>
            <a:ext cx="4837229" cy="946746"/>
          </a:xfrm>
        </p:spPr>
        <p:txBody>
          <a:bodyPr/>
          <a:lstStyle/>
          <a:p>
            <a:pPr algn="ctr"/>
            <a:r>
              <a:rPr lang="pl-PL" sz="2800" dirty="0" err="1"/>
              <a:t>Compliance</a:t>
            </a:r>
            <a:r>
              <a:rPr lang="pl-PL" sz="2800" dirty="0"/>
              <a:t> with </a:t>
            </a:r>
            <a:r>
              <a:rPr lang="en-AU" sz="2800" dirty="0"/>
              <a:t>S</a:t>
            </a:r>
            <a:r>
              <a:rPr lang="pl-PL" sz="2800" dirty="0"/>
              <a:t>D</a:t>
            </a:r>
            <a:r>
              <a:rPr lang="en-AU" sz="2800" dirty="0"/>
              <a:t>G</a:t>
            </a:r>
            <a:endParaRPr lang="en-US" sz="2800" dirty="0"/>
          </a:p>
        </p:txBody>
      </p:sp>
      <p:sp>
        <p:nvSpPr>
          <p:cNvPr id="2" name="Slide Number Placeholder 5">
            <a:extLst>
              <a:ext uri="{FF2B5EF4-FFF2-40B4-BE49-F238E27FC236}">
                <a16:creationId xmlns:a16="http://schemas.microsoft.com/office/drawing/2014/main" id="{0CA86707-CF6B-E87F-9268-9F94F6C46B93}"/>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4</a:t>
            </a:fld>
            <a:endParaRPr lang="en-US" dirty="0"/>
          </a:p>
        </p:txBody>
      </p:sp>
      <p:pic>
        <p:nvPicPr>
          <p:cNvPr id="4" name="Picture 3"/>
          <p:cNvPicPr>
            <a:picLocks noChangeAspect="1"/>
          </p:cNvPicPr>
          <p:nvPr/>
        </p:nvPicPr>
        <p:blipFill>
          <a:blip r:embed="rId2"/>
          <a:stretch>
            <a:fillRect/>
          </a:stretch>
        </p:blipFill>
        <p:spPr>
          <a:xfrm>
            <a:off x="274571" y="80492"/>
            <a:ext cx="1524132" cy="1143099"/>
          </a:xfrm>
          <a:prstGeom prst="rect">
            <a:avLst/>
          </a:prstGeom>
        </p:spPr>
      </p:pic>
      <p:sp>
        <p:nvSpPr>
          <p:cNvPr id="9" name="pole tekstowe 8"/>
          <p:cNvSpPr txBox="1"/>
          <p:nvPr/>
        </p:nvSpPr>
        <p:spPr>
          <a:xfrm>
            <a:off x="763056" y="2011679"/>
            <a:ext cx="6592957" cy="2585323"/>
          </a:xfrm>
          <a:prstGeom prst="rect">
            <a:avLst/>
          </a:prstGeom>
          <a:noFill/>
        </p:spPr>
        <p:txBody>
          <a:bodyPr wrap="square" rtlCol="0">
            <a:spAutoFit/>
          </a:bodyPr>
          <a:lstStyle/>
          <a:p>
            <a:pPr algn="just"/>
            <a:r>
              <a:rPr lang="en-AU" dirty="0">
                <a:solidFill>
                  <a:srgbClr val="ECECEC"/>
                </a:solidFill>
                <a:latin typeface="Calibri" panose="020F0502020204030204" pitchFamily="34" charset="0"/>
                <a:cs typeface="Calibri" panose="020F0502020204030204" pitchFamily="34" charset="0"/>
              </a:rPr>
              <a:t>The DARE Competence Framework &amp; Curriculum documents emphasise on fostering diversity and inclusion within European SMEs makes it compliant with a number of Sustainable Development Goals (SDGs) established by the United Nations. These SDGs are listed in the Competency framework &amp; curriculum along with justifications for their applicability: SDG 5: Gender Equality, SDG 8: Decent Work and Economic Growth, SDG 10: Reducing Inequality, SDG 11: Sustainable Cities and Communities, SDG 17: Partnerships for the Goals.</a:t>
            </a:r>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86" y="5181778"/>
            <a:ext cx="6357414" cy="3973384"/>
          </a:xfrm>
          <a:prstGeom prst="rect">
            <a:avLst/>
          </a:prstGeom>
        </p:spPr>
      </p:pic>
    </p:spTree>
    <p:extLst>
      <p:ext uri="{BB962C8B-B14F-4D97-AF65-F5344CB8AC3E}">
        <p14:creationId xmlns:p14="http://schemas.microsoft.com/office/powerpoint/2010/main" val="7950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673A5B-EFFD-0CCB-54DA-5B78BFA9BB0B}"/>
              </a:ext>
            </a:extLst>
          </p:cNvPr>
          <p:cNvSpPr>
            <a:spLocks noGrp="1"/>
          </p:cNvSpPr>
          <p:nvPr>
            <p:ph type="body" sz="quarter" idx="30"/>
          </p:nvPr>
        </p:nvSpPr>
        <p:spPr/>
        <p:txBody>
          <a:bodyPr/>
          <a:lstStyle/>
          <a:p>
            <a:r>
              <a:rPr lang="pl-PL" sz="2800" dirty="0"/>
              <a:t>First Project </a:t>
            </a:r>
            <a:r>
              <a:rPr lang="en-US" sz="2800" dirty="0"/>
              <a:t>Results </a:t>
            </a:r>
          </a:p>
        </p:txBody>
      </p:sp>
      <p:sp>
        <p:nvSpPr>
          <p:cNvPr id="7" name="Text Placeholder 6">
            <a:extLst>
              <a:ext uri="{FF2B5EF4-FFF2-40B4-BE49-F238E27FC236}">
                <a16:creationId xmlns:a16="http://schemas.microsoft.com/office/drawing/2014/main" id="{A91E57B0-36BE-D316-7495-803132077D5B}"/>
              </a:ext>
            </a:extLst>
          </p:cNvPr>
          <p:cNvSpPr>
            <a:spLocks noGrp="1"/>
          </p:cNvSpPr>
          <p:nvPr>
            <p:ph type="body" sz="quarter" idx="32"/>
          </p:nvPr>
        </p:nvSpPr>
        <p:spPr>
          <a:xfrm>
            <a:off x="4491258" y="6564223"/>
            <a:ext cx="6091926" cy="1240932"/>
          </a:xfrm>
        </p:spPr>
        <p:txBody>
          <a:bodyPr/>
          <a:lstStyle/>
          <a:p>
            <a:r>
              <a:rPr lang="en-IE" sz="2400" b="1" i="1" dirty="0">
                <a:solidFill>
                  <a:srgbClr val="ECECEC"/>
                </a:solidFill>
              </a:rPr>
              <a:t>                 </a:t>
            </a:r>
            <a:r>
              <a:rPr lang="en-IE" sz="2400" b="1" i="1" dirty="0">
                <a:solidFill>
                  <a:srgbClr val="ECECEC"/>
                </a:solidFill>
                <a:latin typeface="Calibri" panose="020F0502020204030204" pitchFamily="34" charset="0"/>
                <a:cs typeface="Calibri" panose="020F0502020204030204" pitchFamily="34" charset="0"/>
              </a:rPr>
              <a:t>Check it out!</a:t>
            </a:r>
            <a:endParaRPr lang="en-US" sz="2400" b="1" dirty="0">
              <a:solidFill>
                <a:srgbClr val="ECECEC"/>
              </a:solidFill>
              <a:latin typeface="Montserrat" panose="00000500000000000000" pitchFamily="2" charset="0"/>
              <a:cs typeface="Calibri" panose="020F0502020204030204" pitchFamily="34" charset="0"/>
            </a:endParaRPr>
          </a:p>
          <a:p>
            <a:r>
              <a:rPr lang="en-GB" sz="2400" dirty="0">
                <a:solidFill>
                  <a:srgbClr val="ECECEC"/>
                </a:solidFill>
                <a:hlinkClick r:id="rId2"/>
              </a:rPr>
              <a:t>https://projectdare.eu</a:t>
            </a:r>
            <a:r>
              <a:rPr lang="en-GB" sz="2400" dirty="0">
                <a:solidFill>
                  <a:srgbClr val="ECECEC"/>
                </a:solidFill>
              </a:rPr>
              <a:t> </a:t>
            </a:r>
            <a:endParaRPr lang="pl-PL" sz="2400" b="1" u="sng" dirty="0">
              <a:solidFill>
                <a:schemeClr val="accent2">
                  <a:lumMod val="40000"/>
                  <a:lumOff val="60000"/>
                </a:schemeClr>
              </a:solidFill>
            </a:endParaRPr>
          </a:p>
          <a:p>
            <a:endParaRPr lang="pl-PL" sz="1200" b="1" u="sng" dirty="0">
              <a:solidFill>
                <a:schemeClr val="accent2">
                  <a:lumMod val="40000"/>
                  <a:lumOff val="60000"/>
                </a:schemeClr>
              </a:solidFill>
            </a:endParaRPr>
          </a:p>
          <a:p>
            <a:endParaRPr lang="en-US" sz="1050" dirty="0"/>
          </a:p>
        </p:txBody>
      </p:sp>
      <p:sp>
        <p:nvSpPr>
          <p:cNvPr id="5" name="Slide Number Placeholder 4">
            <a:extLst>
              <a:ext uri="{FF2B5EF4-FFF2-40B4-BE49-F238E27FC236}">
                <a16:creationId xmlns:a16="http://schemas.microsoft.com/office/drawing/2014/main" id="{F279E60F-CE14-D36D-8B36-7FC4209AC804}"/>
              </a:ext>
            </a:extLst>
          </p:cNvPr>
          <p:cNvSpPr>
            <a:spLocks noGrp="1"/>
          </p:cNvSpPr>
          <p:nvPr>
            <p:ph type="sldNum" sz="quarter" idx="4"/>
          </p:nvPr>
        </p:nvSpPr>
        <p:spPr/>
        <p:txBody>
          <a:bodyPr/>
          <a:lstStyle/>
          <a:p>
            <a:fld id="{CB2079F2-58AF-ED44-82D7-E04B2F6FD686}" type="slidenum">
              <a:rPr lang="en-US" smtClean="0"/>
              <a:pPr/>
              <a:t>5</a:t>
            </a:fld>
            <a:endParaRPr lang="en-US" dirty="0"/>
          </a:p>
        </p:txBody>
      </p:sp>
      <p:pic>
        <p:nvPicPr>
          <p:cNvPr id="8" name="Picture 7"/>
          <p:cNvPicPr>
            <a:picLocks noChangeAspect="1"/>
          </p:cNvPicPr>
          <p:nvPr/>
        </p:nvPicPr>
        <p:blipFill>
          <a:blip r:embed="rId3"/>
          <a:stretch>
            <a:fillRect/>
          </a:stretch>
        </p:blipFill>
        <p:spPr>
          <a:xfrm>
            <a:off x="141654" y="80492"/>
            <a:ext cx="1524132" cy="1143099"/>
          </a:xfrm>
          <a:prstGeom prst="rect">
            <a:avLst/>
          </a:prstGeom>
        </p:spPr>
      </p:pic>
      <p:sp>
        <p:nvSpPr>
          <p:cNvPr id="2" name="pole tekstowe 1"/>
          <p:cNvSpPr txBox="1"/>
          <p:nvPr/>
        </p:nvSpPr>
        <p:spPr>
          <a:xfrm>
            <a:off x="825470" y="1886814"/>
            <a:ext cx="5549404" cy="830997"/>
          </a:xfrm>
          <a:prstGeom prst="rect">
            <a:avLst/>
          </a:prstGeom>
          <a:noFill/>
        </p:spPr>
        <p:txBody>
          <a:bodyPr wrap="square" rtlCol="0">
            <a:spAutoFit/>
          </a:bodyPr>
          <a:lstStyle/>
          <a:p>
            <a:r>
              <a:rPr lang="pl-PL" sz="2400" b="1" dirty="0">
                <a:solidFill>
                  <a:schemeClr val="accent1">
                    <a:lumMod val="60000"/>
                    <a:lumOff val="40000"/>
                  </a:schemeClr>
                </a:solidFill>
                <a:latin typeface="Calibri" panose="020F0502020204030204" pitchFamily="34" charset="0"/>
                <a:cs typeface="Calibri" panose="020F0502020204030204" pitchFamily="34" charset="0"/>
              </a:rPr>
              <a:t>The</a:t>
            </a:r>
            <a:r>
              <a:rPr lang="en-IE" sz="2400" b="1" dirty="0">
                <a:solidFill>
                  <a:schemeClr val="accent1">
                    <a:lumMod val="60000"/>
                    <a:lumOff val="40000"/>
                  </a:schemeClr>
                </a:solidFill>
                <a:latin typeface="Calibri" panose="020F0502020204030204" pitchFamily="34" charset="0"/>
                <a:cs typeface="Calibri" panose="020F0502020204030204" pitchFamily="34" charset="0"/>
              </a:rPr>
              <a:t> </a:t>
            </a:r>
            <a:r>
              <a:rPr lang="en-GB" sz="2400" b="1" dirty="0">
                <a:solidFill>
                  <a:schemeClr val="accent1">
                    <a:lumMod val="60000"/>
                    <a:lumOff val="40000"/>
                  </a:schemeClr>
                </a:solidFill>
                <a:latin typeface="Calibri" panose="020F0502020204030204" pitchFamily="34" charset="0"/>
                <a:cs typeface="Calibri" panose="020F0502020204030204" pitchFamily="34" charset="0"/>
              </a:rPr>
              <a:t>Competence Framework &amp; Curriculum Development </a:t>
            </a:r>
            <a:r>
              <a:rPr lang="pl-PL" sz="2400" b="1" dirty="0">
                <a:solidFill>
                  <a:schemeClr val="accent1">
                    <a:lumMod val="60000"/>
                    <a:lumOff val="40000"/>
                  </a:schemeClr>
                </a:solidFill>
                <a:latin typeface="Calibri" panose="020F0502020204030204" pitchFamily="34" charset="0"/>
                <a:cs typeface="Calibri" panose="020F0502020204030204" pitchFamily="34" charset="0"/>
              </a:rPr>
              <a:t>is out now!</a:t>
            </a:r>
            <a:endParaRPr lang="en-GB" b="1" u="sng" dirty="0">
              <a:solidFill>
                <a:schemeClr val="accent2">
                  <a:lumMod val="40000"/>
                  <a:lumOff val="60000"/>
                </a:schemeClr>
              </a:solidFill>
            </a:endParaRPr>
          </a:p>
        </p:txBody>
      </p:sp>
      <p:sp>
        <p:nvSpPr>
          <p:cNvPr id="3" name="pole tekstowe 2"/>
          <p:cNvSpPr txBox="1"/>
          <p:nvPr/>
        </p:nvSpPr>
        <p:spPr>
          <a:xfrm>
            <a:off x="836325" y="2583640"/>
            <a:ext cx="5897880" cy="4524315"/>
          </a:xfrm>
          <a:prstGeom prst="rect">
            <a:avLst/>
          </a:prstGeom>
          <a:noFill/>
        </p:spPr>
        <p:txBody>
          <a:bodyPr wrap="square" rtlCol="0">
            <a:spAutoFit/>
          </a:bodyPr>
          <a:lstStyle/>
          <a:p>
            <a:r>
              <a:rPr lang="en-GB" dirty="0">
                <a:solidFill>
                  <a:schemeClr val="bg1"/>
                </a:solidFill>
                <a:latin typeface="Calibri" panose="020F0502020204030204" pitchFamily="34" charset="0"/>
                <a:cs typeface="Calibri" panose="020F0502020204030204" pitchFamily="34" charset="0"/>
              </a:rPr>
              <a:t>This </a:t>
            </a:r>
            <a:r>
              <a:rPr lang="en-IE" dirty="0">
                <a:solidFill>
                  <a:schemeClr val="bg1"/>
                </a:solidFill>
                <a:latin typeface="Calibri" panose="020F0502020204030204" pitchFamily="34" charset="0"/>
                <a:cs typeface="Calibri" panose="020F0502020204030204" pitchFamily="34" charset="0"/>
              </a:rPr>
              <a:t>is the first comprehensive resource emphasizing the importance of diversity and inclusion training for SMEs and their employees. It focuses on developing the necessary skills and knowledge to create more inclusive workplaces.</a:t>
            </a:r>
            <a:br>
              <a:rPr lang="en-IE" dirty="0">
                <a:solidFill>
                  <a:schemeClr val="bg1"/>
                </a:solidFill>
                <a:latin typeface="Calibri" panose="020F0502020204030204" pitchFamily="34" charset="0"/>
                <a:cs typeface="Calibri" panose="020F0502020204030204" pitchFamily="34" charset="0"/>
              </a:rPr>
            </a:br>
            <a:endParaRPr lang="en-IE" dirty="0">
              <a:solidFill>
                <a:schemeClr val="bg1"/>
              </a:solidFill>
              <a:latin typeface="Calibri" panose="020F0502020204030204" pitchFamily="34" charset="0"/>
              <a:cs typeface="Calibri" panose="020F0502020204030204" pitchFamily="34" charset="0"/>
            </a:endParaRPr>
          </a:p>
          <a:p>
            <a:r>
              <a:rPr lang="en-IE" dirty="0">
                <a:solidFill>
                  <a:schemeClr val="bg1"/>
                </a:solidFill>
                <a:latin typeface="Calibri" panose="020F0502020204030204" pitchFamily="34" charset="0"/>
                <a:cs typeface="Calibri" panose="020F0502020204030204" pitchFamily="34" charset="0"/>
              </a:rPr>
              <a:t>The </a:t>
            </a:r>
            <a:r>
              <a:rPr lang="en-IE" b="1" dirty="0">
                <a:solidFill>
                  <a:schemeClr val="bg1"/>
                </a:solidFill>
                <a:latin typeface="Calibri" panose="020F0502020204030204" pitchFamily="34" charset="0"/>
                <a:cs typeface="Calibri" panose="020F0502020204030204" pitchFamily="34" charset="0"/>
              </a:rPr>
              <a:t>DARE Competence Framework</a:t>
            </a:r>
            <a:r>
              <a:rPr lang="en-IE" dirty="0">
                <a:solidFill>
                  <a:schemeClr val="bg1"/>
                </a:solidFill>
                <a:latin typeface="Calibri" panose="020F0502020204030204" pitchFamily="34" charset="0"/>
                <a:cs typeface="Calibri" panose="020F0502020204030204" pitchFamily="34" charset="0"/>
              </a:rPr>
              <a:t> outlines the competencies required for both educators and learners. Based on interviews and research, it specifies the skills and knowledge essential for fostering a more inclusive economy.</a:t>
            </a:r>
            <a:br>
              <a:rPr lang="en-IE" dirty="0">
                <a:solidFill>
                  <a:schemeClr val="bg1"/>
                </a:solidFill>
                <a:latin typeface="Calibri" panose="020F0502020204030204" pitchFamily="34" charset="0"/>
                <a:cs typeface="Calibri" panose="020F0502020204030204" pitchFamily="34" charset="0"/>
              </a:rPr>
            </a:br>
            <a:endParaRPr lang="en-IE" dirty="0">
              <a:solidFill>
                <a:schemeClr val="bg1"/>
              </a:solidFill>
              <a:latin typeface="Calibri" panose="020F0502020204030204" pitchFamily="34" charset="0"/>
              <a:cs typeface="Calibri" panose="020F0502020204030204" pitchFamily="34" charset="0"/>
            </a:endParaRPr>
          </a:p>
          <a:p>
            <a:r>
              <a:rPr lang="en-IE" dirty="0">
                <a:solidFill>
                  <a:schemeClr val="bg1"/>
                </a:solidFill>
                <a:latin typeface="Calibri" panose="020F0502020204030204" pitchFamily="34" charset="0"/>
                <a:cs typeface="Calibri" panose="020F0502020204030204" pitchFamily="34" charset="0"/>
              </a:rPr>
              <a:t>The </a:t>
            </a:r>
            <a:r>
              <a:rPr lang="en-IE" b="1" dirty="0">
                <a:solidFill>
                  <a:schemeClr val="bg1"/>
                </a:solidFill>
                <a:latin typeface="Calibri" panose="020F0502020204030204" pitchFamily="34" charset="0"/>
                <a:cs typeface="Calibri" panose="020F0502020204030204" pitchFamily="34" charset="0"/>
              </a:rPr>
              <a:t>Curriculum</a:t>
            </a:r>
            <a:r>
              <a:rPr lang="en-IE" dirty="0">
                <a:solidFill>
                  <a:schemeClr val="bg1"/>
                </a:solidFill>
                <a:latin typeface="Calibri" panose="020F0502020204030204" pitchFamily="34" charset="0"/>
                <a:cs typeface="Calibri" panose="020F0502020204030204" pitchFamily="34" charset="0"/>
              </a:rPr>
              <a:t> applies the framework, defining concrete topics, modules, learning objectives, and specific content. It is designed to be highly adaptable to various educational formats and includes gender and cultural mainstreaming to ensure inclusivity.</a:t>
            </a:r>
          </a:p>
          <a:p>
            <a:pPr algn="just"/>
            <a:endParaRPr lang="pl-PL" dirty="0">
              <a:solidFill>
                <a:srgbClr val="ECECEC"/>
              </a:solidFill>
              <a:latin typeface="Calibri" panose="020F0502020204030204" pitchFamily="34" charset="0"/>
              <a:cs typeface="Calibri" panose="020F0502020204030204" pitchFamily="34" charset="0"/>
            </a:endParaRPr>
          </a:p>
        </p:txBody>
      </p:sp>
      <p:sp>
        <p:nvSpPr>
          <p:cNvPr id="4" name="pole tekstowe 3"/>
          <p:cNvSpPr txBox="1"/>
          <p:nvPr/>
        </p:nvSpPr>
        <p:spPr>
          <a:xfrm>
            <a:off x="1431290" y="6970407"/>
            <a:ext cx="6088820" cy="2685351"/>
          </a:xfrm>
          <a:prstGeom prst="rect">
            <a:avLst/>
          </a:prstGeom>
          <a:noFill/>
        </p:spPr>
        <p:txBody>
          <a:bodyPr wrap="square" rtlCol="0">
            <a:spAutoFit/>
          </a:bodyPr>
          <a:lstStyle/>
          <a:p>
            <a:endParaRPr lang="pl-PL" sz="1200" b="1" u="sng" dirty="0">
              <a:solidFill>
                <a:schemeClr val="accent2">
                  <a:lumMod val="40000"/>
                  <a:lumOff val="60000"/>
                </a:schemeClr>
              </a:solidFill>
            </a:endParaRPr>
          </a:p>
          <a:p>
            <a:r>
              <a:rPr lang="en-US" sz="2000" b="1" dirty="0">
                <a:solidFill>
                  <a:schemeClr val="accent1">
                    <a:lumMod val="60000"/>
                    <a:lumOff val="40000"/>
                  </a:schemeClr>
                </a:solidFill>
                <a:latin typeface="Calibri" panose="020F0502020204030204" pitchFamily="34" charset="0"/>
                <a:cs typeface="Calibri" panose="020F0502020204030204" pitchFamily="34" charset="0"/>
              </a:rPr>
              <a:t>Results of WP2</a:t>
            </a:r>
          </a:p>
          <a:p>
            <a:pPr>
              <a:buFont typeface="Arial" panose="020B0604020202020204" pitchFamily="34" charset="0"/>
              <a:buChar char="•"/>
            </a:pPr>
            <a:r>
              <a:rPr lang="en-IE" dirty="0">
                <a:solidFill>
                  <a:schemeClr val="bg1"/>
                </a:solidFill>
                <a:latin typeface="Calibri" panose="020F0502020204030204" pitchFamily="34" charset="0"/>
                <a:cs typeface="Calibri" panose="020F0502020204030204" pitchFamily="34" charset="0"/>
              </a:rPr>
              <a:t> Detailed outline and work plan, including guidelines and tasks for partners.</a:t>
            </a:r>
          </a:p>
          <a:p>
            <a:pPr>
              <a:buFont typeface="Arial" panose="020B0604020202020204" pitchFamily="34" charset="0"/>
              <a:buChar char="•"/>
            </a:pPr>
            <a:r>
              <a:rPr lang="en-IE" dirty="0">
                <a:solidFill>
                  <a:schemeClr val="bg1"/>
                </a:solidFill>
                <a:latin typeface="Calibri" panose="020F0502020204030204" pitchFamily="34" charset="0"/>
                <a:cs typeface="Calibri" panose="020F0502020204030204" pitchFamily="34" charset="0"/>
              </a:rPr>
              <a:t> Research methodology, templates, and interview guidelines for data collection.</a:t>
            </a:r>
          </a:p>
          <a:p>
            <a:pPr>
              <a:buFont typeface="Arial" panose="020B0604020202020204" pitchFamily="34" charset="0"/>
              <a:buChar char="•"/>
            </a:pPr>
            <a:r>
              <a:rPr lang="en-IE" dirty="0">
                <a:solidFill>
                  <a:schemeClr val="bg1"/>
                </a:solidFill>
                <a:latin typeface="Calibri" panose="020F0502020204030204" pitchFamily="34" charset="0"/>
                <a:cs typeface="Calibri" panose="020F0502020204030204" pitchFamily="34" charset="0"/>
              </a:rPr>
              <a:t> Wide distribution of the </a:t>
            </a:r>
            <a:r>
              <a:rPr lang="en-IE" b="1" dirty="0">
                <a:solidFill>
                  <a:schemeClr val="bg1"/>
                </a:solidFill>
                <a:latin typeface="Calibri" panose="020F0502020204030204" pitchFamily="34" charset="0"/>
                <a:cs typeface="Calibri" panose="020F0502020204030204" pitchFamily="34" charset="0"/>
              </a:rPr>
              <a:t>DARE Competence Framework</a:t>
            </a:r>
            <a:r>
              <a:rPr lang="en-IE" dirty="0">
                <a:solidFill>
                  <a:schemeClr val="bg1"/>
                </a:solidFill>
                <a:latin typeface="Calibri" panose="020F0502020204030204" pitchFamily="34" charset="0"/>
                <a:cs typeface="Calibri" panose="020F0502020204030204" pitchFamily="34" charset="0"/>
              </a:rPr>
              <a:t> and </a:t>
            </a:r>
            <a:r>
              <a:rPr lang="en-IE" b="1" dirty="0">
                <a:solidFill>
                  <a:schemeClr val="bg1"/>
                </a:solidFill>
                <a:latin typeface="Calibri" panose="020F0502020204030204" pitchFamily="34" charset="0"/>
                <a:cs typeface="Calibri" panose="020F0502020204030204" pitchFamily="34" charset="0"/>
              </a:rPr>
              <a:t>Curriculum</a:t>
            </a:r>
            <a:r>
              <a:rPr lang="en-IE" dirty="0">
                <a:solidFill>
                  <a:schemeClr val="bg1"/>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IE" dirty="0">
                <a:solidFill>
                  <a:schemeClr val="bg1"/>
                </a:solidFill>
                <a:latin typeface="Calibri" panose="020F0502020204030204" pitchFamily="34" charset="0"/>
                <a:cs typeface="Calibri" panose="020F0502020204030204" pitchFamily="34" charset="0"/>
              </a:rPr>
              <a:t> Flexible </a:t>
            </a:r>
            <a:r>
              <a:rPr lang="en-IE" b="1" dirty="0">
                <a:solidFill>
                  <a:schemeClr val="bg1"/>
                </a:solidFill>
                <a:latin typeface="Calibri" panose="020F0502020204030204" pitchFamily="34" charset="0"/>
                <a:cs typeface="Calibri" panose="020F0502020204030204" pitchFamily="34" charset="0"/>
              </a:rPr>
              <a:t>Curriculum Kit</a:t>
            </a:r>
            <a:r>
              <a:rPr lang="en-IE" dirty="0">
                <a:solidFill>
                  <a:schemeClr val="bg1"/>
                </a:solidFill>
                <a:latin typeface="Calibri" panose="020F0502020204030204" pitchFamily="34" charset="0"/>
                <a:cs typeface="Calibri" panose="020F0502020204030204" pitchFamily="34" charset="0"/>
              </a:rPr>
              <a:t> that can be tailored to specific needs.</a:t>
            </a:r>
          </a:p>
          <a:p>
            <a:endParaRPr lang="en-US" sz="1050" dirty="0"/>
          </a:p>
        </p:txBody>
      </p:sp>
    </p:spTree>
    <p:extLst>
      <p:ext uri="{BB962C8B-B14F-4D97-AF65-F5344CB8AC3E}">
        <p14:creationId xmlns:p14="http://schemas.microsoft.com/office/powerpoint/2010/main" val="389863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673A5B-EFFD-0CCB-54DA-5B78BFA9BB0B}"/>
              </a:ext>
            </a:extLst>
          </p:cNvPr>
          <p:cNvSpPr>
            <a:spLocks noGrp="1"/>
          </p:cNvSpPr>
          <p:nvPr>
            <p:ph type="body" sz="quarter" idx="30"/>
          </p:nvPr>
        </p:nvSpPr>
        <p:spPr>
          <a:xfrm>
            <a:off x="1148316" y="652042"/>
            <a:ext cx="6099584" cy="946746"/>
          </a:xfrm>
        </p:spPr>
        <p:txBody>
          <a:bodyPr/>
          <a:lstStyle/>
          <a:p>
            <a:r>
              <a:rPr lang="pl-PL" sz="2800" dirty="0" err="1">
                <a:solidFill>
                  <a:srgbClr val="FF0000"/>
                </a:solidFill>
              </a:rPr>
              <a:t>Interesting</a:t>
            </a:r>
            <a:r>
              <a:rPr lang="pl-PL" sz="2800" dirty="0">
                <a:solidFill>
                  <a:srgbClr val="FF0000"/>
                </a:solidFill>
              </a:rPr>
              <a:t> </a:t>
            </a:r>
            <a:r>
              <a:rPr lang="pl-PL" sz="2800" dirty="0" err="1">
                <a:solidFill>
                  <a:srgbClr val="FF0000"/>
                </a:solidFill>
              </a:rPr>
              <a:t>local</a:t>
            </a:r>
            <a:r>
              <a:rPr lang="pl-PL" sz="2800" dirty="0">
                <a:solidFill>
                  <a:srgbClr val="FF0000"/>
                </a:solidFill>
              </a:rPr>
              <a:t> </a:t>
            </a:r>
            <a:r>
              <a:rPr lang="pl-PL" sz="2800" dirty="0" err="1">
                <a:solidFill>
                  <a:srgbClr val="FF0000"/>
                </a:solidFill>
              </a:rPr>
              <a:t>projects</a:t>
            </a:r>
            <a:r>
              <a:rPr lang="pl-PL" sz="2800" dirty="0">
                <a:solidFill>
                  <a:srgbClr val="FF0000"/>
                </a:solidFill>
              </a:rPr>
              <a:t>/</a:t>
            </a:r>
            <a:r>
              <a:rPr lang="pl-PL" sz="2800" dirty="0" err="1">
                <a:solidFill>
                  <a:srgbClr val="FF0000"/>
                </a:solidFill>
              </a:rPr>
              <a:t>inititiatives</a:t>
            </a:r>
            <a:r>
              <a:rPr lang="en-US" sz="2800" dirty="0">
                <a:solidFill>
                  <a:srgbClr val="FF0000"/>
                </a:solidFill>
              </a:rPr>
              <a:t> </a:t>
            </a:r>
          </a:p>
        </p:txBody>
      </p:sp>
      <p:sp>
        <p:nvSpPr>
          <p:cNvPr id="5" name="Slide Number Placeholder 4">
            <a:extLst>
              <a:ext uri="{FF2B5EF4-FFF2-40B4-BE49-F238E27FC236}">
                <a16:creationId xmlns:a16="http://schemas.microsoft.com/office/drawing/2014/main" id="{F279E60F-CE14-D36D-8B36-7FC4209AC804}"/>
              </a:ext>
            </a:extLst>
          </p:cNvPr>
          <p:cNvSpPr>
            <a:spLocks noGrp="1"/>
          </p:cNvSpPr>
          <p:nvPr>
            <p:ph type="sldNum" sz="quarter" idx="4"/>
          </p:nvPr>
        </p:nvSpPr>
        <p:spPr/>
        <p:txBody>
          <a:bodyPr/>
          <a:lstStyle/>
          <a:p>
            <a:fld id="{CB2079F2-58AF-ED44-82D7-E04B2F6FD686}" type="slidenum">
              <a:rPr lang="en-US" smtClean="0"/>
              <a:pPr/>
              <a:t>6</a:t>
            </a:fld>
            <a:endParaRPr lang="en-US" dirty="0"/>
          </a:p>
        </p:txBody>
      </p:sp>
      <p:pic>
        <p:nvPicPr>
          <p:cNvPr id="8" name="Picture 7"/>
          <p:cNvPicPr>
            <a:picLocks noChangeAspect="1"/>
          </p:cNvPicPr>
          <p:nvPr/>
        </p:nvPicPr>
        <p:blipFill>
          <a:blip r:embed="rId2"/>
          <a:stretch>
            <a:fillRect/>
          </a:stretch>
        </p:blipFill>
        <p:spPr>
          <a:xfrm>
            <a:off x="141654" y="80492"/>
            <a:ext cx="1524132" cy="1143099"/>
          </a:xfrm>
          <a:prstGeom prst="rect">
            <a:avLst/>
          </a:prstGeom>
        </p:spPr>
      </p:pic>
      <p:sp>
        <p:nvSpPr>
          <p:cNvPr id="12" name="pole tekstowe 11"/>
          <p:cNvSpPr txBox="1"/>
          <p:nvPr/>
        </p:nvSpPr>
        <p:spPr>
          <a:xfrm>
            <a:off x="903720" y="2031341"/>
            <a:ext cx="6236668" cy="6709529"/>
          </a:xfrm>
          <a:prstGeom prst="rect">
            <a:avLst/>
          </a:prstGeom>
          <a:noFill/>
        </p:spPr>
        <p:txBody>
          <a:bodyPr wrap="square" rtlCol="0">
            <a:spAutoFit/>
          </a:bodyPr>
          <a:lstStyle/>
          <a:p>
            <a:r>
              <a:rPr lang="pl-PL" sz="2800" b="1" dirty="0">
                <a:solidFill>
                  <a:schemeClr val="accent1">
                    <a:lumMod val="60000"/>
                    <a:lumOff val="40000"/>
                  </a:schemeClr>
                </a:solidFill>
                <a:latin typeface="Calibri" panose="020F0502020204030204" pitchFamily="34" charset="0"/>
                <a:cs typeface="Calibri" panose="020F0502020204030204" pitchFamily="34" charset="0"/>
              </a:rPr>
              <a:t>Coming soon!</a:t>
            </a:r>
          </a:p>
          <a:p>
            <a:endParaRPr lang="pl-PL" sz="2400" b="1" u="sng" dirty="0">
              <a:solidFill>
                <a:schemeClr val="accent2">
                  <a:lumMod val="40000"/>
                  <a:lumOff val="60000"/>
                </a:schemeClr>
              </a:solidFill>
            </a:endParaRPr>
          </a:p>
          <a:p>
            <a:pPr marL="285750" indent="-285750">
              <a:buFont typeface="Wingdings" panose="05000000000000000000" pitchFamily="2" charset="2"/>
              <a:buChar char="ü"/>
            </a:pPr>
            <a:r>
              <a:rPr lang="en-GB" b="1" dirty="0">
                <a:solidFill>
                  <a:srgbClr val="ECECEC"/>
                </a:solidFill>
                <a:latin typeface="Calibri" panose="020F0502020204030204" pitchFamily="34" charset="0"/>
                <a:cs typeface="Calibri" panose="020F0502020204030204" pitchFamily="34" charset="0"/>
              </a:rPr>
              <a:t>WP3: DARE VET Training Course, Trainers Guide, Open Educational Resource &amp; Knowledge Hub </a:t>
            </a:r>
          </a:p>
          <a:p>
            <a:pPr marL="285750" indent="-285750">
              <a:buFont typeface="Wingdings" panose="05000000000000000000" pitchFamily="2" charset="2"/>
              <a:buChar char="ü"/>
            </a:pPr>
            <a:r>
              <a:rPr lang="en-GB" b="1" dirty="0">
                <a:solidFill>
                  <a:srgbClr val="ECECEC"/>
                </a:solidFill>
                <a:latin typeface="Calibri" panose="020F0502020204030204" pitchFamily="34" charset="0"/>
                <a:cs typeface="Calibri" panose="020F0502020204030204" pitchFamily="34" charset="0"/>
              </a:rPr>
              <a:t>WP4: Interactive Diversity </a:t>
            </a:r>
            <a:r>
              <a:rPr lang="pl-PL" b="1" dirty="0">
                <a:solidFill>
                  <a:srgbClr val="ECECEC"/>
                </a:solidFill>
                <a:latin typeface="Calibri" panose="020F0502020204030204" pitchFamily="34" charset="0"/>
                <a:cs typeface="Calibri" panose="020F0502020204030204" pitchFamily="34" charset="0"/>
              </a:rPr>
              <a:t>out now!</a:t>
            </a:r>
          </a:p>
          <a:p>
            <a:endParaRPr lang="pl-PL" b="1" u="sng" dirty="0">
              <a:solidFill>
                <a:schemeClr val="accent2">
                  <a:lumMod val="40000"/>
                  <a:lumOff val="60000"/>
                </a:schemeClr>
              </a:solidFill>
              <a:latin typeface="Calibri" panose="020F0502020204030204" pitchFamily="34" charset="0"/>
              <a:cs typeface="Calibri" panose="020F0502020204030204" pitchFamily="34" charset="0"/>
            </a:endParaRPr>
          </a:p>
          <a:p>
            <a:r>
              <a:rPr lang="pl-PL" sz="2400" b="1" dirty="0">
                <a:solidFill>
                  <a:srgbClr val="ECECEC"/>
                </a:solidFill>
                <a:latin typeface="Calibri" panose="020F0502020204030204" pitchFamily="34" charset="0"/>
                <a:cs typeface="Calibri" panose="020F0502020204030204" pitchFamily="34" charset="0"/>
              </a:rPr>
              <a:t>Stay tuned!</a:t>
            </a:r>
            <a:r>
              <a:rPr lang="en-IE" sz="2400" b="1" dirty="0">
                <a:solidFill>
                  <a:srgbClr val="ECECEC"/>
                </a:solidFill>
                <a:latin typeface="Calibri" panose="020F0502020204030204" pitchFamily="34" charset="0"/>
                <a:cs typeface="Calibri" panose="020F0502020204030204" pitchFamily="34" charset="0"/>
              </a:rPr>
              <a:t>...</a:t>
            </a:r>
            <a:endParaRPr lang="pl-PL" sz="2400" b="1" dirty="0">
              <a:solidFill>
                <a:srgbClr val="ECECEC"/>
              </a:solidFill>
              <a:latin typeface="Calibri" panose="020F0502020204030204" pitchFamily="34" charset="0"/>
              <a:cs typeface="Calibri" panose="020F0502020204030204" pitchFamily="34" charset="0"/>
            </a:endParaRPr>
          </a:p>
          <a:p>
            <a:endParaRPr lang="en-AU" sz="3600" dirty="0">
              <a:solidFill>
                <a:srgbClr val="ECECEC"/>
              </a:solidFill>
            </a:endParaRPr>
          </a:p>
          <a:p>
            <a:endParaRPr lang="pl-PL" sz="2800" b="1" u="sng" dirty="0">
              <a:solidFill>
                <a:schemeClr val="accent2">
                  <a:lumMod val="40000"/>
                  <a:lumOff val="60000"/>
                </a:schemeClr>
              </a:solidFill>
            </a:endParaRPr>
          </a:p>
          <a:p>
            <a:r>
              <a:rPr lang="en-AU" sz="2800" b="1" dirty="0">
                <a:solidFill>
                  <a:schemeClr val="accent1">
                    <a:lumMod val="60000"/>
                    <a:lumOff val="40000"/>
                  </a:schemeClr>
                </a:solidFill>
                <a:latin typeface="Calibri" panose="020F0502020204030204" pitchFamily="34" charset="0"/>
                <a:cs typeface="Calibri" panose="020F0502020204030204" pitchFamily="34" charset="0"/>
              </a:rPr>
              <a:t>Equal West Pomerania 2.0</a:t>
            </a:r>
            <a:br>
              <a:rPr lang="en-AU" sz="2800" b="1" dirty="0">
                <a:solidFill>
                  <a:schemeClr val="accent1">
                    <a:lumMod val="60000"/>
                    <a:lumOff val="40000"/>
                  </a:schemeClr>
                </a:solidFill>
                <a:latin typeface="Calibri" panose="020F0502020204030204" pitchFamily="34" charset="0"/>
                <a:cs typeface="Calibri" panose="020F0502020204030204" pitchFamily="34" charset="0"/>
              </a:rPr>
            </a:br>
            <a:endParaRPr lang="pl-PL" sz="2800" b="1" dirty="0">
              <a:solidFill>
                <a:schemeClr val="accent1">
                  <a:lumMod val="60000"/>
                  <a:lumOff val="40000"/>
                </a:schemeClr>
              </a:solidFill>
              <a:latin typeface="Calibri" panose="020F0502020204030204" pitchFamily="34" charset="0"/>
              <a:cs typeface="Calibri" panose="020F0502020204030204" pitchFamily="34" charset="0"/>
            </a:endParaRPr>
          </a:p>
          <a:p>
            <a:pPr algn="just"/>
            <a:r>
              <a:rPr lang="pl-PL" dirty="0">
                <a:solidFill>
                  <a:srgbClr val="ECECEC"/>
                </a:solidFill>
                <a:latin typeface="Calibri" panose="020F0502020204030204" pitchFamily="34" charset="0"/>
                <a:cs typeface="Calibri" panose="020F0502020204030204" pitchFamily="34" charset="0"/>
              </a:rPr>
              <a:t>The project is financed from the Western Pomerania Region funds and</a:t>
            </a:r>
            <a:r>
              <a:rPr lang="en-AU" dirty="0">
                <a:solidFill>
                  <a:srgbClr val="ECECEC"/>
                </a:solidFill>
                <a:latin typeface="Calibri" panose="020F0502020204030204" pitchFamily="34" charset="0"/>
                <a:cs typeface="Calibri" panose="020F0502020204030204" pitchFamily="34" charset="0"/>
              </a:rPr>
              <a:t> is an important grassroots social initiative in </a:t>
            </a:r>
            <a:r>
              <a:rPr lang="pl-PL" dirty="0">
                <a:solidFill>
                  <a:srgbClr val="ECECEC"/>
                </a:solidFill>
                <a:latin typeface="Calibri" panose="020F0502020204030204" pitchFamily="34" charset="0"/>
                <a:cs typeface="Calibri" panose="020F0502020204030204" pitchFamily="34" charset="0"/>
              </a:rPr>
              <a:t>the</a:t>
            </a:r>
            <a:r>
              <a:rPr lang="en-AU" dirty="0">
                <a:solidFill>
                  <a:srgbClr val="ECECEC"/>
                </a:solidFill>
                <a:latin typeface="Calibri" panose="020F0502020204030204" pitchFamily="34" charset="0"/>
                <a:cs typeface="Calibri" panose="020F0502020204030204" pitchFamily="34" charset="0"/>
              </a:rPr>
              <a:t> region</a:t>
            </a:r>
            <a:r>
              <a:rPr lang="pl-PL" dirty="0">
                <a:solidFill>
                  <a:srgbClr val="ECECEC"/>
                </a:solidFill>
                <a:latin typeface="Calibri" panose="020F0502020204030204" pitchFamily="34" charset="0"/>
                <a:cs typeface="Calibri" panose="020F0502020204030204" pitchFamily="34" charset="0"/>
              </a:rPr>
              <a:t>. </a:t>
            </a:r>
            <a:r>
              <a:rPr lang="en-AU" dirty="0">
                <a:solidFill>
                  <a:srgbClr val="ECECEC"/>
                </a:solidFill>
                <a:latin typeface="Calibri" panose="020F0502020204030204" pitchFamily="34" charset="0"/>
                <a:cs typeface="Calibri" panose="020F0502020204030204" pitchFamily="34" charset="0"/>
              </a:rPr>
              <a:t>A number of events are being organized as part of the project. The theme of the last event was "Inclusivity and Diversity in the Workplace. It pays off" - that is, an open table on how to support LGBTQ+ people.</a:t>
            </a:r>
            <a:r>
              <a:rPr lang="pl-PL" dirty="0">
                <a:solidFill>
                  <a:srgbClr val="ECECEC"/>
                </a:solidFill>
                <a:latin typeface="Calibri" panose="020F0502020204030204" pitchFamily="34" charset="0"/>
                <a:cs typeface="Calibri" panose="020F0502020204030204" pitchFamily="34" charset="0"/>
              </a:rPr>
              <a:t> </a:t>
            </a:r>
            <a:r>
              <a:rPr lang="en-AU" dirty="0">
                <a:solidFill>
                  <a:srgbClr val="ECECEC"/>
                </a:solidFill>
                <a:latin typeface="Calibri" panose="020F0502020204030204" pitchFamily="34" charset="0"/>
                <a:cs typeface="Calibri" panose="020F0502020204030204" pitchFamily="34" charset="0"/>
              </a:rPr>
              <a:t>The meeting outlined in a nutshell how to support LGBTQ+ people in individual workplaces and build a positive corporate image.</a:t>
            </a:r>
            <a:r>
              <a:rPr lang="pl-PL" dirty="0">
                <a:solidFill>
                  <a:srgbClr val="ECECEC"/>
                </a:solidFill>
                <a:latin typeface="Calibri" panose="020F0502020204030204" pitchFamily="34" charset="0"/>
                <a:cs typeface="Calibri" panose="020F0502020204030204" pitchFamily="34" charset="0"/>
              </a:rPr>
              <a:t> More events are being planned soon on inclusivity and diversity</a:t>
            </a:r>
            <a:endParaRPr lang="en-AU" dirty="0">
              <a:solidFill>
                <a:srgbClr val="ECECE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56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Partners Involved In The Project </a:t>
            </a:r>
          </a:p>
        </p:txBody>
      </p:sp>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3914636" y="3019823"/>
            <a:ext cx="3543300" cy="5238352"/>
          </a:xfrm>
        </p:spPr>
        <p:txBody>
          <a:bodyPr/>
          <a:lstStyle/>
          <a:p>
            <a:pPr algn="ctr">
              <a:lnSpc>
                <a:spcPct val="100000"/>
              </a:lnSpc>
            </a:pPr>
            <a:r>
              <a:rPr lang="en-GB" sz="2400" dirty="0"/>
              <a:t>The European Partners working on the DARE project are </a:t>
            </a:r>
          </a:p>
          <a:p>
            <a:pPr algn="l">
              <a:lnSpc>
                <a:spcPct val="100000"/>
              </a:lnSpc>
            </a:pPr>
            <a:endParaRPr lang="en-GB" sz="2800" dirty="0"/>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2"/>
              </a:rPr>
              <a:t>Roscommon LEADER Partnership (Ireland)</a:t>
            </a:r>
            <a:r>
              <a:rPr lang="en-GB" sz="2000" dirty="0">
                <a:ea typeface="Calibri" panose="020F0502020204030204" pitchFamily="34" charset="0"/>
                <a:cs typeface="Times New Roman" panose="02020603050405020304" pitchFamily="18" charset="0"/>
                <a:hlinkClick r:id="rId2"/>
              </a:rPr>
              <a:t> </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3"/>
              </a:rPr>
              <a:t>Momentum Marketing Services (Ireland)</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4"/>
              </a:rPr>
              <a:t>Northern Chamber of Commerce (Poland)</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5"/>
              </a:rPr>
              <a:t>The Vision Works (Germany)</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6"/>
              </a:rPr>
              <a:t>European E-learning Institute (Denmark</a:t>
            </a:r>
            <a:r>
              <a:rPr lang="en-GB" sz="1600" u="sng" dirty="0">
                <a:solidFill>
                  <a:srgbClr val="0563C1"/>
                </a:solidFill>
                <a:ea typeface="Calibri" panose="020F0502020204030204" pitchFamily="34" charset="0"/>
                <a:cs typeface="Times New Roman" panose="02020603050405020304" pitchFamily="18" charset="0"/>
                <a:hlinkClick r:id="rId6"/>
              </a:rPr>
              <a:t>)</a:t>
            </a:r>
            <a:endParaRPr lang="en-GB" sz="1600" dirty="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7</a:t>
            </a:fld>
            <a:endParaRPr lang="en-US" dirty="0"/>
          </a:p>
        </p:txBody>
      </p:sp>
      <p:pic>
        <p:nvPicPr>
          <p:cNvPr id="4" name="Picture Placeholder 3">
            <a:extLst>
              <a:ext uri="{FF2B5EF4-FFF2-40B4-BE49-F238E27FC236}">
                <a16:creationId xmlns:a16="http://schemas.microsoft.com/office/drawing/2014/main" id="{79582B1B-278C-97EE-9131-C5131503604C}"/>
              </a:ext>
            </a:extLst>
          </p:cNvPr>
          <p:cNvPicPr>
            <a:picLocks noGrp="1" noChangeAspect="1"/>
          </p:cNvPicPr>
          <p:nvPr>
            <p:ph type="pic" sz="quarter" idx="41"/>
          </p:nvPr>
        </p:nvPicPr>
        <p:blipFill rotWithShape="1">
          <a:blip r:embed="rId7"/>
          <a:srcRect t="10549" b="35439"/>
          <a:stretch/>
        </p:blipFill>
        <p:spPr>
          <a:xfrm>
            <a:off x="-1" y="-11581"/>
            <a:ext cx="7559675" cy="2723566"/>
          </a:xfr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818" y="5153224"/>
            <a:ext cx="2076846" cy="2076846"/>
          </a:xfrm>
          <a:prstGeom prst="rect">
            <a:avLst/>
          </a:prstGeom>
        </p:spPr>
      </p:pic>
      <p:pic>
        <p:nvPicPr>
          <p:cNvPr id="7" name="Picture 6"/>
          <p:cNvPicPr>
            <a:picLocks noChangeAspect="1"/>
          </p:cNvPicPr>
          <p:nvPr/>
        </p:nvPicPr>
        <p:blipFill>
          <a:blip r:embed="rId9"/>
          <a:stretch>
            <a:fillRect/>
          </a:stretch>
        </p:blipFill>
        <p:spPr>
          <a:xfrm>
            <a:off x="1580659" y="5153224"/>
            <a:ext cx="2333977" cy="74810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578" y="5922466"/>
            <a:ext cx="1971675" cy="2314575"/>
          </a:xfrm>
          <a:prstGeom prst="rect">
            <a:avLst/>
          </a:prstGeom>
        </p:spPr>
      </p:pic>
      <p:pic>
        <p:nvPicPr>
          <p:cNvPr id="1028" name="Picture 4" descr="the vision works – tvw GmbH – Gründung | Wachstum | Krise | Nachfolge |  Transformation"/>
          <p:cNvPicPr>
            <a:picLocks noChangeAspect="1" noChangeArrowheads="1"/>
          </p:cNvPicPr>
          <p:nvPr/>
        </p:nvPicPr>
        <p:blipFill rotWithShape="1">
          <a:blip r:embed="rId11">
            <a:extLst>
              <a:ext uri="{28A0092B-C50C-407E-A947-70E740481C1C}">
                <a14:useLocalDpi xmlns:a14="http://schemas.microsoft.com/office/drawing/2010/main" val="0"/>
              </a:ext>
            </a:extLst>
          </a:blip>
          <a:srcRect l="12792" t="26753" r="10708" b="30628"/>
          <a:stretch/>
        </p:blipFill>
        <p:spPr bwMode="auto">
          <a:xfrm>
            <a:off x="2322511" y="8418043"/>
            <a:ext cx="2914650" cy="1100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2"/>
          <a:srcRect l="3634" t="22423" r="8366" b="31576"/>
          <a:stretch/>
        </p:blipFill>
        <p:spPr>
          <a:xfrm>
            <a:off x="212547" y="7849653"/>
            <a:ext cx="1885951" cy="985838"/>
          </a:xfrm>
          <a:prstGeom prst="rect">
            <a:avLst/>
          </a:prstGeom>
        </p:spPr>
      </p:pic>
      <p:pic>
        <p:nvPicPr>
          <p:cNvPr id="14" name="Picture 13"/>
          <p:cNvPicPr>
            <a:picLocks noChangeAspect="1"/>
          </p:cNvPicPr>
          <p:nvPr/>
        </p:nvPicPr>
        <p:blipFill>
          <a:blip r:embed="rId13"/>
          <a:stretch>
            <a:fillRect/>
          </a:stretch>
        </p:blipFill>
        <p:spPr>
          <a:xfrm>
            <a:off x="6035543" y="-11581"/>
            <a:ext cx="1524132" cy="1143099"/>
          </a:xfrm>
          <a:prstGeom prst="rect">
            <a:avLst/>
          </a:prstGeom>
        </p:spPr>
      </p:pic>
    </p:spTree>
    <p:extLst>
      <p:ext uri="{BB962C8B-B14F-4D97-AF65-F5344CB8AC3E}">
        <p14:creationId xmlns:p14="http://schemas.microsoft.com/office/powerpoint/2010/main" val="2615000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7" ma:contentTypeDescription="Create a new document." ma:contentTypeScope="" ma:versionID="7570c79738f28bae113a6687f259e4f3">
  <xsd:schema xmlns:xsd="http://www.w3.org/2001/XMLSchema" xmlns:xs="http://www.w3.org/2001/XMLSchema" xmlns:p="http://schemas.microsoft.com/office/2006/metadata/properties" xmlns:ns2="e04226f8-b347-4b8c-99ed-ebf0afe83b1d" xmlns:ns3="f70dc9ee-338d-479f-b000-5de1b7ebbbbe" targetNamespace="http://schemas.microsoft.com/office/2006/metadata/properties" ma:root="true" ma:fieldsID="34b7b875a5fa3f4c36fc82fe68553760" ns2:_="" ns3:_="">
    <xsd:import namespace="e04226f8-b347-4b8c-99ed-ebf0afe83b1d"/>
    <xsd:import namespace="f70dc9ee-338d-479f-b000-5de1b7ebbb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9ee130-863f-463a-aada-0543f31712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0dc9ee-338d-479f-b000-5de1b7ebbbb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be79e8-0319-4fde-9cfe-2a327678e67e}" ma:internalName="TaxCatchAll" ma:showField="CatchAllData" ma:web="f70dc9ee-338d-479f-b000-5de1b7ebb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34E08-D400-4F96-BA2E-CD013D025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f70dc9ee-338d-479f-b000-5de1b7ebb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0A73D-1855-431A-BE33-D853A04489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19370</TotalTime>
  <Words>666</Words>
  <Application>Microsoft Office PowerPoint</Application>
  <PresentationFormat>Custom</PresentationFormat>
  <Paragraphs>69</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Schoolbook</vt:lpstr>
      <vt:lpstr>Montserrat</vt:lpstr>
      <vt:lpstr>Poppins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Aoife Guckian</cp:lastModifiedBy>
  <cp:revision>641</cp:revision>
  <dcterms:created xsi:type="dcterms:W3CDTF">2020-10-14T13:32:04Z</dcterms:created>
  <dcterms:modified xsi:type="dcterms:W3CDTF">2024-11-05T12:54:41Z</dcterms:modified>
</cp:coreProperties>
</file>