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54"/>
  </p:notesMasterIdLst>
  <p:handoutMasterIdLst>
    <p:handoutMasterId r:id="rId55"/>
  </p:handoutMasterIdLst>
  <p:sldIdLst>
    <p:sldId id="5472" r:id="rId2"/>
    <p:sldId id="257" r:id="rId3"/>
    <p:sldId id="5875" r:id="rId4"/>
    <p:sldId id="5461" r:id="rId5"/>
    <p:sldId id="6370" r:id="rId6"/>
    <p:sldId id="5440" r:id="rId7"/>
    <p:sldId id="5046" r:id="rId8"/>
    <p:sldId id="5054" r:id="rId9"/>
    <p:sldId id="5065" r:id="rId10"/>
    <p:sldId id="5019" r:id="rId11"/>
    <p:sldId id="5055" r:id="rId12"/>
    <p:sldId id="5053" r:id="rId13"/>
    <p:sldId id="4996" r:id="rId14"/>
    <p:sldId id="5020" r:id="rId15"/>
    <p:sldId id="5056" r:id="rId16"/>
    <p:sldId id="5059" r:id="rId17"/>
    <p:sldId id="5060" r:id="rId18"/>
    <p:sldId id="5066" r:id="rId19"/>
    <p:sldId id="5069" r:id="rId20"/>
    <p:sldId id="4998" r:id="rId21"/>
    <p:sldId id="5443" r:id="rId22"/>
    <p:sldId id="5442" r:id="rId23"/>
    <p:sldId id="5444" r:id="rId24"/>
    <p:sldId id="5028" r:id="rId25"/>
    <p:sldId id="4982" r:id="rId26"/>
    <p:sldId id="5445" r:id="rId27"/>
    <p:sldId id="4985" r:id="rId28"/>
    <p:sldId id="5446" r:id="rId29"/>
    <p:sldId id="4978" r:id="rId30"/>
    <p:sldId id="5448" r:id="rId31"/>
    <p:sldId id="5449" r:id="rId32"/>
    <p:sldId id="4999" r:id="rId33"/>
    <p:sldId id="5068" r:id="rId34"/>
    <p:sldId id="4974" r:id="rId35"/>
    <p:sldId id="5008" r:id="rId36"/>
    <p:sldId id="5039" r:id="rId37"/>
    <p:sldId id="5030" r:id="rId38"/>
    <p:sldId id="5045" r:id="rId39"/>
    <p:sldId id="5043" r:id="rId40"/>
    <p:sldId id="5012" r:id="rId41"/>
    <p:sldId id="5035" r:id="rId42"/>
    <p:sldId id="5021" r:id="rId43"/>
    <p:sldId id="5022" r:id="rId44"/>
    <p:sldId id="5023" r:id="rId45"/>
    <p:sldId id="5048" r:id="rId46"/>
    <p:sldId id="4990" r:id="rId47"/>
    <p:sldId id="4937" r:id="rId48"/>
    <p:sldId id="5033" r:id="rId49"/>
    <p:sldId id="5036" r:id="rId50"/>
    <p:sldId id="5037" r:id="rId51"/>
    <p:sldId id="5481" r:id="rId52"/>
    <p:sldId id="6375"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2B5"/>
    <a:srgbClr val="115757"/>
    <a:srgbClr val="D11C5F"/>
    <a:srgbClr val="083F59"/>
    <a:srgbClr val="059F98"/>
    <a:srgbClr val="05AAA3"/>
    <a:srgbClr val="DF4625"/>
    <a:srgbClr val="3F3F3F"/>
    <a:srgbClr val="702E8C"/>
    <a:srgbClr val="FCB91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629941-936E-3BE9-6A68-46D40F3915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57D75D4-07DB-72E5-E05D-4519FE5D761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7D4466C-9D7A-C070-2A91-3A4C1BCC8C08}"/>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C46D387-CB13-4611-6377-BF72752B39E5}"/>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232591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AE84E-DE1B-3220-9BF0-67E4269F7CA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3D56603-F291-F610-3B99-6F1296FBCF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43EAD37-9F1E-A232-B9CF-4120E51513D2}"/>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40957BB-F6AD-FE7C-0937-A15831825B9D}"/>
              </a:ext>
            </a:extLst>
          </p:cNvPr>
          <p:cNvSpPr>
            <a:spLocks noGrp="1"/>
          </p:cNvSpPr>
          <p:nvPr>
            <p:ph type="sldNum" sz="quarter" idx="5"/>
          </p:nvPr>
        </p:nvSpPr>
        <p:spPr/>
        <p:txBody>
          <a:bodyPr/>
          <a:lstStyle/>
          <a:p>
            <a:fld id="{4BE5DE82-CF29-044D-9158-06A811149881}" type="slidenum">
              <a:rPr lang="en-US" smtClean="0"/>
              <a:t>52</a:t>
            </a:fld>
            <a:endParaRPr lang="en-US"/>
          </a:p>
        </p:txBody>
      </p:sp>
    </p:spTree>
    <p:extLst>
      <p:ext uri="{BB962C8B-B14F-4D97-AF65-F5344CB8AC3E}">
        <p14:creationId xmlns:p14="http://schemas.microsoft.com/office/powerpoint/2010/main" val="40654068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43486"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56357749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63.xml"/><Relationship Id="rId5" Type="http://schemas.openxmlformats.org/officeDocument/2006/relationships/image" Target="../media/image20.sv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gender-decoder.katmatfield.com/" TargetMode="External"/><Relationship Id="rId1" Type="http://schemas.openxmlformats.org/officeDocument/2006/relationships/slideLayout" Target="../slideLayouts/slideLayout69.xml"/><Relationship Id="rId4" Type="http://schemas.openxmlformats.org/officeDocument/2006/relationships/image" Target="../media/image15.svg"/></Relationships>
</file>

<file path=ppt/slides/_rels/slide1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63.xml"/><Relationship Id="rId5" Type="http://schemas.openxmlformats.org/officeDocument/2006/relationships/image" Target="../media/image20.svg"/><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9.xml"/></Relationships>
</file>

<file path=ppt/slides/_rels/slide1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9.xml"/><Relationship Id="rId4" Type="http://schemas.openxmlformats.org/officeDocument/2006/relationships/hyperlink" Target="https://onlinelibrary.wiley.com/doi/full/10.1002/sej.1489#:~:text=Their%20results%20suggested%20that%20gendered,(belongingness)%E2%80%94not%20a%20perceived"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aihr.com/blog/dei-statement-examples/#:~:text=%E2%80%9COur%20approach%20to%20diversity%20is,more%20equitable%20workplace%20and%20world.%E2%80%9D" TargetMode="External"/><Relationship Id="rId1" Type="http://schemas.openxmlformats.org/officeDocument/2006/relationships/slideLayout" Target="../slideLayouts/slideLayout69.xml"/></Relationships>
</file>

<file path=ppt/slides/_rels/slide1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homerun.co/articles/inclusive-job-descriptions" TargetMode="External"/><Relationship Id="rId1" Type="http://schemas.openxmlformats.org/officeDocument/2006/relationships/slideLayout" Target="../slideLayouts/slideLayout69.xml"/></Relationships>
</file>

<file path=ppt/slides/_rels/slide19.xml.rels><?xml version="1.0" encoding="UTF-8" standalone="yes"?>
<Relationships xmlns="http://schemas.openxmlformats.org/package/2006/relationships"><Relationship Id="rId3" Type="http://schemas.openxmlformats.org/officeDocument/2006/relationships/hyperlink" Target="https://cjkengineering.ie/" TargetMode="External"/><Relationship Id="rId2" Type="http://schemas.openxmlformats.org/officeDocument/2006/relationships/image" Target="../media/image25.jpeg"/><Relationship Id="rId1" Type="http://schemas.openxmlformats.org/officeDocument/2006/relationships/slideLayout" Target="../slideLayouts/slideLayout69.xml"/><Relationship Id="rId4" Type="http://schemas.openxmlformats.org/officeDocument/2006/relationships/image" Target="../media/image26.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hyperlink" Target="https://blog.stottandmay.com/dei-inclusive-job-adverts#:~:text=Diversity%2C%20equity%2C%20and%20inclusion%20are,and%20the%20broader%20UX%20team." TargetMode="External"/><Relationship Id="rId2" Type="http://schemas.openxmlformats.org/officeDocument/2006/relationships/image" Target="../media/image27.jpeg"/><Relationship Id="rId1" Type="http://schemas.openxmlformats.org/officeDocument/2006/relationships/slideLayout" Target="../slideLayouts/slideLayout4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8.jpeg"/><Relationship Id="rId1" Type="http://schemas.openxmlformats.org/officeDocument/2006/relationships/slideLayout" Target="../slideLayouts/slideLayout20.xml"/><Relationship Id="rId4" Type="http://schemas.openxmlformats.org/officeDocument/2006/relationships/image" Target="../media/image12.svg"/></Relationships>
</file>

<file path=ppt/slides/_rels/slide23.xml.rels><?xml version="1.0" encoding="UTF-8" standalone="yes"?>
<Relationships xmlns="http://schemas.openxmlformats.org/package/2006/relationships"><Relationship Id="rId3" Type="http://schemas.openxmlformats.org/officeDocument/2006/relationships/hyperlink" Target="https://www.talentlyft.com/en/blog/article/465/how-to-create-as-inclusive-job-postings-as-possible" TargetMode="External"/><Relationship Id="rId2" Type="http://schemas.openxmlformats.org/officeDocument/2006/relationships/image" Target="../media/image29.pn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aihr.com/blog/job-advertisement-example/" TargetMode="External"/><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3" Type="http://schemas.openxmlformats.org/officeDocument/2006/relationships/hyperlink" Target="https://www.robertwalters.co.uk/content/dam/robert-walters/country/united-kingdom/files/whitepapers/Robert%20Walters%20SME%20Guide%20to%20Recruitment_web.pdf" TargetMode="External"/><Relationship Id="rId2" Type="http://schemas.openxmlformats.org/officeDocument/2006/relationships/image" Target="../media/image31.jpeg"/><Relationship Id="rId1" Type="http://schemas.openxmlformats.org/officeDocument/2006/relationships/slideLayout" Target="../slideLayouts/slideLayout42.xml"/></Relationships>
</file>

<file path=ppt/slides/_rels/slide3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63.xml"/><Relationship Id="rId4" Type="http://schemas.openxmlformats.org/officeDocument/2006/relationships/image" Target="../media/image34.png"/></Relationships>
</file>

<file path=ppt/slides/_rels/slide34.xml.rels><?xml version="1.0" encoding="UTF-8" standalone="yes"?>
<Relationships xmlns="http://schemas.openxmlformats.org/package/2006/relationships"><Relationship Id="rId3" Type="http://schemas.openxmlformats.org/officeDocument/2006/relationships/image" Target="../media/image36.svg"/><Relationship Id="rId2" Type="http://schemas.openxmlformats.org/officeDocument/2006/relationships/image" Target="../media/image35.png"/><Relationship Id="rId1" Type="http://schemas.openxmlformats.org/officeDocument/2006/relationships/slideLayout" Target="../slideLayouts/slideLayout63.xml"/><Relationship Id="rId4" Type="http://schemas.openxmlformats.org/officeDocument/2006/relationships/hyperlink" Target="https://www.robertwalters.co.uk/content/dam/robert-walters/country/united-kingdom/files/whitepapers/Robert%20Walters%20SME%20Guide%20to%20Recruitment_web.pdf" TargetMode="External"/></Relationships>
</file>

<file path=ppt/slides/_rels/slide35.xml.rels><?xml version="1.0" encoding="UTF-8" standalone="yes"?>
<Relationships xmlns="http://schemas.openxmlformats.org/package/2006/relationships"><Relationship Id="rId2" Type="http://schemas.openxmlformats.org/officeDocument/2006/relationships/hyperlink" Target="https://www.robertwalters.co.uk/content/dam/robert-walters/country/united-kingdom/files/whitepapers/Robert%20Walters%20SME%20Guide%20to%20Recruitment_web.pdf" TargetMode="External"/><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hyperlink" Target="https://www.inclusionhub.com/articles/inclusive-job-descriptions" TargetMode="External"/><Relationship Id="rId1" Type="http://schemas.openxmlformats.org/officeDocument/2006/relationships/slideLayout" Target="../slideLayouts/slideLayout63.xml"/></Relationships>
</file>

<file path=ppt/slides/_rels/slide37.xml.rels><?xml version="1.0" encoding="UTF-8" standalone="yes"?>
<Relationships xmlns="http://schemas.openxmlformats.org/package/2006/relationships"><Relationship Id="rId3" Type="http://schemas.openxmlformats.org/officeDocument/2006/relationships/hyperlink" Target="https://www.ricsrecruit.com/article/your-guide-to-creating-inclusive-job-adverts" TargetMode="External"/><Relationship Id="rId2" Type="http://schemas.openxmlformats.org/officeDocument/2006/relationships/hyperlink" Target="https://theundercoverrecruiter.com/infographic-how-jobseekers-smartphones-use-them-search-jobs/" TargetMode="External"/><Relationship Id="rId1" Type="http://schemas.openxmlformats.org/officeDocument/2006/relationships/slideLayout" Target="../slideLayouts/slideLayout63.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hyperlink" Target="https://www.inclusionhub.com/articles/inclusive-job-descriptions"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www.ey.com/en_ro/news/2024/04/-ey-european-dei-index-companies-in-europe-are-still-behind" TargetMode="External"/><Relationship Id="rId2" Type="http://schemas.openxmlformats.org/officeDocument/2006/relationships/image" Target="../media/image37.jpeg"/><Relationship Id="rId1" Type="http://schemas.openxmlformats.org/officeDocument/2006/relationships/slideLayout" Target="../slideLayouts/slideLayout63.xml"/><Relationship Id="rId4" Type="http://schemas.openxmlformats.org/officeDocument/2006/relationships/hyperlink" Target="https://www.robertwalters.co.uk/content/dam/robert-walters/country/united-kingdom/files/whitepapers/Robert%20Walters%20SME%20Guide%20to%20Recruitment_web.pdf"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hyperlink" Target="https://www.ricsrecruit.com/article/your-guide-to-creating-inclusive-job-adverts" TargetMode="External"/><Relationship Id="rId1" Type="http://schemas.openxmlformats.org/officeDocument/2006/relationships/slideLayout" Target="../slideLayouts/slideLayout63.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www.robertwalters.co.uk/content/dam/robert-walters/country/united-kingdom/files/whitepapers/Robert%20Walters%20SME%20Guide%20to%20Recruitment_web.pdf" TargetMode="External"/><Relationship Id="rId2" Type="http://schemas.openxmlformats.org/officeDocument/2006/relationships/image" Target="../media/image38.png"/><Relationship Id="rId1" Type="http://schemas.openxmlformats.org/officeDocument/2006/relationships/slideLayout" Target="../slideLayouts/slideLayout63.xml"/></Relationships>
</file>

<file path=ppt/slides/_rels/slide41.xml.rels><?xml version="1.0" encoding="UTF-8" standalone="yes"?>
<Relationships xmlns="http://schemas.openxmlformats.org/package/2006/relationships"><Relationship Id="rId3" Type="http://schemas.openxmlformats.org/officeDocument/2006/relationships/hyperlink" Target="https://blog.stottandmay.com/dei-inclusive-job-adverts#:~:text=Diversity%2C%20equity%2C%20and%20inclusion%20are,and%20the%20broader%20UX%20team." TargetMode="External"/><Relationship Id="rId2" Type="http://schemas.openxmlformats.org/officeDocument/2006/relationships/image" Target="../media/image31.jpeg"/><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8" Type="http://schemas.openxmlformats.org/officeDocument/2006/relationships/hyperlink" Target="https://www.cipd.org/globalassets/media/knowledge/knowledge-hub/guides/2023-pdfs/inclusive-recruitment-employers-guide_tcm18-112787.pdf" TargetMode="External"/><Relationship Id="rId3" Type="http://schemas.openxmlformats.org/officeDocument/2006/relationships/image" Target="../media/image40.svg"/><Relationship Id="rId7" Type="http://schemas.openxmlformats.org/officeDocument/2006/relationships/image" Target="../media/image44.svg"/><Relationship Id="rId2" Type="http://schemas.openxmlformats.org/officeDocument/2006/relationships/image" Target="../media/image39.png"/><Relationship Id="rId1" Type="http://schemas.openxmlformats.org/officeDocument/2006/relationships/slideLayout" Target="../slideLayouts/slideLayout63.xml"/><Relationship Id="rId6" Type="http://schemas.openxmlformats.org/officeDocument/2006/relationships/image" Target="../media/image43.png"/><Relationship Id="rId5" Type="http://schemas.openxmlformats.org/officeDocument/2006/relationships/image" Target="../media/image42.svg"/><Relationship Id="rId4" Type="http://schemas.openxmlformats.org/officeDocument/2006/relationships/image" Target="../media/image41.png"/></Relationships>
</file>

<file path=ppt/slides/_rels/slide43.xml.rels><?xml version="1.0" encoding="UTF-8" standalone="yes"?>
<Relationships xmlns="http://schemas.openxmlformats.org/package/2006/relationships"><Relationship Id="rId8" Type="http://schemas.openxmlformats.org/officeDocument/2006/relationships/hyperlink" Target="https://www.cipd.org/globalassets/media/knowledge/knowledge-hub/guides/2023-pdfs/inclusive-recruitment-employers-guide_tcm18-112787.pdf" TargetMode="External"/><Relationship Id="rId3" Type="http://schemas.openxmlformats.org/officeDocument/2006/relationships/image" Target="../media/image46.svg"/><Relationship Id="rId7" Type="http://schemas.openxmlformats.org/officeDocument/2006/relationships/image" Target="../media/image50.svg"/><Relationship Id="rId2" Type="http://schemas.openxmlformats.org/officeDocument/2006/relationships/image" Target="../media/image45.png"/><Relationship Id="rId1" Type="http://schemas.openxmlformats.org/officeDocument/2006/relationships/slideLayout" Target="../slideLayouts/slideLayout63.xml"/><Relationship Id="rId6" Type="http://schemas.openxmlformats.org/officeDocument/2006/relationships/image" Target="../media/image49.png"/><Relationship Id="rId5" Type="http://schemas.openxmlformats.org/officeDocument/2006/relationships/image" Target="../media/image48.svg"/><Relationship Id="rId4" Type="http://schemas.openxmlformats.org/officeDocument/2006/relationships/image" Target="../media/image47.png"/></Relationships>
</file>

<file path=ppt/slides/_rels/slide44.xml.rels><?xml version="1.0" encoding="UTF-8" standalone="yes"?>
<Relationships xmlns="http://schemas.openxmlformats.org/package/2006/relationships"><Relationship Id="rId3" Type="http://schemas.openxmlformats.org/officeDocument/2006/relationships/image" Target="../media/image52.svg"/><Relationship Id="rId2" Type="http://schemas.openxmlformats.org/officeDocument/2006/relationships/image" Target="../media/image51.png"/><Relationship Id="rId1" Type="http://schemas.openxmlformats.org/officeDocument/2006/relationships/slideLayout" Target="../slideLayouts/slideLayout63.xml"/><Relationship Id="rId6" Type="http://schemas.openxmlformats.org/officeDocument/2006/relationships/hyperlink" Target="https://www.cipd.org/globalassets/media/knowledge/knowledge-hub/guides/2023-pdfs/inclusive-recruitment-employers-guide_tcm18-112787.pdf" TargetMode="External"/><Relationship Id="rId5" Type="http://schemas.openxmlformats.org/officeDocument/2006/relationships/image" Target="../media/image54.svg"/><Relationship Id="rId4" Type="http://schemas.openxmlformats.org/officeDocument/2006/relationships/image" Target="../media/image53.png"/></Relationships>
</file>

<file path=ppt/slides/_rels/slide45.xml.rels><?xml version="1.0" encoding="UTF-8" standalone="yes"?>
<Relationships xmlns="http://schemas.openxmlformats.org/package/2006/relationships"><Relationship Id="rId3" Type="http://schemas.openxmlformats.org/officeDocument/2006/relationships/hyperlink" Target="https://www.ey.com/en_ro/news/2024/04/-ey-european-dei-index-companies-in-europe-are-still-behind" TargetMode="External"/><Relationship Id="rId2" Type="http://schemas.openxmlformats.org/officeDocument/2006/relationships/image" Target="../media/image55.png"/><Relationship Id="rId1" Type="http://schemas.openxmlformats.org/officeDocument/2006/relationships/slideLayout" Target="../slideLayouts/slideLayout63.xml"/></Relationships>
</file>

<file path=ppt/slides/_rels/slide46.xml.rels><?xml version="1.0" encoding="UTF-8" standalone="yes"?>
<Relationships xmlns="http://schemas.openxmlformats.org/package/2006/relationships"><Relationship Id="rId3" Type="http://schemas.openxmlformats.org/officeDocument/2006/relationships/hyperlink" Target="https://blog.stottandmay.com/dei-inclusive-job-adverts#:~:text=Diversity%2C%20equity%2C%20and%20inclusion%20are,and%20the%20broader%20UX%20team." TargetMode="External"/><Relationship Id="rId2" Type="http://schemas.openxmlformats.org/officeDocument/2006/relationships/image" Target="../media/image31.jpeg"/><Relationship Id="rId1" Type="http://schemas.openxmlformats.org/officeDocument/2006/relationships/slideLayout" Target="../slideLayouts/slideLayout42.xml"/></Relationships>
</file>

<file path=ppt/slides/_rels/slide47.xml.rels><?xml version="1.0" encoding="UTF-8" standalone="yes"?>
<Relationships xmlns="http://schemas.openxmlformats.org/package/2006/relationships"><Relationship Id="rId3" Type="http://schemas.openxmlformats.org/officeDocument/2006/relationships/hyperlink" Target="https://exudehc.com/blog/assessing-the-talent-life-cycle-through-the-lens-of-di/" TargetMode="External"/><Relationship Id="rId2" Type="http://schemas.openxmlformats.org/officeDocument/2006/relationships/image" Target="../media/image56.jpeg"/><Relationship Id="rId1" Type="http://schemas.openxmlformats.org/officeDocument/2006/relationships/slideLayout" Target="../slideLayouts/slideLayout44.xml"/></Relationships>
</file>

<file path=ppt/slides/_rels/slide4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https://blog.stottandmay.com/dei-inclusive-job-adverts#:~:text=Diversity%2C%20equity%2C%20and%20inclusion%20are,and%20the%20broader%20UX%20team." TargetMode="External"/><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3" Type="http://schemas.openxmlformats.org/officeDocument/2006/relationships/hyperlink" Target="https://blog.stottandmay.com/dei-inclusive-job-adverts#:~:text=Diversity%2C%20equity%2C%20and%20inclusion%20are,and%20the%20broader%20UX%20team." TargetMode="External"/><Relationship Id="rId2" Type="http://schemas.openxmlformats.org/officeDocument/2006/relationships/hyperlink" Target="https://www.aihr.com/blog/employee-testimonial-examples/" TargetMode="External"/><Relationship Id="rId1" Type="http://schemas.openxmlformats.org/officeDocument/2006/relationships/slideLayout" Target="../slideLayouts/slideLayout33.xml"/><Relationship Id="rId4" Type="http://schemas.openxmlformats.org/officeDocument/2006/relationships/image" Target="../media/image5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0.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hyperlink" Target="https://blog.stottandmay.com/dei-inclusive-job-adverts#:~:text=Diversity%2C%20equity%2C%20and%20inclusion%20are,and%20the%20broader%20UX%20team." TargetMode="External"/><Relationship Id="rId1" Type="http://schemas.openxmlformats.org/officeDocument/2006/relationships/slideLayout" Target="../slideLayouts/slideLayout3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52.xml.rels><?xml version="1.0" encoding="UTF-8" standalone="yes"?>
<Relationships xmlns="http://schemas.openxmlformats.org/package/2006/relationships"><Relationship Id="rId8" Type="http://schemas.openxmlformats.org/officeDocument/2006/relationships/image" Target="../media/image63.jpeg"/><Relationship Id="rId13" Type="http://schemas.openxmlformats.org/officeDocument/2006/relationships/image" Target="../media/image64.jpeg"/><Relationship Id="rId3" Type="http://schemas.openxmlformats.org/officeDocument/2006/relationships/hyperlink" Target="https://www.facebook.com/profile.php?id=100092188720908" TargetMode="External"/><Relationship Id="rId7" Type="http://schemas.openxmlformats.org/officeDocument/2006/relationships/image" Target="../media/image62.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61.svg"/><Relationship Id="rId11" Type="http://schemas.openxmlformats.org/officeDocument/2006/relationships/image" Target="../media/image9.jpeg"/><Relationship Id="rId5" Type="http://schemas.openxmlformats.org/officeDocument/2006/relationships/image" Target="../media/image60.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20.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69.xml"/></Relationships>
</file>

<file path=ppt/slides/_rels/slide9.xml.rels><?xml version="1.0" encoding="UTF-8" standalone="yes"?>
<Relationships xmlns="http://schemas.openxmlformats.org/package/2006/relationships"><Relationship Id="rId3" Type="http://schemas.openxmlformats.org/officeDocument/2006/relationships/hyperlink" Target="https://www.homerun.co/articles/inclusive-job-descriptions" TargetMode="External"/><Relationship Id="rId2" Type="http://schemas.openxmlformats.org/officeDocument/2006/relationships/image" Target="../media/image16.png"/><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5F202C-48EA-D6A7-96F5-0D47078577E6}"/>
            </a:ext>
          </a:extLst>
        </p:cNvPr>
        <p:cNvGrpSpPr/>
        <p:nvPr/>
      </p:nvGrpSpPr>
      <p:grpSpPr>
        <a:xfrm>
          <a:off x="0" y="0"/>
          <a:ext cx="0" cy="0"/>
          <a:chOff x="0" y="0"/>
          <a:chExt cx="0" cy="0"/>
        </a:xfrm>
      </p:grpSpPr>
      <p:pic>
        <p:nvPicPr>
          <p:cNvPr id="17" name="Picture Placeholder 16" descr="A group of people looking at a computer&#10;&#10;Description automatically generated">
            <a:extLst>
              <a:ext uri="{FF2B5EF4-FFF2-40B4-BE49-F238E27FC236}">
                <a16:creationId xmlns:a16="http://schemas.microsoft.com/office/drawing/2014/main" id="{92F1089E-C43E-974F-5269-814900A36BA8}"/>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0" b="640"/>
          <a:stretch>
            <a:fillRect/>
          </a:stretch>
        </p:blipFill>
        <p:spPr/>
      </p:pic>
      <p:sp>
        <p:nvSpPr>
          <p:cNvPr id="7" name="Text Placeholder 6">
            <a:extLst>
              <a:ext uri="{FF2B5EF4-FFF2-40B4-BE49-F238E27FC236}">
                <a16:creationId xmlns:a16="http://schemas.microsoft.com/office/drawing/2014/main" id="{0830F3AE-F4C4-7D59-1B12-AE6FB02E2AF4}"/>
              </a:ext>
            </a:extLst>
          </p:cNvPr>
          <p:cNvSpPr>
            <a:spLocks noGrp="1"/>
          </p:cNvSpPr>
          <p:nvPr>
            <p:ph type="body" sz="quarter" idx="16"/>
          </p:nvPr>
        </p:nvSpPr>
        <p:spPr>
          <a:xfrm>
            <a:off x="385293" y="4375542"/>
            <a:ext cx="4423686" cy="1008397"/>
          </a:xfrm>
          <a:prstGeom prst="rect">
            <a:avLst/>
          </a:prstGeom>
        </p:spPr>
        <p:txBody>
          <a:bodyPr/>
          <a:lstStyle/>
          <a:p>
            <a:pPr marL="0" indent="0">
              <a:lnSpc>
                <a:spcPct val="100000"/>
              </a:lnSpc>
              <a:spcBef>
                <a:spcPts val="0"/>
              </a:spcBef>
              <a:buNone/>
            </a:pPr>
            <a:r>
              <a:rPr lang="en-US" sz="3000" b="1" kern="100" dirty="0">
                <a:solidFill>
                  <a:schemeClr val="bg1"/>
                </a:solidFill>
                <a:cs typeface="Times New Roman" panose="02020603050405020304" pitchFamily="18" charset="0"/>
              </a:rPr>
              <a:t>Part 2: </a:t>
            </a:r>
            <a:r>
              <a:rPr lang="en-US" sz="3000" b="0" kern="100" dirty="0">
                <a:solidFill>
                  <a:schemeClr val="bg1"/>
                </a:solidFill>
                <a:cs typeface="Times New Roman" panose="02020603050405020304" pitchFamily="18" charset="0"/>
              </a:rPr>
              <a:t>Creating Inclusive Job Descriptions &amp; Adverting </a:t>
            </a:r>
          </a:p>
        </p:txBody>
      </p:sp>
      <p:sp>
        <p:nvSpPr>
          <p:cNvPr id="3" name="Text Placeholder 2">
            <a:extLst>
              <a:ext uri="{FF2B5EF4-FFF2-40B4-BE49-F238E27FC236}">
                <a16:creationId xmlns:a16="http://schemas.microsoft.com/office/drawing/2014/main" id="{956BF51B-80AB-17F2-443A-CA320515735D}"/>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A19E38BC-DD5E-CA39-2311-60C1D962788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DB5834CE-B78A-7247-190D-2BA918DF97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AD62FFDD-13A7-AFF4-F6B2-42B894B58BC4}"/>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BA36749C-5FA8-803E-A3E5-45EBF15B7408}"/>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47C6575E-E5B2-F235-BD74-D96859927AF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4BE16CE2-349A-0A12-7395-C88A3219F69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9635D110-E701-BE18-234C-C7C2F5B8C48A}"/>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DF88900F-848E-BC06-E17C-1792E9115F77}"/>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2</a:t>
            </a:r>
          </a:p>
        </p:txBody>
      </p:sp>
      <p:sp>
        <p:nvSpPr>
          <p:cNvPr id="15" name="Text Placeholder 8">
            <a:extLst>
              <a:ext uri="{FF2B5EF4-FFF2-40B4-BE49-F238E27FC236}">
                <a16:creationId xmlns:a16="http://schemas.microsoft.com/office/drawing/2014/main" id="{03B9304A-C117-760D-1F2D-35AFDE8232E7}"/>
              </a:ext>
            </a:extLst>
          </p:cNvPr>
          <p:cNvSpPr>
            <a:spLocks noGrp="1"/>
          </p:cNvSpPr>
          <p:nvPr>
            <p:ph type="body" sz="quarter" idx="19"/>
          </p:nvPr>
        </p:nvSpPr>
        <p:spPr>
          <a:xfrm>
            <a:off x="413491" y="2822678"/>
            <a:ext cx="4112790" cy="533188"/>
          </a:xfrm>
          <a:prstGeom prst="rect">
            <a:avLst/>
          </a:prstGeom>
        </p:spPr>
        <p:txBody>
          <a:bodyPr/>
          <a:lstStyle/>
          <a:p>
            <a:r>
              <a:rPr lang="en-US" sz="3000" b="1" dirty="0"/>
              <a:t>Module 3: Inclusive Talent Management for SMEs </a:t>
            </a:r>
          </a:p>
          <a:p>
            <a:r>
              <a:rPr lang="en-US" sz="3000" b="1" dirty="0"/>
              <a:t> </a:t>
            </a:r>
          </a:p>
        </p:txBody>
      </p:sp>
    </p:spTree>
    <p:extLst>
      <p:ext uri="{BB962C8B-B14F-4D97-AF65-F5344CB8AC3E}">
        <p14:creationId xmlns:p14="http://schemas.microsoft.com/office/powerpoint/2010/main" val="40259002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 name="Flowchart: Alternate Process 2150">
            <a:extLst>
              <a:ext uri="{FF2B5EF4-FFF2-40B4-BE49-F238E27FC236}">
                <a16:creationId xmlns:a16="http://schemas.microsoft.com/office/drawing/2014/main" id="{909722A3-213F-873B-BC92-F430637D5FE0}"/>
              </a:ext>
            </a:extLst>
          </p:cNvPr>
          <p:cNvSpPr/>
          <p:nvPr/>
        </p:nvSpPr>
        <p:spPr>
          <a:xfrm>
            <a:off x="6499829" y="2843805"/>
            <a:ext cx="4880234" cy="3235098"/>
          </a:xfrm>
          <a:prstGeom prst="flowChartAlternateProcess">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50" name="Flowchart: Alternate Process 2149">
            <a:extLst>
              <a:ext uri="{FF2B5EF4-FFF2-40B4-BE49-F238E27FC236}">
                <a16:creationId xmlns:a16="http://schemas.microsoft.com/office/drawing/2014/main" id="{AF8C36CE-F15A-AA5C-1AF9-E91994B60AC3}"/>
              </a:ext>
            </a:extLst>
          </p:cNvPr>
          <p:cNvSpPr/>
          <p:nvPr/>
        </p:nvSpPr>
        <p:spPr>
          <a:xfrm>
            <a:off x="1109709" y="2846106"/>
            <a:ext cx="4880234" cy="3235098"/>
          </a:xfrm>
          <a:prstGeom prst="flowChartAlternateProcess">
            <a:avLst/>
          </a:prstGeom>
          <a:solidFill>
            <a:srgbClr val="DF46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TextBox 3">
            <a:extLst>
              <a:ext uri="{FF2B5EF4-FFF2-40B4-BE49-F238E27FC236}">
                <a16:creationId xmlns:a16="http://schemas.microsoft.com/office/drawing/2014/main" id="{8943BF36-3F79-E333-3E52-A2B293B1D1AC}"/>
              </a:ext>
            </a:extLst>
          </p:cNvPr>
          <p:cNvSpPr txBox="1"/>
          <p:nvPr/>
        </p:nvSpPr>
        <p:spPr>
          <a:xfrm>
            <a:off x="1241941" y="4296944"/>
            <a:ext cx="4430567" cy="1631216"/>
          </a:xfrm>
          <a:prstGeom prst="rect">
            <a:avLst/>
          </a:prstGeom>
          <a:noFill/>
        </p:spPr>
        <p:txBody>
          <a:bodyPr wrap="square" rtlCol="0">
            <a:spAutoFit/>
          </a:bodyPr>
          <a:lstStyle/>
          <a:p>
            <a:pPr algn="ctr"/>
            <a:r>
              <a:rPr lang="en-IE" sz="2000" dirty="0">
                <a:solidFill>
                  <a:schemeClr val="bg1"/>
                </a:solidFill>
              </a:rPr>
              <a:t>The ideal candidate will collaborate across functions to deliver an effective content marketing strategy to meet KPIs in the most efficient manner within the SCRUM framework </a:t>
            </a:r>
          </a:p>
        </p:txBody>
      </p:sp>
      <p:sp>
        <p:nvSpPr>
          <p:cNvPr id="5" name="TextBox 4">
            <a:extLst>
              <a:ext uri="{FF2B5EF4-FFF2-40B4-BE49-F238E27FC236}">
                <a16:creationId xmlns:a16="http://schemas.microsoft.com/office/drawing/2014/main" id="{099914E0-7CDF-C5DF-BAF6-9B66A5254006}"/>
              </a:ext>
            </a:extLst>
          </p:cNvPr>
          <p:cNvSpPr txBox="1"/>
          <p:nvPr/>
        </p:nvSpPr>
        <p:spPr>
          <a:xfrm>
            <a:off x="6422388" y="4279038"/>
            <a:ext cx="4825620" cy="1631216"/>
          </a:xfrm>
          <a:prstGeom prst="rect">
            <a:avLst/>
          </a:prstGeom>
          <a:noFill/>
        </p:spPr>
        <p:txBody>
          <a:bodyPr wrap="square" rtlCol="0">
            <a:spAutoFit/>
          </a:bodyPr>
          <a:lstStyle/>
          <a:p>
            <a:pPr algn="ctr"/>
            <a:r>
              <a:rPr lang="en-IE" sz="2000" dirty="0">
                <a:solidFill>
                  <a:schemeClr val="bg1"/>
                </a:solidFill>
              </a:rPr>
              <a:t>As our </a:t>
            </a:r>
            <a:r>
              <a:rPr lang="en-US" sz="2000" dirty="0">
                <a:solidFill>
                  <a:schemeClr val="bg1"/>
                </a:solidFill>
              </a:rPr>
              <a:t>first content marketeer, you'll work with and grow our brand team to come up with a content marketing strategy ideally this will lead to creative inspiring content that gets people excited to use our product</a:t>
            </a:r>
            <a:endParaRPr lang="en-IE" sz="2000" dirty="0">
              <a:solidFill>
                <a:schemeClr val="bg1"/>
              </a:solidFill>
            </a:endParaRPr>
          </a:p>
        </p:txBody>
      </p:sp>
      <p:sp>
        <p:nvSpPr>
          <p:cNvPr id="6" name="TextBox 5">
            <a:extLst>
              <a:ext uri="{FF2B5EF4-FFF2-40B4-BE49-F238E27FC236}">
                <a16:creationId xmlns:a16="http://schemas.microsoft.com/office/drawing/2014/main" id="{8B16D96A-D79C-1F32-3AE6-0902C9A6A0E9}"/>
              </a:ext>
            </a:extLst>
          </p:cNvPr>
          <p:cNvSpPr txBox="1"/>
          <p:nvPr/>
        </p:nvSpPr>
        <p:spPr>
          <a:xfrm>
            <a:off x="1457892" y="533115"/>
            <a:ext cx="9064101" cy="2154436"/>
          </a:xfrm>
          <a:prstGeom prst="rect">
            <a:avLst/>
          </a:prstGeom>
          <a:noFill/>
        </p:spPr>
        <p:txBody>
          <a:bodyPr wrap="square" rtlCol="0">
            <a:spAutoFit/>
          </a:bodyPr>
          <a:lstStyle/>
          <a:p>
            <a:pPr algn="ctr"/>
            <a:r>
              <a:rPr lang="en-US" sz="3200" i="0" dirty="0">
                <a:solidFill>
                  <a:srgbClr val="EE1765"/>
                </a:solidFill>
                <a:effectLst/>
                <a:highlight>
                  <a:srgbClr val="FFFFFF"/>
                </a:highlight>
              </a:rPr>
              <a:t>Avoid Complex Language and Industry Jargon</a:t>
            </a:r>
          </a:p>
          <a:p>
            <a:pPr algn="ctr"/>
            <a:endParaRPr lang="en-US" sz="1400" b="0" i="0" dirty="0">
              <a:solidFill>
                <a:srgbClr val="2D2323"/>
              </a:solidFill>
              <a:effectLst/>
              <a:highlight>
                <a:srgbClr val="FFFFFF"/>
              </a:highlight>
            </a:endParaRPr>
          </a:p>
          <a:p>
            <a:pPr algn="ctr"/>
            <a:r>
              <a:rPr lang="en-US" sz="2200" b="0" i="0" dirty="0">
                <a:solidFill>
                  <a:srgbClr val="2D2323"/>
                </a:solidFill>
                <a:effectLst/>
                <a:highlight>
                  <a:srgbClr val="FFFFFF"/>
                </a:highlight>
              </a:rPr>
              <a:t>Steer clear of using language that people won’t understand if they don’t already work in your industry, especially if industry knowledge isn’t a requirement for the job. Use concise, clear and concrete language to describe the job so that it’s easy to understand what the role entails.</a:t>
            </a:r>
            <a:endParaRPr lang="en-IE" sz="2200" dirty="0"/>
          </a:p>
        </p:txBody>
      </p:sp>
      <p:grpSp>
        <p:nvGrpSpPr>
          <p:cNvPr id="7" name="Graphic 2">
            <a:extLst>
              <a:ext uri="{FF2B5EF4-FFF2-40B4-BE49-F238E27FC236}">
                <a16:creationId xmlns:a16="http://schemas.microsoft.com/office/drawing/2014/main" id="{914FB0E3-DAF7-23B1-C951-C37C76BCD76E}"/>
              </a:ext>
            </a:extLst>
          </p:cNvPr>
          <p:cNvGrpSpPr/>
          <p:nvPr/>
        </p:nvGrpSpPr>
        <p:grpSpPr>
          <a:xfrm>
            <a:off x="2801116" y="3031374"/>
            <a:ext cx="1370431" cy="1130593"/>
            <a:chOff x="2473961" y="4308747"/>
            <a:chExt cx="1108574" cy="958841"/>
          </a:xfrm>
        </p:grpSpPr>
        <p:sp>
          <p:nvSpPr>
            <p:cNvPr id="8" name="Freeform 1985">
              <a:extLst>
                <a:ext uri="{FF2B5EF4-FFF2-40B4-BE49-F238E27FC236}">
                  <a16:creationId xmlns:a16="http://schemas.microsoft.com/office/drawing/2014/main" id="{4365C0C3-D503-ADD7-7424-0B55E6F7C3B0}"/>
                </a:ext>
              </a:extLst>
            </p:cNvPr>
            <p:cNvSpPr/>
            <p:nvPr/>
          </p:nvSpPr>
          <p:spPr>
            <a:xfrm>
              <a:off x="2971395" y="4593259"/>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457"/>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9" name="Freeform 1986">
              <a:extLst>
                <a:ext uri="{FF2B5EF4-FFF2-40B4-BE49-F238E27FC236}">
                  <a16:creationId xmlns:a16="http://schemas.microsoft.com/office/drawing/2014/main" id="{28CE25A8-1B83-91E4-F2D4-F9FB09A8A354}"/>
                </a:ext>
              </a:extLst>
            </p:cNvPr>
            <p:cNvSpPr/>
            <p:nvPr/>
          </p:nvSpPr>
          <p:spPr>
            <a:xfrm>
              <a:off x="2969794" y="4590973"/>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10" name="Freeform 1987">
              <a:extLst>
                <a:ext uri="{FF2B5EF4-FFF2-40B4-BE49-F238E27FC236}">
                  <a16:creationId xmlns:a16="http://schemas.microsoft.com/office/drawing/2014/main" id="{BFF84996-9A62-12F9-03B0-27DFC9608491}"/>
                </a:ext>
              </a:extLst>
            </p:cNvPr>
            <p:cNvSpPr/>
            <p:nvPr/>
          </p:nvSpPr>
          <p:spPr>
            <a:xfrm>
              <a:off x="2975281" y="4598517"/>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11" name="Freeform 1988">
              <a:extLst>
                <a:ext uri="{FF2B5EF4-FFF2-40B4-BE49-F238E27FC236}">
                  <a16:creationId xmlns:a16="http://schemas.microsoft.com/office/drawing/2014/main" id="{A252B130-E1AB-7A61-AD91-8ECD058AA6A5}"/>
                </a:ext>
              </a:extLst>
            </p:cNvPr>
            <p:cNvSpPr/>
            <p:nvPr/>
          </p:nvSpPr>
          <p:spPr>
            <a:xfrm>
              <a:off x="2973452" y="4596460"/>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457" y="0"/>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2" name="Freeform 1989">
              <a:extLst>
                <a:ext uri="{FF2B5EF4-FFF2-40B4-BE49-F238E27FC236}">
                  <a16:creationId xmlns:a16="http://schemas.microsoft.com/office/drawing/2014/main" id="{065EE30D-236F-E717-35CA-F2A8D1F219BA}"/>
                </a:ext>
              </a:extLst>
            </p:cNvPr>
            <p:cNvSpPr/>
            <p:nvPr/>
          </p:nvSpPr>
          <p:spPr>
            <a:xfrm>
              <a:off x="2964537" y="4580229"/>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229" y="229"/>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13" name="Freeform 1990">
              <a:extLst>
                <a:ext uri="{FF2B5EF4-FFF2-40B4-BE49-F238E27FC236}">
                  <a16:creationId xmlns:a16="http://schemas.microsoft.com/office/drawing/2014/main" id="{DBB17E94-8203-6D04-7165-B613D8FC744E}"/>
                </a:ext>
              </a:extLst>
            </p:cNvPr>
            <p:cNvSpPr/>
            <p:nvPr/>
          </p:nvSpPr>
          <p:spPr>
            <a:xfrm>
              <a:off x="2965680" y="4582744"/>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14" name="Freeform 1991">
              <a:extLst>
                <a:ext uri="{FF2B5EF4-FFF2-40B4-BE49-F238E27FC236}">
                  <a16:creationId xmlns:a16="http://schemas.microsoft.com/office/drawing/2014/main" id="{12C63233-5DAB-D9B1-6FF6-433773E01357}"/>
                </a:ext>
              </a:extLst>
            </p:cNvPr>
            <p:cNvSpPr/>
            <p:nvPr/>
          </p:nvSpPr>
          <p:spPr>
            <a:xfrm>
              <a:off x="2968423" y="4588459"/>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5" name="Freeform 1992">
              <a:extLst>
                <a:ext uri="{FF2B5EF4-FFF2-40B4-BE49-F238E27FC236}">
                  <a16:creationId xmlns:a16="http://schemas.microsoft.com/office/drawing/2014/main" id="{185C127F-FC46-274B-31CB-BFE7BC277EF6}"/>
                </a:ext>
              </a:extLst>
            </p:cNvPr>
            <p:cNvSpPr/>
            <p:nvPr/>
          </p:nvSpPr>
          <p:spPr>
            <a:xfrm>
              <a:off x="2977110" y="4600575"/>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457"/>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16" name="Freeform 1993">
              <a:extLst>
                <a:ext uri="{FF2B5EF4-FFF2-40B4-BE49-F238E27FC236}">
                  <a16:creationId xmlns:a16="http://schemas.microsoft.com/office/drawing/2014/main" id="{53DB8F48-2503-A5C3-9F60-F7C604496451}"/>
                </a:ext>
              </a:extLst>
            </p:cNvPr>
            <p:cNvSpPr/>
            <p:nvPr/>
          </p:nvSpPr>
          <p:spPr>
            <a:xfrm>
              <a:off x="2966823" y="4585487"/>
              <a:ext cx="685" cy="1371"/>
            </a:xfrm>
            <a:custGeom>
              <a:avLst/>
              <a:gdLst>
                <a:gd name="connsiteX0" fmla="*/ 686 w 685"/>
                <a:gd name="connsiteY0" fmla="*/ 1372 h 1371"/>
                <a:gd name="connsiteX1" fmla="*/ 0 w 685"/>
                <a:gd name="connsiteY1" fmla="*/ 0 h 1371"/>
                <a:gd name="connsiteX2" fmla="*/ 686 w 685"/>
                <a:gd name="connsiteY2" fmla="*/ 1372 h 1371"/>
              </a:gdLst>
              <a:ahLst/>
              <a:cxnLst>
                <a:cxn ang="0">
                  <a:pos x="connsiteX0" y="connsiteY0"/>
                </a:cxn>
                <a:cxn ang="0">
                  <a:pos x="connsiteX1" y="connsiteY1"/>
                </a:cxn>
                <a:cxn ang="0">
                  <a:pos x="connsiteX2" y="connsiteY2"/>
                </a:cxn>
              </a:cxnLst>
              <a:rect l="l" t="t" r="r" b="b"/>
              <a:pathLst>
                <a:path w="685" h="1371">
                  <a:moveTo>
                    <a:pt x="686" y="1372"/>
                  </a:moveTo>
                  <a:cubicBezTo>
                    <a:pt x="457" y="914"/>
                    <a:pt x="229" y="457"/>
                    <a:pt x="0" y="0"/>
                  </a:cubicBezTo>
                  <a:cubicBezTo>
                    <a:pt x="229" y="686"/>
                    <a:pt x="457" y="914"/>
                    <a:pt x="686" y="1372"/>
                  </a:cubicBezTo>
                  <a:close/>
                </a:path>
              </a:pathLst>
            </a:custGeom>
            <a:solidFill>
              <a:srgbClr val="FFFFFF"/>
            </a:solidFill>
            <a:ln w="2286" cap="flat">
              <a:noFill/>
              <a:prstDash val="solid"/>
              <a:miter/>
            </a:ln>
          </p:spPr>
          <p:txBody>
            <a:bodyPr rtlCol="0" anchor="ctr"/>
            <a:lstStyle/>
            <a:p>
              <a:endParaRPr lang="en-US"/>
            </a:p>
          </p:txBody>
        </p:sp>
        <p:sp>
          <p:nvSpPr>
            <p:cNvPr id="17" name="Freeform 1994">
              <a:extLst>
                <a:ext uri="{FF2B5EF4-FFF2-40B4-BE49-F238E27FC236}">
                  <a16:creationId xmlns:a16="http://schemas.microsoft.com/office/drawing/2014/main" id="{57F94E36-9B74-ADBA-A889-FF08C4930D57}"/>
                </a:ext>
              </a:extLst>
            </p:cNvPr>
            <p:cNvSpPr/>
            <p:nvPr/>
          </p:nvSpPr>
          <p:spPr>
            <a:xfrm>
              <a:off x="2979396" y="4602861"/>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229"/>
                    <a:pt x="229" y="457"/>
                    <a:pt x="457" y="457"/>
                  </a:cubicBezTo>
                  <a:close/>
                </a:path>
              </a:pathLst>
            </a:custGeom>
            <a:solidFill>
              <a:srgbClr val="FFFFFF"/>
            </a:solidFill>
            <a:ln w="2286" cap="flat">
              <a:noFill/>
              <a:prstDash val="solid"/>
              <a:miter/>
            </a:ln>
          </p:spPr>
          <p:txBody>
            <a:bodyPr rtlCol="0" anchor="ctr"/>
            <a:lstStyle/>
            <a:p>
              <a:endParaRPr lang="en-US"/>
            </a:p>
          </p:txBody>
        </p:sp>
        <p:sp>
          <p:nvSpPr>
            <p:cNvPr id="18" name="Freeform 1995">
              <a:extLst>
                <a:ext uri="{FF2B5EF4-FFF2-40B4-BE49-F238E27FC236}">
                  <a16:creationId xmlns:a16="http://schemas.microsoft.com/office/drawing/2014/main" id="{8D396B39-8A83-2909-6412-C97B65BE4BDA}"/>
                </a:ext>
              </a:extLst>
            </p:cNvPr>
            <p:cNvSpPr/>
            <p:nvPr/>
          </p:nvSpPr>
          <p:spPr>
            <a:xfrm>
              <a:off x="2991054" y="461269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19" name="Freeform 1996">
              <a:extLst>
                <a:ext uri="{FF2B5EF4-FFF2-40B4-BE49-F238E27FC236}">
                  <a16:creationId xmlns:a16="http://schemas.microsoft.com/office/drawing/2014/main" id="{FC711024-B5F5-2730-7FA4-E6FBACD8356D}"/>
                </a:ext>
              </a:extLst>
            </p:cNvPr>
            <p:cNvSpPr/>
            <p:nvPr/>
          </p:nvSpPr>
          <p:spPr>
            <a:xfrm>
              <a:off x="2986025" y="4609033"/>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0"/>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0" name="Freeform 1997">
              <a:extLst>
                <a:ext uri="{FF2B5EF4-FFF2-40B4-BE49-F238E27FC236}">
                  <a16:creationId xmlns:a16="http://schemas.microsoft.com/office/drawing/2014/main" id="{58D33478-2FAE-7E24-A7B7-EEEA6EDC46D0}"/>
                </a:ext>
              </a:extLst>
            </p:cNvPr>
            <p:cNvSpPr/>
            <p:nvPr/>
          </p:nvSpPr>
          <p:spPr>
            <a:xfrm>
              <a:off x="2993340" y="4614291"/>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1" name="Freeform 1998">
              <a:extLst>
                <a:ext uri="{FF2B5EF4-FFF2-40B4-BE49-F238E27FC236}">
                  <a16:creationId xmlns:a16="http://schemas.microsoft.com/office/drawing/2014/main" id="{3CF36735-7190-6CF8-CC28-279D1A619165}"/>
                </a:ext>
              </a:extLst>
            </p:cNvPr>
            <p:cNvSpPr/>
            <p:nvPr/>
          </p:nvSpPr>
          <p:spPr>
            <a:xfrm>
              <a:off x="2988768" y="4611319"/>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0"/>
                    <a:pt x="0" y="0"/>
                  </a:cubicBezTo>
                  <a:cubicBezTo>
                    <a:pt x="229"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22" name="Freeform 1999">
              <a:extLst>
                <a:ext uri="{FF2B5EF4-FFF2-40B4-BE49-F238E27FC236}">
                  <a16:creationId xmlns:a16="http://schemas.microsoft.com/office/drawing/2014/main" id="{F8EB96DE-7B4F-6CBF-7E5C-63666D149DEC}"/>
                </a:ext>
              </a:extLst>
            </p:cNvPr>
            <p:cNvSpPr/>
            <p:nvPr/>
          </p:nvSpPr>
          <p:spPr>
            <a:xfrm>
              <a:off x="2981682" y="460514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23" name="Freeform 2000">
              <a:extLst>
                <a:ext uri="{FF2B5EF4-FFF2-40B4-BE49-F238E27FC236}">
                  <a16:creationId xmlns:a16="http://schemas.microsoft.com/office/drawing/2014/main" id="{AF94A519-33F3-5936-8F10-26FD6E3A2999}"/>
                </a:ext>
              </a:extLst>
            </p:cNvPr>
            <p:cNvSpPr/>
            <p:nvPr/>
          </p:nvSpPr>
          <p:spPr>
            <a:xfrm>
              <a:off x="2963622" y="4577486"/>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914"/>
                    <a:pt x="457" y="1143"/>
                  </a:cubicBezTo>
                  <a:close/>
                </a:path>
              </a:pathLst>
            </a:custGeom>
            <a:solidFill>
              <a:srgbClr val="FFFFFF"/>
            </a:solidFill>
            <a:ln w="2286" cap="flat">
              <a:noFill/>
              <a:prstDash val="solid"/>
              <a:miter/>
            </a:ln>
          </p:spPr>
          <p:txBody>
            <a:bodyPr rtlCol="0" anchor="ctr"/>
            <a:lstStyle/>
            <a:p>
              <a:endParaRPr lang="en-US"/>
            </a:p>
          </p:txBody>
        </p:sp>
        <p:sp>
          <p:nvSpPr>
            <p:cNvPr id="24" name="Freeform 2001">
              <a:extLst>
                <a:ext uri="{FF2B5EF4-FFF2-40B4-BE49-F238E27FC236}">
                  <a16:creationId xmlns:a16="http://schemas.microsoft.com/office/drawing/2014/main" id="{93B9D5D5-F9AA-1880-5A51-104343D05DBF}"/>
                </a:ext>
              </a:extLst>
            </p:cNvPr>
            <p:cNvSpPr/>
            <p:nvPr/>
          </p:nvSpPr>
          <p:spPr>
            <a:xfrm>
              <a:off x="2983739" y="4606975"/>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457"/>
                    <a:pt x="457" y="686"/>
                    <a:pt x="686" y="686"/>
                  </a:cubicBezTo>
                  <a:close/>
                </a:path>
              </a:pathLst>
            </a:custGeom>
            <a:solidFill>
              <a:srgbClr val="FFFFFF"/>
            </a:solidFill>
            <a:ln w="2286" cap="flat">
              <a:noFill/>
              <a:prstDash val="solid"/>
              <a:miter/>
            </a:ln>
          </p:spPr>
          <p:txBody>
            <a:bodyPr rtlCol="0" anchor="ctr"/>
            <a:lstStyle/>
            <a:p>
              <a:endParaRPr lang="en-US"/>
            </a:p>
          </p:txBody>
        </p:sp>
        <p:sp>
          <p:nvSpPr>
            <p:cNvPr id="25" name="Freeform 2002">
              <a:extLst>
                <a:ext uri="{FF2B5EF4-FFF2-40B4-BE49-F238E27FC236}">
                  <a16:creationId xmlns:a16="http://schemas.microsoft.com/office/drawing/2014/main" id="{575B6258-A02D-F1D1-CF14-BD08A1837413}"/>
                </a:ext>
              </a:extLst>
            </p:cNvPr>
            <p:cNvSpPr/>
            <p:nvPr/>
          </p:nvSpPr>
          <p:spPr>
            <a:xfrm>
              <a:off x="3166619" y="4509592"/>
              <a:ext cx="1600" cy="1371"/>
            </a:xfrm>
            <a:custGeom>
              <a:avLst/>
              <a:gdLst>
                <a:gd name="connsiteX0" fmla="*/ 0 w 1600"/>
                <a:gd name="connsiteY0" fmla="*/ 1372 h 1371"/>
                <a:gd name="connsiteX1" fmla="*/ 1600 w 1600"/>
                <a:gd name="connsiteY1" fmla="*/ 0 h 1371"/>
                <a:gd name="connsiteX2" fmla="*/ 0 w 1600"/>
                <a:gd name="connsiteY2" fmla="*/ 1372 h 1371"/>
              </a:gdLst>
              <a:ahLst/>
              <a:cxnLst>
                <a:cxn ang="0">
                  <a:pos x="connsiteX0" y="connsiteY0"/>
                </a:cxn>
                <a:cxn ang="0">
                  <a:pos x="connsiteX1" y="connsiteY1"/>
                </a:cxn>
                <a:cxn ang="0">
                  <a:pos x="connsiteX2" y="connsiteY2"/>
                </a:cxn>
              </a:cxnLst>
              <a:rect l="l" t="t" r="r" b="b"/>
              <a:pathLst>
                <a:path w="1600" h="1371">
                  <a:moveTo>
                    <a:pt x="0" y="1372"/>
                  </a:moveTo>
                  <a:cubicBezTo>
                    <a:pt x="457" y="914"/>
                    <a:pt x="914" y="457"/>
                    <a:pt x="1600" y="0"/>
                  </a:cubicBezTo>
                  <a:cubicBezTo>
                    <a:pt x="1143" y="229"/>
                    <a:pt x="686" y="686"/>
                    <a:pt x="0" y="1372"/>
                  </a:cubicBezTo>
                  <a:close/>
                </a:path>
              </a:pathLst>
            </a:custGeom>
            <a:solidFill>
              <a:srgbClr val="FFFFFF"/>
            </a:solidFill>
            <a:ln w="2286" cap="flat">
              <a:noFill/>
              <a:prstDash val="solid"/>
              <a:miter/>
            </a:ln>
          </p:spPr>
          <p:txBody>
            <a:bodyPr rtlCol="0" anchor="ctr"/>
            <a:lstStyle/>
            <a:p>
              <a:endParaRPr lang="en-US"/>
            </a:p>
          </p:txBody>
        </p:sp>
        <p:sp>
          <p:nvSpPr>
            <p:cNvPr id="26" name="Freeform 2003">
              <a:extLst>
                <a:ext uri="{FF2B5EF4-FFF2-40B4-BE49-F238E27FC236}">
                  <a16:creationId xmlns:a16="http://schemas.microsoft.com/office/drawing/2014/main" id="{BE02BD70-7281-7E27-D733-63EA79B3DBA5}"/>
                </a:ext>
              </a:extLst>
            </p:cNvPr>
            <p:cNvSpPr/>
            <p:nvPr/>
          </p:nvSpPr>
          <p:spPr>
            <a:xfrm>
              <a:off x="3448254" y="4455185"/>
              <a:ext cx="4800" cy="12573"/>
            </a:xfrm>
            <a:custGeom>
              <a:avLst/>
              <a:gdLst>
                <a:gd name="connsiteX0" fmla="*/ 0 w 4800"/>
                <a:gd name="connsiteY0" fmla="*/ 0 h 12573"/>
                <a:gd name="connsiteX1" fmla="*/ 4801 w 4800"/>
                <a:gd name="connsiteY1" fmla="*/ 12573 h 12573"/>
                <a:gd name="connsiteX2" fmla="*/ 0 w 4800"/>
                <a:gd name="connsiteY2" fmla="*/ 0 h 12573"/>
              </a:gdLst>
              <a:ahLst/>
              <a:cxnLst>
                <a:cxn ang="0">
                  <a:pos x="connsiteX0" y="connsiteY0"/>
                </a:cxn>
                <a:cxn ang="0">
                  <a:pos x="connsiteX1" y="connsiteY1"/>
                </a:cxn>
                <a:cxn ang="0">
                  <a:pos x="connsiteX2" y="connsiteY2"/>
                </a:cxn>
              </a:cxnLst>
              <a:rect l="l" t="t" r="r" b="b"/>
              <a:pathLst>
                <a:path w="4800" h="12573">
                  <a:moveTo>
                    <a:pt x="0" y="0"/>
                  </a:moveTo>
                  <a:cubicBezTo>
                    <a:pt x="1600" y="4115"/>
                    <a:pt x="3200" y="8230"/>
                    <a:pt x="4801" y="12573"/>
                  </a:cubicBezTo>
                  <a:cubicBezTo>
                    <a:pt x="3200" y="8230"/>
                    <a:pt x="1600" y="4115"/>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04">
              <a:extLst>
                <a:ext uri="{FF2B5EF4-FFF2-40B4-BE49-F238E27FC236}">
                  <a16:creationId xmlns:a16="http://schemas.microsoft.com/office/drawing/2014/main" id="{09119B5A-9224-C140-8E57-DDECC8D59FF4}"/>
                </a:ext>
              </a:extLst>
            </p:cNvPr>
            <p:cNvSpPr/>
            <p:nvPr/>
          </p:nvSpPr>
          <p:spPr>
            <a:xfrm>
              <a:off x="3147188" y="4579315"/>
              <a:ext cx="1775" cy="18288"/>
            </a:xfrm>
            <a:custGeom>
              <a:avLst/>
              <a:gdLst>
                <a:gd name="connsiteX0" fmla="*/ 1600 w 1775"/>
                <a:gd name="connsiteY0" fmla="*/ 18288 h 18288"/>
                <a:gd name="connsiteX1" fmla="*/ 457 w 1775"/>
                <a:gd name="connsiteY1" fmla="*/ 2286 h 18288"/>
                <a:gd name="connsiteX2" fmla="*/ 0 w 1775"/>
                <a:gd name="connsiteY2" fmla="*/ 0 h 18288"/>
                <a:gd name="connsiteX3" fmla="*/ 457 w 1775"/>
                <a:gd name="connsiteY3" fmla="*/ 2286 h 18288"/>
                <a:gd name="connsiteX4" fmla="*/ 1600 w 1775"/>
                <a:gd name="connsiteY4" fmla="*/ 18288 h 18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5" h="18288">
                  <a:moveTo>
                    <a:pt x="1600" y="18288"/>
                  </a:moveTo>
                  <a:cubicBezTo>
                    <a:pt x="2057" y="13487"/>
                    <a:pt x="1600" y="8230"/>
                    <a:pt x="457" y="2286"/>
                  </a:cubicBezTo>
                  <a:cubicBezTo>
                    <a:pt x="229" y="1600"/>
                    <a:pt x="229" y="686"/>
                    <a:pt x="0" y="0"/>
                  </a:cubicBezTo>
                  <a:cubicBezTo>
                    <a:pt x="229" y="686"/>
                    <a:pt x="229" y="1600"/>
                    <a:pt x="457" y="2286"/>
                  </a:cubicBezTo>
                  <a:cubicBezTo>
                    <a:pt x="1600" y="8001"/>
                    <a:pt x="1829" y="13487"/>
                    <a:pt x="1600" y="18288"/>
                  </a:cubicBezTo>
                  <a:close/>
                </a:path>
              </a:pathLst>
            </a:custGeom>
            <a:solidFill>
              <a:srgbClr val="FFFFFF"/>
            </a:solidFill>
            <a:ln w="2286" cap="flat">
              <a:noFill/>
              <a:prstDash val="solid"/>
              <a:miter/>
            </a:ln>
          </p:spPr>
          <p:txBody>
            <a:bodyPr rtlCol="0" anchor="ctr"/>
            <a:lstStyle/>
            <a:p>
              <a:endParaRPr lang="en-US"/>
            </a:p>
          </p:txBody>
        </p:sp>
        <p:sp>
          <p:nvSpPr>
            <p:cNvPr id="28" name="Freeform 2005">
              <a:extLst>
                <a:ext uri="{FF2B5EF4-FFF2-40B4-BE49-F238E27FC236}">
                  <a16:creationId xmlns:a16="http://schemas.microsoft.com/office/drawing/2014/main" id="{C89A01F6-9FFF-28CD-FA30-5657FDB459DF}"/>
                </a:ext>
              </a:extLst>
            </p:cNvPr>
            <p:cNvSpPr/>
            <p:nvPr/>
          </p:nvSpPr>
          <p:spPr>
            <a:xfrm>
              <a:off x="3137358" y="4618634"/>
              <a:ext cx="3200" cy="3429"/>
            </a:xfrm>
            <a:custGeom>
              <a:avLst/>
              <a:gdLst>
                <a:gd name="connsiteX0" fmla="*/ 0 w 3200"/>
                <a:gd name="connsiteY0" fmla="*/ 3429 h 3429"/>
                <a:gd name="connsiteX1" fmla="*/ 3200 w 3200"/>
                <a:gd name="connsiteY1" fmla="*/ 0 h 3429"/>
                <a:gd name="connsiteX2" fmla="*/ 0 w 3200"/>
                <a:gd name="connsiteY2" fmla="*/ 3429 h 3429"/>
              </a:gdLst>
              <a:ahLst/>
              <a:cxnLst>
                <a:cxn ang="0">
                  <a:pos x="connsiteX0" y="connsiteY0"/>
                </a:cxn>
                <a:cxn ang="0">
                  <a:pos x="connsiteX1" y="connsiteY1"/>
                </a:cxn>
                <a:cxn ang="0">
                  <a:pos x="connsiteX2" y="connsiteY2"/>
                </a:cxn>
              </a:cxnLst>
              <a:rect l="l" t="t" r="r" b="b"/>
              <a:pathLst>
                <a:path w="3200" h="3429">
                  <a:moveTo>
                    <a:pt x="0" y="3429"/>
                  </a:moveTo>
                  <a:cubicBezTo>
                    <a:pt x="1143" y="2286"/>
                    <a:pt x="2286" y="1143"/>
                    <a:pt x="3200" y="0"/>
                  </a:cubicBezTo>
                  <a:cubicBezTo>
                    <a:pt x="2286" y="1143"/>
                    <a:pt x="1143" y="2286"/>
                    <a:pt x="0" y="3429"/>
                  </a:cubicBezTo>
                  <a:close/>
                </a:path>
              </a:pathLst>
            </a:custGeom>
            <a:solidFill>
              <a:srgbClr val="FFFFFF"/>
            </a:solidFill>
            <a:ln w="2286" cap="flat">
              <a:noFill/>
              <a:prstDash val="solid"/>
              <a:miter/>
            </a:ln>
          </p:spPr>
          <p:txBody>
            <a:bodyPr rtlCol="0" anchor="ctr"/>
            <a:lstStyle/>
            <a:p>
              <a:endParaRPr lang="en-US"/>
            </a:p>
          </p:txBody>
        </p:sp>
        <p:sp>
          <p:nvSpPr>
            <p:cNvPr id="29" name="Freeform 2006">
              <a:extLst>
                <a:ext uri="{FF2B5EF4-FFF2-40B4-BE49-F238E27FC236}">
                  <a16:creationId xmlns:a16="http://schemas.microsoft.com/office/drawing/2014/main" id="{5FCAAEA0-AF1D-C53C-8EAA-EDB3844155E1}"/>
                </a:ext>
              </a:extLst>
            </p:cNvPr>
            <p:cNvSpPr/>
            <p:nvPr/>
          </p:nvSpPr>
          <p:spPr>
            <a:xfrm>
              <a:off x="3355214" y="4351629"/>
              <a:ext cx="29489" cy="20116"/>
            </a:xfrm>
            <a:custGeom>
              <a:avLst/>
              <a:gdLst>
                <a:gd name="connsiteX0" fmla="*/ 29489 w 29489"/>
                <a:gd name="connsiteY0" fmla="*/ 20117 h 20116"/>
                <a:gd name="connsiteX1" fmla="*/ 0 w 29489"/>
                <a:gd name="connsiteY1" fmla="*/ 0 h 20116"/>
                <a:gd name="connsiteX2" fmla="*/ 0 w 29489"/>
                <a:gd name="connsiteY2" fmla="*/ 0 h 20116"/>
                <a:gd name="connsiteX3" fmla="*/ 0 w 29489"/>
                <a:gd name="connsiteY3" fmla="*/ 0 h 20116"/>
                <a:gd name="connsiteX4" fmla="*/ 29489 w 29489"/>
                <a:gd name="connsiteY4" fmla="*/ 20117 h 2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89" h="20116">
                  <a:moveTo>
                    <a:pt x="29489" y="20117"/>
                  </a:moveTo>
                  <a:cubicBezTo>
                    <a:pt x="20345" y="13030"/>
                    <a:pt x="10516" y="6172"/>
                    <a:pt x="0" y="0"/>
                  </a:cubicBezTo>
                  <a:cubicBezTo>
                    <a:pt x="0" y="0"/>
                    <a:pt x="0" y="0"/>
                    <a:pt x="0" y="0"/>
                  </a:cubicBezTo>
                  <a:cubicBezTo>
                    <a:pt x="0" y="0"/>
                    <a:pt x="0" y="0"/>
                    <a:pt x="0" y="0"/>
                  </a:cubicBezTo>
                  <a:cubicBezTo>
                    <a:pt x="10516" y="6401"/>
                    <a:pt x="20345" y="13030"/>
                    <a:pt x="29489" y="20117"/>
                  </a:cubicBezTo>
                  <a:close/>
                </a:path>
              </a:pathLst>
            </a:custGeom>
            <a:solidFill>
              <a:srgbClr val="FFFFFF"/>
            </a:solidFill>
            <a:ln w="2286" cap="flat">
              <a:noFill/>
              <a:prstDash val="solid"/>
              <a:miter/>
            </a:ln>
          </p:spPr>
          <p:txBody>
            <a:bodyPr rtlCol="0" anchor="ctr"/>
            <a:lstStyle/>
            <a:p>
              <a:endParaRPr lang="en-US"/>
            </a:p>
          </p:txBody>
        </p:sp>
        <p:sp>
          <p:nvSpPr>
            <p:cNvPr id="30" name="Freeform 2007">
              <a:extLst>
                <a:ext uri="{FF2B5EF4-FFF2-40B4-BE49-F238E27FC236}">
                  <a16:creationId xmlns:a16="http://schemas.microsoft.com/office/drawing/2014/main" id="{9B60C669-5ABD-A8A7-D54E-C0161596F6D3}"/>
                </a:ext>
              </a:extLst>
            </p:cNvPr>
            <p:cNvSpPr/>
            <p:nvPr/>
          </p:nvSpPr>
          <p:spPr>
            <a:xfrm>
              <a:off x="2996083" y="4615891"/>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0" y="0"/>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31" name="Freeform 2008">
              <a:extLst>
                <a:ext uri="{FF2B5EF4-FFF2-40B4-BE49-F238E27FC236}">
                  <a16:creationId xmlns:a16="http://schemas.microsoft.com/office/drawing/2014/main" id="{13810D5F-653B-A311-AC98-A3931CBE3DE8}"/>
                </a:ext>
              </a:extLst>
            </p:cNvPr>
            <p:cNvSpPr/>
            <p:nvPr/>
          </p:nvSpPr>
          <p:spPr>
            <a:xfrm>
              <a:off x="3314282" y="4866208"/>
              <a:ext cx="1613" cy="29946"/>
            </a:xfrm>
            <a:custGeom>
              <a:avLst/>
              <a:gdLst>
                <a:gd name="connsiteX0" fmla="*/ 699 w 1613"/>
                <a:gd name="connsiteY0" fmla="*/ 29947 h 29946"/>
                <a:gd name="connsiteX1" fmla="*/ 1613 w 1613"/>
                <a:gd name="connsiteY1" fmla="*/ 0 h 29946"/>
                <a:gd name="connsiteX2" fmla="*/ 699 w 1613"/>
                <a:gd name="connsiteY2" fmla="*/ 29947 h 29946"/>
              </a:gdLst>
              <a:ahLst/>
              <a:cxnLst>
                <a:cxn ang="0">
                  <a:pos x="connsiteX0" y="connsiteY0"/>
                </a:cxn>
                <a:cxn ang="0">
                  <a:pos x="connsiteX1" y="connsiteY1"/>
                </a:cxn>
                <a:cxn ang="0">
                  <a:pos x="connsiteX2" y="connsiteY2"/>
                </a:cxn>
              </a:cxnLst>
              <a:rect l="l" t="t" r="r" b="b"/>
              <a:pathLst>
                <a:path w="1613" h="29946">
                  <a:moveTo>
                    <a:pt x="699" y="29947"/>
                  </a:moveTo>
                  <a:cubicBezTo>
                    <a:pt x="-444" y="19431"/>
                    <a:pt x="-216" y="9601"/>
                    <a:pt x="1613" y="0"/>
                  </a:cubicBezTo>
                  <a:cubicBezTo>
                    <a:pt x="-216" y="9601"/>
                    <a:pt x="-216" y="19660"/>
                    <a:pt x="699" y="29947"/>
                  </a:cubicBezTo>
                  <a:close/>
                </a:path>
              </a:pathLst>
            </a:custGeom>
            <a:solidFill>
              <a:srgbClr val="FFFFFF"/>
            </a:solidFill>
            <a:ln w="2286" cap="flat">
              <a:noFill/>
              <a:prstDash val="solid"/>
              <a:miter/>
            </a:ln>
          </p:spPr>
          <p:txBody>
            <a:bodyPr rtlCol="0" anchor="ctr"/>
            <a:lstStyle/>
            <a:p>
              <a:endParaRPr lang="en-US"/>
            </a:p>
          </p:txBody>
        </p:sp>
        <p:sp>
          <p:nvSpPr>
            <p:cNvPr id="32" name="Freeform 2009">
              <a:extLst>
                <a:ext uri="{FF2B5EF4-FFF2-40B4-BE49-F238E27FC236}">
                  <a16:creationId xmlns:a16="http://schemas.microsoft.com/office/drawing/2014/main" id="{3CD19CFB-A85C-B611-FB69-8B64639EA16C}"/>
                </a:ext>
              </a:extLst>
            </p:cNvPr>
            <p:cNvSpPr/>
            <p:nvPr/>
          </p:nvSpPr>
          <p:spPr>
            <a:xfrm>
              <a:off x="3315209" y="4896154"/>
              <a:ext cx="3200" cy="19659"/>
            </a:xfrm>
            <a:custGeom>
              <a:avLst/>
              <a:gdLst>
                <a:gd name="connsiteX0" fmla="*/ 3200 w 3200"/>
                <a:gd name="connsiteY0" fmla="*/ 19659 h 19659"/>
                <a:gd name="connsiteX1" fmla="*/ 2515 w 3200"/>
                <a:gd name="connsiteY1" fmla="*/ 16002 h 19659"/>
                <a:gd name="connsiteX2" fmla="*/ 0 w 3200"/>
                <a:gd name="connsiteY2" fmla="*/ 0 h 19659"/>
                <a:gd name="connsiteX3" fmla="*/ 2515 w 3200"/>
                <a:gd name="connsiteY3" fmla="*/ 16002 h 19659"/>
                <a:gd name="connsiteX4" fmla="*/ 3200 w 3200"/>
                <a:gd name="connsiteY4" fmla="*/ 19659 h 19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 h="19659">
                  <a:moveTo>
                    <a:pt x="3200" y="19659"/>
                  </a:moveTo>
                  <a:cubicBezTo>
                    <a:pt x="2972" y="18516"/>
                    <a:pt x="2743" y="17145"/>
                    <a:pt x="2515" y="16002"/>
                  </a:cubicBezTo>
                  <a:cubicBezTo>
                    <a:pt x="1372" y="10515"/>
                    <a:pt x="457" y="5258"/>
                    <a:pt x="0" y="0"/>
                  </a:cubicBezTo>
                  <a:cubicBezTo>
                    <a:pt x="457" y="5258"/>
                    <a:pt x="1372" y="10515"/>
                    <a:pt x="2515" y="16002"/>
                  </a:cubicBezTo>
                  <a:cubicBezTo>
                    <a:pt x="2743" y="17145"/>
                    <a:pt x="2972" y="18516"/>
                    <a:pt x="3200" y="19659"/>
                  </a:cubicBezTo>
                  <a:close/>
                </a:path>
              </a:pathLst>
            </a:custGeom>
            <a:solidFill>
              <a:srgbClr val="FFFFFF"/>
            </a:solidFill>
            <a:ln w="2286" cap="flat">
              <a:noFill/>
              <a:prstDash val="solid"/>
              <a:miter/>
            </a:ln>
          </p:spPr>
          <p:txBody>
            <a:bodyPr rtlCol="0" anchor="ctr"/>
            <a:lstStyle/>
            <a:p>
              <a:endParaRPr lang="en-US"/>
            </a:p>
          </p:txBody>
        </p:sp>
        <p:sp>
          <p:nvSpPr>
            <p:cNvPr id="33" name="Freeform 2010">
              <a:extLst>
                <a:ext uri="{FF2B5EF4-FFF2-40B4-BE49-F238E27FC236}">
                  <a16:creationId xmlns:a16="http://schemas.microsoft.com/office/drawing/2014/main" id="{937DC8F0-2BC6-05E2-8C8C-DF3328C26F8E}"/>
                </a:ext>
              </a:extLst>
            </p:cNvPr>
            <p:cNvSpPr/>
            <p:nvPr/>
          </p:nvSpPr>
          <p:spPr>
            <a:xfrm>
              <a:off x="2960587" y="4324389"/>
              <a:ext cx="469630" cy="643088"/>
            </a:xfrm>
            <a:custGeom>
              <a:avLst/>
              <a:gdLst>
                <a:gd name="connsiteX0" fmla="*/ 182029 w 469630"/>
                <a:gd name="connsiteY0" fmla="*/ 640803 h 643088"/>
                <a:gd name="connsiteX1" fmla="*/ 267754 w 469630"/>
                <a:gd name="connsiteY1" fmla="*/ 616342 h 643088"/>
                <a:gd name="connsiteX2" fmla="*/ 308216 w 469630"/>
                <a:gd name="connsiteY2" fmla="*/ 576795 h 643088"/>
                <a:gd name="connsiteX3" fmla="*/ 328333 w 469630"/>
                <a:gd name="connsiteY3" fmla="*/ 532446 h 643088"/>
                <a:gd name="connsiteX4" fmla="*/ 347764 w 469630"/>
                <a:gd name="connsiteY4" fmla="*/ 464323 h 643088"/>
                <a:gd name="connsiteX5" fmla="*/ 359423 w 469630"/>
                <a:gd name="connsiteY5" fmla="*/ 444892 h 643088"/>
                <a:gd name="connsiteX6" fmla="*/ 461378 w 469630"/>
                <a:gd name="connsiteY6" fmla="*/ 275500 h 643088"/>
                <a:gd name="connsiteX7" fmla="*/ 431203 w 469630"/>
                <a:gd name="connsiteY7" fmla="*/ 84847 h 643088"/>
                <a:gd name="connsiteX8" fmla="*/ 366052 w 469630"/>
                <a:gd name="connsiteY8" fmla="*/ 14667 h 643088"/>
                <a:gd name="connsiteX9" fmla="*/ 376568 w 469630"/>
                <a:gd name="connsiteY9" fmla="*/ 18553 h 643088"/>
                <a:gd name="connsiteX10" fmla="*/ 311874 w 469630"/>
                <a:gd name="connsiteY10" fmla="*/ 3466 h 643088"/>
                <a:gd name="connsiteX11" fmla="*/ 104077 w 469630"/>
                <a:gd name="connsiteY11" fmla="*/ 51929 h 643088"/>
                <a:gd name="connsiteX12" fmla="*/ 2350 w 469630"/>
                <a:gd name="connsiteY12" fmla="*/ 219264 h 643088"/>
                <a:gd name="connsiteX13" fmla="*/ 292 w 469630"/>
                <a:gd name="connsiteY13" fmla="*/ 241667 h 643088"/>
                <a:gd name="connsiteX14" fmla="*/ 5321 w 469630"/>
                <a:gd name="connsiteY14" fmla="*/ 245096 h 643088"/>
                <a:gd name="connsiteX15" fmla="*/ 37783 w 469630"/>
                <a:gd name="connsiteY15" fmla="*/ 260869 h 643088"/>
                <a:gd name="connsiteX16" fmla="*/ 60871 w 469630"/>
                <a:gd name="connsiteY16" fmla="*/ 266584 h 643088"/>
                <a:gd name="connsiteX17" fmla="*/ 55842 w 469630"/>
                <a:gd name="connsiteY17" fmla="*/ 265899 h 643088"/>
                <a:gd name="connsiteX18" fmla="*/ 134023 w 469630"/>
                <a:gd name="connsiteY18" fmla="*/ 257440 h 643088"/>
                <a:gd name="connsiteX19" fmla="*/ 163284 w 469630"/>
                <a:gd name="connsiteY19" fmla="*/ 226122 h 643088"/>
                <a:gd name="connsiteX20" fmla="*/ 172885 w 469630"/>
                <a:gd name="connsiteY20" fmla="*/ 204177 h 643088"/>
                <a:gd name="connsiteX21" fmla="*/ 185458 w 469630"/>
                <a:gd name="connsiteY21" fmla="*/ 180859 h 643088"/>
                <a:gd name="connsiteX22" fmla="*/ 194145 w 469630"/>
                <a:gd name="connsiteY22" fmla="*/ 172401 h 643088"/>
                <a:gd name="connsiteX23" fmla="*/ 204203 w 469630"/>
                <a:gd name="connsiteY23" fmla="*/ 166686 h 643088"/>
                <a:gd name="connsiteX24" fmla="*/ 214948 w 469630"/>
                <a:gd name="connsiteY24" fmla="*/ 163714 h 643088"/>
                <a:gd name="connsiteX25" fmla="*/ 226149 w 469630"/>
                <a:gd name="connsiteY25" fmla="*/ 163714 h 643088"/>
                <a:gd name="connsiteX26" fmla="*/ 237808 w 469630"/>
                <a:gd name="connsiteY26" fmla="*/ 166915 h 643088"/>
                <a:gd name="connsiteX27" fmla="*/ 238951 w 469630"/>
                <a:gd name="connsiteY27" fmla="*/ 167601 h 643088"/>
                <a:gd name="connsiteX28" fmla="*/ 238951 w 469630"/>
                <a:gd name="connsiteY28" fmla="*/ 167601 h 643088"/>
                <a:gd name="connsiteX29" fmla="*/ 250609 w 469630"/>
                <a:gd name="connsiteY29" fmla="*/ 164400 h 643088"/>
                <a:gd name="connsiteX30" fmla="*/ 322161 w 469630"/>
                <a:gd name="connsiteY30" fmla="*/ 184517 h 643088"/>
                <a:gd name="connsiteX31" fmla="*/ 340220 w 469630"/>
                <a:gd name="connsiteY31" fmla="*/ 264984 h 643088"/>
                <a:gd name="connsiteX32" fmla="*/ 303873 w 469630"/>
                <a:gd name="connsiteY32" fmla="*/ 328306 h 643088"/>
                <a:gd name="connsiteX33" fmla="*/ 202146 w 469630"/>
                <a:gd name="connsiteY33" fmla="*/ 431862 h 643088"/>
                <a:gd name="connsiteX34" fmla="*/ 174485 w 469630"/>
                <a:gd name="connsiteY34" fmla="*/ 467752 h 643088"/>
                <a:gd name="connsiteX35" fmla="*/ 143624 w 469630"/>
                <a:gd name="connsiteY35" fmla="*/ 621829 h 643088"/>
                <a:gd name="connsiteX36" fmla="*/ 153911 w 469630"/>
                <a:gd name="connsiteY36" fmla="*/ 643089 h 643088"/>
                <a:gd name="connsiteX37" fmla="*/ 150254 w 469630"/>
                <a:gd name="connsiteY37" fmla="*/ 641260 h 643088"/>
                <a:gd name="connsiteX38" fmla="*/ 182029 w 469630"/>
                <a:gd name="connsiteY38" fmla="*/ 640803 h 64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69630" h="643088">
                  <a:moveTo>
                    <a:pt x="182029" y="640803"/>
                  </a:moveTo>
                  <a:cubicBezTo>
                    <a:pt x="211747" y="637831"/>
                    <a:pt x="242151" y="632802"/>
                    <a:pt x="267754" y="616342"/>
                  </a:cubicBezTo>
                  <a:cubicBezTo>
                    <a:pt x="284442" y="605598"/>
                    <a:pt x="296786" y="593025"/>
                    <a:pt x="308216" y="576795"/>
                  </a:cubicBezTo>
                  <a:cubicBezTo>
                    <a:pt x="317360" y="563536"/>
                    <a:pt x="323075" y="547534"/>
                    <a:pt x="328333" y="532446"/>
                  </a:cubicBezTo>
                  <a:cubicBezTo>
                    <a:pt x="336106" y="510043"/>
                    <a:pt x="339763" y="486498"/>
                    <a:pt x="347764" y="464323"/>
                  </a:cubicBezTo>
                  <a:cubicBezTo>
                    <a:pt x="351193" y="457465"/>
                    <a:pt x="355079" y="451065"/>
                    <a:pt x="359423" y="444892"/>
                  </a:cubicBezTo>
                  <a:cubicBezTo>
                    <a:pt x="400342" y="393000"/>
                    <a:pt x="444005" y="340422"/>
                    <a:pt x="461378" y="275500"/>
                  </a:cubicBezTo>
                  <a:cubicBezTo>
                    <a:pt x="478752" y="211035"/>
                    <a:pt x="468694" y="140626"/>
                    <a:pt x="431203" y="84847"/>
                  </a:cubicBezTo>
                  <a:cubicBezTo>
                    <a:pt x="412915" y="57415"/>
                    <a:pt x="390970" y="35013"/>
                    <a:pt x="366052" y="14667"/>
                  </a:cubicBezTo>
                  <a:cubicBezTo>
                    <a:pt x="369481" y="15810"/>
                    <a:pt x="373139" y="17182"/>
                    <a:pt x="376568" y="18553"/>
                  </a:cubicBezTo>
                  <a:cubicBezTo>
                    <a:pt x="355994" y="10095"/>
                    <a:pt x="333820" y="6438"/>
                    <a:pt x="311874" y="3466"/>
                  </a:cubicBezTo>
                  <a:cubicBezTo>
                    <a:pt x="236665" y="-7278"/>
                    <a:pt x="166256" y="6438"/>
                    <a:pt x="104077" y="51929"/>
                  </a:cubicBezTo>
                  <a:cubicBezTo>
                    <a:pt x="47612" y="93306"/>
                    <a:pt x="21323" y="154799"/>
                    <a:pt x="2350" y="219264"/>
                  </a:cubicBezTo>
                  <a:cubicBezTo>
                    <a:pt x="64" y="227037"/>
                    <a:pt x="-394" y="234580"/>
                    <a:pt x="292" y="241667"/>
                  </a:cubicBezTo>
                  <a:cubicBezTo>
                    <a:pt x="1892" y="242810"/>
                    <a:pt x="3493" y="243953"/>
                    <a:pt x="5321" y="245096"/>
                  </a:cubicBezTo>
                  <a:cubicBezTo>
                    <a:pt x="15380" y="251954"/>
                    <a:pt x="26581" y="256297"/>
                    <a:pt x="37783" y="260869"/>
                  </a:cubicBezTo>
                  <a:cubicBezTo>
                    <a:pt x="45555" y="263841"/>
                    <a:pt x="53099" y="265441"/>
                    <a:pt x="60871" y="266584"/>
                  </a:cubicBezTo>
                  <a:lnTo>
                    <a:pt x="55842" y="265899"/>
                  </a:lnTo>
                  <a:cubicBezTo>
                    <a:pt x="82360" y="270699"/>
                    <a:pt x="110249" y="272985"/>
                    <a:pt x="134023" y="257440"/>
                  </a:cubicBezTo>
                  <a:cubicBezTo>
                    <a:pt x="146139" y="249439"/>
                    <a:pt x="156426" y="239152"/>
                    <a:pt x="163284" y="226122"/>
                  </a:cubicBezTo>
                  <a:cubicBezTo>
                    <a:pt x="166942" y="219036"/>
                    <a:pt x="169913" y="211720"/>
                    <a:pt x="172885" y="204177"/>
                  </a:cubicBezTo>
                  <a:cubicBezTo>
                    <a:pt x="176543" y="196176"/>
                    <a:pt x="180658" y="188175"/>
                    <a:pt x="185458" y="180859"/>
                  </a:cubicBezTo>
                  <a:cubicBezTo>
                    <a:pt x="188201" y="177888"/>
                    <a:pt x="190945" y="175144"/>
                    <a:pt x="194145" y="172401"/>
                  </a:cubicBezTo>
                  <a:cubicBezTo>
                    <a:pt x="197345" y="170344"/>
                    <a:pt x="200774" y="168286"/>
                    <a:pt x="204203" y="166686"/>
                  </a:cubicBezTo>
                  <a:cubicBezTo>
                    <a:pt x="207861" y="165543"/>
                    <a:pt x="211290" y="164629"/>
                    <a:pt x="214948" y="163714"/>
                  </a:cubicBezTo>
                  <a:cubicBezTo>
                    <a:pt x="218834" y="163486"/>
                    <a:pt x="222491" y="163486"/>
                    <a:pt x="226149" y="163714"/>
                  </a:cubicBezTo>
                  <a:cubicBezTo>
                    <a:pt x="230035" y="164629"/>
                    <a:pt x="233921" y="165772"/>
                    <a:pt x="237808" y="166915"/>
                  </a:cubicBezTo>
                  <a:cubicBezTo>
                    <a:pt x="238265" y="167143"/>
                    <a:pt x="238493" y="167372"/>
                    <a:pt x="238951" y="167601"/>
                  </a:cubicBezTo>
                  <a:cubicBezTo>
                    <a:pt x="238951" y="167601"/>
                    <a:pt x="238951" y="167601"/>
                    <a:pt x="238951" y="167601"/>
                  </a:cubicBezTo>
                  <a:cubicBezTo>
                    <a:pt x="242608" y="166458"/>
                    <a:pt x="246494" y="165315"/>
                    <a:pt x="250609" y="164400"/>
                  </a:cubicBezTo>
                  <a:cubicBezTo>
                    <a:pt x="277813" y="159371"/>
                    <a:pt x="303873" y="167372"/>
                    <a:pt x="322161" y="184517"/>
                  </a:cubicBezTo>
                  <a:cubicBezTo>
                    <a:pt x="344792" y="205548"/>
                    <a:pt x="348679" y="235495"/>
                    <a:pt x="340220" y="264984"/>
                  </a:cubicBezTo>
                  <a:cubicBezTo>
                    <a:pt x="333591" y="288759"/>
                    <a:pt x="319875" y="309104"/>
                    <a:pt x="303873" y="328306"/>
                  </a:cubicBezTo>
                  <a:cubicBezTo>
                    <a:pt x="272555" y="365568"/>
                    <a:pt x="237122" y="398487"/>
                    <a:pt x="202146" y="431862"/>
                  </a:cubicBezTo>
                  <a:cubicBezTo>
                    <a:pt x="191173" y="442378"/>
                    <a:pt x="181115" y="454036"/>
                    <a:pt x="174485" y="467752"/>
                  </a:cubicBezTo>
                  <a:cubicBezTo>
                    <a:pt x="150940" y="516216"/>
                    <a:pt x="145453" y="568794"/>
                    <a:pt x="143624" y="621829"/>
                  </a:cubicBezTo>
                  <a:cubicBezTo>
                    <a:pt x="143167" y="634859"/>
                    <a:pt x="145225" y="639431"/>
                    <a:pt x="153911" y="643089"/>
                  </a:cubicBezTo>
                  <a:cubicBezTo>
                    <a:pt x="152540" y="642631"/>
                    <a:pt x="151397" y="641946"/>
                    <a:pt x="150254" y="641260"/>
                  </a:cubicBezTo>
                  <a:cubicBezTo>
                    <a:pt x="160541" y="641717"/>
                    <a:pt x="171285" y="641946"/>
                    <a:pt x="182029" y="640803"/>
                  </a:cubicBezTo>
                  <a:close/>
                </a:path>
              </a:pathLst>
            </a:custGeom>
            <a:solidFill>
              <a:srgbClr val="FFFFFF"/>
            </a:solidFill>
            <a:ln w="2286" cap="flat">
              <a:noFill/>
              <a:prstDash val="solid"/>
              <a:miter/>
            </a:ln>
          </p:spPr>
          <p:txBody>
            <a:bodyPr rtlCol="0" anchor="ctr"/>
            <a:lstStyle/>
            <a:p>
              <a:endParaRPr lang="en-US"/>
            </a:p>
          </p:txBody>
        </p:sp>
        <p:sp>
          <p:nvSpPr>
            <p:cNvPr id="34" name="Freeform 2011">
              <a:extLst>
                <a:ext uri="{FF2B5EF4-FFF2-40B4-BE49-F238E27FC236}">
                  <a16:creationId xmlns:a16="http://schemas.microsoft.com/office/drawing/2014/main" id="{B2C811BE-8098-D5C9-3827-30C0BBEA1A98}"/>
                </a:ext>
              </a:extLst>
            </p:cNvPr>
            <p:cNvSpPr/>
            <p:nvPr/>
          </p:nvSpPr>
          <p:spPr>
            <a:xfrm>
              <a:off x="3338298" y="4343400"/>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35" name="Freeform 2012">
              <a:extLst>
                <a:ext uri="{FF2B5EF4-FFF2-40B4-BE49-F238E27FC236}">
                  <a16:creationId xmlns:a16="http://schemas.microsoft.com/office/drawing/2014/main" id="{9A8B8521-09FF-6BF3-8FB4-6982B41DDA19}"/>
                </a:ext>
              </a:extLst>
            </p:cNvPr>
            <p:cNvSpPr/>
            <p:nvPr/>
          </p:nvSpPr>
          <p:spPr>
            <a:xfrm>
              <a:off x="2960879" y="4565599"/>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229" y="457"/>
                    <a:pt x="0" y="0"/>
                  </a:cubicBezTo>
                  <a:cubicBezTo>
                    <a:pt x="0" y="457"/>
                    <a:pt x="229" y="914"/>
                    <a:pt x="229" y="1143"/>
                  </a:cubicBezTo>
                  <a:close/>
                </a:path>
              </a:pathLst>
            </a:custGeom>
            <a:solidFill>
              <a:srgbClr val="FFFFFF"/>
            </a:solidFill>
            <a:ln w="2286" cap="flat">
              <a:noFill/>
              <a:prstDash val="solid"/>
              <a:miter/>
            </a:ln>
          </p:spPr>
          <p:txBody>
            <a:bodyPr rtlCol="0" anchor="ctr"/>
            <a:lstStyle/>
            <a:p>
              <a:endParaRPr lang="en-US"/>
            </a:p>
          </p:txBody>
        </p:sp>
        <p:sp>
          <p:nvSpPr>
            <p:cNvPr id="36" name="Freeform 2013">
              <a:extLst>
                <a:ext uri="{FF2B5EF4-FFF2-40B4-BE49-F238E27FC236}">
                  <a16:creationId xmlns:a16="http://schemas.microsoft.com/office/drawing/2014/main" id="{C2AAD9FD-401B-7105-6DA0-EDC0DF8F81ED}"/>
                </a:ext>
              </a:extLst>
            </p:cNvPr>
            <p:cNvSpPr/>
            <p:nvPr/>
          </p:nvSpPr>
          <p:spPr>
            <a:xfrm>
              <a:off x="3384703" y="4371746"/>
              <a:ext cx="10515" cy="8915"/>
            </a:xfrm>
            <a:custGeom>
              <a:avLst/>
              <a:gdLst>
                <a:gd name="connsiteX0" fmla="*/ 0 w 10515"/>
                <a:gd name="connsiteY0" fmla="*/ 0 h 8915"/>
                <a:gd name="connsiteX1" fmla="*/ 10516 w 10515"/>
                <a:gd name="connsiteY1" fmla="*/ 8915 h 8915"/>
                <a:gd name="connsiteX2" fmla="*/ 0 w 10515"/>
                <a:gd name="connsiteY2" fmla="*/ 0 h 8915"/>
              </a:gdLst>
              <a:ahLst/>
              <a:cxnLst>
                <a:cxn ang="0">
                  <a:pos x="connsiteX0" y="connsiteY0"/>
                </a:cxn>
                <a:cxn ang="0">
                  <a:pos x="connsiteX1" y="connsiteY1"/>
                </a:cxn>
                <a:cxn ang="0">
                  <a:pos x="connsiteX2" y="connsiteY2"/>
                </a:cxn>
              </a:cxnLst>
              <a:rect l="l" t="t" r="r" b="b"/>
              <a:pathLst>
                <a:path w="10515" h="8915">
                  <a:moveTo>
                    <a:pt x="0" y="0"/>
                  </a:moveTo>
                  <a:cubicBezTo>
                    <a:pt x="3658" y="2972"/>
                    <a:pt x="7087" y="5715"/>
                    <a:pt x="10516" y="8915"/>
                  </a:cubicBezTo>
                  <a:cubicBezTo>
                    <a:pt x="7087" y="5944"/>
                    <a:pt x="3658" y="2972"/>
                    <a:pt x="0" y="0"/>
                  </a:cubicBezTo>
                  <a:close/>
                </a:path>
              </a:pathLst>
            </a:custGeom>
            <a:solidFill>
              <a:srgbClr val="FFFFFF"/>
            </a:solidFill>
            <a:ln w="2286" cap="flat">
              <a:noFill/>
              <a:prstDash val="solid"/>
              <a:miter/>
            </a:ln>
          </p:spPr>
          <p:txBody>
            <a:bodyPr rtlCol="0" anchor="ctr"/>
            <a:lstStyle/>
            <a:p>
              <a:endParaRPr lang="en-US"/>
            </a:p>
          </p:txBody>
        </p:sp>
        <p:sp>
          <p:nvSpPr>
            <p:cNvPr id="37" name="Freeform 2014">
              <a:extLst>
                <a:ext uri="{FF2B5EF4-FFF2-40B4-BE49-F238E27FC236}">
                  <a16:creationId xmlns:a16="http://schemas.microsoft.com/office/drawing/2014/main" id="{BE73083F-0070-1056-7200-59DAB308D08A}"/>
                </a:ext>
              </a:extLst>
            </p:cNvPr>
            <p:cNvSpPr/>
            <p:nvPr/>
          </p:nvSpPr>
          <p:spPr>
            <a:xfrm>
              <a:off x="2961793" y="4571314"/>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229"/>
                    <a:pt x="0" y="0"/>
                  </a:cubicBezTo>
                  <a:cubicBezTo>
                    <a:pt x="229" y="229"/>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38" name="Freeform 2015">
              <a:extLst>
                <a:ext uri="{FF2B5EF4-FFF2-40B4-BE49-F238E27FC236}">
                  <a16:creationId xmlns:a16="http://schemas.microsoft.com/office/drawing/2014/main" id="{55CD5635-B242-2C95-45E0-24641B72D36E}"/>
                </a:ext>
              </a:extLst>
            </p:cNvPr>
            <p:cNvSpPr/>
            <p:nvPr/>
          </p:nvSpPr>
          <p:spPr>
            <a:xfrm>
              <a:off x="2961336" y="4568342"/>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0" y="457"/>
                    <a:pt x="0" y="0"/>
                  </a:cubicBezTo>
                  <a:cubicBezTo>
                    <a:pt x="0" y="457"/>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39" name="Freeform 2016">
              <a:extLst>
                <a:ext uri="{FF2B5EF4-FFF2-40B4-BE49-F238E27FC236}">
                  <a16:creationId xmlns:a16="http://schemas.microsoft.com/office/drawing/2014/main" id="{24D11C96-C1D3-8B4B-8C60-9B6421583A23}"/>
                </a:ext>
              </a:extLst>
            </p:cNvPr>
            <p:cNvSpPr/>
            <p:nvPr/>
          </p:nvSpPr>
          <p:spPr>
            <a:xfrm>
              <a:off x="3349499" y="4348429"/>
              <a:ext cx="1371" cy="685"/>
            </a:xfrm>
            <a:custGeom>
              <a:avLst/>
              <a:gdLst>
                <a:gd name="connsiteX0" fmla="*/ 0 w 1371"/>
                <a:gd name="connsiteY0" fmla="*/ 0 h 685"/>
                <a:gd name="connsiteX1" fmla="*/ 1372 w 1371"/>
                <a:gd name="connsiteY1" fmla="*/ 686 h 685"/>
                <a:gd name="connsiteX2" fmla="*/ 0 w 1371"/>
                <a:gd name="connsiteY2" fmla="*/ 0 h 685"/>
              </a:gdLst>
              <a:ahLst/>
              <a:cxnLst>
                <a:cxn ang="0">
                  <a:pos x="connsiteX0" y="connsiteY0"/>
                </a:cxn>
                <a:cxn ang="0">
                  <a:pos x="connsiteX1" y="connsiteY1"/>
                </a:cxn>
                <a:cxn ang="0">
                  <a:pos x="connsiteX2" y="connsiteY2"/>
                </a:cxn>
              </a:cxnLst>
              <a:rect l="l" t="t" r="r" b="b"/>
              <a:pathLst>
                <a:path w="1371" h="685">
                  <a:moveTo>
                    <a:pt x="0" y="0"/>
                  </a:moveTo>
                  <a:cubicBezTo>
                    <a:pt x="457" y="229"/>
                    <a:pt x="914" y="457"/>
                    <a:pt x="1372"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40" name="Freeform 2017">
              <a:extLst>
                <a:ext uri="{FF2B5EF4-FFF2-40B4-BE49-F238E27FC236}">
                  <a16:creationId xmlns:a16="http://schemas.microsoft.com/office/drawing/2014/main" id="{6FE688DF-5448-2963-FDC8-D01DC45F9588}"/>
                </a:ext>
              </a:extLst>
            </p:cNvPr>
            <p:cNvSpPr/>
            <p:nvPr/>
          </p:nvSpPr>
          <p:spPr>
            <a:xfrm>
              <a:off x="3344927" y="4346143"/>
              <a:ext cx="1600" cy="685"/>
            </a:xfrm>
            <a:custGeom>
              <a:avLst/>
              <a:gdLst>
                <a:gd name="connsiteX0" fmla="*/ 0 w 1600"/>
                <a:gd name="connsiteY0" fmla="*/ 0 h 685"/>
                <a:gd name="connsiteX1" fmla="*/ 1600 w 1600"/>
                <a:gd name="connsiteY1" fmla="*/ 686 h 685"/>
                <a:gd name="connsiteX2" fmla="*/ 0 w 1600"/>
                <a:gd name="connsiteY2" fmla="*/ 0 h 685"/>
              </a:gdLst>
              <a:ahLst/>
              <a:cxnLst>
                <a:cxn ang="0">
                  <a:pos x="connsiteX0" y="connsiteY0"/>
                </a:cxn>
                <a:cxn ang="0">
                  <a:pos x="connsiteX1" y="connsiteY1"/>
                </a:cxn>
                <a:cxn ang="0">
                  <a:pos x="connsiteX2" y="connsiteY2"/>
                </a:cxn>
              </a:cxnLst>
              <a:rect l="l" t="t" r="r" b="b"/>
              <a:pathLst>
                <a:path w="1600" h="685">
                  <a:moveTo>
                    <a:pt x="0" y="0"/>
                  </a:moveTo>
                  <a:cubicBezTo>
                    <a:pt x="457" y="229"/>
                    <a:pt x="1143" y="457"/>
                    <a:pt x="1600"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2018">
              <a:extLst>
                <a:ext uri="{FF2B5EF4-FFF2-40B4-BE49-F238E27FC236}">
                  <a16:creationId xmlns:a16="http://schemas.microsoft.com/office/drawing/2014/main" id="{59C8BD10-7202-B897-9C95-C9B1DB063942}"/>
                </a:ext>
              </a:extLst>
            </p:cNvPr>
            <p:cNvSpPr/>
            <p:nvPr/>
          </p:nvSpPr>
          <p:spPr>
            <a:xfrm>
              <a:off x="2962479" y="4574057"/>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457"/>
                    <a:pt x="0" y="0"/>
                  </a:cubicBezTo>
                  <a:cubicBezTo>
                    <a:pt x="229" y="457"/>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42" name="Freeform 2019">
              <a:extLst>
                <a:ext uri="{FF2B5EF4-FFF2-40B4-BE49-F238E27FC236}">
                  <a16:creationId xmlns:a16="http://schemas.microsoft.com/office/drawing/2014/main" id="{C1501221-5907-B56C-E0F9-AF459D612415}"/>
                </a:ext>
              </a:extLst>
            </p:cNvPr>
            <p:cNvSpPr/>
            <p:nvPr/>
          </p:nvSpPr>
          <p:spPr>
            <a:xfrm>
              <a:off x="3145816" y="4562627"/>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43" name="Freeform 2020">
              <a:extLst>
                <a:ext uri="{FF2B5EF4-FFF2-40B4-BE49-F238E27FC236}">
                  <a16:creationId xmlns:a16="http://schemas.microsoft.com/office/drawing/2014/main" id="{BBD4D6D0-FB72-74E5-9C04-9509633BB672}"/>
                </a:ext>
              </a:extLst>
            </p:cNvPr>
            <p:cNvSpPr/>
            <p:nvPr/>
          </p:nvSpPr>
          <p:spPr>
            <a:xfrm>
              <a:off x="3180792" y="4498848"/>
              <a:ext cx="2057" cy="1143"/>
            </a:xfrm>
            <a:custGeom>
              <a:avLst/>
              <a:gdLst>
                <a:gd name="connsiteX0" fmla="*/ 2057 w 2057"/>
                <a:gd name="connsiteY0" fmla="*/ 0 h 1143"/>
                <a:gd name="connsiteX1" fmla="*/ 0 w 2057"/>
                <a:gd name="connsiteY1" fmla="*/ 1143 h 1143"/>
                <a:gd name="connsiteX2" fmla="*/ 2057 w 2057"/>
                <a:gd name="connsiteY2" fmla="*/ 0 h 1143"/>
              </a:gdLst>
              <a:ahLst/>
              <a:cxnLst>
                <a:cxn ang="0">
                  <a:pos x="connsiteX0" y="connsiteY0"/>
                </a:cxn>
                <a:cxn ang="0">
                  <a:pos x="connsiteX1" y="connsiteY1"/>
                </a:cxn>
                <a:cxn ang="0">
                  <a:pos x="connsiteX2" y="connsiteY2"/>
                </a:cxn>
              </a:cxnLst>
              <a:rect l="l" t="t" r="r" b="b"/>
              <a:pathLst>
                <a:path w="2057" h="1143">
                  <a:moveTo>
                    <a:pt x="2057" y="0"/>
                  </a:moveTo>
                  <a:cubicBezTo>
                    <a:pt x="1372" y="457"/>
                    <a:pt x="686" y="914"/>
                    <a:pt x="0" y="1143"/>
                  </a:cubicBezTo>
                  <a:cubicBezTo>
                    <a:pt x="686" y="686"/>
                    <a:pt x="1372" y="229"/>
                    <a:pt x="2057" y="0"/>
                  </a:cubicBezTo>
                  <a:close/>
                </a:path>
              </a:pathLst>
            </a:custGeom>
            <a:solidFill>
              <a:srgbClr val="FFFFFF"/>
            </a:solidFill>
            <a:ln w="2286" cap="flat">
              <a:noFill/>
              <a:prstDash val="solid"/>
              <a:miter/>
            </a:ln>
          </p:spPr>
          <p:txBody>
            <a:bodyPr rtlCol="0" anchor="ctr"/>
            <a:lstStyle/>
            <a:p>
              <a:endParaRPr lang="en-US"/>
            </a:p>
          </p:txBody>
        </p:sp>
        <p:sp>
          <p:nvSpPr>
            <p:cNvPr id="44" name="Freeform 2021">
              <a:extLst>
                <a:ext uri="{FF2B5EF4-FFF2-40B4-BE49-F238E27FC236}">
                  <a16:creationId xmlns:a16="http://schemas.microsoft.com/office/drawing/2014/main" id="{C9E9F23A-ABBE-2620-974D-22C17341490C}"/>
                </a:ext>
              </a:extLst>
            </p:cNvPr>
            <p:cNvSpPr/>
            <p:nvPr/>
          </p:nvSpPr>
          <p:spPr>
            <a:xfrm>
              <a:off x="2998827" y="4617491"/>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45" name="Freeform 2022">
              <a:extLst>
                <a:ext uri="{FF2B5EF4-FFF2-40B4-BE49-F238E27FC236}">
                  <a16:creationId xmlns:a16="http://schemas.microsoft.com/office/drawing/2014/main" id="{C2880399-1CD1-DA18-23FD-902F2D05E665}"/>
                </a:ext>
              </a:extLst>
            </p:cNvPr>
            <p:cNvSpPr/>
            <p:nvPr/>
          </p:nvSpPr>
          <p:spPr>
            <a:xfrm>
              <a:off x="3176677" y="4501134"/>
              <a:ext cx="2057" cy="1371"/>
            </a:xfrm>
            <a:custGeom>
              <a:avLst/>
              <a:gdLst>
                <a:gd name="connsiteX0" fmla="*/ 2057 w 2057"/>
                <a:gd name="connsiteY0" fmla="*/ 0 h 1371"/>
                <a:gd name="connsiteX1" fmla="*/ 0 w 2057"/>
                <a:gd name="connsiteY1" fmla="*/ 1372 h 1371"/>
                <a:gd name="connsiteX2" fmla="*/ 2057 w 2057"/>
                <a:gd name="connsiteY2" fmla="*/ 0 h 1371"/>
              </a:gdLst>
              <a:ahLst/>
              <a:cxnLst>
                <a:cxn ang="0">
                  <a:pos x="connsiteX0" y="connsiteY0"/>
                </a:cxn>
                <a:cxn ang="0">
                  <a:pos x="connsiteX1" y="connsiteY1"/>
                </a:cxn>
                <a:cxn ang="0">
                  <a:pos x="connsiteX2" y="connsiteY2"/>
                </a:cxn>
              </a:cxnLst>
              <a:rect l="l" t="t" r="r" b="b"/>
              <a:pathLst>
                <a:path w="2057" h="1371">
                  <a:moveTo>
                    <a:pt x="2057" y="0"/>
                  </a:moveTo>
                  <a:cubicBezTo>
                    <a:pt x="1372" y="457"/>
                    <a:pt x="686" y="914"/>
                    <a:pt x="0" y="1372"/>
                  </a:cubicBezTo>
                  <a:cubicBezTo>
                    <a:pt x="686" y="914"/>
                    <a:pt x="1372" y="457"/>
                    <a:pt x="2057" y="0"/>
                  </a:cubicBezTo>
                  <a:close/>
                </a:path>
              </a:pathLst>
            </a:custGeom>
            <a:solidFill>
              <a:srgbClr val="FFFFFF"/>
            </a:solidFill>
            <a:ln w="2286" cap="flat">
              <a:noFill/>
              <a:prstDash val="solid"/>
              <a:miter/>
            </a:ln>
          </p:spPr>
          <p:txBody>
            <a:bodyPr rtlCol="0" anchor="ctr"/>
            <a:lstStyle/>
            <a:p>
              <a:endParaRPr lang="en-US"/>
            </a:p>
          </p:txBody>
        </p:sp>
        <p:sp>
          <p:nvSpPr>
            <p:cNvPr id="46" name="Freeform 2023">
              <a:extLst>
                <a:ext uri="{FF2B5EF4-FFF2-40B4-BE49-F238E27FC236}">
                  <a16:creationId xmlns:a16="http://schemas.microsoft.com/office/drawing/2014/main" id="{38717650-42C1-B2B9-ECCC-88ACE80EF12F}"/>
                </a:ext>
              </a:extLst>
            </p:cNvPr>
            <p:cNvSpPr/>
            <p:nvPr/>
          </p:nvSpPr>
          <p:spPr>
            <a:xfrm>
              <a:off x="3189479" y="4494276"/>
              <a:ext cx="2743" cy="1143"/>
            </a:xfrm>
            <a:custGeom>
              <a:avLst/>
              <a:gdLst>
                <a:gd name="connsiteX0" fmla="*/ 2743 w 2743"/>
                <a:gd name="connsiteY0" fmla="*/ 0 h 1143"/>
                <a:gd name="connsiteX1" fmla="*/ 0 w 2743"/>
                <a:gd name="connsiteY1" fmla="*/ 1143 h 1143"/>
                <a:gd name="connsiteX2" fmla="*/ 2743 w 2743"/>
                <a:gd name="connsiteY2" fmla="*/ 0 h 1143"/>
              </a:gdLst>
              <a:ahLst/>
              <a:cxnLst>
                <a:cxn ang="0">
                  <a:pos x="connsiteX0" y="connsiteY0"/>
                </a:cxn>
                <a:cxn ang="0">
                  <a:pos x="connsiteX1" y="connsiteY1"/>
                </a:cxn>
                <a:cxn ang="0">
                  <a:pos x="connsiteX2" y="connsiteY2"/>
                </a:cxn>
              </a:cxnLst>
              <a:rect l="l" t="t" r="r" b="b"/>
              <a:pathLst>
                <a:path w="2743" h="1143">
                  <a:moveTo>
                    <a:pt x="2743" y="0"/>
                  </a:moveTo>
                  <a:cubicBezTo>
                    <a:pt x="1829" y="457"/>
                    <a:pt x="914" y="686"/>
                    <a:pt x="0" y="1143"/>
                  </a:cubicBezTo>
                  <a:cubicBezTo>
                    <a:pt x="914" y="686"/>
                    <a:pt x="1829" y="229"/>
                    <a:pt x="2743" y="0"/>
                  </a:cubicBezTo>
                  <a:close/>
                </a:path>
              </a:pathLst>
            </a:custGeom>
            <a:solidFill>
              <a:srgbClr val="FFFFFF"/>
            </a:solidFill>
            <a:ln w="2286" cap="flat">
              <a:noFill/>
              <a:prstDash val="solid"/>
              <a:miter/>
            </a:ln>
          </p:spPr>
          <p:txBody>
            <a:bodyPr rtlCol="0" anchor="ctr"/>
            <a:lstStyle/>
            <a:p>
              <a:endParaRPr lang="en-US"/>
            </a:p>
          </p:txBody>
        </p:sp>
        <p:sp>
          <p:nvSpPr>
            <p:cNvPr id="47" name="Freeform 2024">
              <a:extLst>
                <a:ext uri="{FF2B5EF4-FFF2-40B4-BE49-F238E27FC236}">
                  <a16:creationId xmlns:a16="http://schemas.microsoft.com/office/drawing/2014/main" id="{4DCD0683-D5C2-7607-A649-D13B38902635}"/>
                </a:ext>
              </a:extLst>
            </p:cNvPr>
            <p:cNvSpPr/>
            <p:nvPr/>
          </p:nvSpPr>
          <p:spPr>
            <a:xfrm>
              <a:off x="3184907" y="4496333"/>
              <a:ext cx="2286" cy="1143"/>
            </a:xfrm>
            <a:custGeom>
              <a:avLst/>
              <a:gdLst>
                <a:gd name="connsiteX0" fmla="*/ 2286 w 2286"/>
                <a:gd name="connsiteY0" fmla="*/ 0 h 1143"/>
                <a:gd name="connsiteX1" fmla="*/ 0 w 2286"/>
                <a:gd name="connsiteY1" fmla="*/ 1143 h 1143"/>
                <a:gd name="connsiteX2" fmla="*/ 2286 w 2286"/>
                <a:gd name="connsiteY2" fmla="*/ 0 h 1143"/>
              </a:gdLst>
              <a:ahLst/>
              <a:cxnLst>
                <a:cxn ang="0">
                  <a:pos x="connsiteX0" y="connsiteY0"/>
                </a:cxn>
                <a:cxn ang="0">
                  <a:pos x="connsiteX1" y="connsiteY1"/>
                </a:cxn>
                <a:cxn ang="0">
                  <a:pos x="connsiteX2" y="connsiteY2"/>
                </a:cxn>
              </a:cxnLst>
              <a:rect l="l" t="t" r="r" b="b"/>
              <a:pathLst>
                <a:path w="2286" h="1143">
                  <a:moveTo>
                    <a:pt x="2286" y="0"/>
                  </a:moveTo>
                  <a:cubicBezTo>
                    <a:pt x="1600" y="457"/>
                    <a:pt x="686" y="686"/>
                    <a:pt x="0" y="1143"/>
                  </a:cubicBezTo>
                  <a:cubicBezTo>
                    <a:pt x="914" y="914"/>
                    <a:pt x="1600" y="457"/>
                    <a:pt x="2286" y="0"/>
                  </a:cubicBezTo>
                  <a:close/>
                </a:path>
              </a:pathLst>
            </a:custGeom>
            <a:solidFill>
              <a:srgbClr val="FFFFFF"/>
            </a:solidFill>
            <a:ln w="2286" cap="flat">
              <a:noFill/>
              <a:prstDash val="solid"/>
              <a:miter/>
            </a:ln>
          </p:spPr>
          <p:txBody>
            <a:bodyPr rtlCol="0" anchor="ctr"/>
            <a:lstStyle/>
            <a:p>
              <a:endParaRPr lang="en-US"/>
            </a:p>
          </p:txBody>
        </p:sp>
        <p:sp>
          <p:nvSpPr>
            <p:cNvPr id="48" name="Freeform 2025">
              <a:extLst>
                <a:ext uri="{FF2B5EF4-FFF2-40B4-BE49-F238E27FC236}">
                  <a16:creationId xmlns:a16="http://schemas.microsoft.com/office/drawing/2014/main" id="{3784FC14-7112-B0A9-CB23-F56C6679EF55}"/>
                </a:ext>
              </a:extLst>
            </p:cNvPr>
            <p:cNvSpPr/>
            <p:nvPr/>
          </p:nvSpPr>
          <p:spPr>
            <a:xfrm>
              <a:off x="3163876" y="4512335"/>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914"/>
                    <a:pt x="0" y="1600"/>
                  </a:cubicBezTo>
                  <a:cubicBezTo>
                    <a:pt x="457" y="914"/>
                    <a:pt x="914" y="457"/>
                    <a:pt x="1372" y="0"/>
                  </a:cubicBezTo>
                  <a:close/>
                </a:path>
              </a:pathLst>
            </a:custGeom>
            <a:solidFill>
              <a:srgbClr val="FFFFFF"/>
            </a:solidFill>
            <a:ln w="2286" cap="flat">
              <a:noFill/>
              <a:prstDash val="solid"/>
              <a:miter/>
            </a:ln>
          </p:spPr>
          <p:txBody>
            <a:bodyPr rtlCol="0" anchor="ctr"/>
            <a:lstStyle/>
            <a:p>
              <a:endParaRPr lang="en-US"/>
            </a:p>
          </p:txBody>
        </p:sp>
        <p:sp>
          <p:nvSpPr>
            <p:cNvPr id="49" name="Freeform 2026">
              <a:extLst>
                <a:ext uri="{FF2B5EF4-FFF2-40B4-BE49-F238E27FC236}">
                  <a16:creationId xmlns:a16="http://schemas.microsoft.com/office/drawing/2014/main" id="{EE398867-31C8-53EF-3E08-5561C97BF41B}"/>
                </a:ext>
              </a:extLst>
            </p:cNvPr>
            <p:cNvSpPr/>
            <p:nvPr/>
          </p:nvSpPr>
          <p:spPr>
            <a:xfrm>
              <a:off x="3169819" y="4506620"/>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7"/>
                    <a:pt x="457" y="914"/>
                    <a:pt x="0" y="1372"/>
                  </a:cubicBezTo>
                  <a:cubicBezTo>
                    <a:pt x="457" y="914"/>
                    <a:pt x="1143" y="457"/>
                    <a:pt x="1600" y="0"/>
                  </a:cubicBezTo>
                  <a:close/>
                </a:path>
              </a:pathLst>
            </a:custGeom>
            <a:solidFill>
              <a:srgbClr val="FFFFFF"/>
            </a:solidFill>
            <a:ln w="2286" cap="flat">
              <a:noFill/>
              <a:prstDash val="solid"/>
              <a:miter/>
            </a:ln>
          </p:spPr>
          <p:txBody>
            <a:bodyPr rtlCol="0" anchor="ctr"/>
            <a:lstStyle/>
            <a:p>
              <a:endParaRPr lang="en-US"/>
            </a:p>
          </p:txBody>
        </p:sp>
        <p:sp>
          <p:nvSpPr>
            <p:cNvPr id="50" name="Freeform 2027">
              <a:extLst>
                <a:ext uri="{FF2B5EF4-FFF2-40B4-BE49-F238E27FC236}">
                  <a16:creationId xmlns:a16="http://schemas.microsoft.com/office/drawing/2014/main" id="{0962BBA2-C213-B84D-7385-FB3683133E17}"/>
                </a:ext>
              </a:extLst>
            </p:cNvPr>
            <p:cNvSpPr/>
            <p:nvPr/>
          </p:nvSpPr>
          <p:spPr>
            <a:xfrm>
              <a:off x="3158847" y="4518507"/>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51" name="Freeform 2028">
              <a:extLst>
                <a:ext uri="{FF2B5EF4-FFF2-40B4-BE49-F238E27FC236}">
                  <a16:creationId xmlns:a16="http://schemas.microsoft.com/office/drawing/2014/main" id="{B77B2CB9-491D-4E39-0246-D4F75616C46A}"/>
                </a:ext>
              </a:extLst>
            </p:cNvPr>
            <p:cNvSpPr/>
            <p:nvPr/>
          </p:nvSpPr>
          <p:spPr>
            <a:xfrm>
              <a:off x="3156789" y="4521708"/>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52" name="Freeform 2029">
              <a:extLst>
                <a:ext uri="{FF2B5EF4-FFF2-40B4-BE49-F238E27FC236}">
                  <a16:creationId xmlns:a16="http://schemas.microsoft.com/office/drawing/2014/main" id="{42FC81F0-DBA6-7F47-57C8-2FDB462A1D82}"/>
                </a:ext>
              </a:extLst>
            </p:cNvPr>
            <p:cNvSpPr/>
            <p:nvPr/>
          </p:nvSpPr>
          <p:spPr>
            <a:xfrm>
              <a:off x="3194280" y="4492218"/>
              <a:ext cx="3200" cy="1143"/>
            </a:xfrm>
            <a:custGeom>
              <a:avLst/>
              <a:gdLst>
                <a:gd name="connsiteX0" fmla="*/ 3200 w 3200"/>
                <a:gd name="connsiteY0" fmla="*/ 0 h 1143"/>
                <a:gd name="connsiteX1" fmla="*/ 0 w 3200"/>
                <a:gd name="connsiteY1" fmla="*/ 1143 h 1143"/>
                <a:gd name="connsiteX2" fmla="*/ 3200 w 3200"/>
                <a:gd name="connsiteY2" fmla="*/ 0 h 1143"/>
              </a:gdLst>
              <a:ahLst/>
              <a:cxnLst>
                <a:cxn ang="0">
                  <a:pos x="connsiteX0" y="connsiteY0"/>
                </a:cxn>
                <a:cxn ang="0">
                  <a:pos x="connsiteX1" y="connsiteY1"/>
                </a:cxn>
                <a:cxn ang="0">
                  <a:pos x="connsiteX2" y="connsiteY2"/>
                </a:cxn>
              </a:cxnLst>
              <a:rect l="l" t="t" r="r" b="b"/>
              <a:pathLst>
                <a:path w="3200" h="1143">
                  <a:moveTo>
                    <a:pt x="3200" y="0"/>
                  </a:moveTo>
                  <a:cubicBezTo>
                    <a:pt x="2057" y="457"/>
                    <a:pt x="914" y="686"/>
                    <a:pt x="0" y="1143"/>
                  </a:cubicBezTo>
                  <a:cubicBezTo>
                    <a:pt x="1143" y="686"/>
                    <a:pt x="2286" y="229"/>
                    <a:pt x="3200" y="0"/>
                  </a:cubicBezTo>
                  <a:close/>
                </a:path>
              </a:pathLst>
            </a:custGeom>
            <a:solidFill>
              <a:srgbClr val="FFFFFF"/>
            </a:solidFill>
            <a:ln w="2286" cap="flat">
              <a:noFill/>
              <a:prstDash val="solid"/>
              <a:miter/>
            </a:ln>
          </p:spPr>
          <p:txBody>
            <a:bodyPr rtlCol="0" anchor="ctr"/>
            <a:lstStyle/>
            <a:p>
              <a:endParaRPr lang="en-US"/>
            </a:p>
          </p:txBody>
        </p:sp>
        <p:sp>
          <p:nvSpPr>
            <p:cNvPr id="53" name="Freeform 2030">
              <a:extLst>
                <a:ext uri="{FF2B5EF4-FFF2-40B4-BE49-F238E27FC236}">
                  <a16:creationId xmlns:a16="http://schemas.microsoft.com/office/drawing/2014/main" id="{153CA7BC-6DFB-9C1B-2A42-E34AA4813514}"/>
                </a:ext>
              </a:extLst>
            </p:cNvPr>
            <p:cNvSpPr/>
            <p:nvPr/>
          </p:nvSpPr>
          <p:spPr>
            <a:xfrm>
              <a:off x="3161133" y="4515307"/>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1143"/>
                    <a:pt x="0" y="1600"/>
                  </a:cubicBezTo>
                  <a:cubicBezTo>
                    <a:pt x="457" y="1143"/>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4" name="Freeform 2031">
              <a:extLst>
                <a:ext uri="{FF2B5EF4-FFF2-40B4-BE49-F238E27FC236}">
                  <a16:creationId xmlns:a16="http://schemas.microsoft.com/office/drawing/2014/main" id="{2BE2924B-8B10-E335-BFB9-ED55657C420D}"/>
                </a:ext>
              </a:extLst>
            </p:cNvPr>
            <p:cNvSpPr/>
            <p:nvPr/>
          </p:nvSpPr>
          <p:spPr>
            <a:xfrm>
              <a:off x="3154960" y="45249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143"/>
                    <a:pt x="0" y="1829"/>
                  </a:cubicBezTo>
                  <a:cubicBezTo>
                    <a:pt x="229" y="1143"/>
                    <a:pt x="457" y="457"/>
                    <a:pt x="914" y="0"/>
                  </a:cubicBezTo>
                  <a:close/>
                </a:path>
              </a:pathLst>
            </a:custGeom>
            <a:solidFill>
              <a:srgbClr val="FFFFFF"/>
            </a:solidFill>
            <a:ln w="2286" cap="flat">
              <a:noFill/>
              <a:prstDash val="solid"/>
              <a:miter/>
            </a:ln>
          </p:spPr>
          <p:txBody>
            <a:bodyPr rtlCol="0" anchor="ctr"/>
            <a:lstStyle/>
            <a:p>
              <a:endParaRPr lang="en-US"/>
            </a:p>
          </p:txBody>
        </p:sp>
        <p:sp>
          <p:nvSpPr>
            <p:cNvPr id="55" name="Freeform 2032">
              <a:extLst>
                <a:ext uri="{FF2B5EF4-FFF2-40B4-BE49-F238E27FC236}">
                  <a16:creationId xmlns:a16="http://schemas.microsoft.com/office/drawing/2014/main" id="{DAF19F05-EBC9-F505-5A43-AC07B5D9F6CC}"/>
                </a:ext>
              </a:extLst>
            </p:cNvPr>
            <p:cNvSpPr/>
            <p:nvPr/>
          </p:nvSpPr>
          <p:spPr>
            <a:xfrm>
              <a:off x="3320238" y="4847691"/>
              <a:ext cx="2057" cy="4572"/>
            </a:xfrm>
            <a:custGeom>
              <a:avLst/>
              <a:gdLst>
                <a:gd name="connsiteX0" fmla="*/ 2057 w 2057"/>
                <a:gd name="connsiteY0" fmla="*/ 0 h 4572"/>
                <a:gd name="connsiteX1" fmla="*/ 0 w 2057"/>
                <a:gd name="connsiteY1" fmla="*/ 4572 h 4572"/>
                <a:gd name="connsiteX2" fmla="*/ 2057 w 2057"/>
                <a:gd name="connsiteY2" fmla="*/ 0 h 4572"/>
              </a:gdLst>
              <a:ahLst/>
              <a:cxnLst>
                <a:cxn ang="0">
                  <a:pos x="connsiteX0" y="connsiteY0"/>
                </a:cxn>
                <a:cxn ang="0">
                  <a:pos x="connsiteX1" y="connsiteY1"/>
                </a:cxn>
                <a:cxn ang="0">
                  <a:pos x="connsiteX2" y="connsiteY2"/>
                </a:cxn>
              </a:cxnLst>
              <a:rect l="l" t="t" r="r" b="b"/>
              <a:pathLst>
                <a:path w="2057" h="4572">
                  <a:moveTo>
                    <a:pt x="2057" y="0"/>
                  </a:moveTo>
                  <a:cubicBezTo>
                    <a:pt x="1372" y="1600"/>
                    <a:pt x="686" y="2971"/>
                    <a:pt x="0" y="4572"/>
                  </a:cubicBezTo>
                  <a:cubicBezTo>
                    <a:pt x="686" y="2971"/>
                    <a:pt x="1372" y="1371"/>
                    <a:pt x="2057" y="0"/>
                  </a:cubicBezTo>
                  <a:close/>
                </a:path>
              </a:pathLst>
            </a:custGeom>
            <a:solidFill>
              <a:srgbClr val="FFFFFF"/>
            </a:solidFill>
            <a:ln w="2286" cap="flat">
              <a:noFill/>
              <a:prstDash val="solid"/>
              <a:miter/>
            </a:ln>
          </p:spPr>
          <p:txBody>
            <a:bodyPr rtlCol="0" anchor="ctr"/>
            <a:lstStyle/>
            <a:p>
              <a:endParaRPr lang="en-US"/>
            </a:p>
          </p:txBody>
        </p:sp>
        <p:sp>
          <p:nvSpPr>
            <p:cNvPr id="56" name="Freeform 2033">
              <a:extLst>
                <a:ext uri="{FF2B5EF4-FFF2-40B4-BE49-F238E27FC236}">
                  <a16:creationId xmlns:a16="http://schemas.microsoft.com/office/drawing/2014/main" id="{79582AE2-7D17-4E42-4CD7-2A791DDA23A6}"/>
                </a:ext>
              </a:extLst>
            </p:cNvPr>
            <p:cNvSpPr/>
            <p:nvPr/>
          </p:nvSpPr>
          <p:spPr>
            <a:xfrm>
              <a:off x="3332811" y="48307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57" name="Freeform 2034">
              <a:extLst>
                <a:ext uri="{FF2B5EF4-FFF2-40B4-BE49-F238E27FC236}">
                  <a16:creationId xmlns:a16="http://schemas.microsoft.com/office/drawing/2014/main" id="{13C4EACD-80C1-78D1-8E50-9FB7380F6884}"/>
                </a:ext>
              </a:extLst>
            </p:cNvPr>
            <p:cNvSpPr/>
            <p:nvPr/>
          </p:nvSpPr>
          <p:spPr>
            <a:xfrm>
              <a:off x="3318638" y="4852035"/>
              <a:ext cx="1600" cy="4572"/>
            </a:xfrm>
            <a:custGeom>
              <a:avLst/>
              <a:gdLst>
                <a:gd name="connsiteX0" fmla="*/ 1600 w 1600"/>
                <a:gd name="connsiteY0" fmla="*/ 0 h 4572"/>
                <a:gd name="connsiteX1" fmla="*/ 0 w 1600"/>
                <a:gd name="connsiteY1" fmla="*/ 4572 h 4572"/>
                <a:gd name="connsiteX2" fmla="*/ 1600 w 1600"/>
                <a:gd name="connsiteY2" fmla="*/ 0 h 4572"/>
              </a:gdLst>
              <a:ahLst/>
              <a:cxnLst>
                <a:cxn ang="0">
                  <a:pos x="connsiteX0" y="connsiteY0"/>
                </a:cxn>
                <a:cxn ang="0">
                  <a:pos x="connsiteX1" y="connsiteY1"/>
                </a:cxn>
                <a:cxn ang="0">
                  <a:pos x="connsiteX2" y="connsiteY2"/>
                </a:cxn>
              </a:cxnLst>
              <a:rect l="l" t="t" r="r" b="b"/>
              <a:pathLst>
                <a:path w="1600" h="4572">
                  <a:moveTo>
                    <a:pt x="1600" y="0"/>
                  </a:moveTo>
                  <a:cubicBezTo>
                    <a:pt x="914" y="1600"/>
                    <a:pt x="457" y="2972"/>
                    <a:pt x="0" y="4572"/>
                  </a:cubicBezTo>
                  <a:cubicBezTo>
                    <a:pt x="457" y="3200"/>
                    <a:pt x="1143" y="1600"/>
                    <a:pt x="1600" y="0"/>
                  </a:cubicBezTo>
                  <a:close/>
                </a:path>
              </a:pathLst>
            </a:custGeom>
            <a:solidFill>
              <a:srgbClr val="FFFFFF"/>
            </a:solidFill>
            <a:ln w="2286" cap="flat">
              <a:noFill/>
              <a:prstDash val="solid"/>
              <a:miter/>
            </a:ln>
          </p:spPr>
          <p:txBody>
            <a:bodyPr rtlCol="0" anchor="ctr"/>
            <a:lstStyle/>
            <a:p>
              <a:endParaRPr lang="en-US"/>
            </a:p>
          </p:txBody>
        </p:sp>
        <p:sp>
          <p:nvSpPr>
            <p:cNvPr id="58" name="Freeform 2035">
              <a:extLst>
                <a:ext uri="{FF2B5EF4-FFF2-40B4-BE49-F238E27FC236}">
                  <a16:creationId xmlns:a16="http://schemas.microsoft.com/office/drawing/2014/main" id="{5FB67083-3CA3-2581-810B-49C89233015A}"/>
                </a:ext>
              </a:extLst>
            </p:cNvPr>
            <p:cNvSpPr/>
            <p:nvPr/>
          </p:nvSpPr>
          <p:spPr>
            <a:xfrm>
              <a:off x="3399562" y="4729734"/>
              <a:ext cx="21717" cy="30403"/>
            </a:xfrm>
            <a:custGeom>
              <a:avLst/>
              <a:gdLst>
                <a:gd name="connsiteX0" fmla="*/ 21717 w 21717"/>
                <a:gd name="connsiteY0" fmla="*/ 0 h 30403"/>
                <a:gd name="connsiteX1" fmla="*/ 0 w 21717"/>
                <a:gd name="connsiteY1" fmla="*/ 30404 h 30403"/>
                <a:gd name="connsiteX2" fmla="*/ 21717 w 21717"/>
                <a:gd name="connsiteY2" fmla="*/ 0 h 30403"/>
              </a:gdLst>
              <a:ahLst/>
              <a:cxnLst>
                <a:cxn ang="0">
                  <a:pos x="connsiteX0" y="connsiteY0"/>
                </a:cxn>
                <a:cxn ang="0">
                  <a:pos x="connsiteX1" y="connsiteY1"/>
                </a:cxn>
                <a:cxn ang="0">
                  <a:pos x="connsiteX2" y="connsiteY2"/>
                </a:cxn>
              </a:cxnLst>
              <a:rect l="l" t="t" r="r" b="b"/>
              <a:pathLst>
                <a:path w="21717" h="30403">
                  <a:moveTo>
                    <a:pt x="21717" y="0"/>
                  </a:moveTo>
                  <a:cubicBezTo>
                    <a:pt x="15088" y="10516"/>
                    <a:pt x="7772" y="20574"/>
                    <a:pt x="0" y="30404"/>
                  </a:cubicBezTo>
                  <a:cubicBezTo>
                    <a:pt x="7772" y="20574"/>
                    <a:pt x="15088" y="10516"/>
                    <a:pt x="21717" y="0"/>
                  </a:cubicBezTo>
                  <a:close/>
                </a:path>
              </a:pathLst>
            </a:custGeom>
            <a:solidFill>
              <a:srgbClr val="FFFFFF"/>
            </a:solidFill>
            <a:ln w="2286" cap="flat">
              <a:noFill/>
              <a:prstDash val="solid"/>
              <a:miter/>
            </a:ln>
          </p:spPr>
          <p:txBody>
            <a:bodyPr rtlCol="0" anchor="ctr"/>
            <a:lstStyle/>
            <a:p>
              <a:endParaRPr lang="en-US"/>
            </a:p>
          </p:txBody>
        </p:sp>
        <p:sp>
          <p:nvSpPr>
            <p:cNvPr id="59" name="Freeform 2036">
              <a:extLst>
                <a:ext uri="{FF2B5EF4-FFF2-40B4-BE49-F238E27FC236}">
                  <a16:creationId xmlns:a16="http://schemas.microsoft.com/office/drawing/2014/main" id="{B1C2D293-C4D2-D2B8-901B-A5250DBAFA06}"/>
                </a:ext>
              </a:extLst>
            </p:cNvPr>
            <p:cNvSpPr/>
            <p:nvPr/>
          </p:nvSpPr>
          <p:spPr>
            <a:xfrm>
              <a:off x="3114498" y="4967020"/>
              <a:ext cx="1371" cy="457"/>
            </a:xfrm>
            <a:custGeom>
              <a:avLst/>
              <a:gdLst>
                <a:gd name="connsiteX0" fmla="*/ 1372 w 1371"/>
                <a:gd name="connsiteY0" fmla="*/ 457 h 457"/>
                <a:gd name="connsiteX1" fmla="*/ 0 w 1371"/>
                <a:gd name="connsiteY1" fmla="*/ 0 h 457"/>
                <a:gd name="connsiteX2" fmla="*/ 1372 w 1371"/>
                <a:gd name="connsiteY2" fmla="*/ 457 h 457"/>
              </a:gdLst>
              <a:ahLst/>
              <a:cxnLst>
                <a:cxn ang="0">
                  <a:pos x="connsiteX0" y="connsiteY0"/>
                </a:cxn>
                <a:cxn ang="0">
                  <a:pos x="connsiteX1" y="connsiteY1"/>
                </a:cxn>
                <a:cxn ang="0">
                  <a:pos x="connsiteX2" y="connsiteY2"/>
                </a:cxn>
              </a:cxnLst>
              <a:rect l="l" t="t" r="r" b="b"/>
              <a:pathLst>
                <a:path w="1371" h="457">
                  <a:moveTo>
                    <a:pt x="1372" y="457"/>
                  </a:moveTo>
                  <a:cubicBezTo>
                    <a:pt x="914" y="228"/>
                    <a:pt x="457" y="0"/>
                    <a:pt x="0" y="0"/>
                  </a:cubicBezTo>
                  <a:cubicBezTo>
                    <a:pt x="457" y="0"/>
                    <a:pt x="914" y="228"/>
                    <a:pt x="1372" y="457"/>
                  </a:cubicBezTo>
                  <a:close/>
                </a:path>
              </a:pathLst>
            </a:custGeom>
            <a:solidFill>
              <a:srgbClr val="FFFFFF"/>
            </a:solidFill>
            <a:ln w="2286" cap="flat">
              <a:noFill/>
              <a:prstDash val="solid"/>
              <a:miter/>
            </a:ln>
          </p:spPr>
          <p:txBody>
            <a:bodyPr rtlCol="0" anchor="ctr"/>
            <a:lstStyle/>
            <a:p>
              <a:endParaRPr lang="en-US"/>
            </a:p>
          </p:txBody>
        </p:sp>
        <p:sp>
          <p:nvSpPr>
            <p:cNvPr id="60" name="Freeform 2037">
              <a:extLst>
                <a:ext uri="{FF2B5EF4-FFF2-40B4-BE49-F238E27FC236}">
                  <a16:creationId xmlns:a16="http://schemas.microsoft.com/office/drawing/2014/main" id="{D677801B-7DD2-B50D-1007-20C6864ED959}"/>
                </a:ext>
              </a:extLst>
            </p:cNvPr>
            <p:cNvSpPr/>
            <p:nvPr/>
          </p:nvSpPr>
          <p:spPr>
            <a:xfrm>
              <a:off x="3462656" y="4596917"/>
              <a:ext cx="2057" cy="16459"/>
            </a:xfrm>
            <a:custGeom>
              <a:avLst/>
              <a:gdLst>
                <a:gd name="connsiteX0" fmla="*/ 2057 w 2057"/>
                <a:gd name="connsiteY0" fmla="*/ 0 h 16459"/>
                <a:gd name="connsiteX1" fmla="*/ 0 w 2057"/>
                <a:gd name="connsiteY1" fmla="*/ 16459 h 16459"/>
                <a:gd name="connsiteX2" fmla="*/ 2057 w 2057"/>
                <a:gd name="connsiteY2" fmla="*/ 0 h 16459"/>
              </a:gdLst>
              <a:ahLst/>
              <a:cxnLst>
                <a:cxn ang="0">
                  <a:pos x="connsiteX0" y="connsiteY0"/>
                </a:cxn>
                <a:cxn ang="0">
                  <a:pos x="connsiteX1" y="connsiteY1"/>
                </a:cxn>
                <a:cxn ang="0">
                  <a:pos x="connsiteX2" y="connsiteY2"/>
                </a:cxn>
              </a:cxnLst>
              <a:rect l="l" t="t" r="r" b="b"/>
              <a:pathLst>
                <a:path w="2057" h="16459">
                  <a:moveTo>
                    <a:pt x="2057" y="0"/>
                  </a:moveTo>
                  <a:cubicBezTo>
                    <a:pt x="1600" y="5486"/>
                    <a:pt x="914" y="10973"/>
                    <a:pt x="0" y="16459"/>
                  </a:cubicBezTo>
                  <a:cubicBezTo>
                    <a:pt x="686" y="10973"/>
                    <a:pt x="1372" y="5486"/>
                    <a:pt x="2057" y="0"/>
                  </a:cubicBezTo>
                  <a:close/>
                </a:path>
              </a:pathLst>
            </a:custGeom>
            <a:solidFill>
              <a:srgbClr val="FFFFFF"/>
            </a:solidFill>
            <a:ln w="2286" cap="flat">
              <a:noFill/>
              <a:prstDash val="solid"/>
              <a:miter/>
            </a:ln>
          </p:spPr>
          <p:txBody>
            <a:bodyPr rtlCol="0" anchor="ctr"/>
            <a:lstStyle/>
            <a:p>
              <a:endParaRPr lang="en-US"/>
            </a:p>
          </p:txBody>
        </p:sp>
        <p:sp>
          <p:nvSpPr>
            <p:cNvPr id="61" name="Freeform 2038">
              <a:extLst>
                <a:ext uri="{FF2B5EF4-FFF2-40B4-BE49-F238E27FC236}">
                  <a16:creationId xmlns:a16="http://schemas.microsoft.com/office/drawing/2014/main" id="{DFF1482D-5BDC-D088-A115-2F9BEBAEDE4B}"/>
                </a:ext>
              </a:extLst>
            </p:cNvPr>
            <p:cNvSpPr/>
            <p:nvPr/>
          </p:nvSpPr>
          <p:spPr>
            <a:xfrm>
              <a:off x="3119756" y="4968849"/>
              <a:ext cx="914" cy="228"/>
            </a:xfrm>
            <a:custGeom>
              <a:avLst/>
              <a:gdLst>
                <a:gd name="connsiteX0" fmla="*/ 914 w 914"/>
                <a:gd name="connsiteY0" fmla="*/ 228 h 228"/>
                <a:gd name="connsiteX1" fmla="*/ 0 w 914"/>
                <a:gd name="connsiteY1" fmla="*/ 0 h 228"/>
                <a:gd name="connsiteX2" fmla="*/ 914 w 914"/>
                <a:gd name="connsiteY2" fmla="*/ 228 h 228"/>
              </a:gdLst>
              <a:ahLst/>
              <a:cxnLst>
                <a:cxn ang="0">
                  <a:pos x="connsiteX0" y="connsiteY0"/>
                </a:cxn>
                <a:cxn ang="0">
                  <a:pos x="connsiteX1" y="connsiteY1"/>
                </a:cxn>
                <a:cxn ang="0">
                  <a:pos x="connsiteX2" y="connsiteY2"/>
                </a:cxn>
              </a:cxnLst>
              <a:rect l="l" t="t" r="r" b="b"/>
              <a:pathLst>
                <a:path w="914" h="228">
                  <a:moveTo>
                    <a:pt x="914" y="228"/>
                  </a:moveTo>
                  <a:cubicBezTo>
                    <a:pt x="686" y="228"/>
                    <a:pt x="229" y="0"/>
                    <a:pt x="0" y="0"/>
                  </a:cubicBezTo>
                  <a:cubicBezTo>
                    <a:pt x="229" y="0"/>
                    <a:pt x="686" y="228"/>
                    <a:pt x="914" y="228"/>
                  </a:cubicBezTo>
                  <a:close/>
                </a:path>
              </a:pathLst>
            </a:custGeom>
            <a:solidFill>
              <a:srgbClr val="FFFFFF"/>
            </a:solidFill>
            <a:ln w="2286" cap="flat">
              <a:noFill/>
              <a:prstDash val="solid"/>
              <a:miter/>
            </a:ln>
          </p:spPr>
          <p:txBody>
            <a:bodyPr rtlCol="0" anchor="ctr"/>
            <a:lstStyle/>
            <a:p>
              <a:endParaRPr lang="en-US"/>
            </a:p>
          </p:txBody>
        </p:sp>
        <p:sp>
          <p:nvSpPr>
            <p:cNvPr id="62" name="Freeform 2039">
              <a:extLst>
                <a:ext uri="{FF2B5EF4-FFF2-40B4-BE49-F238E27FC236}">
                  <a16:creationId xmlns:a16="http://schemas.microsoft.com/office/drawing/2014/main" id="{E14FDF7B-BA75-D7BE-B283-7B7EC02942CE}"/>
                </a:ext>
              </a:extLst>
            </p:cNvPr>
            <p:cNvSpPr/>
            <p:nvPr/>
          </p:nvSpPr>
          <p:spPr>
            <a:xfrm>
              <a:off x="3116327" y="4967706"/>
              <a:ext cx="2057" cy="685"/>
            </a:xfrm>
            <a:custGeom>
              <a:avLst/>
              <a:gdLst>
                <a:gd name="connsiteX0" fmla="*/ 2057 w 2057"/>
                <a:gd name="connsiteY0" fmla="*/ 685 h 685"/>
                <a:gd name="connsiteX1" fmla="*/ 0 w 2057"/>
                <a:gd name="connsiteY1" fmla="*/ 0 h 685"/>
                <a:gd name="connsiteX2" fmla="*/ 2057 w 2057"/>
                <a:gd name="connsiteY2" fmla="*/ 685 h 685"/>
              </a:gdLst>
              <a:ahLst/>
              <a:cxnLst>
                <a:cxn ang="0">
                  <a:pos x="connsiteX0" y="connsiteY0"/>
                </a:cxn>
                <a:cxn ang="0">
                  <a:pos x="connsiteX1" y="connsiteY1"/>
                </a:cxn>
                <a:cxn ang="0">
                  <a:pos x="connsiteX2" y="connsiteY2"/>
                </a:cxn>
              </a:cxnLst>
              <a:rect l="l" t="t" r="r" b="b"/>
              <a:pathLst>
                <a:path w="2057" h="685">
                  <a:moveTo>
                    <a:pt x="2057" y="685"/>
                  </a:moveTo>
                  <a:cubicBezTo>
                    <a:pt x="1372" y="457"/>
                    <a:pt x="686" y="228"/>
                    <a:pt x="0" y="0"/>
                  </a:cubicBezTo>
                  <a:cubicBezTo>
                    <a:pt x="686" y="228"/>
                    <a:pt x="1372" y="457"/>
                    <a:pt x="2057" y="685"/>
                  </a:cubicBezTo>
                  <a:close/>
                </a:path>
              </a:pathLst>
            </a:custGeom>
            <a:solidFill>
              <a:srgbClr val="FFFFFF"/>
            </a:solidFill>
            <a:ln w="2286" cap="flat">
              <a:noFill/>
              <a:prstDash val="solid"/>
              <a:miter/>
            </a:ln>
          </p:spPr>
          <p:txBody>
            <a:bodyPr rtlCol="0" anchor="ctr"/>
            <a:lstStyle/>
            <a:p>
              <a:endParaRPr lang="en-US"/>
            </a:p>
          </p:txBody>
        </p:sp>
        <p:sp>
          <p:nvSpPr>
            <p:cNvPr id="63" name="Freeform 2040">
              <a:extLst>
                <a:ext uri="{FF2B5EF4-FFF2-40B4-BE49-F238E27FC236}">
                  <a16:creationId xmlns:a16="http://schemas.microsoft.com/office/drawing/2014/main" id="{348EE9A4-F135-1953-1139-2B0B69CBDF75}"/>
                </a:ext>
              </a:extLst>
            </p:cNvPr>
            <p:cNvSpPr/>
            <p:nvPr/>
          </p:nvSpPr>
          <p:spPr>
            <a:xfrm>
              <a:off x="3318409" y="4915814"/>
              <a:ext cx="1828" cy="18973"/>
            </a:xfrm>
            <a:custGeom>
              <a:avLst/>
              <a:gdLst>
                <a:gd name="connsiteX0" fmla="*/ 0 w 1828"/>
                <a:gd name="connsiteY0" fmla="*/ 0 h 18973"/>
                <a:gd name="connsiteX1" fmla="*/ 1829 w 1828"/>
                <a:gd name="connsiteY1" fmla="*/ 18974 h 18973"/>
                <a:gd name="connsiteX2" fmla="*/ 0 w 1828"/>
                <a:gd name="connsiteY2" fmla="*/ 0 h 18973"/>
              </a:gdLst>
              <a:ahLst/>
              <a:cxnLst>
                <a:cxn ang="0">
                  <a:pos x="connsiteX0" y="connsiteY0"/>
                </a:cxn>
                <a:cxn ang="0">
                  <a:pos x="connsiteX1" y="connsiteY1"/>
                </a:cxn>
                <a:cxn ang="0">
                  <a:pos x="connsiteX2" y="connsiteY2"/>
                </a:cxn>
              </a:cxnLst>
              <a:rect l="l" t="t" r="r" b="b"/>
              <a:pathLst>
                <a:path w="1828" h="18973">
                  <a:moveTo>
                    <a:pt x="0" y="0"/>
                  </a:moveTo>
                  <a:cubicBezTo>
                    <a:pt x="1143" y="6401"/>
                    <a:pt x="1600" y="12573"/>
                    <a:pt x="1829" y="18974"/>
                  </a:cubicBezTo>
                  <a:cubicBezTo>
                    <a:pt x="1372" y="12802"/>
                    <a:pt x="914" y="6401"/>
                    <a:pt x="0" y="0"/>
                  </a:cubicBezTo>
                  <a:close/>
                </a:path>
              </a:pathLst>
            </a:custGeom>
            <a:solidFill>
              <a:srgbClr val="FFFFFF"/>
            </a:solidFill>
            <a:ln w="2286" cap="flat">
              <a:noFill/>
              <a:prstDash val="solid"/>
              <a:miter/>
            </a:ln>
          </p:spPr>
          <p:txBody>
            <a:bodyPr rtlCol="0" anchor="ctr"/>
            <a:lstStyle/>
            <a:p>
              <a:endParaRPr lang="en-US"/>
            </a:p>
          </p:txBody>
        </p:sp>
        <p:sp>
          <p:nvSpPr>
            <p:cNvPr id="2048" name="Freeform 2041">
              <a:extLst>
                <a:ext uri="{FF2B5EF4-FFF2-40B4-BE49-F238E27FC236}">
                  <a16:creationId xmlns:a16="http://schemas.microsoft.com/office/drawing/2014/main" id="{EA38D867-CDED-8E61-8DF6-1BB2540669E9}"/>
                </a:ext>
              </a:extLst>
            </p:cNvPr>
            <p:cNvSpPr/>
            <p:nvPr/>
          </p:nvSpPr>
          <p:spPr>
            <a:xfrm>
              <a:off x="3180335" y="4983251"/>
              <a:ext cx="11201" cy="1371"/>
            </a:xfrm>
            <a:custGeom>
              <a:avLst/>
              <a:gdLst>
                <a:gd name="connsiteX0" fmla="*/ 11201 w 11201"/>
                <a:gd name="connsiteY0" fmla="*/ 1372 h 1371"/>
                <a:gd name="connsiteX1" fmla="*/ 0 w 11201"/>
                <a:gd name="connsiteY1" fmla="*/ 0 h 1371"/>
                <a:gd name="connsiteX2" fmla="*/ 11201 w 11201"/>
                <a:gd name="connsiteY2" fmla="*/ 1372 h 1371"/>
              </a:gdLst>
              <a:ahLst/>
              <a:cxnLst>
                <a:cxn ang="0">
                  <a:pos x="connsiteX0" y="connsiteY0"/>
                </a:cxn>
                <a:cxn ang="0">
                  <a:pos x="connsiteX1" y="connsiteY1"/>
                </a:cxn>
                <a:cxn ang="0">
                  <a:pos x="connsiteX2" y="connsiteY2"/>
                </a:cxn>
              </a:cxnLst>
              <a:rect l="l" t="t" r="r" b="b"/>
              <a:pathLst>
                <a:path w="11201" h="1371">
                  <a:moveTo>
                    <a:pt x="11201" y="1372"/>
                  </a:moveTo>
                  <a:cubicBezTo>
                    <a:pt x="7544" y="1143"/>
                    <a:pt x="3658" y="686"/>
                    <a:pt x="0" y="0"/>
                  </a:cubicBezTo>
                  <a:cubicBezTo>
                    <a:pt x="3658" y="686"/>
                    <a:pt x="7315" y="1143"/>
                    <a:pt x="11201" y="1372"/>
                  </a:cubicBezTo>
                  <a:close/>
                </a:path>
              </a:pathLst>
            </a:custGeom>
            <a:solidFill>
              <a:srgbClr val="FFFFFF"/>
            </a:solidFill>
            <a:ln w="2286" cap="flat">
              <a:noFill/>
              <a:prstDash val="solid"/>
              <a:miter/>
            </a:ln>
          </p:spPr>
          <p:txBody>
            <a:bodyPr rtlCol="0" anchor="ctr"/>
            <a:lstStyle/>
            <a:p>
              <a:endParaRPr lang="en-US"/>
            </a:p>
          </p:txBody>
        </p:sp>
        <p:sp>
          <p:nvSpPr>
            <p:cNvPr id="2049" name="Freeform 2042">
              <a:extLst>
                <a:ext uri="{FF2B5EF4-FFF2-40B4-BE49-F238E27FC236}">
                  <a16:creationId xmlns:a16="http://schemas.microsoft.com/office/drawing/2014/main" id="{7D192505-0ACE-86B6-EBDF-B3A2A6E7C4DE}"/>
                </a:ext>
              </a:extLst>
            </p:cNvPr>
            <p:cNvSpPr/>
            <p:nvPr/>
          </p:nvSpPr>
          <p:spPr>
            <a:xfrm>
              <a:off x="3168905" y="4981422"/>
              <a:ext cx="11201" cy="2057"/>
            </a:xfrm>
            <a:custGeom>
              <a:avLst/>
              <a:gdLst>
                <a:gd name="connsiteX0" fmla="*/ 11201 w 11201"/>
                <a:gd name="connsiteY0" fmla="*/ 2057 h 2057"/>
                <a:gd name="connsiteX1" fmla="*/ 0 w 11201"/>
                <a:gd name="connsiteY1" fmla="*/ 0 h 2057"/>
                <a:gd name="connsiteX2" fmla="*/ 11201 w 11201"/>
                <a:gd name="connsiteY2" fmla="*/ 2057 h 2057"/>
              </a:gdLst>
              <a:ahLst/>
              <a:cxnLst>
                <a:cxn ang="0">
                  <a:pos x="connsiteX0" y="connsiteY0"/>
                </a:cxn>
                <a:cxn ang="0">
                  <a:pos x="connsiteX1" y="connsiteY1"/>
                </a:cxn>
                <a:cxn ang="0">
                  <a:pos x="connsiteX2" y="connsiteY2"/>
                </a:cxn>
              </a:cxnLst>
              <a:rect l="l" t="t" r="r" b="b"/>
              <a:pathLst>
                <a:path w="11201" h="2057">
                  <a:moveTo>
                    <a:pt x="11201" y="2057"/>
                  </a:moveTo>
                  <a:cubicBezTo>
                    <a:pt x="7544" y="1600"/>
                    <a:pt x="3658" y="914"/>
                    <a:pt x="0" y="0"/>
                  </a:cubicBezTo>
                  <a:cubicBezTo>
                    <a:pt x="3886" y="685"/>
                    <a:pt x="7544" y="1371"/>
                    <a:pt x="11201" y="2057"/>
                  </a:cubicBezTo>
                  <a:close/>
                </a:path>
              </a:pathLst>
            </a:custGeom>
            <a:solidFill>
              <a:srgbClr val="FFFFFF"/>
            </a:solidFill>
            <a:ln w="2286" cap="flat">
              <a:noFill/>
              <a:prstDash val="solid"/>
              <a:miter/>
            </a:ln>
          </p:spPr>
          <p:txBody>
            <a:bodyPr rtlCol="0" anchor="ctr"/>
            <a:lstStyle/>
            <a:p>
              <a:endParaRPr lang="en-US"/>
            </a:p>
          </p:txBody>
        </p:sp>
        <p:sp>
          <p:nvSpPr>
            <p:cNvPr id="2051" name="Freeform 2043">
              <a:extLst>
                <a:ext uri="{FF2B5EF4-FFF2-40B4-BE49-F238E27FC236}">
                  <a16:creationId xmlns:a16="http://schemas.microsoft.com/office/drawing/2014/main" id="{0D3AC6DF-BDFC-3F85-F34C-58064B36711F}"/>
                </a:ext>
              </a:extLst>
            </p:cNvPr>
            <p:cNvSpPr/>
            <p:nvPr/>
          </p:nvSpPr>
          <p:spPr>
            <a:xfrm>
              <a:off x="3173248" y="4503877"/>
              <a:ext cx="1828" cy="1371"/>
            </a:xfrm>
            <a:custGeom>
              <a:avLst/>
              <a:gdLst>
                <a:gd name="connsiteX0" fmla="*/ 1829 w 1828"/>
                <a:gd name="connsiteY0" fmla="*/ 0 h 1371"/>
                <a:gd name="connsiteX1" fmla="*/ 0 w 1828"/>
                <a:gd name="connsiteY1" fmla="*/ 1372 h 1371"/>
                <a:gd name="connsiteX2" fmla="*/ 1829 w 1828"/>
                <a:gd name="connsiteY2" fmla="*/ 0 h 1371"/>
              </a:gdLst>
              <a:ahLst/>
              <a:cxnLst>
                <a:cxn ang="0">
                  <a:pos x="connsiteX0" y="connsiteY0"/>
                </a:cxn>
                <a:cxn ang="0">
                  <a:pos x="connsiteX1" y="connsiteY1"/>
                </a:cxn>
                <a:cxn ang="0">
                  <a:pos x="connsiteX2" y="connsiteY2"/>
                </a:cxn>
              </a:cxnLst>
              <a:rect l="l" t="t" r="r" b="b"/>
              <a:pathLst>
                <a:path w="1828" h="1371">
                  <a:moveTo>
                    <a:pt x="1829" y="0"/>
                  </a:moveTo>
                  <a:cubicBezTo>
                    <a:pt x="1143" y="457"/>
                    <a:pt x="686" y="914"/>
                    <a:pt x="0" y="1372"/>
                  </a:cubicBezTo>
                  <a:cubicBezTo>
                    <a:pt x="457" y="914"/>
                    <a:pt x="1143" y="457"/>
                    <a:pt x="1829" y="0"/>
                  </a:cubicBezTo>
                  <a:close/>
                </a:path>
              </a:pathLst>
            </a:custGeom>
            <a:solidFill>
              <a:srgbClr val="FFFFFF"/>
            </a:solidFill>
            <a:ln w="2286" cap="flat">
              <a:noFill/>
              <a:prstDash val="solid"/>
              <a:miter/>
            </a:ln>
          </p:spPr>
          <p:txBody>
            <a:bodyPr rtlCol="0" anchor="ctr"/>
            <a:lstStyle/>
            <a:p>
              <a:endParaRPr lang="en-US"/>
            </a:p>
          </p:txBody>
        </p:sp>
        <p:sp>
          <p:nvSpPr>
            <p:cNvPr id="2052" name="Freeform 2044">
              <a:extLst>
                <a:ext uri="{FF2B5EF4-FFF2-40B4-BE49-F238E27FC236}">
                  <a16:creationId xmlns:a16="http://schemas.microsoft.com/office/drawing/2014/main" id="{A433DAE3-8F9E-6C0A-C4B2-74F9C25A97CB}"/>
                </a:ext>
              </a:extLst>
            </p:cNvPr>
            <p:cNvSpPr/>
            <p:nvPr/>
          </p:nvSpPr>
          <p:spPr>
            <a:xfrm>
              <a:off x="3145588" y="4603089"/>
              <a:ext cx="2286" cy="7315"/>
            </a:xfrm>
            <a:custGeom>
              <a:avLst/>
              <a:gdLst>
                <a:gd name="connsiteX0" fmla="*/ 2286 w 2286"/>
                <a:gd name="connsiteY0" fmla="*/ 0 h 7315"/>
                <a:gd name="connsiteX1" fmla="*/ 0 w 2286"/>
                <a:gd name="connsiteY1" fmla="*/ 7315 h 7315"/>
                <a:gd name="connsiteX2" fmla="*/ 2286 w 2286"/>
                <a:gd name="connsiteY2" fmla="*/ 0 h 7315"/>
              </a:gdLst>
              <a:ahLst/>
              <a:cxnLst>
                <a:cxn ang="0">
                  <a:pos x="connsiteX0" y="connsiteY0"/>
                </a:cxn>
                <a:cxn ang="0">
                  <a:pos x="connsiteX1" y="connsiteY1"/>
                </a:cxn>
                <a:cxn ang="0">
                  <a:pos x="connsiteX2" y="connsiteY2"/>
                </a:cxn>
              </a:cxnLst>
              <a:rect l="l" t="t" r="r" b="b"/>
              <a:pathLst>
                <a:path w="2286" h="7315">
                  <a:moveTo>
                    <a:pt x="2286" y="0"/>
                  </a:moveTo>
                  <a:cubicBezTo>
                    <a:pt x="1829" y="2743"/>
                    <a:pt x="914" y="5029"/>
                    <a:pt x="0" y="7315"/>
                  </a:cubicBezTo>
                  <a:cubicBezTo>
                    <a:pt x="1143" y="5029"/>
                    <a:pt x="1829" y="2515"/>
                    <a:pt x="2286" y="0"/>
                  </a:cubicBezTo>
                  <a:close/>
                </a:path>
              </a:pathLst>
            </a:custGeom>
            <a:solidFill>
              <a:srgbClr val="FFFFFF"/>
            </a:solidFill>
            <a:ln w="2286" cap="flat">
              <a:noFill/>
              <a:prstDash val="solid"/>
              <a:miter/>
            </a:ln>
          </p:spPr>
          <p:txBody>
            <a:bodyPr rtlCol="0" anchor="ctr"/>
            <a:lstStyle/>
            <a:p>
              <a:endParaRPr lang="en-US"/>
            </a:p>
          </p:txBody>
        </p:sp>
        <p:sp>
          <p:nvSpPr>
            <p:cNvPr id="2053" name="Freeform 2045">
              <a:extLst>
                <a:ext uri="{FF2B5EF4-FFF2-40B4-BE49-F238E27FC236}">
                  <a16:creationId xmlns:a16="http://schemas.microsoft.com/office/drawing/2014/main" id="{14EB6CDC-6B9F-0F43-71F9-20134712244D}"/>
                </a:ext>
              </a:extLst>
            </p:cNvPr>
            <p:cNvSpPr/>
            <p:nvPr/>
          </p:nvSpPr>
          <p:spPr>
            <a:xfrm>
              <a:off x="3142159" y="4612690"/>
              <a:ext cx="2514" cy="4114"/>
            </a:xfrm>
            <a:custGeom>
              <a:avLst/>
              <a:gdLst>
                <a:gd name="connsiteX0" fmla="*/ 2515 w 2514"/>
                <a:gd name="connsiteY0" fmla="*/ 0 h 4114"/>
                <a:gd name="connsiteX1" fmla="*/ 0 w 2514"/>
                <a:gd name="connsiteY1" fmla="*/ 4115 h 4114"/>
                <a:gd name="connsiteX2" fmla="*/ 2515 w 2514"/>
                <a:gd name="connsiteY2" fmla="*/ 0 h 4114"/>
              </a:gdLst>
              <a:ahLst/>
              <a:cxnLst>
                <a:cxn ang="0">
                  <a:pos x="connsiteX0" y="connsiteY0"/>
                </a:cxn>
                <a:cxn ang="0">
                  <a:pos x="connsiteX1" y="connsiteY1"/>
                </a:cxn>
                <a:cxn ang="0">
                  <a:pos x="connsiteX2" y="connsiteY2"/>
                </a:cxn>
              </a:cxnLst>
              <a:rect l="l" t="t" r="r" b="b"/>
              <a:pathLst>
                <a:path w="2514" h="4114">
                  <a:moveTo>
                    <a:pt x="2515" y="0"/>
                  </a:moveTo>
                  <a:cubicBezTo>
                    <a:pt x="1829" y="1372"/>
                    <a:pt x="914" y="2743"/>
                    <a:pt x="0" y="4115"/>
                  </a:cubicBezTo>
                  <a:cubicBezTo>
                    <a:pt x="914" y="2743"/>
                    <a:pt x="1600" y="1372"/>
                    <a:pt x="2515" y="0"/>
                  </a:cubicBezTo>
                  <a:close/>
                </a:path>
              </a:pathLst>
            </a:custGeom>
            <a:solidFill>
              <a:srgbClr val="FFFFFF"/>
            </a:solidFill>
            <a:ln w="2286" cap="flat">
              <a:noFill/>
              <a:prstDash val="solid"/>
              <a:miter/>
            </a:ln>
          </p:spPr>
          <p:txBody>
            <a:bodyPr rtlCol="0" anchor="ctr"/>
            <a:lstStyle/>
            <a:p>
              <a:endParaRPr lang="en-US"/>
            </a:p>
          </p:txBody>
        </p:sp>
        <p:sp>
          <p:nvSpPr>
            <p:cNvPr id="2054" name="Freeform 2046">
              <a:extLst>
                <a:ext uri="{FF2B5EF4-FFF2-40B4-BE49-F238E27FC236}">
                  <a16:creationId xmlns:a16="http://schemas.microsoft.com/office/drawing/2014/main" id="{08603C0B-70E5-2119-A416-AEED73802D68}"/>
                </a:ext>
              </a:extLst>
            </p:cNvPr>
            <p:cNvSpPr/>
            <p:nvPr/>
          </p:nvSpPr>
          <p:spPr>
            <a:xfrm>
              <a:off x="3146731" y="4576800"/>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686"/>
                    <a:pt x="229" y="1143"/>
                    <a:pt x="229"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2055" name="Freeform 2047">
              <a:extLst>
                <a:ext uri="{FF2B5EF4-FFF2-40B4-BE49-F238E27FC236}">
                  <a16:creationId xmlns:a16="http://schemas.microsoft.com/office/drawing/2014/main" id="{269FCF6C-779D-5E54-72A3-F280EB9DC51E}"/>
                </a:ext>
              </a:extLst>
            </p:cNvPr>
            <p:cNvSpPr/>
            <p:nvPr/>
          </p:nvSpPr>
          <p:spPr>
            <a:xfrm>
              <a:off x="3146045" y="4568571"/>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2056" name="Freeform 2048">
              <a:extLst>
                <a:ext uri="{FF2B5EF4-FFF2-40B4-BE49-F238E27FC236}">
                  <a16:creationId xmlns:a16="http://schemas.microsoft.com/office/drawing/2014/main" id="{9A210CE9-975A-D1E4-BD12-61CF121E62B9}"/>
                </a:ext>
              </a:extLst>
            </p:cNvPr>
            <p:cNvSpPr/>
            <p:nvPr/>
          </p:nvSpPr>
          <p:spPr>
            <a:xfrm>
              <a:off x="3153132" y="45281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372"/>
                    <a:pt x="0" y="1829"/>
                  </a:cubicBezTo>
                  <a:cubicBezTo>
                    <a:pt x="229"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2057" name="Freeform 2049">
              <a:extLst>
                <a:ext uri="{FF2B5EF4-FFF2-40B4-BE49-F238E27FC236}">
                  <a16:creationId xmlns:a16="http://schemas.microsoft.com/office/drawing/2014/main" id="{AD1350B1-FCF3-36DA-8A24-ED87FE9D3F79}"/>
                </a:ext>
              </a:extLst>
            </p:cNvPr>
            <p:cNvSpPr/>
            <p:nvPr/>
          </p:nvSpPr>
          <p:spPr>
            <a:xfrm>
              <a:off x="3146045" y="4571542"/>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0" y="1143"/>
                    <a:pt x="229" y="1600"/>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2058" name="Freeform 2050">
              <a:extLst>
                <a:ext uri="{FF2B5EF4-FFF2-40B4-BE49-F238E27FC236}">
                  <a16:creationId xmlns:a16="http://schemas.microsoft.com/office/drawing/2014/main" id="{6C51C7A7-ECED-8DF5-369B-E8984DCF0F0B}"/>
                </a:ext>
              </a:extLst>
            </p:cNvPr>
            <p:cNvSpPr/>
            <p:nvPr/>
          </p:nvSpPr>
          <p:spPr>
            <a:xfrm>
              <a:off x="3070378" y="4636008"/>
              <a:ext cx="11887" cy="685"/>
            </a:xfrm>
            <a:custGeom>
              <a:avLst/>
              <a:gdLst>
                <a:gd name="connsiteX0" fmla="*/ 11887 w 11887"/>
                <a:gd name="connsiteY0" fmla="*/ 686 h 685"/>
                <a:gd name="connsiteX1" fmla="*/ 0 w 11887"/>
                <a:gd name="connsiteY1" fmla="*/ 0 h 685"/>
                <a:gd name="connsiteX2" fmla="*/ 11887 w 11887"/>
                <a:gd name="connsiteY2" fmla="*/ 686 h 685"/>
              </a:gdLst>
              <a:ahLst/>
              <a:cxnLst>
                <a:cxn ang="0">
                  <a:pos x="connsiteX0" y="connsiteY0"/>
                </a:cxn>
                <a:cxn ang="0">
                  <a:pos x="connsiteX1" y="connsiteY1"/>
                </a:cxn>
                <a:cxn ang="0">
                  <a:pos x="connsiteX2" y="connsiteY2"/>
                </a:cxn>
              </a:cxnLst>
              <a:rect l="l" t="t" r="r" b="b"/>
              <a:pathLst>
                <a:path w="11887" h="685">
                  <a:moveTo>
                    <a:pt x="11887" y="686"/>
                  </a:moveTo>
                  <a:cubicBezTo>
                    <a:pt x="8001" y="686"/>
                    <a:pt x="3886" y="457"/>
                    <a:pt x="0" y="0"/>
                  </a:cubicBezTo>
                  <a:cubicBezTo>
                    <a:pt x="3886" y="229"/>
                    <a:pt x="7772" y="457"/>
                    <a:pt x="11887" y="686"/>
                  </a:cubicBezTo>
                  <a:close/>
                </a:path>
              </a:pathLst>
            </a:custGeom>
            <a:solidFill>
              <a:srgbClr val="FFFFFF"/>
            </a:solidFill>
            <a:ln w="2286" cap="flat">
              <a:noFill/>
              <a:prstDash val="solid"/>
              <a:miter/>
            </a:ln>
          </p:spPr>
          <p:txBody>
            <a:bodyPr rtlCol="0" anchor="ctr"/>
            <a:lstStyle/>
            <a:p>
              <a:endParaRPr lang="en-US"/>
            </a:p>
          </p:txBody>
        </p:sp>
        <p:sp>
          <p:nvSpPr>
            <p:cNvPr id="2059" name="Freeform 2051">
              <a:extLst>
                <a:ext uri="{FF2B5EF4-FFF2-40B4-BE49-F238E27FC236}">
                  <a16:creationId xmlns:a16="http://schemas.microsoft.com/office/drawing/2014/main" id="{3DD1A721-6A2B-0610-ABE7-C1ECA304FDED}"/>
                </a:ext>
              </a:extLst>
            </p:cNvPr>
            <p:cNvSpPr/>
            <p:nvPr/>
          </p:nvSpPr>
          <p:spPr>
            <a:xfrm>
              <a:off x="3003856" y="4619777"/>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0"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2060" name="Freeform 2052">
              <a:extLst>
                <a:ext uri="{FF2B5EF4-FFF2-40B4-BE49-F238E27FC236}">
                  <a16:creationId xmlns:a16="http://schemas.microsoft.com/office/drawing/2014/main" id="{2A36309F-5165-D03D-CF31-9ADE539E9866}"/>
                </a:ext>
              </a:extLst>
            </p:cNvPr>
            <p:cNvSpPr/>
            <p:nvPr/>
          </p:nvSpPr>
          <p:spPr>
            <a:xfrm>
              <a:off x="3001113" y="4618405"/>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457" y="229"/>
                    <a:pt x="0" y="0"/>
                  </a:cubicBezTo>
                  <a:cubicBezTo>
                    <a:pt x="457"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2061" name="Freeform 2053">
              <a:extLst>
                <a:ext uri="{FF2B5EF4-FFF2-40B4-BE49-F238E27FC236}">
                  <a16:creationId xmlns:a16="http://schemas.microsoft.com/office/drawing/2014/main" id="{0E1F5AC1-832B-909F-8BA6-AD9D8CC582E3}"/>
                </a:ext>
              </a:extLst>
            </p:cNvPr>
            <p:cNvSpPr/>
            <p:nvPr/>
          </p:nvSpPr>
          <p:spPr>
            <a:xfrm>
              <a:off x="3051633" y="4633493"/>
              <a:ext cx="1828" cy="228"/>
            </a:xfrm>
            <a:custGeom>
              <a:avLst/>
              <a:gdLst>
                <a:gd name="connsiteX0" fmla="*/ 1829 w 1828"/>
                <a:gd name="connsiteY0" fmla="*/ 229 h 228"/>
                <a:gd name="connsiteX1" fmla="*/ 0 w 1828"/>
                <a:gd name="connsiteY1" fmla="*/ 0 h 228"/>
                <a:gd name="connsiteX2" fmla="*/ 1829 w 1828"/>
                <a:gd name="connsiteY2" fmla="*/ 229 h 228"/>
              </a:gdLst>
              <a:ahLst/>
              <a:cxnLst>
                <a:cxn ang="0">
                  <a:pos x="connsiteX0" y="connsiteY0"/>
                </a:cxn>
                <a:cxn ang="0">
                  <a:pos x="connsiteX1" y="connsiteY1"/>
                </a:cxn>
                <a:cxn ang="0">
                  <a:pos x="connsiteX2" y="connsiteY2"/>
                </a:cxn>
              </a:cxnLst>
              <a:rect l="l" t="t" r="r" b="b"/>
              <a:pathLst>
                <a:path w="1828" h="228">
                  <a:moveTo>
                    <a:pt x="1829" y="229"/>
                  </a:moveTo>
                  <a:cubicBezTo>
                    <a:pt x="1143" y="229"/>
                    <a:pt x="686" y="0"/>
                    <a:pt x="0" y="0"/>
                  </a:cubicBezTo>
                  <a:cubicBezTo>
                    <a:pt x="686" y="0"/>
                    <a:pt x="1372" y="229"/>
                    <a:pt x="1829" y="229"/>
                  </a:cubicBezTo>
                  <a:close/>
                </a:path>
              </a:pathLst>
            </a:custGeom>
            <a:solidFill>
              <a:srgbClr val="FFFFFF"/>
            </a:solidFill>
            <a:ln w="2286" cap="flat">
              <a:noFill/>
              <a:prstDash val="solid"/>
              <a:miter/>
            </a:ln>
          </p:spPr>
          <p:txBody>
            <a:bodyPr rtlCol="0" anchor="ctr"/>
            <a:lstStyle/>
            <a:p>
              <a:endParaRPr lang="en-US"/>
            </a:p>
          </p:txBody>
        </p:sp>
        <p:sp>
          <p:nvSpPr>
            <p:cNvPr id="2062" name="Freeform 2054">
              <a:extLst>
                <a:ext uri="{FF2B5EF4-FFF2-40B4-BE49-F238E27FC236}">
                  <a16:creationId xmlns:a16="http://schemas.microsoft.com/office/drawing/2014/main" id="{931399AF-3246-7198-8FE9-AACEA6149FD5}"/>
                </a:ext>
              </a:extLst>
            </p:cNvPr>
            <p:cNvSpPr/>
            <p:nvPr/>
          </p:nvSpPr>
          <p:spPr>
            <a:xfrm>
              <a:off x="3028316" y="4628007"/>
              <a:ext cx="2514" cy="685"/>
            </a:xfrm>
            <a:custGeom>
              <a:avLst/>
              <a:gdLst>
                <a:gd name="connsiteX0" fmla="*/ 2515 w 2514"/>
                <a:gd name="connsiteY0" fmla="*/ 686 h 685"/>
                <a:gd name="connsiteX1" fmla="*/ 0 w 2514"/>
                <a:gd name="connsiteY1" fmla="*/ 0 h 685"/>
                <a:gd name="connsiteX2" fmla="*/ 2515 w 2514"/>
                <a:gd name="connsiteY2" fmla="*/ 686 h 685"/>
              </a:gdLst>
              <a:ahLst/>
              <a:cxnLst>
                <a:cxn ang="0">
                  <a:pos x="connsiteX0" y="connsiteY0"/>
                </a:cxn>
                <a:cxn ang="0">
                  <a:pos x="connsiteX1" y="connsiteY1"/>
                </a:cxn>
                <a:cxn ang="0">
                  <a:pos x="connsiteX2" y="connsiteY2"/>
                </a:cxn>
              </a:cxnLst>
              <a:rect l="l" t="t" r="r" b="b"/>
              <a:pathLst>
                <a:path w="2514" h="685">
                  <a:moveTo>
                    <a:pt x="2515" y="686"/>
                  </a:moveTo>
                  <a:cubicBezTo>
                    <a:pt x="1600" y="457"/>
                    <a:pt x="914" y="229"/>
                    <a:pt x="0" y="0"/>
                  </a:cubicBezTo>
                  <a:cubicBezTo>
                    <a:pt x="914" y="229"/>
                    <a:pt x="1600" y="457"/>
                    <a:pt x="2515" y="686"/>
                  </a:cubicBezTo>
                  <a:close/>
                </a:path>
              </a:pathLst>
            </a:custGeom>
            <a:solidFill>
              <a:srgbClr val="FFFFFF"/>
            </a:solidFill>
            <a:ln w="2286" cap="flat">
              <a:noFill/>
              <a:prstDash val="solid"/>
              <a:miter/>
            </a:ln>
          </p:spPr>
          <p:txBody>
            <a:bodyPr rtlCol="0" anchor="ctr"/>
            <a:lstStyle/>
            <a:p>
              <a:endParaRPr lang="en-US"/>
            </a:p>
          </p:txBody>
        </p:sp>
        <p:sp>
          <p:nvSpPr>
            <p:cNvPr id="2063" name="Freeform 2055">
              <a:extLst>
                <a:ext uri="{FF2B5EF4-FFF2-40B4-BE49-F238E27FC236}">
                  <a16:creationId xmlns:a16="http://schemas.microsoft.com/office/drawing/2014/main" id="{4C33FCF1-5A7B-D0F6-AE75-FF5225D5C225}"/>
                </a:ext>
              </a:extLst>
            </p:cNvPr>
            <p:cNvSpPr/>
            <p:nvPr/>
          </p:nvSpPr>
          <p:spPr>
            <a:xfrm>
              <a:off x="3146274" y="4574057"/>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229" y="1143"/>
                    <a:pt x="229" y="1600"/>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2064" name="Freeform 2056">
              <a:extLst>
                <a:ext uri="{FF2B5EF4-FFF2-40B4-BE49-F238E27FC236}">
                  <a16:creationId xmlns:a16="http://schemas.microsoft.com/office/drawing/2014/main" id="{0A693FD8-B3A0-97CB-DC08-E36656566179}"/>
                </a:ext>
              </a:extLst>
            </p:cNvPr>
            <p:cNvSpPr/>
            <p:nvPr/>
          </p:nvSpPr>
          <p:spPr>
            <a:xfrm>
              <a:off x="3148102" y="45431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0" y="1143"/>
                    <a:pt x="229" y="457"/>
                    <a:pt x="457" y="0"/>
                  </a:cubicBezTo>
                  <a:close/>
                </a:path>
              </a:pathLst>
            </a:custGeom>
            <a:solidFill>
              <a:srgbClr val="FFFFFF"/>
            </a:solidFill>
            <a:ln w="2286" cap="flat">
              <a:noFill/>
              <a:prstDash val="solid"/>
              <a:miter/>
            </a:ln>
          </p:spPr>
          <p:txBody>
            <a:bodyPr rtlCol="0" anchor="ctr"/>
            <a:lstStyle/>
            <a:p>
              <a:endParaRPr lang="en-US"/>
            </a:p>
          </p:txBody>
        </p:sp>
        <p:sp>
          <p:nvSpPr>
            <p:cNvPr id="2065" name="Freeform 2057">
              <a:extLst>
                <a:ext uri="{FF2B5EF4-FFF2-40B4-BE49-F238E27FC236}">
                  <a16:creationId xmlns:a16="http://schemas.microsoft.com/office/drawing/2014/main" id="{940AE314-F2A9-B343-9A71-11AA77507E7E}"/>
                </a:ext>
              </a:extLst>
            </p:cNvPr>
            <p:cNvSpPr/>
            <p:nvPr/>
          </p:nvSpPr>
          <p:spPr>
            <a:xfrm>
              <a:off x="3149017" y="4539538"/>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0" y="1143"/>
                    <a:pt x="0" y="1829"/>
                  </a:cubicBezTo>
                  <a:cubicBezTo>
                    <a:pt x="0" y="1372"/>
                    <a:pt x="229" y="686"/>
                    <a:pt x="457" y="0"/>
                  </a:cubicBezTo>
                  <a:close/>
                </a:path>
              </a:pathLst>
            </a:custGeom>
            <a:solidFill>
              <a:srgbClr val="FFFFFF"/>
            </a:solidFill>
            <a:ln w="2286" cap="flat">
              <a:noFill/>
              <a:prstDash val="solid"/>
              <a:miter/>
            </a:ln>
          </p:spPr>
          <p:txBody>
            <a:bodyPr rtlCol="0" anchor="ctr"/>
            <a:lstStyle/>
            <a:p>
              <a:endParaRPr lang="en-US"/>
            </a:p>
          </p:txBody>
        </p:sp>
        <p:sp>
          <p:nvSpPr>
            <p:cNvPr id="2066" name="Freeform 2058">
              <a:extLst>
                <a:ext uri="{FF2B5EF4-FFF2-40B4-BE49-F238E27FC236}">
                  <a16:creationId xmlns:a16="http://schemas.microsoft.com/office/drawing/2014/main" id="{BFD7FFF0-BFD0-CD3A-5394-86CCC735DCEB}"/>
                </a:ext>
              </a:extLst>
            </p:cNvPr>
            <p:cNvSpPr/>
            <p:nvPr/>
          </p:nvSpPr>
          <p:spPr>
            <a:xfrm>
              <a:off x="3151303" y="4531537"/>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2067" name="Freeform 2059">
              <a:extLst>
                <a:ext uri="{FF2B5EF4-FFF2-40B4-BE49-F238E27FC236}">
                  <a16:creationId xmlns:a16="http://schemas.microsoft.com/office/drawing/2014/main" id="{1ECB3D9F-EBA9-4B6F-75E8-21DB5BA0E92B}"/>
                </a:ext>
              </a:extLst>
            </p:cNvPr>
            <p:cNvSpPr/>
            <p:nvPr/>
          </p:nvSpPr>
          <p:spPr>
            <a:xfrm>
              <a:off x="3149931" y="4535881"/>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2068" name="Freeform 2060">
              <a:extLst>
                <a:ext uri="{FF2B5EF4-FFF2-40B4-BE49-F238E27FC236}">
                  <a16:creationId xmlns:a16="http://schemas.microsoft.com/office/drawing/2014/main" id="{7196E42B-7C06-E00B-B4EE-D8A512435576}"/>
                </a:ext>
              </a:extLst>
            </p:cNvPr>
            <p:cNvSpPr/>
            <p:nvPr/>
          </p:nvSpPr>
          <p:spPr>
            <a:xfrm>
              <a:off x="3145816" y="456559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2069" name="Freeform 2061">
              <a:extLst>
                <a:ext uri="{FF2B5EF4-FFF2-40B4-BE49-F238E27FC236}">
                  <a16:creationId xmlns:a16="http://schemas.microsoft.com/office/drawing/2014/main" id="{91E25688-3529-2700-A03D-AE77DE62DEDF}"/>
                </a:ext>
              </a:extLst>
            </p:cNvPr>
            <p:cNvSpPr/>
            <p:nvPr/>
          </p:nvSpPr>
          <p:spPr>
            <a:xfrm>
              <a:off x="3147188" y="45463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229" y="1143"/>
                    <a:pt x="457" y="686"/>
                    <a:pt x="457" y="0"/>
                  </a:cubicBezTo>
                  <a:close/>
                </a:path>
              </a:pathLst>
            </a:custGeom>
            <a:solidFill>
              <a:srgbClr val="FFFFFF"/>
            </a:solidFill>
            <a:ln w="2286" cap="flat">
              <a:noFill/>
              <a:prstDash val="solid"/>
              <a:miter/>
            </a:ln>
          </p:spPr>
          <p:txBody>
            <a:bodyPr rtlCol="0" anchor="ctr"/>
            <a:lstStyle/>
            <a:p>
              <a:endParaRPr lang="en-US"/>
            </a:p>
          </p:txBody>
        </p:sp>
        <p:sp>
          <p:nvSpPr>
            <p:cNvPr id="2070" name="Freeform 2062">
              <a:extLst>
                <a:ext uri="{FF2B5EF4-FFF2-40B4-BE49-F238E27FC236}">
                  <a16:creationId xmlns:a16="http://schemas.microsoft.com/office/drawing/2014/main" id="{81F03FA6-B986-2515-647D-80607D7F9AC7}"/>
                </a:ext>
              </a:extLst>
            </p:cNvPr>
            <p:cNvSpPr/>
            <p:nvPr/>
          </p:nvSpPr>
          <p:spPr>
            <a:xfrm>
              <a:off x="3145943" y="4559427"/>
              <a:ext cx="101" cy="1600"/>
            </a:xfrm>
            <a:custGeom>
              <a:avLst/>
              <a:gdLst>
                <a:gd name="connsiteX0" fmla="*/ 102 w 101"/>
                <a:gd name="connsiteY0" fmla="*/ 0 h 1600"/>
                <a:gd name="connsiteX1" fmla="*/ 102 w 101"/>
                <a:gd name="connsiteY1" fmla="*/ 1600 h 1600"/>
                <a:gd name="connsiteX2" fmla="*/ 102 w 101"/>
                <a:gd name="connsiteY2" fmla="*/ 0 h 1600"/>
              </a:gdLst>
              <a:ahLst/>
              <a:cxnLst>
                <a:cxn ang="0">
                  <a:pos x="connsiteX0" y="connsiteY0"/>
                </a:cxn>
                <a:cxn ang="0">
                  <a:pos x="connsiteX1" y="connsiteY1"/>
                </a:cxn>
                <a:cxn ang="0">
                  <a:pos x="connsiteX2" y="connsiteY2"/>
                </a:cxn>
              </a:cxnLst>
              <a:rect l="l" t="t" r="r" b="b"/>
              <a:pathLst>
                <a:path w="101" h="1600">
                  <a:moveTo>
                    <a:pt x="102" y="0"/>
                  </a:moveTo>
                  <a:cubicBezTo>
                    <a:pt x="102" y="457"/>
                    <a:pt x="102" y="1143"/>
                    <a:pt x="102" y="1600"/>
                  </a:cubicBezTo>
                  <a:cubicBezTo>
                    <a:pt x="-127" y="1143"/>
                    <a:pt x="102" y="686"/>
                    <a:pt x="102" y="0"/>
                  </a:cubicBezTo>
                  <a:close/>
                </a:path>
              </a:pathLst>
            </a:custGeom>
            <a:solidFill>
              <a:srgbClr val="FFFFFF"/>
            </a:solidFill>
            <a:ln w="2286" cap="flat">
              <a:noFill/>
              <a:prstDash val="solid"/>
              <a:miter/>
            </a:ln>
          </p:spPr>
          <p:txBody>
            <a:bodyPr rtlCol="0" anchor="ctr"/>
            <a:lstStyle/>
            <a:p>
              <a:endParaRPr lang="en-US"/>
            </a:p>
          </p:txBody>
        </p:sp>
        <p:sp>
          <p:nvSpPr>
            <p:cNvPr id="2071" name="Freeform 2063">
              <a:extLst>
                <a:ext uri="{FF2B5EF4-FFF2-40B4-BE49-F238E27FC236}">
                  <a16:creationId xmlns:a16="http://schemas.microsoft.com/office/drawing/2014/main" id="{FA3BCBBB-BABD-F352-233A-6FB30520FC81}"/>
                </a:ext>
              </a:extLst>
            </p:cNvPr>
            <p:cNvSpPr/>
            <p:nvPr/>
          </p:nvSpPr>
          <p:spPr>
            <a:xfrm>
              <a:off x="3146731" y="4549825"/>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0" y="1143"/>
                    <a:pt x="229" y="457"/>
                    <a:pt x="229" y="0"/>
                  </a:cubicBezTo>
                  <a:close/>
                </a:path>
              </a:pathLst>
            </a:custGeom>
            <a:solidFill>
              <a:srgbClr val="FFFFFF"/>
            </a:solidFill>
            <a:ln w="2286" cap="flat">
              <a:noFill/>
              <a:prstDash val="solid"/>
              <a:miter/>
            </a:ln>
          </p:spPr>
          <p:txBody>
            <a:bodyPr rtlCol="0" anchor="ctr"/>
            <a:lstStyle/>
            <a:p>
              <a:endParaRPr lang="en-US"/>
            </a:p>
          </p:txBody>
        </p:sp>
        <p:sp>
          <p:nvSpPr>
            <p:cNvPr id="2072" name="Freeform 2064">
              <a:extLst>
                <a:ext uri="{FF2B5EF4-FFF2-40B4-BE49-F238E27FC236}">
                  <a16:creationId xmlns:a16="http://schemas.microsoft.com/office/drawing/2014/main" id="{0100FB9A-B892-2A14-A8E9-8CDD3D487EF2}"/>
                </a:ext>
              </a:extLst>
            </p:cNvPr>
            <p:cNvSpPr/>
            <p:nvPr/>
          </p:nvSpPr>
          <p:spPr>
            <a:xfrm>
              <a:off x="3146045" y="455645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229" y="1143"/>
                    <a:pt x="0" y="1600"/>
                  </a:cubicBezTo>
                  <a:cubicBezTo>
                    <a:pt x="0" y="1143"/>
                    <a:pt x="0" y="457"/>
                    <a:pt x="229" y="0"/>
                  </a:cubicBezTo>
                  <a:close/>
                </a:path>
              </a:pathLst>
            </a:custGeom>
            <a:solidFill>
              <a:srgbClr val="FFFFFF"/>
            </a:solidFill>
            <a:ln w="2286" cap="flat">
              <a:noFill/>
              <a:prstDash val="solid"/>
              <a:miter/>
            </a:ln>
          </p:spPr>
          <p:txBody>
            <a:bodyPr rtlCol="0" anchor="ctr"/>
            <a:lstStyle/>
            <a:p>
              <a:endParaRPr lang="en-US"/>
            </a:p>
          </p:txBody>
        </p:sp>
        <p:sp>
          <p:nvSpPr>
            <p:cNvPr id="2073" name="Freeform 2065">
              <a:extLst>
                <a:ext uri="{FF2B5EF4-FFF2-40B4-BE49-F238E27FC236}">
                  <a16:creationId xmlns:a16="http://schemas.microsoft.com/office/drawing/2014/main" id="{9B6D25D5-3A8B-A861-D5A3-C9DEEEA542DA}"/>
                </a:ext>
              </a:extLst>
            </p:cNvPr>
            <p:cNvSpPr/>
            <p:nvPr/>
          </p:nvSpPr>
          <p:spPr>
            <a:xfrm>
              <a:off x="3146274" y="4553026"/>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2074" name="Freeform 2066">
              <a:extLst>
                <a:ext uri="{FF2B5EF4-FFF2-40B4-BE49-F238E27FC236}">
                  <a16:creationId xmlns:a16="http://schemas.microsoft.com/office/drawing/2014/main" id="{76139F72-E456-B1DF-BD3D-4EB6F2B26506}"/>
                </a:ext>
              </a:extLst>
            </p:cNvPr>
            <p:cNvSpPr/>
            <p:nvPr/>
          </p:nvSpPr>
          <p:spPr>
            <a:xfrm>
              <a:off x="3111755" y="5181447"/>
              <a:ext cx="1143" cy="2743"/>
            </a:xfrm>
            <a:custGeom>
              <a:avLst/>
              <a:gdLst>
                <a:gd name="connsiteX0" fmla="*/ 1143 w 1143"/>
                <a:gd name="connsiteY0" fmla="*/ 2743 h 2743"/>
                <a:gd name="connsiteX1" fmla="*/ 0 w 1143"/>
                <a:gd name="connsiteY1" fmla="*/ 0 h 2743"/>
                <a:gd name="connsiteX2" fmla="*/ 1143 w 1143"/>
                <a:gd name="connsiteY2" fmla="*/ 2743 h 2743"/>
              </a:gdLst>
              <a:ahLst/>
              <a:cxnLst>
                <a:cxn ang="0">
                  <a:pos x="connsiteX0" y="connsiteY0"/>
                </a:cxn>
                <a:cxn ang="0">
                  <a:pos x="connsiteX1" y="connsiteY1"/>
                </a:cxn>
                <a:cxn ang="0">
                  <a:pos x="connsiteX2" y="connsiteY2"/>
                </a:cxn>
              </a:cxnLst>
              <a:rect l="l" t="t" r="r" b="b"/>
              <a:pathLst>
                <a:path w="1143" h="2743">
                  <a:moveTo>
                    <a:pt x="1143" y="2743"/>
                  </a:moveTo>
                  <a:cubicBezTo>
                    <a:pt x="686" y="1828"/>
                    <a:pt x="457" y="914"/>
                    <a:pt x="0" y="0"/>
                  </a:cubicBezTo>
                  <a:cubicBezTo>
                    <a:pt x="457" y="914"/>
                    <a:pt x="686" y="1828"/>
                    <a:pt x="1143" y="2743"/>
                  </a:cubicBezTo>
                  <a:close/>
                </a:path>
              </a:pathLst>
            </a:custGeom>
            <a:solidFill>
              <a:srgbClr val="FFFFFF"/>
            </a:solidFill>
            <a:ln w="2286" cap="flat">
              <a:noFill/>
              <a:prstDash val="solid"/>
              <a:miter/>
            </a:ln>
          </p:spPr>
          <p:txBody>
            <a:bodyPr rtlCol="0" anchor="ctr"/>
            <a:lstStyle/>
            <a:p>
              <a:endParaRPr lang="en-US"/>
            </a:p>
          </p:txBody>
        </p:sp>
        <p:sp>
          <p:nvSpPr>
            <p:cNvPr id="2075" name="Freeform 2067">
              <a:extLst>
                <a:ext uri="{FF2B5EF4-FFF2-40B4-BE49-F238E27FC236}">
                  <a16:creationId xmlns:a16="http://schemas.microsoft.com/office/drawing/2014/main" id="{499B1D08-1EB1-B5B3-EE15-9E61BE012820}"/>
                </a:ext>
              </a:extLst>
            </p:cNvPr>
            <p:cNvSpPr/>
            <p:nvPr/>
          </p:nvSpPr>
          <p:spPr>
            <a:xfrm>
              <a:off x="3328468" y="515081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229"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2076" name="Freeform 2068">
              <a:extLst>
                <a:ext uri="{FF2B5EF4-FFF2-40B4-BE49-F238E27FC236}">
                  <a16:creationId xmlns:a16="http://schemas.microsoft.com/office/drawing/2014/main" id="{947EF667-BF9B-9682-994F-3CFE1A350B26}"/>
                </a:ext>
              </a:extLst>
            </p:cNvPr>
            <p:cNvSpPr/>
            <p:nvPr/>
          </p:nvSpPr>
          <p:spPr>
            <a:xfrm>
              <a:off x="3324810" y="5168646"/>
              <a:ext cx="685" cy="2057"/>
            </a:xfrm>
            <a:custGeom>
              <a:avLst/>
              <a:gdLst>
                <a:gd name="connsiteX0" fmla="*/ 686 w 685"/>
                <a:gd name="connsiteY0" fmla="*/ 0 h 2057"/>
                <a:gd name="connsiteX1" fmla="*/ 0 w 685"/>
                <a:gd name="connsiteY1" fmla="*/ 2057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7"/>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2077" name="Freeform 2069">
              <a:extLst>
                <a:ext uri="{FF2B5EF4-FFF2-40B4-BE49-F238E27FC236}">
                  <a16:creationId xmlns:a16="http://schemas.microsoft.com/office/drawing/2014/main" id="{D60B0706-BD1B-868B-1703-4F18551653E7}"/>
                </a:ext>
              </a:extLst>
            </p:cNvPr>
            <p:cNvSpPr/>
            <p:nvPr/>
          </p:nvSpPr>
          <p:spPr>
            <a:xfrm>
              <a:off x="3323439" y="5172989"/>
              <a:ext cx="685" cy="2057"/>
            </a:xfrm>
            <a:custGeom>
              <a:avLst/>
              <a:gdLst>
                <a:gd name="connsiteX0" fmla="*/ 686 w 685"/>
                <a:gd name="connsiteY0" fmla="*/ 0 h 2057"/>
                <a:gd name="connsiteX1" fmla="*/ 0 w 685"/>
                <a:gd name="connsiteY1" fmla="*/ 2058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8"/>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2078" name="Freeform 2070">
              <a:extLst>
                <a:ext uri="{FF2B5EF4-FFF2-40B4-BE49-F238E27FC236}">
                  <a16:creationId xmlns:a16="http://schemas.microsoft.com/office/drawing/2014/main" id="{89E40527-7D74-C82C-99EE-CC19AF3268AF}"/>
                </a:ext>
              </a:extLst>
            </p:cNvPr>
            <p:cNvSpPr/>
            <p:nvPr/>
          </p:nvSpPr>
          <p:spPr>
            <a:xfrm>
              <a:off x="3326182" y="5164074"/>
              <a:ext cx="457" cy="2057"/>
            </a:xfrm>
            <a:custGeom>
              <a:avLst/>
              <a:gdLst>
                <a:gd name="connsiteX0" fmla="*/ 457 w 457"/>
                <a:gd name="connsiteY0" fmla="*/ 0 h 2057"/>
                <a:gd name="connsiteX1" fmla="*/ 0 w 457"/>
                <a:gd name="connsiteY1" fmla="*/ 2057 h 2057"/>
                <a:gd name="connsiteX2" fmla="*/ 457 w 457"/>
                <a:gd name="connsiteY2" fmla="*/ 0 h 2057"/>
              </a:gdLst>
              <a:ahLst/>
              <a:cxnLst>
                <a:cxn ang="0">
                  <a:pos x="connsiteX0" y="connsiteY0"/>
                </a:cxn>
                <a:cxn ang="0">
                  <a:pos x="connsiteX1" y="connsiteY1"/>
                </a:cxn>
                <a:cxn ang="0">
                  <a:pos x="connsiteX2" y="connsiteY2"/>
                </a:cxn>
              </a:cxnLst>
              <a:rect l="l" t="t" r="r" b="b"/>
              <a:pathLst>
                <a:path w="457" h="2057">
                  <a:moveTo>
                    <a:pt x="457" y="0"/>
                  </a:moveTo>
                  <a:cubicBezTo>
                    <a:pt x="229" y="686"/>
                    <a:pt x="229" y="1372"/>
                    <a:pt x="0" y="2057"/>
                  </a:cubicBezTo>
                  <a:cubicBezTo>
                    <a:pt x="229" y="1600"/>
                    <a:pt x="457" y="686"/>
                    <a:pt x="457" y="0"/>
                  </a:cubicBezTo>
                  <a:close/>
                </a:path>
              </a:pathLst>
            </a:custGeom>
            <a:solidFill>
              <a:srgbClr val="FFFFFF"/>
            </a:solidFill>
            <a:ln w="2286" cap="flat">
              <a:noFill/>
              <a:prstDash val="solid"/>
              <a:miter/>
            </a:ln>
          </p:spPr>
          <p:txBody>
            <a:bodyPr rtlCol="0" anchor="ctr"/>
            <a:lstStyle/>
            <a:p>
              <a:endParaRPr lang="en-US"/>
            </a:p>
          </p:txBody>
        </p:sp>
        <p:sp>
          <p:nvSpPr>
            <p:cNvPr id="2079" name="Freeform 2071">
              <a:extLst>
                <a:ext uri="{FF2B5EF4-FFF2-40B4-BE49-F238E27FC236}">
                  <a16:creationId xmlns:a16="http://schemas.microsoft.com/office/drawing/2014/main" id="{8453F6E5-58C3-C6CB-7BDB-4945E83B6DCC}"/>
                </a:ext>
              </a:extLst>
            </p:cNvPr>
            <p:cNvSpPr/>
            <p:nvPr/>
          </p:nvSpPr>
          <p:spPr>
            <a:xfrm>
              <a:off x="3328011" y="5155158"/>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5"/>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2080" name="Freeform 2072">
              <a:extLst>
                <a:ext uri="{FF2B5EF4-FFF2-40B4-BE49-F238E27FC236}">
                  <a16:creationId xmlns:a16="http://schemas.microsoft.com/office/drawing/2014/main" id="{D2D76210-7BAD-2FDC-1B2D-A9B058FA1EE3}"/>
                </a:ext>
              </a:extLst>
            </p:cNvPr>
            <p:cNvSpPr/>
            <p:nvPr/>
          </p:nvSpPr>
          <p:spPr>
            <a:xfrm>
              <a:off x="3327096" y="5159730"/>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5"/>
                    <a:pt x="229" y="1371"/>
                    <a:pt x="0" y="2286"/>
                  </a:cubicBezTo>
                  <a:cubicBezTo>
                    <a:pt x="229" y="1371"/>
                    <a:pt x="457" y="685"/>
                    <a:pt x="457" y="0"/>
                  </a:cubicBezTo>
                  <a:close/>
                </a:path>
              </a:pathLst>
            </a:custGeom>
            <a:solidFill>
              <a:srgbClr val="FFFFFF"/>
            </a:solidFill>
            <a:ln w="2286" cap="flat">
              <a:noFill/>
              <a:prstDash val="solid"/>
              <a:miter/>
            </a:ln>
          </p:spPr>
          <p:txBody>
            <a:bodyPr rtlCol="0" anchor="ctr"/>
            <a:lstStyle/>
            <a:p>
              <a:endParaRPr lang="en-US"/>
            </a:p>
          </p:txBody>
        </p:sp>
        <p:sp>
          <p:nvSpPr>
            <p:cNvPr id="2081" name="Freeform 2073">
              <a:extLst>
                <a:ext uri="{FF2B5EF4-FFF2-40B4-BE49-F238E27FC236}">
                  <a16:creationId xmlns:a16="http://schemas.microsoft.com/office/drawing/2014/main" id="{E00FA617-508D-4EE4-3203-EF2E49EBD1D5}"/>
                </a:ext>
              </a:extLst>
            </p:cNvPr>
            <p:cNvSpPr/>
            <p:nvPr/>
          </p:nvSpPr>
          <p:spPr>
            <a:xfrm>
              <a:off x="3321610" y="5177332"/>
              <a:ext cx="914" cy="2057"/>
            </a:xfrm>
            <a:custGeom>
              <a:avLst/>
              <a:gdLst>
                <a:gd name="connsiteX0" fmla="*/ 914 w 914"/>
                <a:gd name="connsiteY0" fmla="*/ 0 h 2057"/>
                <a:gd name="connsiteX1" fmla="*/ 0 w 914"/>
                <a:gd name="connsiteY1" fmla="*/ 2057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457" y="1371"/>
                    <a:pt x="0" y="2057"/>
                  </a:cubicBezTo>
                  <a:cubicBezTo>
                    <a:pt x="457" y="1371"/>
                    <a:pt x="686" y="686"/>
                    <a:pt x="914" y="0"/>
                  </a:cubicBezTo>
                  <a:close/>
                </a:path>
              </a:pathLst>
            </a:custGeom>
            <a:solidFill>
              <a:srgbClr val="FFFFFF"/>
            </a:solidFill>
            <a:ln w="2286" cap="flat">
              <a:noFill/>
              <a:prstDash val="solid"/>
              <a:miter/>
            </a:ln>
          </p:spPr>
          <p:txBody>
            <a:bodyPr rtlCol="0" anchor="ctr"/>
            <a:lstStyle/>
            <a:p>
              <a:endParaRPr lang="en-US"/>
            </a:p>
          </p:txBody>
        </p:sp>
        <p:sp>
          <p:nvSpPr>
            <p:cNvPr id="2082" name="Freeform 2074">
              <a:extLst>
                <a:ext uri="{FF2B5EF4-FFF2-40B4-BE49-F238E27FC236}">
                  <a16:creationId xmlns:a16="http://schemas.microsoft.com/office/drawing/2014/main" id="{24B49EE9-16BB-5346-4431-3F23E2031089}"/>
                </a:ext>
              </a:extLst>
            </p:cNvPr>
            <p:cNvSpPr/>
            <p:nvPr/>
          </p:nvSpPr>
          <p:spPr>
            <a:xfrm>
              <a:off x="3300121" y="5203164"/>
              <a:ext cx="6629" cy="8001"/>
            </a:xfrm>
            <a:custGeom>
              <a:avLst/>
              <a:gdLst>
                <a:gd name="connsiteX0" fmla="*/ 6629 w 6629"/>
                <a:gd name="connsiteY0" fmla="*/ 0 h 8001"/>
                <a:gd name="connsiteX1" fmla="*/ 0 w 6629"/>
                <a:gd name="connsiteY1" fmla="*/ 8001 h 8001"/>
                <a:gd name="connsiteX2" fmla="*/ 6629 w 6629"/>
                <a:gd name="connsiteY2" fmla="*/ 0 h 8001"/>
              </a:gdLst>
              <a:ahLst/>
              <a:cxnLst>
                <a:cxn ang="0">
                  <a:pos x="connsiteX0" y="connsiteY0"/>
                </a:cxn>
                <a:cxn ang="0">
                  <a:pos x="connsiteX1" y="connsiteY1"/>
                </a:cxn>
                <a:cxn ang="0">
                  <a:pos x="connsiteX2" y="connsiteY2"/>
                </a:cxn>
              </a:cxnLst>
              <a:rect l="l" t="t" r="r" b="b"/>
              <a:pathLst>
                <a:path w="6629" h="8001">
                  <a:moveTo>
                    <a:pt x="6629" y="0"/>
                  </a:moveTo>
                  <a:cubicBezTo>
                    <a:pt x="4343" y="2743"/>
                    <a:pt x="2286" y="5486"/>
                    <a:pt x="0" y="8001"/>
                  </a:cubicBezTo>
                  <a:cubicBezTo>
                    <a:pt x="2057" y="5486"/>
                    <a:pt x="4343" y="2743"/>
                    <a:pt x="6629" y="0"/>
                  </a:cubicBezTo>
                  <a:close/>
                </a:path>
              </a:pathLst>
            </a:custGeom>
            <a:solidFill>
              <a:srgbClr val="FFFFFF"/>
            </a:solidFill>
            <a:ln w="2286" cap="flat">
              <a:noFill/>
              <a:prstDash val="solid"/>
              <a:miter/>
            </a:ln>
          </p:spPr>
          <p:txBody>
            <a:bodyPr rtlCol="0" anchor="ctr"/>
            <a:lstStyle/>
            <a:p>
              <a:endParaRPr lang="en-US"/>
            </a:p>
          </p:txBody>
        </p:sp>
        <p:sp>
          <p:nvSpPr>
            <p:cNvPr id="2083" name="Freeform 2075">
              <a:extLst>
                <a:ext uri="{FF2B5EF4-FFF2-40B4-BE49-F238E27FC236}">
                  <a16:creationId xmlns:a16="http://schemas.microsoft.com/office/drawing/2014/main" id="{4249FFBB-2D0A-33E4-6F2B-907DFAD0D71A}"/>
                </a:ext>
              </a:extLst>
            </p:cNvPr>
            <p:cNvSpPr/>
            <p:nvPr/>
          </p:nvSpPr>
          <p:spPr>
            <a:xfrm>
              <a:off x="3295321" y="5211394"/>
              <a:ext cx="4572" cy="5257"/>
            </a:xfrm>
            <a:custGeom>
              <a:avLst/>
              <a:gdLst>
                <a:gd name="connsiteX0" fmla="*/ 4572 w 4572"/>
                <a:gd name="connsiteY0" fmla="*/ 0 h 5257"/>
                <a:gd name="connsiteX1" fmla="*/ 0 w 4572"/>
                <a:gd name="connsiteY1" fmla="*/ 5258 h 5257"/>
                <a:gd name="connsiteX2" fmla="*/ 4572 w 4572"/>
                <a:gd name="connsiteY2" fmla="*/ 0 h 5257"/>
              </a:gdLst>
              <a:ahLst/>
              <a:cxnLst>
                <a:cxn ang="0">
                  <a:pos x="connsiteX0" y="connsiteY0"/>
                </a:cxn>
                <a:cxn ang="0">
                  <a:pos x="connsiteX1" y="connsiteY1"/>
                </a:cxn>
                <a:cxn ang="0">
                  <a:pos x="connsiteX2" y="connsiteY2"/>
                </a:cxn>
              </a:cxnLst>
              <a:rect l="l" t="t" r="r" b="b"/>
              <a:pathLst>
                <a:path w="4572" h="5257">
                  <a:moveTo>
                    <a:pt x="4572" y="0"/>
                  </a:moveTo>
                  <a:cubicBezTo>
                    <a:pt x="2972" y="1829"/>
                    <a:pt x="1600" y="3429"/>
                    <a:pt x="0" y="5258"/>
                  </a:cubicBezTo>
                  <a:cubicBezTo>
                    <a:pt x="1600" y="3429"/>
                    <a:pt x="3200" y="1600"/>
                    <a:pt x="4572" y="0"/>
                  </a:cubicBezTo>
                  <a:close/>
                </a:path>
              </a:pathLst>
            </a:custGeom>
            <a:solidFill>
              <a:srgbClr val="FFFFFF"/>
            </a:solidFill>
            <a:ln w="2286" cap="flat">
              <a:noFill/>
              <a:prstDash val="solid"/>
              <a:miter/>
            </a:ln>
          </p:spPr>
          <p:txBody>
            <a:bodyPr rtlCol="0" anchor="ctr"/>
            <a:lstStyle/>
            <a:p>
              <a:endParaRPr lang="en-US"/>
            </a:p>
          </p:txBody>
        </p:sp>
        <p:sp>
          <p:nvSpPr>
            <p:cNvPr id="2084" name="Freeform 2076">
              <a:extLst>
                <a:ext uri="{FF2B5EF4-FFF2-40B4-BE49-F238E27FC236}">
                  <a16:creationId xmlns:a16="http://schemas.microsoft.com/office/drawing/2014/main" id="{A11E6279-E8BD-E150-9658-D6F401D0F271}"/>
                </a:ext>
              </a:extLst>
            </p:cNvPr>
            <p:cNvSpPr/>
            <p:nvPr/>
          </p:nvSpPr>
          <p:spPr>
            <a:xfrm>
              <a:off x="3319781" y="5181676"/>
              <a:ext cx="914" cy="2057"/>
            </a:xfrm>
            <a:custGeom>
              <a:avLst/>
              <a:gdLst>
                <a:gd name="connsiteX0" fmla="*/ 914 w 914"/>
                <a:gd name="connsiteY0" fmla="*/ 0 h 2057"/>
                <a:gd name="connsiteX1" fmla="*/ 0 w 914"/>
                <a:gd name="connsiteY1" fmla="*/ 2058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229" y="1372"/>
                    <a:pt x="0" y="2058"/>
                  </a:cubicBezTo>
                  <a:cubicBezTo>
                    <a:pt x="229" y="1372"/>
                    <a:pt x="457" y="686"/>
                    <a:pt x="914" y="0"/>
                  </a:cubicBezTo>
                  <a:close/>
                </a:path>
              </a:pathLst>
            </a:custGeom>
            <a:solidFill>
              <a:srgbClr val="FFFFFF"/>
            </a:solidFill>
            <a:ln w="2286" cap="flat">
              <a:noFill/>
              <a:prstDash val="solid"/>
              <a:miter/>
            </a:ln>
          </p:spPr>
          <p:txBody>
            <a:bodyPr rtlCol="0" anchor="ctr"/>
            <a:lstStyle/>
            <a:p>
              <a:endParaRPr lang="en-US"/>
            </a:p>
          </p:txBody>
        </p:sp>
        <p:sp>
          <p:nvSpPr>
            <p:cNvPr id="2085" name="Freeform 2077">
              <a:extLst>
                <a:ext uri="{FF2B5EF4-FFF2-40B4-BE49-F238E27FC236}">
                  <a16:creationId xmlns:a16="http://schemas.microsoft.com/office/drawing/2014/main" id="{33BF5CF4-CAB5-1794-3EEC-405D92FD4C9E}"/>
                </a:ext>
              </a:extLst>
            </p:cNvPr>
            <p:cNvSpPr/>
            <p:nvPr/>
          </p:nvSpPr>
          <p:spPr>
            <a:xfrm>
              <a:off x="3312009" y="5194935"/>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457"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2086" name="Freeform 2078">
              <a:extLst>
                <a:ext uri="{FF2B5EF4-FFF2-40B4-BE49-F238E27FC236}">
                  <a16:creationId xmlns:a16="http://schemas.microsoft.com/office/drawing/2014/main" id="{19EF9EC6-96D2-8DF6-BC90-93A0D43DF354}"/>
                </a:ext>
              </a:extLst>
            </p:cNvPr>
            <p:cNvSpPr/>
            <p:nvPr/>
          </p:nvSpPr>
          <p:spPr>
            <a:xfrm>
              <a:off x="3317495" y="5186019"/>
              <a:ext cx="914" cy="1828"/>
            </a:xfrm>
            <a:custGeom>
              <a:avLst/>
              <a:gdLst>
                <a:gd name="connsiteX0" fmla="*/ 914 w 914"/>
                <a:gd name="connsiteY0" fmla="*/ 0 h 1828"/>
                <a:gd name="connsiteX1" fmla="*/ 0 w 914"/>
                <a:gd name="connsiteY1" fmla="*/ 1828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5"/>
                    <a:pt x="229" y="1143"/>
                    <a:pt x="0" y="1828"/>
                  </a:cubicBezTo>
                  <a:cubicBezTo>
                    <a:pt x="229" y="1371"/>
                    <a:pt x="457" y="685"/>
                    <a:pt x="914" y="0"/>
                  </a:cubicBezTo>
                  <a:close/>
                </a:path>
              </a:pathLst>
            </a:custGeom>
            <a:solidFill>
              <a:srgbClr val="FFFFFF"/>
            </a:solidFill>
            <a:ln w="2286" cap="flat">
              <a:noFill/>
              <a:prstDash val="solid"/>
              <a:miter/>
            </a:ln>
          </p:spPr>
          <p:txBody>
            <a:bodyPr rtlCol="0" anchor="ctr"/>
            <a:lstStyle/>
            <a:p>
              <a:endParaRPr lang="en-US"/>
            </a:p>
          </p:txBody>
        </p:sp>
        <p:sp>
          <p:nvSpPr>
            <p:cNvPr id="2087" name="Freeform 2079">
              <a:extLst>
                <a:ext uri="{FF2B5EF4-FFF2-40B4-BE49-F238E27FC236}">
                  <a16:creationId xmlns:a16="http://schemas.microsoft.com/office/drawing/2014/main" id="{D34CBBB5-58DB-58A3-FF93-66B26F65F703}"/>
                </a:ext>
              </a:extLst>
            </p:cNvPr>
            <p:cNvSpPr/>
            <p:nvPr/>
          </p:nvSpPr>
          <p:spPr>
            <a:xfrm>
              <a:off x="3285491" y="5221452"/>
              <a:ext cx="5029" cy="4800"/>
            </a:xfrm>
            <a:custGeom>
              <a:avLst/>
              <a:gdLst>
                <a:gd name="connsiteX0" fmla="*/ 5029 w 5029"/>
                <a:gd name="connsiteY0" fmla="*/ 0 h 4800"/>
                <a:gd name="connsiteX1" fmla="*/ 0 w 5029"/>
                <a:gd name="connsiteY1" fmla="*/ 4800 h 4800"/>
                <a:gd name="connsiteX2" fmla="*/ 5029 w 5029"/>
                <a:gd name="connsiteY2" fmla="*/ 0 h 4800"/>
              </a:gdLst>
              <a:ahLst/>
              <a:cxnLst>
                <a:cxn ang="0">
                  <a:pos x="connsiteX0" y="connsiteY0"/>
                </a:cxn>
                <a:cxn ang="0">
                  <a:pos x="connsiteX1" y="connsiteY1"/>
                </a:cxn>
                <a:cxn ang="0">
                  <a:pos x="connsiteX2" y="connsiteY2"/>
                </a:cxn>
              </a:cxnLst>
              <a:rect l="l" t="t" r="r" b="b"/>
              <a:pathLst>
                <a:path w="5029" h="4800">
                  <a:moveTo>
                    <a:pt x="5029" y="0"/>
                  </a:moveTo>
                  <a:cubicBezTo>
                    <a:pt x="3429" y="1600"/>
                    <a:pt x="1600" y="3200"/>
                    <a:pt x="0" y="4800"/>
                  </a:cubicBezTo>
                  <a:cubicBezTo>
                    <a:pt x="1600" y="3200"/>
                    <a:pt x="3200" y="1600"/>
                    <a:pt x="5029" y="0"/>
                  </a:cubicBezTo>
                  <a:close/>
                </a:path>
              </a:pathLst>
            </a:custGeom>
            <a:solidFill>
              <a:srgbClr val="FFFFFF"/>
            </a:solidFill>
            <a:ln w="2286" cap="flat">
              <a:noFill/>
              <a:prstDash val="solid"/>
              <a:miter/>
            </a:ln>
          </p:spPr>
          <p:txBody>
            <a:bodyPr rtlCol="0" anchor="ctr"/>
            <a:lstStyle/>
            <a:p>
              <a:endParaRPr lang="en-US"/>
            </a:p>
          </p:txBody>
        </p:sp>
        <p:sp>
          <p:nvSpPr>
            <p:cNvPr id="2088" name="Freeform 2080">
              <a:extLst>
                <a:ext uri="{FF2B5EF4-FFF2-40B4-BE49-F238E27FC236}">
                  <a16:creationId xmlns:a16="http://schemas.microsoft.com/office/drawing/2014/main" id="{D6063E40-D86E-38B5-E002-03E6CBECB9CD}"/>
                </a:ext>
              </a:extLst>
            </p:cNvPr>
            <p:cNvSpPr/>
            <p:nvPr/>
          </p:nvSpPr>
          <p:spPr>
            <a:xfrm>
              <a:off x="3314752" y="5190591"/>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2089" name="Freeform 2081">
              <a:extLst>
                <a:ext uri="{FF2B5EF4-FFF2-40B4-BE49-F238E27FC236}">
                  <a16:creationId xmlns:a16="http://schemas.microsoft.com/office/drawing/2014/main" id="{6B9C9E7F-B9A0-3CDA-A5CD-43184F9AE1E1}"/>
                </a:ext>
              </a:extLst>
            </p:cNvPr>
            <p:cNvSpPr/>
            <p:nvPr/>
          </p:nvSpPr>
          <p:spPr>
            <a:xfrm>
              <a:off x="3308808" y="5081549"/>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600" y="2286"/>
                    <a:pt x="2286" y="3429"/>
                  </a:cubicBezTo>
                  <a:cubicBezTo>
                    <a:pt x="1600" y="2286"/>
                    <a:pt x="686" y="915"/>
                    <a:pt x="0" y="0"/>
                  </a:cubicBezTo>
                  <a:close/>
                </a:path>
              </a:pathLst>
            </a:custGeom>
            <a:solidFill>
              <a:srgbClr val="FFFFFF"/>
            </a:solidFill>
            <a:ln w="2286" cap="flat">
              <a:noFill/>
              <a:prstDash val="solid"/>
              <a:miter/>
            </a:ln>
          </p:spPr>
          <p:txBody>
            <a:bodyPr rtlCol="0" anchor="ctr"/>
            <a:lstStyle/>
            <a:p>
              <a:endParaRPr lang="en-US"/>
            </a:p>
          </p:txBody>
        </p:sp>
        <p:sp>
          <p:nvSpPr>
            <p:cNvPr id="2090" name="Freeform 2082">
              <a:extLst>
                <a:ext uri="{FF2B5EF4-FFF2-40B4-BE49-F238E27FC236}">
                  <a16:creationId xmlns:a16="http://schemas.microsoft.com/office/drawing/2014/main" id="{AD1A29A7-16F9-238A-2508-AD8DBF59285E}"/>
                </a:ext>
              </a:extLst>
            </p:cNvPr>
            <p:cNvSpPr/>
            <p:nvPr/>
          </p:nvSpPr>
          <p:spPr>
            <a:xfrm>
              <a:off x="3315438" y="5092293"/>
              <a:ext cx="11658" cy="31775"/>
            </a:xfrm>
            <a:custGeom>
              <a:avLst/>
              <a:gdLst>
                <a:gd name="connsiteX0" fmla="*/ 0 w 11658"/>
                <a:gd name="connsiteY0" fmla="*/ 0 h 31775"/>
                <a:gd name="connsiteX1" fmla="*/ 11659 w 11658"/>
                <a:gd name="connsiteY1" fmla="*/ 31775 h 31775"/>
                <a:gd name="connsiteX2" fmla="*/ 0 w 11658"/>
                <a:gd name="connsiteY2" fmla="*/ 0 h 31775"/>
              </a:gdLst>
              <a:ahLst/>
              <a:cxnLst>
                <a:cxn ang="0">
                  <a:pos x="connsiteX0" y="connsiteY0"/>
                </a:cxn>
                <a:cxn ang="0">
                  <a:pos x="connsiteX1" y="connsiteY1"/>
                </a:cxn>
                <a:cxn ang="0">
                  <a:pos x="connsiteX2" y="connsiteY2"/>
                </a:cxn>
              </a:cxnLst>
              <a:rect l="l" t="t" r="r" b="b"/>
              <a:pathLst>
                <a:path w="11658" h="31775">
                  <a:moveTo>
                    <a:pt x="0" y="0"/>
                  </a:moveTo>
                  <a:cubicBezTo>
                    <a:pt x="5486" y="10058"/>
                    <a:pt x="9373" y="20802"/>
                    <a:pt x="11659" y="31775"/>
                  </a:cubicBezTo>
                  <a:cubicBezTo>
                    <a:pt x="9373" y="20802"/>
                    <a:pt x="5258" y="10058"/>
                    <a:pt x="0" y="0"/>
                  </a:cubicBezTo>
                  <a:close/>
                </a:path>
              </a:pathLst>
            </a:custGeom>
            <a:solidFill>
              <a:srgbClr val="FFFFFF"/>
            </a:solidFill>
            <a:ln w="2286" cap="flat">
              <a:noFill/>
              <a:prstDash val="solid"/>
              <a:miter/>
            </a:ln>
          </p:spPr>
          <p:txBody>
            <a:bodyPr rtlCol="0" anchor="ctr"/>
            <a:lstStyle/>
            <a:p>
              <a:endParaRPr lang="en-US"/>
            </a:p>
          </p:txBody>
        </p:sp>
        <p:sp>
          <p:nvSpPr>
            <p:cNvPr id="2091" name="Freeform 2083">
              <a:extLst>
                <a:ext uri="{FF2B5EF4-FFF2-40B4-BE49-F238E27FC236}">
                  <a16:creationId xmlns:a16="http://schemas.microsoft.com/office/drawing/2014/main" id="{CCA7520C-9E25-AA6B-7043-FD8F0B4D1C14}"/>
                </a:ext>
              </a:extLst>
            </p:cNvPr>
            <p:cNvSpPr/>
            <p:nvPr/>
          </p:nvSpPr>
          <p:spPr>
            <a:xfrm>
              <a:off x="3313380" y="5088636"/>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515"/>
                    <a:pt x="2057" y="3658"/>
                  </a:cubicBezTo>
                  <a:cubicBezTo>
                    <a:pt x="1372" y="2515"/>
                    <a:pt x="686" y="1143"/>
                    <a:pt x="0" y="0"/>
                  </a:cubicBezTo>
                  <a:close/>
                </a:path>
              </a:pathLst>
            </a:custGeom>
            <a:solidFill>
              <a:srgbClr val="FFFFFF"/>
            </a:solidFill>
            <a:ln w="2286" cap="flat">
              <a:noFill/>
              <a:prstDash val="solid"/>
              <a:miter/>
            </a:ln>
          </p:spPr>
          <p:txBody>
            <a:bodyPr rtlCol="0" anchor="ctr"/>
            <a:lstStyle/>
            <a:p>
              <a:endParaRPr lang="en-US"/>
            </a:p>
          </p:txBody>
        </p:sp>
        <p:sp>
          <p:nvSpPr>
            <p:cNvPr id="2092" name="Freeform 2084">
              <a:extLst>
                <a:ext uri="{FF2B5EF4-FFF2-40B4-BE49-F238E27FC236}">
                  <a16:creationId xmlns:a16="http://schemas.microsoft.com/office/drawing/2014/main" id="{4DAE5726-22EB-8571-36B5-3D89A8062C71}"/>
                </a:ext>
              </a:extLst>
            </p:cNvPr>
            <p:cNvSpPr/>
            <p:nvPr/>
          </p:nvSpPr>
          <p:spPr>
            <a:xfrm>
              <a:off x="3311094" y="5084978"/>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286"/>
                    <a:pt x="2057" y="3658"/>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2093" name="Freeform 2085">
              <a:extLst>
                <a:ext uri="{FF2B5EF4-FFF2-40B4-BE49-F238E27FC236}">
                  <a16:creationId xmlns:a16="http://schemas.microsoft.com/office/drawing/2014/main" id="{CE27C756-08B4-9F94-8B95-697937D6E569}"/>
                </a:ext>
              </a:extLst>
            </p:cNvPr>
            <p:cNvSpPr/>
            <p:nvPr/>
          </p:nvSpPr>
          <p:spPr>
            <a:xfrm>
              <a:off x="3306294" y="5077891"/>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914" y="1143"/>
                    <a:pt x="1600" y="2286"/>
                    <a:pt x="2286" y="3429"/>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94" name="Freeform 2086">
              <a:extLst>
                <a:ext uri="{FF2B5EF4-FFF2-40B4-BE49-F238E27FC236}">
                  <a16:creationId xmlns:a16="http://schemas.microsoft.com/office/drawing/2014/main" id="{87BB9705-AB1B-B788-5356-A6E1373EE9F3}"/>
                </a:ext>
              </a:extLst>
            </p:cNvPr>
            <p:cNvSpPr/>
            <p:nvPr/>
          </p:nvSpPr>
          <p:spPr>
            <a:xfrm>
              <a:off x="3303779" y="5074462"/>
              <a:ext cx="2514" cy="3200"/>
            </a:xfrm>
            <a:custGeom>
              <a:avLst/>
              <a:gdLst>
                <a:gd name="connsiteX0" fmla="*/ 0 w 2514"/>
                <a:gd name="connsiteY0" fmla="*/ 0 h 3200"/>
                <a:gd name="connsiteX1" fmla="*/ 2515 w 2514"/>
                <a:gd name="connsiteY1" fmla="*/ 3200 h 3200"/>
                <a:gd name="connsiteX2" fmla="*/ 0 w 2514"/>
                <a:gd name="connsiteY2" fmla="*/ 0 h 3200"/>
              </a:gdLst>
              <a:ahLst/>
              <a:cxnLst>
                <a:cxn ang="0">
                  <a:pos x="connsiteX0" y="connsiteY0"/>
                </a:cxn>
                <a:cxn ang="0">
                  <a:pos x="connsiteX1" y="connsiteY1"/>
                </a:cxn>
                <a:cxn ang="0">
                  <a:pos x="connsiteX2" y="connsiteY2"/>
                </a:cxn>
              </a:cxnLst>
              <a:rect l="l" t="t" r="r" b="b"/>
              <a:pathLst>
                <a:path w="2514" h="3200">
                  <a:moveTo>
                    <a:pt x="0" y="0"/>
                  </a:moveTo>
                  <a:cubicBezTo>
                    <a:pt x="914" y="1143"/>
                    <a:pt x="1600" y="2286"/>
                    <a:pt x="2515" y="3200"/>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95" name="Freeform 2087">
              <a:extLst>
                <a:ext uri="{FF2B5EF4-FFF2-40B4-BE49-F238E27FC236}">
                  <a16:creationId xmlns:a16="http://schemas.microsoft.com/office/drawing/2014/main" id="{7F45447D-75AB-2EBF-849C-6F9754A49738}"/>
                </a:ext>
              </a:extLst>
            </p:cNvPr>
            <p:cNvSpPr/>
            <p:nvPr/>
          </p:nvSpPr>
          <p:spPr>
            <a:xfrm>
              <a:off x="3104138" y="5033790"/>
              <a:ext cx="204172" cy="173288"/>
            </a:xfrm>
            <a:custGeom>
              <a:avLst/>
              <a:gdLst>
                <a:gd name="connsiteX0" fmla="*/ 95628 w 204172"/>
                <a:gd name="connsiteY0" fmla="*/ 173260 h 173288"/>
                <a:gd name="connsiteX1" fmla="*/ 190268 w 204172"/>
                <a:gd name="connsiteY1" fmla="*/ 121368 h 173288"/>
                <a:gd name="connsiteX2" fmla="*/ 197126 w 204172"/>
                <a:gd name="connsiteY2" fmla="*/ 37471 h 173288"/>
                <a:gd name="connsiteX3" fmla="*/ 199641 w 204172"/>
                <a:gd name="connsiteY3" fmla="*/ 40672 h 173288"/>
                <a:gd name="connsiteX4" fmla="*/ 192554 w 204172"/>
                <a:gd name="connsiteY4" fmla="*/ 32214 h 173288"/>
                <a:gd name="connsiteX5" fmla="*/ 93571 w 204172"/>
                <a:gd name="connsiteY5" fmla="*/ 4324 h 173288"/>
                <a:gd name="connsiteX6" fmla="*/ 63167 w 204172"/>
                <a:gd name="connsiteY6" fmla="*/ 15069 h 173288"/>
                <a:gd name="connsiteX7" fmla="*/ 3045 w 204172"/>
                <a:gd name="connsiteY7" fmla="*/ 132569 h 173288"/>
                <a:gd name="connsiteX8" fmla="*/ 95628 w 204172"/>
                <a:gd name="connsiteY8" fmla="*/ 173260 h 17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172" h="173288">
                  <a:moveTo>
                    <a:pt x="95628" y="173260"/>
                  </a:moveTo>
                  <a:cubicBezTo>
                    <a:pt x="134033" y="174174"/>
                    <a:pt x="169923" y="153372"/>
                    <a:pt x="190268" y="121368"/>
                  </a:cubicBezTo>
                  <a:cubicBezTo>
                    <a:pt x="206270" y="96222"/>
                    <a:pt x="208328" y="63989"/>
                    <a:pt x="197126" y="37471"/>
                  </a:cubicBezTo>
                  <a:cubicBezTo>
                    <a:pt x="198041" y="38614"/>
                    <a:pt x="198955" y="39529"/>
                    <a:pt x="199641" y="40672"/>
                  </a:cubicBezTo>
                  <a:cubicBezTo>
                    <a:pt x="197355" y="37700"/>
                    <a:pt x="195069" y="34957"/>
                    <a:pt x="192554" y="32214"/>
                  </a:cubicBezTo>
                  <a:cubicBezTo>
                    <a:pt x="166951" y="4782"/>
                    <a:pt x="132433" y="-7106"/>
                    <a:pt x="93571" y="4324"/>
                  </a:cubicBezTo>
                  <a:cubicBezTo>
                    <a:pt x="83284" y="7296"/>
                    <a:pt x="73225" y="10725"/>
                    <a:pt x="63167" y="15069"/>
                  </a:cubicBezTo>
                  <a:cubicBezTo>
                    <a:pt x="9446" y="38386"/>
                    <a:pt x="-7699" y="88221"/>
                    <a:pt x="3045" y="132569"/>
                  </a:cubicBezTo>
                  <a:cubicBezTo>
                    <a:pt x="27277" y="156801"/>
                    <a:pt x="60881" y="172345"/>
                    <a:pt x="95628" y="173260"/>
                  </a:cubicBezTo>
                  <a:close/>
                </a:path>
              </a:pathLst>
            </a:custGeom>
            <a:solidFill>
              <a:srgbClr val="FFFFFF"/>
            </a:solidFill>
            <a:ln w="2286" cap="flat">
              <a:noFill/>
              <a:prstDash val="solid"/>
              <a:miter/>
            </a:ln>
          </p:spPr>
          <p:txBody>
            <a:bodyPr rtlCol="0" anchor="ctr"/>
            <a:lstStyle/>
            <a:p>
              <a:endParaRPr lang="en-US"/>
            </a:p>
          </p:txBody>
        </p:sp>
        <p:sp>
          <p:nvSpPr>
            <p:cNvPr id="2096" name="Freeform 2088">
              <a:extLst>
                <a:ext uri="{FF2B5EF4-FFF2-40B4-BE49-F238E27FC236}">
                  <a16:creationId xmlns:a16="http://schemas.microsoft.com/office/drawing/2014/main" id="{3960818A-55AF-758F-52D1-B5B6FAA2D4E1}"/>
                </a:ext>
              </a:extLst>
            </p:cNvPr>
            <p:cNvSpPr/>
            <p:nvPr/>
          </p:nvSpPr>
          <p:spPr>
            <a:xfrm>
              <a:off x="3328925" y="5141899"/>
              <a:ext cx="2286" cy="2514"/>
            </a:xfrm>
            <a:custGeom>
              <a:avLst/>
              <a:gdLst>
                <a:gd name="connsiteX0" fmla="*/ 0 w 2286"/>
                <a:gd name="connsiteY0" fmla="*/ 0 h 2514"/>
                <a:gd name="connsiteX1" fmla="*/ 0 w 2286"/>
                <a:gd name="connsiteY1" fmla="*/ 2514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0" y="914"/>
                    <a:pt x="0" y="1600"/>
                    <a:pt x="0" y="2514"/>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2097" name="Freeform 2089">
              <a:extLst>
                <a:ext uri="{FF2B5EF4-FFF2-40B4-BE49-F238E27FC236}">
                  <a16:creationId xmlns:a16="http://schemas.microsoft.com/office/drawing/2014/main" id="{0A3B68A9-EBA5-4AA8-9C25-85BAFA9FB427}"/>
                </a:ext>
              </a:extLst>
            </p:cNvPr>
            <p:cNvSpPr/>
            <p:nvPr/>
          </p:nvSpPr>
          <p:spPr>
            <a:xfrm>
              <a:off x="3328925" y="5146243"/>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600"/>
                    <a:pt x="0" y="2286"/>
                  </a:cubicBezTo>
                  <a:cubicBezTo>
                    <a:pt x="0" y="1600"/>
                    <a:pt x="0" y="915"/>
                    <a:pt x="0" y="0"/>
                  </a:cubicBezTo>
                  <a:close/>
                </a:path>
              </a:pathLst>
            </a:custGeom>
            <a:solidFill>
              <a:srgbClr val="FFFFFF"/>
            </a:solidFill>
            <a:ln w="2286" cap="flat">
              <a:noFill/>
              <a:prstDash val="solid"/>
              <a:miter/>
            </a:ln>
          </p:spPr>
          <p:txBody>
            <a:bodyPr rtlCol="0" anchor="ctr"/>
            <a:lstStyle/>
            <a:p>
              <a:endParaRPr lang="en-US"/>
            </a:p>
          </p:txBody>
        </p:sp>
        <p:sp>
          <p:nvSpPr>
            <p:cNvPr id="2098" name="Freeform 2090">
              <a:extLst>
                <a:ext uri="{FF2B5EF4-FFF2-40B4-BE49-F238E27FC236}">
                  <a16:creationId xmlns:a16="http://schemas.microsoft.com/office/drawing/2014/main" id="{AABCBCE3-0157-4893-4915-CF96F19AE933}"/>
                </a:ext>
              </a:extLst>
            </p:cNvPr>
            <p:cNvSpPr/>
            <p:nvPr/>
          </p:nvSpPr>
          <p:spPr>
            <a:xfrm>
              <a:off x="3327782" y="5128641"/>
              <a:ext cx="457" cy="2971"/>
            </a:xfrm>
            <a:custGeom>
              <a:avLst/>
              <a:gdLst>
                <a:gd name="connsiteX0" fmla="*/ 0 w 457"/>
                <a:gd name="connsiteY0" fmla="*/ 0 h 2971"/>
                <a:gd name="connsiteX1" fmla="*/ 457 w 457"/>
                <a:gd name="connsiteY1" fmla="*/ 2972 h 2971"/>
                <a:gd name="connsiteX2" fmla="*/ 0 w 457"/>
                <a:gd name="connsiteY2" fmla="*/ 0 h 2971"/>
              </a:gdLst>
              <a:ahLst/>
              <a:cxnLst>
                <a:cxn ang="0">
                  <a:pos x="connsiteX0" y="connsiteY0"/>
                </a:cxn>
                <a:cxn ang="0">
                  <a:pos x="connsiteX1" y="connsiteY1"/>
                </a:cxn>
                <a:cxn ang="0">
                  <a:pos x="connsiteX2" y="connsiteY2"/>
                </a:cxn>
              </a:cxnLst>
              <a:rect l="l" t="t" r="r" b="b"/>
              <a:pathLst>
                <a:path w="457" h="2971">
                  <a:moveTo>
                    <a:pt x="0" y="0"/>
                  </a:moveTo>
                  <a:cubicBezTo>
                    <a:pt x="229" y="914"/>
                    <a:pt x="229" y="2057"/>
                    <a:pt x="457" y="2972"/>
                  </a:cubicBezTo>
                  <a:cubicBezTo>
                    <a:pt x="457" y="2057"/>
                    <a:pt x="229" y="1143"/>
                    <a:pt x="0" y="0"/>
                  </a:cubicBezTo>
                  <a:close/>
                </a:path>
              </a:pathLst>
            </a:custGeom>
            <a:solidFill>
              <a:srgbClr val="FFFFFF"/>
            </a:solidFill>
            <a:ln w="2286" cap="flat">
              <a:noFill/>
              <a:prstDash val="solid"/>
              <a:miter/>
            </a:ln>
          </p:spPr>
          <p:txBody>
            <a:bodyPr rtlCol="0" anchor="ctr"/>
            <a:lstStyle/>
            <a:p>
              <a:endParaRPr lang="en-US"/>
            </a:p>
          </p:txBody>
        </p:sp>
        <p:sp>
          <p:nvSpPr>
            <p:cNvPr id="2099" name="Freeform 2091">
              <a:extLst>
                <a:ext uri="{FF2B5EF4-FFF2-40B4-BE49-F238E27FC236}">
                  <a16:creationId xmlns:a16="http://schemas.microsoft.com/office/drawing/2014/main" id="{82D89FC5-D87A-A48D-4F8B-6B51D43BA86F}"/>
                </a:ext>
              </a:extLst>
            </p:cNvPr>
            <p:cNvSpPr/>
            <p:nvPr/>
          </p:nvSpPr>
          <p:spPr>
            <a:xfrm>
              <a:off x="3327096" y="5124297"/>
              <a:ext cx="685" cy="3429"/>
            </a:xfrm>
            <a:custGeom>
              <a:avLst/>
              <a:gdLst>
                <a:gd name="connsiteX0" fmla="*/ 0 w 685"/>
                <a:gd name="connsiteY0" fmla="*/ 0 h 3429"/>
                <a:gd name="connsiteX1" fmla="*/ 686 w 685"/>
                <a:gd name="connsiteY1" fmla="*/ 3429 h 3429"/>
                <a:gd name="connsiteX2" fmla="*/ 0 w 685"/>
                <a:gd name="connsiteY2" fmla="*/ 0 h 3429"/>
              </a:gdLst>
              <a:ahLst/>
              <a:cxnLst>
                <a:cxn ang="0">
                  <a:pos x="connsiteX0" y="connsiteY0"/>
                </a:cxn>
                <a:cxn ang="0">
                  <a:pos x="connsiteX1" y="connsiteY1"/>
                </a:cxn>
                <a:cxn ang="0">
                  <a:pos x="connsiteX2" y="connsiteY2"/>
                </a:cxn>
              </a:cxnLst>
              <a:rect l="l" t="t" r="r" b="b"/>
              <a:pathLst>
                <a:path w="685" h="3429">
                  <a:moveTo>
                    <a:pt x="0" y="0"/>
                  </a:moveTo>
                  <a:cubicBezTo>
                    <a:pt x="229" y="1143"/>
                    <a:pt x="457" y="2286"/>
                    <a:pt x="686" y="3429"/>
                  </a:cubicBezTo>
                  <a:cubicBezTo>
                    <a:pt x="457"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2100" name="Freeform 2092">
              <a:extLst>
                <a:ext uri="{FF2B5EF4-FFF2-40B4-BE49-F238E27FC236}">
                  <a16:creationId xmlns:a16="http://schemas.microsoft.com/office/drawing/2014/main" id="{47AFA110-BED8-3B20-2EB4-FE931305CF92}"/>
                </a:ext>
              </a:extLst>
            </p:cNvPr>
            <p:cNvSpPr/>
            <p:nvPr/>
          </p:nvSpPr>
          <p:spPr>
            <a:xfrm>
              <a:off x="3328468" y="5132984"/>
              <a:ext cx="228" cy="2743"/>
            </a:xfrm>
            <a:custGeom>
              <a:avLst/>
              <a:gdLst>
                <a:gd name="connsiteX0" fmla="*/ 0 w 228"/>
                <a:gd name="connsiteY0" fmla="*/ 0 h 2743"/>
                <a:gd name="connsiteX1" fmla="*/ 229 w 228"/>
                <a:gd name="connsiteY1" fmla="*/ 2744 h 2743"/>
                <a:gd name="connsiteX2" fmla="*/ 0 w 228"/>
                <a:gd name="connsiteY2" fmla="*/ 0 h 2743"/>
              </a:gdLst>
              <a:ahLst/>
              <a:cxnLst>
                <a:cxn ang="0">
                  <a:pos x="connsiteX0" y="connsiteY0"/>
                </a:cxn>
                <a:cxn ang="0">
                  <a:pos x="connsiteX1" y="connsiteY1"/>
                </a:cxn>
                <a:cxn ang="0">
                  <a:pos x="connsiteX2" y="connsiteY2"/>
                </a:cxn>
              </a:cxnLst>
              <a:rect l="l" t="t" r="r" b="b"/>
              <a:pathLst>
                <a:path w="228" h="2743">
                  <a:moveTo>
                    <a:pt x="0" y="0"/>
                  </a:moveTo>
                  <a:cubicBezTo>
                    <a:pt x="0" y="915"/>
                    <a:pt x="229" y="1829"/>
                    <a:pt x="229" y="2744"/>
                  </a:cubicBezTo>
                  <a:cubicBezTo>
                    <a:pt x="229" y="1829"/>
                    <a:pt x="0" y="915"/>
                    <a:pt x="0" y="0"/>
                  </a:cubicBezTo>
                  <a:close/>
                </a:path>
              </a:pathLst>
            </a:custGeom>
            <a:solidFill>
              <a:srgbClr val="FFFFFF"/>
            </a:solidFill>
            <a:ln w="2286" cap="flat">
              <a:noFill/>
              <a:prstDash val="solid"/>
              <a:miter/>
            </a:ln>
          </p:spPr>
          <p:txBody>
            <a:bodyPr rtlCol="0" anchor="ctr"/>
            <a:lstStyle/>
            <a:p>
              <a:endParaRPr lang="en-US"/>
            </a:p>
          </p:txBody>
        </p:sp>
        <p:sp>
          <p:nvSpPr>
            <p:cNvPr id="2101" name="Freeform 2093">
              <a:extLst>
                <a:ext uri="{FF2B5EF4-FFF2-40B4-BE49-F238E27FC236}">
                  <a16:creationId xmlns:a16="http://schemas.microsoft.com/office/drawing/2014/main" id="{9722E5F6-369A-0830-1304-7CCBFCD4005E}"/>
                </a:ext>
              </a:extLst>
            </p:cNvPr>
            <p:cNvSpPr/>
            <p:nvPr/>
          </p:nvSpPr>
          <p:spPr>
            <a:xfrm>
              <a:off x="3328925" y="5137556"/>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5"/>
                    <a:pt x="0" y="1829"/>
                    <a:pt x="229" y="2515"/>
                  </a:cubicBezTo>
                  <a:cubicBezTo>
                    <a:pt x="0" y="1601"/>
                    <a:pt x="0" y="686"/>
                    <a:pt x="0" y="0"/>
                  </a:cubicBezTo>
                  <a:close/>
                </a:path>
              </a:pathLst>
            </a:custGeom>
            <a:solidFill>
              <a:srgbClr val="FFFFFF"/>
            </a:solidFill>
            <a:ln w="2286" cap="flat">
              <a:noFill/>
              <a:prstDash val="solid"/>
              <a:miter/>
            </a:ln>
          </p:spPr>
          <p:txBody>
            <a:bodyPr rtlCol="0" anchor="ctr"/>
            <a:lstStyle/>
            <a:p>
              <a:endParaRPr lang="en-US"/>
            </a:p>
          </p:txBody>
        </p:sp>
        <p:sp>
          <p:nvSpPr>
            <p:cNvPr id="2102" name="Freeform 2094">
              <a:extLst>
                <a:ext uri="{FF2B5EF4-FFF2-40B4-BE49-F238E27FC236}">
                  <a16:creationId xmlns:a16="http://schemas.microsoft.com/office/drawing/2014/main" id="{25CC7607-5E92-CBDB-498D-8C35BB81B708}"/>
                </a:ext>
              </a:extLst>
            </p:cNvPr>
            <p:cNvSpPr/>
            <p:nvPr/>
          </p:nvSpPr>
          <p:spPr>
            <a:xfrm>
              <a:off x="3116327" y="5191277"/>
              <a:ext cx="1143" cy="2057"/>
            </a:xfrm>
            <a:custGeom>
              <a:avLst/>
              <a:gdLst>
                <a:gd name="connsiteX0" fmla="*/ 1143 w 1143"/>
                <a:gd name="connsiteY0" fmla="*/ 2058 h 2057"/>
                <a:gd name="connsiteX1" fmla="*/ 0 w 1143"/>
                <a:gd name="connsiteY1" fmla="*/ 0 h 2057"/>
                <a:gd name="connsiteX2" fmla="*/ 1143 w 1143"/>
                <a:gd name="connsiteY2" fmla="*/ 2058 h 2057"/>
              </a:gdLst>
              <a:ahLst/>
              <a:cxnLst>
                <a:cxn ang="0">
                  <a:pos x="connsiteX0" y="connsiteY0"/>
                </a:cxn>
                <a:cxn ang="0">
                  <a:pos x="connsiteX1" y="connsiteY1"/>
                </a:cxn>
                <a:cxn ang="0">
                  <a:pos x="connsiteX2" y="connsiteY2"/>
                </a:cxn>
              </a:cxnLst>
              <a:rect l="l" t="t" r="r" b="b"/>
              <a:pathLst>
                <a:path w="1143" h="2057">
                  <a:moveTo>
                    <a:pt x="1143" y="2058"/>
                  </a:moveTo>
                  <a:cubicBezTo>
                    <a:pt x="686" y="1372"/>
                    <a:pt x="457" y="686"/>
                    <a:pt x="0" y="0"/>
                  </a:cubicBezTo>
                  <a:cubicBezTo>
                    <a:pt x="229" y="686"/>
                    <a:pt x="686" y="1372"/>
                    <a:pt x="1143" y="2058"/>
                  </a:cubicBezTo>
                  <a:close/>
                </a:path>
              </a:pathLst>
            </a:custGeom>
            <a:solidFill>
              <a:srgbClr val="FFFFFF"/>
            </a:solidFill>
            <a:ln w="2286" cap="flat">
              <a:noFill/>
              <a:prstDash val="solid"/>
              <a:miter/>
            </a:ln>
          </p:spPr>
          <p:txBody>
            <a:bodyPr rtlCol="0" anchor="ctr"/>
            <a:lstStyle/>
            <a:p>
              <a:endParaRPr lang="en-US"/>
            </a:p>
          </p:txBody>
        </p:sp>
        <p:sp>
          <p:nvSpPr>
            <p:cNvPr id="2103" name="Freeform 2095">
              <a:extLst>
                <a:ext uri="{FF2B5EF4-FFF2-40B4-BE49-F238E27FC236}">
                  <a16:creationId xmlns:a16="http://schemas.microsoft.com/office/drawing/2014/main" id="{F82EB880-1767-BABD-C97F-F94920452FCA}"/>
                </a:ext>
              </a:extLst>
            </p:cNvPr>
            <p:cNvSpPr/>
            <p:nvPr/>
          </p:nvSpPr>
          <p:spPr>
            <a:xfrm>
              <a:off x="3113812" y="5186248"/>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5"/>
                    <a:pt x="0" y="0"/>
                  </a:cubicBezTo>
                  <a:cubicBezTo>
                    <a:pt x="457" y="915"/>
                    <a:pt x="914" y="1829"/>
                    <a:pt x="1143" y="2515"/>
                  </a:cubicBezTo>
                  <a:close/>
                </a:path>
              </a:pathLst>
            </a:custGeom>
            <a:solidFill>
              <a:srgbClr val="FFFFFF"/>
            </a:solidFill>
            <a:ln w="2286" cap="flat">
              <a:noFill/>
              <a:prstDash val="solid"/>
              <a:miter/>
            </a:ln>
          </p:spPr>
          <p:txBody>
            <a:bodyPr rtlCol="0" anchor="ctr"/>
            <a:lstStyle/>
            <a:p>
              <a:endParaRPr lang="en-US"/>
            </a:p>
          </p:txBody>
        </p:sp>
        <p:sp>
          <p:nvSpPr>
            <p:cNvPr id="2104" name="Freeform 2096">
              <a:extLst>
                <a:ext uri="{FF2B5EF4-FFF2-40B4-BE49-F238E27FC236}">
                  <a16:creationId xmlns:a16="http://schemas.microsoft.com/office/drawing/2014/main" id="{28D525FD-4E2C-0131-ABF3-ECE05A597C8D}"/>
                </a:ext>
              </a:extLst>
            </p:cNvPr>
            <p:cNvSpPr/>
            <p:nvPr/>
          </p:nvSpPr>
          <p:spPr>
            <a:xfrm>
              <a:off x="3119070" y="5196306"/>
              <a:ext cx="914" cy="1600"/>
            </a:xfrm>
            <a:custGeom>
              <a:avLst/>
              <a:gdLst>
                <a:gd name="connsiteX0" fmla="*/ 914 w 914"/>
                <a:gd name="connsiteY0" fmla="*/ 1600 h 1600"/>
                <a:gd name="connsiteX1" fmla="*/ 0 w 914"/>
                <a:gd name="connsiteY1" fmla="*/ 0 h 1600"/>
                <a:gd name="connsiteX2" fmla="*/ 914 w 914"/>
                <a:gd name="connsiteY2" fmla="*/ 1600 h 1600"/>
              </a:gdLst>
              <a:ahLst/>
              <a:cxnLst>
                <a:cxn ang="0">
                  <a:pos x="connsiteX0" y="connsiteY0"/>
                </a:cxn>
                <a:cxn ang="0">
                  <a:pos x="connsiteX1" y="connsiteY1"/>
                </a:cxn>
                <a:cxn ang="0">
                  <a:pos x="connsiteX2" y="connsiteY2"/>
                </a:cxn>
              </a:cxnLst>
              <a:rect l="l" t="t" r="r" b="b"/>
              <a:pathLst>
                <a:path w="914" h="1600">
                  <a:moveTo>
                    <a:pt x="914" y="1600"/>
                  </a:moveTo>
                  <a:cubicBezTo>
                    <a:pt x="686" y="1143"/>
                    <a:pt x="229" y="457"/>
                    <a:pt x="0" y="0"/>
                  </a:cubicBezTo>
                  <a:cubicBezTo>
                    <a:pt x="229" y="457"/>
                    <a:pt x="686" y="1143"/>
                    <a:pt x="914" y="1600"/>
                  </a:cubicBezTo>
                  <a:close/>
                </a:path>
              </a:pathLst>
            </a:custGeom>
            <a:solidFill>
              <a:srgbClr val="FFFFFF"/>
            </a:solidFill>
            <a:ln w="2286" cap="flat">
              <a:noFill/>
              <a:prstDash val="solid"/>
              <a:miter/>
            </a:ln>
          </p:spPr>
          <p:txBody>
            <a:bodyPr rtlCol="0" anchor="ctr"/>
            <a:lstStyle/>
            <a:p>
              <a:endParaRPr lang="en-US"/>
            </a:p>
          </p:txBody>
        </p:sp>
        <p:sp>
          <p:nvSpPr>
            <p:cNvPr id="2105" name="Freeform 2097">
              <a:extLst>
                <a:ext uri="{FF2B5EF4-FFF2-40B4-BE49-F238E27FC236}">
                  <a16:creationId xmlns:a16="http://schemas.microsoft.com/office/drawing/2014/main" id="{51E1BEBA-C1C2-F3E1-3B39-AF2537DFFBB6}"/>
                </a:ext>
              </a:extLst>
            </p:cNvPr>
            <p:cNvSpPr/>
            <p:nvPr/>
          </p:nvSpPr>
          <p:spPr>
            <a:xfrm>
              <a:off x="3252573" y="5243626"/>
              <a:ext cx="5257" cy="2057"/>
            </a:xfrm>
            <a:custGeom>
              <a:avLst/>
              <a:gdLst>
                <a:gd name="connsiteX0" fmla="*/ 5258 w 5257"/>
                <a:gd name="connsiteY0" fmla="*/ 0 h 2057"/>
                <a:gd name="connsiteX1" fmla="*/ 0 w 5257"/>
                <a:gd name="connsiteY1" fmla="*/ 2057 h 2057"/>
                <a:gd name="connsiteX2" fmla="*/ 5258 w 5257"/>
                <a:gd name="connsiteY2" fmla="*/ 0 h 2057"/>
              </a:gdLst>
              <a:ahLst/>
              <a:cxnLst>
                <a:cxn ang="0">
                  <a:pos x="connsiteX0" y="connsiteY0"/>
                </a:cxn>
                <a:cxn ang="0">
                  <a:pos x="connsiteX1" y="connsiteY1"/>
                </a:cxn>
                <a:cxn ang="0">
                  <a:pos x="connsiteX2" y="connsiteY2"/>
                </a:cxn>
              </a:cxnLst>
              <a:rect l="l" t="t" r="r" b="b"/>
              <a:pathLst>
                <a:path w="5257" h="2057">
                  <a:moveTo>
                    <a:pt x="5258" y="0"/>
                  </a:moveTo>
                  <a:cubicBezTo>
                    <a:pt x="3429" y="686"/>
                    <a:pt x="1829" y="1371"/>
                    <a:pt x="0" y="2057"/>
                  </a:cubicBezTo>
                  <a:cubicBezTo>
                    <a:pt x="1829" y="1371"/>
                    <a:pt x="3429" y="686"/>
                    <a:pt x="5258" y="0"/>
                  </a:cubicBezTo>
                  <a:close/>
                </a:path>
              </a:pathLst>
            </a:custGeom>
            <a:solidFill>
              <a:srgbClr val="FFFFFF"/>
            </a:solidFill>
            <a:ln w="2286" cap="flat">
              <a:noFill/>
              <a:prstDash val="solid"/>
              <a:miter/>
            </a:ln>
          </p:spPr>
          <p:txBody>
            <a:bodyPr rtlCol="0" anchor="ctr"/>
            <a:lstStyle/>
            <a:p>
              <a:endParaRPr lang="en-US"/>
            </a:p>
          </p:txBody>
        </p:sp>
        <p:sp>
          <p:nvSpPr>
            <p:cNvPr id="2106" name="Freeform 2098">
              <a:extLst>
                <a:ext uri="{FF2B5EF4-FFF2-40B4-BE49-F238E27FC236}">
                  <a16:creationId xmlns:a16="http://schemas.microsoft.com/office/drawing/2014/main" id="{544DBC0A-6FB4-A09A-A84A-3F60D095F0A4}"/>
                </a:ext>
              </a:extLst>
            </p:cNvPr>
            <p:cNvSpPr/>
            <p:nvPr/>
          </p:nvSpPr>
          <p:spPr>
            <a:xfrm>
              <a:off x="3108555" y="5171617"/>
              <a:ext cx="914" cy="3200"/>
            </a:xfrm>
            <a:custGeom>
              <a:avLst/>
              <a:gdLst>
                <a:gd name="connsiteX0" fmla="*/ 914 w 914"/>
                <a:gd name="connsiteY0" fmla="*/ 3200 h 3200"/>
                <a:gd name="connsiteX1" fmla="*/ 0 w 914"/>
                <a:gd name="connsiteY1" fmla="*/ 0 h 3200"/>
                <a:gd name="connsiteX2" fmla="*/ 914 w 914"/>
                <a:gd name="connsiteY2" fmla="*/ 3200 h 3200"/>
              </a:gdLst>
              <a:ahLst/>
              <a:cxnLst>
                <a:cxn ang="0">
                  <a:pos x="connsiteX0" y="connsiteY0"/>
                </a:cxn>
                <a:cxn ang="0">
                  <a:pos x="connsiteX1" y="connsiteY1"/>
                </a:cxn>
                <a:cxn ang="0">
                  <a:pos x="connsiteX2" y="connsiteY2"/>
                </a:cxn>
              </a:cxnLst>
              <a:rect l="l" t="t" r="r" b="b"/>
              <a:pathLst>
                <a:path w="914" h="3200">
                  <a:moveTo>
                    <a:pt x="914" y="3200"/>
                  </a:moveTo>
                  <a:cubicBezTo>
                    <a:pt x="457" y="2057"/>
                    <a:pt x="229" y="1143"/>
                    <a:pt x="0" y="0"/>
                  </a:cubicBezTo>
                  <a:cubicBezTo>
                    <a:pt x="229" y="914"/>
                    <a:pt x="457" y="2057"/>
                    <a:pt x="914" y="3200"/>
                  </a:cubicBezTo>
                  <a:close/>
                </a:path>
              </a:pathLst>
            </a:custGeom>
            <a:solidFill>
              <a:srgbClr val="FFFFFF"/>
            </a:solidFill>
            <a:ln w="2286" cap="flat">
              <a:noFill/>
              <a:prstDash val="solid"/>
              <a:miter/>
            </a:ln>
          </p:spPr>
          <p:txBody>
            <a:bodyPr rtlCol="0" anchor="ctr"/>
            <a:lstStyle/>
            <a:p>
              <a:endParaRPr lang="en-US"/>
            </a:p>
          </p:txBody>
        </p:sp>
        <p:sp>
          <p:nvSpPr>
            <p:cNvPr id="2107" name="Freeform 2099">
              <a:extLst>
                <a:ext uri="{FF2B5EF4-FFF2-40B4-BE49-F238E27FC236}">
                  <a16:creationId xmlns:a16="http://schemas.microsoft.com/office/drawing/2014/main" id="{603DE71D-8C53-A972-F649-FCC675FC8CB4}"/>
                </a:ext>
              </a:extLst>
            </p:cNvPr>
            <p:cNvSpPr/>
            <p:nvPr/>
          </p:nvSpPr>
          <p:spPr>
            <a:xfrm>
              <a:off x="3107183" y="5166588"/>
              <a:ext cx="914" cy="3657"/>
            </a:xfrm>
            <a:custGeom>
              <a:avLst/>
              <a:gdLst>
                <a:gd name="connsiteX0" fmla="*/ 914 w 914"/>
                <a:gd name="connsiteY0" fmla="*/ 3657 h 3657"/>
                <a:gd name="connsiteX1" fmla="*/ 0 w 914"/>
                <a:gd name="connsiteY1" fmla="*/ 0 h 3657"/>
                <a:gd name="connsiteX2" fmla="*/ 914 w 914"/>
                <a:gd name="connsiteY2" fmla="*/ 3657 h 3657"/>
              </a:gdLst>
              <a:ahLst/>
              <a:cxnLst>
                <a:cxn ang="0">
                  <a:pos x="connsiteX0" y="connsiteY0"/>
                </a:cxn>
                <a:cxn ang="0">
                  <a:pos x="connsiteX1" y="connsiteY1"/>
                </a:cxn>
                <a:cxn ang="0">
                  <a:pos x="connsiteX2" y="connsiteY2"/>
                </a:cxn>
              </a:cxnLst>
              <a:rect l="l" t="t" r="r" b="b"/>
              <a:pathLst>
                <a:path w="914" h="3657">
                  <a:moveTo>
                    <a:pt x="914" y="3657"/>
                  </a:moveTo>
                  <a:cubicBezTo>
                    <a:pt x="686" y="2514"/>
                    <a:pt x="229" y="1143"/>
                    <a:pt x="0" y="0"/>
                  </a:cubicBezTo>
                  <a:cubicBezTo>
                    <a:pt x="229" y="1143"/>
                    <a:pt x="457" y="2286"/>
                    <a:pt x="914" y="3657"/>
                  </a:cubicBezTo>
                  <a:close/>
                </a:path>
              </a:pathLst>
            </a:custGeom>
            <a:solidFill>
              <a:srgbClr val="FFFFFF"/>
            </a:solidFill>
            <a:ln w="2286" cap="flat">
              <a:noFill/>
              <a:prstDash val="solid"/>
              <a:miter/>
            </a:ln>
          </p:spPr>
          <p:txBody>
            <a:bodyPr rtlCol="0" anchor="ctr"/>
            <a:lstStyle/>
            <a:p>
              <a:endParaRPr lang="en-US"/>
            </a:p>
          </p:txBody>
        </p:sp>
        <p:sp>
          <p:nvSpPr>
            <p:cNvPr id="2108" name="Freeform 2100">
              <a:extLst>
                <a:ext uri="{FF2B5EF4-FFF2-40B4-BE49-F238E27FC236}">
                  <a16:creationId xmlns:a16="http://schemas.microsoft.com/office/drawing/2014/main" id="{2504F462-7D83-C8F1-456F-078D465C7541}"/>
                </a:ext>
              </a:extLst>
            </p:cNvPr>
            <p:cNvSpPr/>
            <p:nvPr/>
          </p:nvSpPr>
          <p:spPr>
            <a:xfrm>
              <a:off x="3109926" y="5176418"/>
              <a:ext cx="1143" cy="2971"/>
            </a:xfrm>
            <a:custGeom>
              <a:avLst/>
              <a:gdLst>
                <a:gd name="connsiteX0" fmla="*/ 1143 w 1143"/>
                <a:gd name="connsiteY0" fmla="*/ 2972 h 2971"/>
                <a:gd name="connsiteX1" fmla="*/ 0 w 1143"/>
                <a:gd name="connsiteY1" fmla="*/ 0 h 2971"/>
                <a:gd name="connsiteX2" fmla="*/ 1143 w 1143"/>
                <a:gd name="connsiteY2" fmla="*/ 2972 h 2971"/>
              </a:gdLst>
              <a:ahLst/>
              <a:cxnLst>
                <a:cxn ang="0">
                  <a:pos x="connsiteX0" y="connsiteY0"/>
                </a:cxn>
                <a:cxn ang="0">
                  <a:pos x="connsiteX1" y="connsiteY1"/>
                </a:cxn>
                <a:cxn ang="0">
                  <a:pos x="connsiteX2" y="connsiteY2"/>
                </a:cxn>
              </a:cxnLst>
              <a:rect l="l" t="t" r="r" b="b"/>
              <a:pathLst>
                <a:path w="1143" h="2971">
                  <a:moveTo>
                    <a:pt x="1143" y="2972"/>
                  </a:moveTo>
                  <a:cubicBezTo>
                    <a:pt x="686" y="2058"/>
                    <a:pt x="457" y="915"/>
                    <a:pt x="0" y="0"/>
                  </a:cubicBezTo>
                  <a:cubicBezTo>
                    <a:pt x="457" y="1143"/>
                    <a:pt x="686" y="2058"/>
                    <a:pt x="1143" y="2972"/>
                  </a:cubicBezTo>
                  <a:close/>
                </a:path>
              </a:pathLst>
            </a:custGeom>
            <a:solidFill>
              <a:srgbClr val="FFFFFF"/>
            </a:solidFill>
            <a:ln w="2286" cap="flat">
              <a:noFill/>
              <a:prstDash val="solid"/>
              <a:miter/>
            </a:ln>
          </p:spPr>
          <p:txBody>
            <a:bodyPr rtlCol="0" anchor="ctr"/>
            <a:lstStyle/>
            <a:p>
              <a:endParaRPr lang="en-US"/>
            </a:p>
          </p:txBody>
        </p:sp>
        <p:sp>
          <p:nvSpPr>
            <p:cNvPr id="2109" name="Freeform 2101">
              <a:extLst>
                <a:ext uri="{FF2B5EF4-FFF2-40B4-BE49-F238E27FC236}">
                  <a16:creationId xmlns:a16="http://schemas.microsoft.com/office/drawing/2014/main" id="{8E2A2F8A-B9A5-612A-01DE-40531AE0B25B}"/>
                </a:ext>
              </a:extLst>
            </p:cNvPr>
            <p:cNvSpPr/>
            <p:nvPr/>
          </p:nvSpPr>
          <p:spPr>
            <a:xfrm>
              <a:off x="3236342" y="5247970"/>
              <a:ext cx="8229" cy="1371"/>
            </a:xfrm>
            <a:custGeom>
              <a:avLst/>
              <a:gdLst>
                <a:gd name="connsiteX0" fmla="*/ 8230 w 8229"/>
                <a:gd name="connsiteY0" fmla="*/ 0 h 1371"/>
                <a:gd name="connsiteX1" fmla="*/ 0 w 8229"/>
                <a:gd name="connsiteY1" fmla="*/ 1372 h 1371"/>
                <a:gd name="connsiteX2" fmla="*/ 8230 w 8229"/>
                <a:gd name="connsiteY2" fmla="*/ 0 h 1371"/>
              </a:gdLst>
              <a:ahLst/>
              <a:cxnLst>
                <a:cxn ang="0">
                  <a:pos x="connsiteX0" y="connsiteY0"/>
                </a:cxn>
                <a:cxn ang="0">
                  <a:pos x="connsiteX1" y="connsiteY1"/>
                </a:cxn>
                <a:cxn ang="0">
                  <a:pos x="connsiteX2" y="connsiteY2"/>
                </a:cxn>
              </a:cxnLst>
              <a:rect l="l" t="t" r="r" b="b"/>
              <a:pathLst>
                <a:path w="8229" h="1371">
                  <a:moveTo>
                    <a:pt x="8230" y="0"/>
                  </a:moveTo>
                  <a:cubicBezTo>
                    <a:pt x="5486" y="686"/>
                    <a:pt x="2743" y="1143"/>
                    <a:pt x="0" y="1372"/>
                  </a:cubicBezTo>
                  <a:cubicBezTo>
                    <a:pt x="2743" y="1143"/>
                    <a:pt x="5486" y="686"/>
                    <a:pt x="8230" y="0"/>
                  </a:cubicBezTo>
                  <a:close/>
                </a:path>
              </a:pathLst>
            </a:custGeom>
            <a:solidFill>
              <a:srgbClr val="FFFFFF"/>
            </a:solidFill>
            <a:ln w="2286" cap="flat">
              <a:noFill/>
              <a:prstDash val="solid"/>
              <a:miter/>
            </a:ln>
          </p:spPr>
          <p:txBody>
            <a:bodyPr rtlCol="0" anchor="ctr"/>
            <a:lstStyle/>
            <a:p>
              <a:endParaRPr lang="en-US"/>
            </a:p>
          </p:txBody>
        </p:sp>
        <p:sp>
          <p:nvSpPr>
            <p:cNvPr id="2110" name="Freeform 2102">
              <a:extLst>
                <a:ext uri="{FF2B5EF4-FFF2-40B4-BE49-F238E27FC236}">
                  <a16:creationId xmlns:a16="http://schemas.microsoft.com/office/drawing/2014/main" id="{6E6AC2E2-C342-5159-57D5-1047F75490EC}"/>
                </a:ext>
              </a:extLst>
            </p:cNvPr>
            <p:cNvSpPr/>
            <p:nvPr/>
          </p:nvSpPr>
          <p:spPr>
            <a:xfrm>
              <a:off x="3244343" y="5246598"/>
              <a:ext cx="5486" cy="1371"/>
            </a:xfrm>
            <a:custGeom>
              <a:avLst/>
              <a:gdLst>
                <a:gd name="connsiteX0" fmla="*/ 5486 w 5486"/>
                <a:gd name="connsiteY0" fmla="*/ 0 h 1371"/>
                <a:gd name="connsiteX1" fmla="*/ 0 w 5486"/>
                <a:gd name="connsiteY1" fmla="*/ 1371 h 1371"/>
                <a:gd name="connsiteX2" fmla="*/ 5486 w 5486"/>
                <a:gd name="connsiteY2" fmla="*/ 0 h 1371"/>
              </a:gdLst>
              <a:ahLst/>
              <a:cxnLst>
                <a:cxn ang="0">
                  <a:pos x="connsiteX0" y="connsiteY0"/>
                </a:cxn>
                <a:cxn ang="0">
                  <a:pos x="connsiteX1" y="connsiteY1"/>
                </a:cxn>
                <a:cxn ang="0">
                  <a:pos x="connsiteX2" y="connsiteY2"/>
                </a:cxn>
              </a:cxnLst>
              <a:rect l="l" t="t" r="r" b="b"/>
              <a:pathLst>
                <a:path w="5486" h="1371">
                  <a:moveTo>
                    <a:pt x="5486" y="0"/>
                  </a:moveTo>
                  <a:cubicBezTo>
                    <a:pt x="3658" y="457"/>
                    <a:pt x="1829" y="914"/>
                    <a:pt x="0" y="1371"/>
                  </a:cubicBezTo>
                  <a:cubicBezTo>
                    <a:pt x="2057" y="914"/>
                    <a:pt x="3658" y="457"/>
                    <a:pt x="5486" y="0"/>
                  </a:cubicBezTo>
                  <a:close/>
                </a:path>
              </a:pathLst>
            </a:custGeom>
            <a:solidFill>
              <a:srgbClr val="FFFFFF"/>
            </a:solidFill>
            <a:ln w="2286" cap="flat">
              <a:noFill/>
              <a:prstDash val="solid"/>
              <a:miter/>
            </a:ln>
          </p:spPr>
          <p:txBody>
            <a:bodyPr rtlCol="0" anchor="ctr"/>
            <a:lstStyle/>
            <a:p>
              <a:endParaRPr lang="en-US"/>
            </a:p>
          </p:txBody>
        </p:sp>
        <p:sp>
          <p:nvSpPr>
            <p:cNvPr id="2111" name="Freeform 2103">
              <a:extLst>
                <a:ext uri="{FF2B5EF4-FFF2-40B4-BE49-F238E27FC236}">
                  <a16:creationId xmlns:a16="http://schemas.microsoft.com/office/drawing/2014/main" id="{0D0BEEFA-A43B-100E-658C-2EA69C5469D8}"/>
                </a:ext>
              </a:extLst>
            </p:cNvPr>
            <p:cNvSpPr/>
            <p:nvPr/>
          </p:nvSpPr>
          <p:spPr>
            <a:xfrm>
              <a:off x="3164562" y="5236997"/>
              <a:ext cx="9829" cy="3886"/>
            </a:xfrm>
            <a:custGeom>
              <a:avLst/>
              <a:gdLst>
                <a:gd name="connsiteX0" fmla="*/ 9830 w 9829"/>
                <a:gd name="connsiteY0" fmla="*/ 3887 h 3886"/>
                <a:gd name="connsiteX1" fmla="*/ 0 w 9829"/>
                <a:gd name="connsiteY1" fmla="*/ 0 h 3886"/>
                <a:gd name="connsiteX2" fmla="*/ 9830 w 9829"/>
                <a:gd name="connsiteY2" fmla="*/ 3887 h 3886"/>
              </a:gdLst>
              <a:ahLst/>
              <a:cxnLst>
                <a:cxn ang="0">
                  <a:pos x="connsiteX0" y="connsiteY0"/>
                </a:cxn>
                <a:cxn ang="0">
                  <a:pos x="connsiteX1" y="connsiteY1"/>
                </a:cxn>
                <a:cxn ang="0">
                  <a:pos x="connsiteX2" y="connsiteY2"/>
                </a:cxn>
              </a:cxnLst>
              <a:rect l="l" t="t" r="r" b="b"/>
              <a:pathLst>
                <a:path w="9829" h="3886">
                  <a:moveTo>
                    <a:pt x="9830" y="3887"/>
                  </a:moveTo>
                  <a:cubicBezTo>
                    <a:pt x="6401" y="2744"/>
                    <a:pt x="3200" y="1372"/>
                    <a:pt x="0" y="0"/>
                  </a:cubicBezTo>
                  <a:cubicBezTo>
                    <a:pt x="3200" y="1601"/>
                    <a:pt x="6401" y="2744"/>
                    <a:pt x="9830" y="3887"/>
                  </a:cubicBezTo>
                  <a:close/>
                </a:path>
              </a:pathLst>
            </a:custGeom>
            <a:solidFill>
              <a:srgbClr val="FFFFFF"/>
            </a:solidFill>
            <a:ln w="2286" cap="flat">
              <a:noFill/>
              <a:prstDash val="solid"/>
              <a:miter/>
            </a:ln>
          </p:spPr>
          <p:txBody>
            <a:bodyPr rtlCol="0" anchor="ctr"/>
            <a:lstStyle/>
            <a:p>
              <a:endParaRPr lang="en-US"/>
            </a:p>
          </p:txBody>
        </p:sp>
        <p:sp>
          <p:nvSpPr>
            <p:cNvPr id="2112" name="Freeform 2104">
              <a:extLst>
                <a:ext uri="{FF2B5EF4-FFF2-40B4-BE49-F238E27FC236}">
                  <a16:creationId xmlns:a16="http://schemas.microsoft.com/office/drawing/2014/main" id="{CF49B341-7FA8-192E-070F-2F4335F76103}"/>
                </a:ext>
              </a:extLst>
            </p:cNvPr>
            <p:cNvSpPr/>
            <p:nvPr/>
          </p:nvSpPr>
          <p:spPr>
            <a:xfrm>
              <a:off x="3306751" y="5200421"/>
              <a:ext cx="2286" cy="2743"/>
            </a:xfrm>
            <a:custGeom>
              <a:avLst/>
              <a:gdLst>
                <a:gd name="connsiteX0" fmla="*/ 0 w 2286"/>
                <a:gd name="connsiteY0" fmla="*/ 2744 h 2743"/>
                <a:gd name="connsiteX1" fmla="*/ 2286 w 2286"/>
                <a:gd name="connsiteY1" fmla="*/ 0 h 2743"/>
                <a:gd name="connsiteX2" fmla="*/ 2286 w 2286"/>
                <a:gd name="connsiteY2" fmla="*/ 0 h 2743"/>
                <a:gd name="connsiteX3" fmla="*/ 2286 w 2286"/>
                <a:gd name="connsiteY3" fmla="*/ 0 h 2743"/>
                <a:gd name="connsiteX4" fmla="*/ 0 w 2286"/>
                <a:gd name="connsiteY4" fmla="*/ 2744 h 2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 h="2743">
                  <a:moveTo>
                    <a:pt x="0" y="2744"/>
                  </a:moveTo>
                  <a:cubicBezTo>
                    <a:pt x="686" y="1829"/>
                    <a:pt x="1372" y="915"/>
                    <a:pt x="2286" y="0"/>
                  </a:cubicBezTo>
                  <a:cubicBezTo>
                    <a:pt x="2286" y="0"/>
                    <a:pt x="2286" y="0"/>
                    <a:pt x="2286" y="0"/>
                  </a:cubicBezTo>
                  <a:cubicBezTo>
                    <a:pt x="2286" y="0"/>
                    <a:pt x="2286" y="0"/>
                    <a:pt x="2286" y="0"/>
                  </a:cubicBezTo>
                  <a:cubicBezTo>
                    <a:pt x="1372" y="915"/>
                    <a:pt x="686" y="1829"/>
                    <a:pt x="0" y="2744"/>
                  </a:cubicBezTo>
                  <a:close/>
                </a:path>
              </a:pathLst>
            </a:custGeom>
            <a:solidFill>
              <a:srgbClr val="FFFFFF"/>
            </a:solidFill>
            <a:ln w="2286" cap="flat">
              <a:noFill/>
              <a:prstDash val="solid"/>
              <a:miter/>
            </a:ln>
          </p:spPr>
          <p:txBody>
            <a:bodyPr rtlCol="0" anchor="ctr"/>
            <a:lstStyle/>
            <a:p>
              <a:endParaRPr lang="en-US"/>
            </a:p>
          </p:txBody>
        </p:sp>
        <p:sp>
          <p:nvSpPr>
            <p:cNvPr id="2113" name="Freeform 2105">
              <a:extLst>
                <a:ext uri="{FF2B5EF4-FFF2-40B4-BE49-F238E27FC236}">
                  <a16:creationId xmlns:a16="http://schemas.microsoft.com/office/drawing/2014/main" id="{7F427886-96F5-E217-E3A7-0ECF3488483C}"/>
                </a:ext>
              </a:extLst>
            </p:cNvPr>
            <p:cNvSpPr/>
            <p:nvPr/>
          </p:nvSpPr>
          <p:spPr>
            <a:xfrm>
              <a:off x="3227655" y="5249570"/>
              <a:ext cx="5714" cy="228"/>
            </a:xfrm>
            <a:custGeom>
              <a:avLst/>
              <a:gdLst>
                <a:gd name="connsiteX0" fmla="*/ 5715 w 5714"/>
                <a:gd name="connsiteY0" fmla="*/ 0 h 228"/>
                <a:gd name="connsiteX1" fmla="*/ 0 w 5714"/>
                <a:gd name="connsiteY1" fmla="*/ 229 h 228"/>
                <a:gd name="connsiteX2" fmla="*/ 5715 w 5714"/>
                <a:gd name="connsiteY2" fmla="*/ 0 h 228"/>
              </a:gdLst>
              <a:ahLst/>
              <a:cxnLst>
                <a:cxn ang="0">
                  <a:pos x="connsiteX0" y="connsiteY0"/>
                </a:cxn>
                <a:cxn ang="0">
                  <a:pos x="connsiteX1" y="connsiteY1"/>
                </a:cxn>
                <a:cxn ang="0">
                  <a:pos x="connsiteX2" y="connsiteY2"/>
                </a:cxn>
              </a:cxnLst>
              <a:rect l="l" t="t" r="r" b="b"/>
              <a:pathLst>
                <a:path w="5714" h="228">
                  <a:moveTo>
                    <a:pt x="5715" y="0"/>
                  </a:moveTo>
                  <a:cubicBezTo>
                    <a:pt x="3886" y="229"/>
                    <a:pt x="1829" y="229"/>
                    <a:pt x="0" y="229"/>
                  </a:cubicBezTo>
                  <a:cubicBezTo>
                    <a:pt x="1829" y="229"/>
                    <a:pt x="3886" y="229"/>
                    <a:pt x="5715" y="0"/>
                  </a:cubicBezTo>
                  <a:close/>
                </a:path>
              </a:pathLst>
            </a:custGeom>
            <a:solidFill>
              <a:srgbClr val="FFFFFF"/>
            </a:solidFill>
            <a:ln w="2286" cap="flat">
              <a:noFill/>
              <a:prstDash val="solid"/>
              <a:miter/>
            </a:ln>
          </p:spPr>
          <p:txBody>
            <a:bodyPr rtlCol="0" anchor="ctr"/>
            <a:lstStyle/>
            <a:p>
              <a:endParaRPr lang="en-US"/>
            </a:p>
          </p:txBody>
        </p:sp>
        <p:sp>
          <p:nvSpPr>
            <p:cNvPr id="2114" name="Freeform 2106">
              <a:extLst>
                <a:ext uri="{FF2B5EF4-FFF2-40B4-BE49-F238E27FC236}">
                  <a16:creationId xmlns:a16="http://schemas.microsoft.com/office/drawing/2014/main" id="{1240D9F5-B32C-6218-A3A7-34B6B18D4DD6}"/>
                </a:ext>
              </a:extLst>
            </p:cNvPr>
            <p:cNvSpPr/>
            <p:nvPr/>
          </p:nvSpPr>
          <p:spPr>
            <a:xfrm>
              <a:off x="3174391" y="5240883"/>
              <a:ext cx="13716" cy="3886"/>
            </a:xfrm>
            <a:custGeom>
              <a:avLst/>
              <a:gdLst>
                <a:gd name="connsiteX0" fmla="*/ 13716 w 13716"/>
                <a:gd name="connsiteY0" fmla="*/ 3886 h 3886"/>
                <a:gd name="connsiteX1" fmla="*/ 0 w 13716"/>
                <a:gd name="connsiteY1" fmla="*/ 0 h 3886"/>
                <a:gd name="connsiteX2" fmla="*/ 13716 w 13716"/>
                <a:gd name="connsiteY2" fmla="*/ 3886 h 3886"/>
              </a:gdLst>
              <a:ahLst/>
              <a:cxnLst>
                <a:cxn ang="0">
                  <a:pos x="connsiteX0" y="connsiteY0"/>
                </a:cxn>
                <a:cxn ang="0">
                  <a:pos x="connsiteX1" y="connsiteY1"/>
                </a:cxn>
                <a:cxn ang="0">
                  <a:pos x="connsiteX2" y="connsiteY2"/>
                </a:cxn>
              </a:cxnLst>
              <a:rect l="l" t="t" r="r" b="b"/>
              <a:pathLst>
                <a:path w="13716" h="3886">
                  <a:moveTo>
                    <a:pt x="13716" y="3886"/>
                  </a:moveTo>
                  <a:cubicBezTo>
                    <a:pt x="8915" y="2743"/>
                    <a:pt x="4343" y="1600"/>
                    <a:pt x="0" y="0"/>
                  </a:cubicBezTo>
                  <a:cubicBezTo>
                    <a:pt x="4343" y="1600"/>
                    <a:pt x="8915" y="2971"/>
                    <a:pt x="13716" y="3886"/>
                  </a:cubicBezTo>
                  <a:close/>
                </a:path>
              </a:pathLst>
            </a:custGeom>
            <a:solidFill>
              <a:srgbClr val="FFFFFF"/>
            </a:solidFill>
            <a:ln w="2286" cap="flat">
              <a:noFill/>
              <a:prstDash val="solid"/>
              <a:miter/>
            </a:ln>
          </p:spPr>
          <p:txBody>
            <a:bodyPr rtlCol="0" anchor="ctr"/>
            <a:lstStyle/>
            <a:p>
              <a:endParaRPr lang="en-US"/>
            </a:p>
          </p:txBody>
        </p:sp>
        <p:sp>
          <p:nvSpPr>
            <p:cNvPr id="2115" name="Freeform 2107">
              <a:extLst>
                <a:ext uri="{FF2B5EF4-FFF2-40B4-BE49-F238E27FC236}">
                  <a16:creationId xmlns:a16="http://schemas.microsoft.com/office/drawing/2014/main" id="{53085302-BEAC-A16C-AE0B-2493ECBA33A6}"/>
                </a:ext>
              </a:extLst>
            </p:cNvPr>
            <p:cNvSpPr/>
            <p:nvPr/>
          </p:nvSpPr>
          <p:spPr>
            <a:xfrm>
              <a:off x="2960879" y="4487475"/>
              <a:ext cx="238429" cy="149075"/>
            </a:xfrm>
            <a:custGeom>
              <a:avLst/>
              <a:gdLst>
                <a:gd name="connsiteX0" fmla="*/ 237515 w 238429"/>
                <a:gd name="connsiteY0" fmla="*/ 3372 h 149075"/>
                <a:gd name="connsiteX1" fmla="*/ 225857 w 238429"/>
                <a:gd name="connsiteY1" fmla="*/ 171 h 149075"/>
                <a:gd name="connsiteX2" fmla="*/ 214655 w 238429"/>
                <a:gd name="connsiteY2" fmla="*/ 171 h 149075"/>
                <a:gd name="connsiteX3" fmla="*/ 203911 w 238429"/>
                <a:gd name="connsiteY3" fmla="*/ 3143 h 149075"/>
                <a:gd name="connsiteX4" fmla="*/ 193853 w 238429"/>
                <a:gd name="connsiteY4" fmla="*/ 8858 h 149075"/>
                <a:gd name="connsiteX5" fmla="*/ 185166 w 238429"/>
                <a:gd name="connsiteY5" fmla="*/ 17316 h 149075"/>
                <a:gd name="connsiteX6" fmla="*/ 172593 w 238429"/>
                <a:gd name="connsiteY6" fmla="*/ 40634 h 149075"/>
                <a:gd name="connsiteX7" fmla="*/ 162992 w 238429"/>
                <a:gd name="connsiteY7" fmla="*/ 62579 h 149075"/>
                <a:gd name="connsiteX8" fmla="*/ 133731 w 238429"/>
                <a:gd name="connsiteY8" fmla="*/ 93897 h 149075"/>
                <a:gd name="connsiteX9" fmla="*/ 55550 w 238429"/>
                <a:gd name="connsiteY9" fmla="*/ 102356 h 149075"/>
                <a:gd name="connsiteX10" fmla="*/ 60579 w 238429"/>
                <a:gd name="connsiteY10" fmla="*/ 103041 h 149075"/>
                <a:gd name="connsiteX11" fmla="*/ 37490 w 238429"/>
                <a:gd name="connsiteY11" fmla="*/ 97326 h 149075"/>
                <a:gd name="connsiteX12" fmla="*/ 5029 w 238429"/>
                <a:gd name="connsiteY12" fmla="*/ 81553 h 149075"/>
                <a:gd name="connsiteX13" fmla="*/ 0 w 238429"/>
                <a:gd name="connsiteY13" fmla="*/ 78124 h 149075"/>
                <a:gd name="connsiteX14" fmla="*/ 0 w 238429"/>
                <a:gd name="connsiteY14" fmla="*/ 78124 h 149075"/>
                <a:gd name="connsiteX15" fmla="*/ 229 w 238429"/>
                <a:gd name="connsiteY15" fmla="*/ 79267 h 149075"/>
                <a:gd name="connsiteX16" fmla="*/ 457 w 238429"/>
                <a:gd name="connsiteY16" fmla="*/ 80867 h 149075"/>
                <a:gd name="connsiteX17" fmla="*/ 686 w 238429"/>
                <a:gd name="connsiteY17" fmla="*/ 82239 h 149075"/>
                <a:gd name="connsiteX18" fmla="*/ 914 w 238429"/>
                <a:gd name="connsiteY18" fmla="*/ 83839 h 149075"/>
                <a:gd name="connsiteX19" fmla="*/ 1143 w 238429"/>
                <a:gd name="connsiteY19" fmla="*/ 84982 h 149075"/>
                <a:gd name="connsiteX20" fmla="*/ 1600 w 238429"/>
                <a:gd name="connsiteY20" fmla="*/ 86582 h 149075"/>
                <a:gd name="connsiteX21" fmla="*/ 1829 w 238429"/>
                <a:gd name="connsiteY21" fmla="*/ 87725 h 149075"/>
                <a:gd name="connsiteX22" fmla="*/ 2515 w 238429"/>
                <a:gd name="connsiteY22" fmla="*/ 90240 h 149075"/>
                <a:gd name="connsiteX23" fmla="*/ 2972 w 238429"/>
                <a:gd name="connsiteY23" fmla="*/ 91383 h 149075"/>
                <a:gd name="connsiteX24" fmla="*/ 3429 w 238429"/>
                <a:gd name="connsiteY24" fmla="*/ 92754 h 149075"/>
                <a:gd name="connsiteX25" fmla="*/ 3886 w 238429"/>
                <a:gd name="connsiteY25" fmla="*/ 93897 h 149075"/>
                <a:gd name="connsiteX26" fmla="*/ 4572 w 238429"/>
                <a:gd name="connsiteY26" fmla="*/ 95269 h 149075"/>
                <a:gd name="connsiteX27" fmla="*/ 5029 w 238429"/>
                <a:gd name="connsiteY27" fmla="*/ 96412 h 149075"/>
                <a:gd name="connsiteX28" fmla="*/ 5944 w 238429"/>
                <a:gd name="connsiteY28" fmla="*/ 98241 h 149075"/>
                <a:gd name="connsiteX29" fmla="*/ 6629 w 238429"/>
                <a:gd name="connsiteY29" fmla="*/ 99612 h 149075"/>
                <a:gd name="connsiteX30" fmla="*/ 7544 w 238429"/>
                <a:gd name="connsiteY30" fmla="*/ 101213 h 149075"/>
                <a:gd name="connsiteX31" fmla="*/ 8230 w 238429"/>
                <a:gd name="connsiteY31" fmla="*/ 102356 h 149075"/>
                <a:gd name="connsiteX32" fmla="*/ 9144 w 238429"/>
                <a:gd name="connsiteY32" fmla="*/ 103727 h 149075"/>
                <a:gd name="connsiteX33" fmla="*/ 9830 w 238429"/>
                <a:gd name="connsiteY33" fmla="*/ 104642 h 149075"/>
                <a:gd name="connsiteX34" fmla="*/ 10744 w 238429"/>
                <a:gd name="connsiteY34" fmla="*/ 106013 h 149075"/>
                <a:gd name="connsiteX35" fmla="*/ 11430 w 238429"/>
                <a:gd name="connsiteY35" fmla="*/ 106928 h 149075"/>
                <a:gd name="connsiteX36" fmla="*/ 13030 w 238429"/>
                <a:gd name="connsiteY36" fmla="*/ 108985 h 149075"/>
                <a:gd name="connsiteX37" fmla="*/ 13716 w 238429"/>
                <a:gd name="connsiteY37" fmla="*/ 109671 h 149075"/>
                <a:gd name="connsiteX38" fmla="*/ 14859 w 238429"/>
                <a:gd name="connsiteY38" fmla="*/ 111042 h 149075"/>
                <a:gd name="connsiteX39" fmla="*/ 15545 w 238429"/>
                <a:gd name="connsiteY39" fmla="*/ 111957 h 149075"/>
                <a:gd name="connsiteX40" fmla="*/ 16688 w 238429"/>
                <a:gd name="connsiteY40" fmla="*/ 113328 h 149075"/>
                <a:gd name="connsiteX41" fmla="*/ 17374 w 238429"/>
                <a:gd name="connsiteY41" fmla="*/ 114243 h 149075"/>
                <a:gd name="connsiteX42" fmla="*/ 18745 w 238429"/>
                <a:gd name="connsiteY42" fmla="*/ 115843 h 149075"/>
                <a:gd name="connsiteX43" fmla="*/ 19202 w 238429"/>
                <a:gd name="connsiteY43" fmla="*/ 116300 h 149075"/>
                <a:gd name="connsiteX44" fmla="*/ 21031 w 238429"/>
                <a:gd name="connsiteY44" fmla="*/ 118129 h 149075"/>
                <a:gd name="connsiteX45" fmla="*/ 21717 w 238429"/>
                <a:gd name="connsiteY45" fmla="*/ 118815 h 149075"/>
                <a:gd name="connsiteX46" fmla="*/ 23089 w 238429"/>
                <a:gd name="connsiteY46" fmla="*/ 119958 h 149075"/>
                <a:gd name="connsiteX47" fmla="*/ 23774 w 238429"/>
                <a:gd name="connsiteY47" fmla="*/ 120644 h 149075"/>
                <a:gd name="connsiteX48" fmla="*/ 25146 w 238429"/>
                <a:gd name="connsiteY48" fmla="*/ 121787 h 149075"/>
                <a:gd name="connsiteX49" fmla="*/ 25832 w 238429"/>
                <a:gd name="connsiteY49" fmla="*/ 122244 h 149075"/>
                <a:gd name="connsiteX50" fmla="*/ 27889 w 238429"/>
                <a:gd name="connsiteY50" fmla="*/ 123844 h 149075"/>
                <a:gd name="connsiteX51" fmla="*/ 28346 w 238429"/>
                <a:gd name="connsiteY51" fmla="*/ 124073 h 149075"/>
                <a:gd name="connsiteX52" fmla="*/ 30175 w 238429"/>
                <a:gd name="connsiteY52" fmla="*/ 125444 h 149075"/>
                <a:gd name="connsiteX53" fmla="*/ 30861 w 238429"/>
                <a:gd name="connsiteY53" fmla="*/ 125901 h 149075"/>
                <a:gd name="connsiteX54" fmla="*/ 32461 w 238429"/>
                <a:gd name="connsiteY54" fmla="*/ 126816 h 149075"/>
                <a:gd name="connsiteX55" fmla="*/ 33147 w 238429"/>
                <a:gd name="connsiteY55" fmla="*/ 127273 h 149075"/>
                <a:gd name="connsiteX56" fmla="*/ 34976 w 238429"/>
                <a:gd name="connsiteY56" fmla="*/ 128416 h 149075"/>
                <a:gd name="connsiteX57" fmla="*/ 35433 w 238429"/>
                <a:gd name="connsiteY57" fmla="*/ 128645 h 149075"/>
                <a:gd name="connsiteX58" fmla="*/ 37719 w 238429"/>
                <a:gd name="connsiteY58" fmla="*/ 129788 h 149075"/>
                <a:gd name="connsiteX59" fmla="*/ 38405 w 238429"/>
                <a:gd name="connsiteY59" fmla="*/ 130016 h 149075"/>
                <a:gd name="connsiteX60" fmla="*/ 40234 w 238429"/>
                <a:gd name="connsiteY60" fmla="*/ 130931 h 149075"/>
                <a:gd name="connsiteX61" fmla="*/ 41148 w 238429"/>
                <a:gd name="connsiteY61" fmla="*/ 131388 h 149075"/>
                <a:gd name="connsiteX62" fmla="*/ 42748 w 238429"/>
                <a:gd name="connsiteY62" fmla="*/ 132074 h 149075"/>
                <a:gd name="connsiteX63" fmla="*/ 43434 w 238429"/>
                <a:gd name="connsiteY63" fmla="*/ 132302 h 149075"/>
                <a:gd name="connsiteX64" fmla="*/ 45949 w 238429"/>
                <a:gd name="connsiteY64" fmla="*/ 133217 h 149075"/>
                <a:gd name="connsiteX65" fmla="*/ 51664 w 238429"/>
                <a:gd name="connsiteY65" fmla="*/ 135274 h 149075"/>
                <a:gd name="connsiteX66" fmla="*/ 67437 w 238429"/>
                <a:gd name="connsiteY66" fmla="*/ 140303 h 149075"/>
                <a:gd name="connsiteX67" fmla="*/ 69952 w 238429"/>
                <a:gd name="connsiteY67" fmla="*/ 140989 h 149075"/>
                <a:gd name="connsiteX68" fmla="*/ 90983 w 238429"/>
                <a:gd name="connsiteY68" fmla="*/ 145790 h 149075"/>
                <a:gd name="connsiteX69" fmla="*/ 92812 w 238429"/>
                <a:gd name="connsiteY69" fmla="*/ 146018 h 149075"/>
                <a:gd name="connsiteX70" fmla="*/ 109499 w 238429"/>
                <a:gd name="connsiteY70" fmla="*/ 148304 h 149075"/>
                <a:gd name="connsiteX71" fmla="*/ 121387 w 238429"/>
                <a:gd name="connsiteY71" fmla="*/ 148990 h 149075"/>
                <a:gd name="connsiteX72" fmla="*/ 139446 w 238429"/>
                <a:gd name="connsiteY72" fmla="*/ 148304 h 149075"/>
                <a:gd name="connsiteX73" fmla="*/ 176479 w 238429"/>
                <a:gd name="connsiteY73" fmla="*/ 134360 h 149075"/>
                <a:gd name="connsiteX74" fmla="*/ 179680 w 238429"/>
                <a:gd name="connsiteY74" fmla="*/ 130931 h 149075"/>
                <a:gd name="connsiteX75" fmla="*/ 181051 w 238429"/>
                <a:gd name="connsiteY75" fmla="*/ 129102 h 149075"/>
                <a:gd name="connsiteX76" fmla="*/ 183566 w 238429"/>
                <a:gd name="connsiteY76" fmla="*/ 124987 h 149075"/>
                <a:gd name="connsiteX77" fmla="*/ 184709 w 238429"/>
                <a:gd name="connsiteY77" fmla="*/ 122701 h 149075"/>
                <a:gd name="connsiteX78" fmla="*/ 186995 w 238429"/>
                <a:gd name="connsiteY78" fmla="*/ 115386 h 149075"/>
                <a:gd name="connsiteX79" fmla="*/ 187681 w 238429"/>
                <a:gd name="connsiteY79" fmla="*/ 109899 h 149075"/>
                <a:gd name="connsiteX80" fmla="*/ 186538 w 238429"/>
                <a:gd name="connsiteY80" fmla="*/ 93897 h 149075"/>
                <a:gd name="connsiteX81" fmla="*/ 186080 w 238429"/>
                <a:gd name="connsiteY81" fmla="*/ 91611 h 149075"/>
                <a:gd name="connsiteX82" fmla="*/ 185852 w 238429"/>
                <a:gd name="connsiteY82" fmla="*/ 90926 h 149075"/>
                <a:gd name="connsiteX83" fmla="*/ 185623 w 238429"/>
                <a:gd name="connsiteY83" fmla="*/ 89325 h 149075"/>
                <a:gd name="connsiteX84" fmla="*/ 185395 w 238429"/>
                <a:gd name="connsiteY84" fmla="*/ 88411 h 149075"/>
                <a:gd name="connsiteX85" fmla="*/ 185166 w 238429"/>
                <a:gd name="connsiteY85" fmla="*/ 86811 h 149075"/>
                <a:gd name="connsiteX86" fmla="*/ 185166 w 238429"/>
                <a:gd name="connsiteY86" fmla="*/ 85668 h 149075"/>
                <a:gd name="connsiteX87" fmla="*/ 184937 w 238429"/>
                <a:gd name="connsiteY87" fmla="*/ 84068 h 149075"/>
                <a:gd name="connsiteX88" fmla="*/ 184937 w 238429"/>
                <a:gd name="connsiteY88" fmla="*/ 82925 h 149075"/>
                <a:gd name="connsiteX89" fmla="*/ 184937 w 238429"/>
                <a:gd name="connsiteY89" fmla="*/ 81324 h 149075"/>
                <a:gd name="connsiteX90" fmla="*/ 184937 w 238429"/>
                <a:gd name="connsiteY90" fmla="*/ 79953 h 149075"/>
                <a:gd name="connsiteX91" fmla="*/ 184937 w 238429"/>
                <a:gd name="connsiteY91" fmla="*/ 78353 h 149075"/>
                <a:gd name="connsiteX92" fmla="*/ 184937 w 238429"/>
                <a:gd name="connsiteY92" fmla="*/ 76981 h 149075"/>
                <a:gd name="connsiteX93" fmla="*/ 184937 w 238429"/>
                <a:gd name="connsiteY93" fmla="*/ 75381 h 149075"/>
                <a:gd name="connsiteX94" fmla="*/ 184937 w 238429"/>
                <a:gd name="connsiteY94" fmla="*/ 74009 h 149075"/>
                <a:gd name="connsiteX95" fmla="*/ 184937 w 238429"/>
                <a:gd name="connsiteY95" fmla="*/ 72409 h 149075"/>
                <a:gd name="connsiteX96" fmla="*/ 184937 w 238429"/>
                <a:gd name="connsiteY96" fmla="*/ 71037 h 149075"/>
                <a:gd name="connsiteX97" fmla="*/ 185166 w 238429"/>
                <a:gd name="connsiteY97" fmla="*/ 69437 h 149075"/>
                <a:gd name="connsiteX98" fmla="*/ 185395 w 238429"/>
                <a:gd name="connsiteY98" fmla="*/ 67837 h 149075"/>
                <a:gd name="connsiteX99" fmla="*/ 185623 w 238429"/>
                <a:gd name="connsiteY99" fmla="*/ 66008 h 149075"/>
                <a:gd name="connsiteX100" fmla="*/ 185852 w 238429"/>
                <a:gd name="connsiteY100" fmla="*/ 64408 h 149075"/>
                <a:gd name="connsiteX101" fmla="*/ 186080 w 238429"/>
                <a:gd name="connsiteY101" fmla="*/ 62579 h 149075"/>
                <a:gd name="connsiteX102" fmla="*/ 186309 w 238429"/>
                <a:gd name="connsiteY102" fmla="*/ 60979 h 149075"/>
                <a:gd name="connsiteX103" fmla="*/ 186766 w 238429"/>
                <a:gd name="connsiteY103" fmla="*/ 59150 h 149075"/>
                <a:gd name="connsiteX104" fmla="*/ 186995 w 238429"/>
                <a:gd name="connsiteY104" fmla="*/ 57550 h 149075"/>
                <a:gd name="connsiteX105" fmla="*/ 187452 w 238429"/>
                <a:gd name="connsiteY105" fmla="*/ 55721 h 149075"/>
                <a:gd name="connsiteX106" fmla="*/ 187909 w 238429"/>
                <a:gd name="connsiteY106" fmla="*/ 54121 h 149075"/>
                <a:gd name="connsiteX107" fmla="*/ 188366 w 238429"/>
                <a:gd name="connsiteY107" fmla="*/ 52292 h 149075"/>
                <a:gd name="connsiteX108" fmla="*/ 188824 w 238429"/>
                <a:gd name="connsiteY108" fmla="*/ 50692 h 149075"/>
                <a:gd name="connsiteX109" fmla="*/ 189509 w 238429"/>
                <a:gd name="connsiteY109" fmla="*/ 48406 h 149075"/>
                <a:gd name="connsiteX110" fmla="*/ 190195 w 238429"/>
                <a:gd name="connsiteY110" fmla="*/ 46577 h 149075"/>
                <a:gd name="connsiteX111" fmla="*/ 191338 w 238429"/>
                <a:gd name="connsiteY111" fmla="*/ 43834 h 149075"/>
                <a:gd name="connsiteX112" fmla="*/ 192024 w 238429"/>
                <a:gd name="connsiteY112" fmla="*/ 42462 h 149075"/>
                <a:gd name="connsiteX113" fmla="*/ 192938 w 238429"/>
                <a:gd name="connsiteY113" fmla="*/ 40634 h 149075"/>
                <a:gd name="connsiteX114" fmla="*/ 193853 w 238429"/>
                <a:gd name="connsiteY114" fmla="*/ 39033 h 149075"/>
                <a:gd name="connsiteX115" fmla="*/ 194767 w 238429"/>
                <a:gd name="connsiteY115" fmla="*/ 37205 h 149075"/>
                <a:gd name="connsiteX116" fmla="*/ 195682 w 238429"/>
                <a:gd name="connsiteY116" fmla="*/ 35604 h 149075"/>
                <a:gd name="connsiteX117" fmla="*/ 196825 w 238429"/>
                <a:gd name="connsiteY117" fmla="*/ 34004 h 149075"/>
                <a:gd name="connsiteX118" fmla="*/ 197968 w 238429"/>
                <a:gd name="connsiteY118" fmla="*/ 32404 h 149075"/>
                <a:gd name="connsiteX119" fmla="*/ 199111 w 238429"/>
                <a:gd name="connsiteY119" fmla="*/ 30804 h 149075"/>
                <a:gd name="connsiteX120" fmla="*/ 200254 w 238429"/>
                <a:gd name="connsiteY120" fmla="*/ 29204 h 149075"/>
                <a:gd name="connsiteX121" fmla="*/ 201625 w 238429"/>
                <a:gd name="connsiteY121" fmla="*/ 27603 h 149075"/>
                <a:gd name="connsiteX122" fmla="*/ 202997 w 238429"/>
                <a:gd name="connsiteY122" fmla="*/ 26003 h 149075"/>
                <a:gd name="connsiteX123" fmla="*/ 204368 w 238429"/>
                <a:gd name="connsiteY123" fmla="*/ 24403 h 149075"/>
                <a:gd name="connsiteX124" fmla="*/ 205740 w 238429"/>
                <a:gd name="connsiteY124" fmla="*/ 23031 h 149075"/>
                <a:gd name="connsiteX125" fmla="*/ 207340 w 238429"/>
                <a:gd name="connsiteY125" fmla="*/ 21660 h 149075"/>
                <a:gd name="connsiteX126" fmla="*/ 208940 w 238429"/>
                <a:gd name="connsiteY126" fmla="*/ 20288 h 149075"/>
                <a:gd name="connsiteX127" fmla="*/ 210541 w 238429"/>
                <a:gd name="connsiteY127" fmla="*/ 18917 h 149075"/>
                <a:gd name="connsiteX128" fmla="*/ 212141 w 238429"/>
                <a:gd name="connsiteY128" fmla="*/ 17545 h 149075"/>
                <a:gd name="connsiteX129" fmla="*/ 213970 w 238429"/>
                <a:gd name="connsiteY129" fmla="*/ 16173 h 149075"/>
                <a:gd name="connsiteX130" fmla="*/ 215798 w 238429"/>
                <a:gd name="connsiteY130" fmla="*/ 14802 h 149075"/>
                <a:gd name="connsiteX131" fmla="*/ 217856 w 238429"/>
                <a:gd name="connsiteY131" fmla="*/ 13430 h 149075"/>
                <a:gd name="connsiteX132" fmla="*/ 219913 w 238429"/>
                <a:gd name="connsiteY132" fmla="*/ 12287 h 149075"/>
                <a:gd name="connsiteX133" fmla="*/ 221971 w 238429"/>
                <a:gd name="connsiteY133" fmla="*/ 11144 h 149075"/>
                <a:gd name="connsiteX134" fmla="*/ 224028 w 238429"/>
                <a:gd name="connsiteY134" fmla="*/ 10001 h 149075"/>
                <a:gd name="connsiteX135" fmla="*/ 226314 w 238429"/>
                <a:gd name="connsiteY135" fmla="*/ 8858 h 149075"/>
                <a:gd name="connsiteX136" fmla="*/ 228371 w 238429"/>
                <a:gd name="connsiteY136" fmla="*/ 7715 h 149075"/>
                <a:gd name="connsiteX137" fmla="*/ 231115 w 238429"/>
                <a:gd name="connsiteY137" fmla="*/ 6572 h 149075"/>
                <a:gd name="connsiteX138" fmla="*/ 233401 w 238429"/>
                <a:gd name="connsiteY138" fmla="*/ 5658 h 149075"/>
                <a:gd name="connsiteX139" fmla="*/ 236601 w 238429"/>
                <a:gd name="connsiteY139" fmla="*/ 4515 h 149075"/>
                <a:gd name="connsiteX140" fmla="*/ 238430 w 238429"/>
                <a:gd name="connsiteY140" fmla="*/ 3829 h 149075"/>
                <a:gd name="connsiteX141" fmla="*/ 238430 w 238429"/>
                <a:gd name="connsiteY141" fmla="*/ 3829 h 149075"/>
                <a:gd name="connsiteX142" fmla="*/ 237515 w 238429"/>
                <a:gd name="connsiteY142" fmla="*/ 3372 h 14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38429" h="149075">
                  <a:moveTo>
                    <a:pt x="237515" y="3372"/>
                  </a:moveTo>
                  <a:cubicBezTo>
                    <a:pt x="233629" y="2000"/>
                    <a:pt x="229743" y="1086"/>
                    <a:pt x="225857" y="171"/>
                  </a:cubicBezTo>
                  <a:cubicBezTo>
                    <a:pt x="221971" y="-57"/>
                    <a:pt x="218313" y="-57"/>
                    <a:pt x="214655" y="171"/>
                  </a:cubicBezTo>
                  <a:cubicBezTo>
                    <a:pt x="210998" y="1086"/>
                    <a:pt x="207340" y="2000"/>
                    <a:pt x="203911" y="3143"/>
                  </a:cubicBezTo>
                  <a:cubicBezTo>
                    <a:pt x="200482" y="4972"/>
                    <a:pt x="197053" y="6801"/>
                    <a:pt x="193853" y="8858"/>
                  </a:cubicBezTo>
                  <a:cubicBezTo>
                    <a:pt x="190881" y="11601"/>
                    <a:pt x="187909" y="14345"/>
                    <a:pt x="185166" y="17316"/>
                  </a:cubicBezTo>
                  <a:cubicBezTo>
                    <a:pt x="180365" y="24632"/>
                    <a:pt x="176251" y="32633"/>
                    <a:pt x="172593" y="40634"/>
                  </a:cubicBezTo>
                  <a:cubicBezTo>
                    <a:pt x="169621" y="47949"/>
                    <a:pt x="166649" y="55493"/>
                    <a:pt x="162992" y="62579"/>
                  </a:cubicBezTo>
                  <a:cubicBezTo>
                    <a:pt x="156134" y="75609"/>
                    <a:pt x="145847" y="85896"/>
                    <a:pt x="133731" y="93897"/>
                  </a:cubicBezTo>
                  <a:cubicBezTo>
                    <a:pt x="109957" y="109671"/>
                    <a:pt x="82067" y="107156"/>
                    <a:pt x="55550" y="102356"/>
                  </a:cubicBezTo>
                  <a:lnTo>
                    <a:pt x="60579" y="103041"/>
                  </a:lnTo>
                  <a:cubicBezTo>
                    <a:pt x="52578" y="101898"/>
                    <a:pt x="45034" y="100298"/>
                    <a:pt x="37490" y="97326"/>
                  </a:cubicBezTo>
                  <a:cubicBezTo>
                    <a:pt x="26289" y="92754"/>
                    <a:pt x="15088" y="88411"/>
                    <a:pt x="5029" y="81553"/>
                  </a:cubicBezTo>
                  <a:cubicBezTo>
                    <a:pt x="3429" y="80410"/>
                    <a:pt x="1829" y="79267"/>
                    <a:pt x="0" y="78124"/>
                  </a:cubicBezTo>
                  <a:lnTo>
                    <a:pt x="0" y="78124"/>
                  </a:lnTo>
                  <a:cubicBezTo>
                    <a:pt x="0" y="78581"/>
                    <a:pt x="0" y="78810"/>
                    <a:pt x="229" y="79267"/>
                  </a:cubicBezTo>
                  <a:cubicBezTo>
                    <a:pt x="229" y="79724"/>
                    <a:pt x="457" y="80410"/>
                    <a:pt x="457" y="80867"/>
                  </a:cubicBezTo>
                  <a:cubicBezTo>
                    <a:pt x="457" y="81324"/>
                    <a:pt x="686" y="81782"/>
                    <a:pt x="686" y="82239"/>
                  </a:cubicBezTo>
                  <a:cubicBezTo>
                    <a:pt x="686" y="82696"/>
                    <a:pt x="914" y="83153"/>
                    <a:pt x="914" y="83839"/>
                  </a:cubicBezTo>
                  <a:cubicBezTo>
                    <a:pt x="914" y="84296"/>
                    <a:pt x="1143" y="84753"/>
                    <a:pt x="1143" y="84982"/>
                  </a:cubicBezTo>
                  <a:cubicBezTo>
                    <a:pt x="1372" y="85439"/>
                    <a:pt x="1372" y="86125"/>
                    <a:pt x="1600" y="86582"/>
                  </a:cubicBezTo>
                  <a:cubicBezTo>
                    <a:pt x="1600" y="87039"/>
                    <a:pt x="1829" y="87268"/>
                    <a:pt x="1829" y="87725"/>
                  </a:cubicBezTo>
                  <a:cubicBezTo>
                    <a:pt x="2057" y="88640"/>
                    <a:pt x="2286" y="89325"/>
                    <a:pt x="2515" y="90240"/>
                  </a:cubicBezTo>
                  <a:cubicBezTo>
                    <a:pt x="2743" y="90697"/>
                    <a:pt x="2743" y="90926"/>
                    <a:pt x="2972" y="91383"/>
                  </a:cubicBezTo>
                  <a:cubicBezTo>
                    <a:pt x="3200" y="91840"/>
                    <a:pt x="3429" y="92297"/>
                    <a:pt x="3429" y="92754"/>
                  </a:cubicBezTo>
                  <a:cubicBezTo>
                    <a:pt x="3658" y="93212"/>
                    <a:pt x="3658" y="93440"/>
                    <a:pt x="3886" y="93897"/>
                  </a:cubicBezTo>
                  <a:cubicBezTo>
                    <a:pt x="4115" y="94355"/>
                    <a:pt x="4343" y="94812"/>
                    <a:pt x="4572" y="95269"/>
                  </a:cubicBezTo>
                  <a:cubicBezTo>
                    <a:pt x="4801" y="95726"/>
                    <a:pt x="4801" y="95955"/>
                    <a:pt x="5029" y="96412"/>
                  </a:cubicBezTo>
                  <a:cubicBezTo>
                    <a:pt x="5258" y="97098"/>
                    <a:pt x="5486" y="97555"/>
                    <a:pt x="5944" y="98241"/>
                  </a:cubicBezTo>
                  <a:cubicBezTo>
                    <a:pt x="6172" y="98698"/>
                    <a:pt x="6401" y="99155"/>
                    <a:pt x="6629" y="99612"/>
                  </a:cubicBezTo>
                  <a:cubicBezTo>
                    <a:pt x="6858" y="100070"/>
                    <a:pt x="7315" y="100755"/>
                    <a:pt x="7544" y="101213"/>
                  </a:cubicBezTo>
                  <a:cubicBezTo>
                    <a:pt x="7772" y="101670"/>
                    <a:pt x="8001" y="101898"/>
                    <a:pt x="8230" y="102356"/>
                  </a:cubicBezTo>
                  <a:cubicBezTo>
                    <a:pt x="8458" y="102813"/>
                    <a:pt x="8687" y="103270"/>
                    <a:pt x="9144" y="103727"/>
                  </a:cubicBezTo>
                  <a:cubicBezTo>
                    <a:pt x="9373" y="103956"/>
                    <a:pt x="9601" y="104413"/>
                    <a:pt x="9830" y="104642"/>
                  </a:cubicBezTo>
                  <a:cubicBezTo>
                    <a:pt x="10058" y="105099"/>
                    <a:pt x="10516" y="105556"/>
                    <a:pt x="10744" y="106013"/>
                  </a:cubicBezTo>
                  <a:cubicBezTo>
                    <a:pt x="10973" y="106242"/>
                    <a:pt x="11201" y="106699"/>
                    <a:pt x="11430" y="106928"/>
                  </a:cubicBezTo>
                  <a:cubicBezTo>
                    <a:pt x="11887" y="107613"/>
                    <a:pt x="12344" y="108299"/>
                    <a:pt x="13030" y="108985"/>
                  </a:cubicBezTo>
                  <a:cubicBezTo>
                    <a:pt x="13259" y="109214"/>
                    <a:pt x="13487" y="109442"/>
                    <a:pt x="13716" y="109671"/>
                  </a:cubicBezTo>
                  <a:cubicBezTo>
                    <a:pt x="14173" y="110128"/>
                    <a:pt x="14402" y="110585"/>
                    <a:pt x="14859" y="111042"/>
                  </a:cubicBezTo>
                  <a:cubicBezTo>
                    <a:pt x="15088" y="111271"/>
                    <a:pt x="15316" y="111728"/>
                    <a:pt x="15545" y="111957"/>
                  </a:cubicBezTo>
                  <a:cubicBezTo>
                    <a:pt x="16002" y="112414"/>
                    <a:pt x="16231" y="112871"/>
                    <a:pt x="16688" y="113328"/>
                  </a:cubicBezTo>
                  <a:cubicBezTo>
                    <a:pt x="16916" y="113557"/>
                    <a:pt x="17145" y="113786"/>
                    <a:pt x="17374" y="114243"/>
                  </a:cubicBezTo>
                  <a:cubicBezTo>
                    <a:pt x="17831" y="114700"/>
                    <a:pt x="18288" y="115157"/>
                    <a:pt x="18745" y="115843"/>
                  </a:cubicBezTo>
                  <a:cubicBezTo>
                    <a:pt x="18974" y="116072"/>
                    <a:pt x="18974" y="116072"/>
                    <a:pt x="19202" y="116300"/>
                  </a:cubicBezTo>
                  <a:cubicBezTo>
                    <a:pt x="19888" y="116986"/>
                    <a:pt x="20574" y="117443"/>
                    <a:pt x="21031" y="118129"/>
                  </a:cubicBezTo>
                  <a:cubicBezTo>
                    <a:pt x="21260" y="118358"/>
                    <a:pt x="21488" y="118586"/>
                    <a:pt x="21717" y="118815"/>
                  </a:cubicBezTo>
                  <a:cubicBezTo>
                    <a:pt x="22174" y="119272"/>
                    <a:pt x="22631" y="119729"/>
                    <a:pt x="23089" y="119958"/>
                  </a:cubicBezTo>
                  <a:cubicBezTo>
                    <a:pt x="23317" y="120186"/>
                    <a:pt x="23546" y="120415"/>
                    <a:pt x="23774" y="120644"/>
                  </a:cubicBezTo>
                  <a:cubicBezTo>
                    <a:pt x="24232" y="121101"/>
                    <a:pt x="24689" y="121329"/>
                    <a:pt x="25146" y="121787"/>
                  </a:cubicBezTo>
                  <a:cubicBezTo>
                    <a:pt x="25375" y="122015"/>
                    <a:pt x="25603" y="122244"/>
                    <a:pt x="25832" y="122244"/>
                  </a:cubicBezTo>
                  <a:cubicBezTo>
                    <a:pt x="26518" y="122701"/>
                    <a:pt x="27203" y="123387"/>
                    <a:pt x="27889" y="123844"/>
                  </a:cubicBezTo>
                  <a:cubicBezTo>
                    <a:pt x="28118" y="123844"/>
                    <a:pt x="28118" y="124073"/>
                    <a:pt x="28346" y="124073"/>
                  </a:cubicBezTo>
                  <a:cubicBezTo>
                    <a:pt x="29032" y="124530"/>
                    <a:pt x="29489" y="124987"/>
                    <a:pt x="30175" y="125444"/>
                  </a:cubicBezTo>
                  <a:cubicBezTo>
                    <a:pt x="30404" y="125673"/>
                    <a:pt x="30632" y="125901"/>
                    <a:pt x="30861" y="125901"/>
                  </a:cubicBezTo>
                  <a:cubicBezTo>
                    <a:pt x="31318" y="126130"/>
                    <a:pt x="32004" y="126587"/>
                    <a:pt x="32461" y="126816"/>
                  </a:cubicBezTo>
                  <a:cubicBezTo>
                    <a:pt x="32690" y="127044"/>
                    <a:pt x="32918" y="127044"/>
                    <a:pt x="33147" y="127273"/>
                  </a:cubicBezTo>
                  <a:cubicBezTo>
                    <a:pt x="33833" y="127730"/>
                    <a:pt x="34290" y="127959"/>
                    <a:pt x="34976" y="128416"/>
                  </a:cubicBezTo>
                  <a:cubicBezTo>
                    <a:pt x="35204" y="128416"/>
                    <a:pt x="35433" y="128645"/>
                    <a:pt x="35433" y="128645"/>
                  </a:cubicBezTo>
                  <a:cubicBezTo>
                    <a:pt x="36119" y="129102"/>
                    <a:pt x="37033" y="129559"/>
                    <a:pt x="37719" y="129788"/>
                  </a:cubicBezTo>
                  <a:cubicBezTo>
                    <a:pt x="37948" y="129788"/>
                    <a:pt x="38176" y="130016"/>
                    <a:pt x="38405" y="130016"/>
                  </a:cubicBezTo>
                  <a:cubicBezTo>
                    <a:pt x="39091" y="130245"/>
                    <a:pt x="39548" y="130702"/>
                    <a:pt x="40234" y="130931"/>
                  </a:cubicBezTo>
                  <a:cubicBezTo>
                    <a:pt x="40462" y="131159"/>
                    <a:pt x="40691" y="131159"/>
                    <a:pt x="41148" y="131388"/>
                  </a:cubicBezTo>
                  <a:cubicBezTo>
                    <a:pt x="41605" y="131616"/>
                    <a:pt x="42291" y="131845"/>
                    <a:pt x="42748" y="132074"/>
                  </a:cubicBezTo>
                  <a:cubicBezTo>
                    <a:pt x="42977" y="132074"/>
                    <a:pt x="43205" y="132302"/>
                    <a:pt x="43434" y="132302"/>
                  </a:cubicBezTo>
                  <a:cubicBezTo>
                    <a:pt x="44348" y="132531"/>
                    <a:pt x="45034" y="132988"/>
                    <a:pt x="45949" y="133217"/>
                  </a:cubicBezTo>
                  <a:cubicBezTo>
                    <a:pt x="47777" y="133902"/>
                    <a:pt x="49606" y="134588"/>
                    <a:pt x="51664" y="135274"/>
                  </a:cubicBezTo>
                  <a:cubicBezTo>
                    <a:pt x="56921" y="137103"/>
                    <a:pt x="62179" y="138703"/>
                    <a:pt x="67437" y="140303"/>
                  </a:cubicBezTo>
                  <a:cubicBezTo>
                    <a:pt x="68351" y="140532"/>
                    <a:pt x="69037" y="140760"/>
                    <a:pt x="69952" y="140989"/>
                  </a:cubicBezTo>
                  <a:cubicBezTo>
                    <a:pt x="76810" y="142818"/>
                    <a:pt x="83896" y="144647"/>
                    <a:pt x="90983" y="145790"/>
                  </a:cubicBezTo>
                  <a:cubicBezTo>
                    <a:pt x="91669" y="145790"/>
                    <a:pt x="92126" y="146018"/>
                    <a:pt x="92812" y="146018"/>
                  </a:cubicBezTo>
                  <a:cubicBezTo>
                    <a:pt x="98298" y="146933"/>
                    <a:pt x="104013" y="147847"/>
                    <a:pt x="109499" y="148304"/>
                  </a:cubicBezTo>
                  <a:cubicBezTo>
                    <a:pt x="113386" y="148761"/>
                    <a:pt x="117500" y="148761"/>
                    <a:pt x="121387" y="148990"/>
                  </a:cubicBezTo>
                  <a:cubicBezTo>
                    <a:pt x="127330" y="149219"/>
                    <a:pt x="133502" y="148990"/>
                    <a:pt x="139446" y="148304"/>
                  </a:cubicBezTo>
                  <a:cubicBezTo>
                    <a:pt x="153619" y="147161"/>
                    <a:pt x="167335" y="142818"/>
                    <a:pt x="176479" y="134360"/>
                  </a:cubicBezTo>
                  <a:cubicBezTo>
                    <a:pt x="177622" y="133217"/>
                    <a:pt x="178765" y="132074"/>
                    <a:pt x="179680" y="130931"/>
                  </a:cubicBezTo>
                  <a:cubicBezTo>
                    <a:pt x="180137" y="130245"/>
                    <a:pt x="180594" y="129788"/>
                    <a:pt x="181051" y="129102"/>
                  </a:cubicBezTo>
                  <a:cubicBezTo>
                    <a:pt x="181966" y="127730"/>
                    <a:pt x="182880" y="126359"/>
                    <a:pt x="183566" y="124987"/>
                  </a:cubicBezTo>
                  <a:cubicBezTo>
                    <a:pt x="184023" y="124301"/>
                    <a:pt x="184252" y="123615"/>
                    <a:pt x="184709" y="122701"/>
                  </a:cubicBezTo>
                  <a:cubicBezTo>
                    <a:pt x="185623" y="120415"/>
                    <a:pt x="186538" y="117900"/>
                    <a:pt x="186995" y="115386"/>
                  </a:cubicBezTo>
                  <a:cubicBezTo>
                    <a:pt x="187452" y="113557"/>
                    <a:pt x="187681" y="111728"/>
                    <a:pt x="187681" y="109899"/>
                  </a:cubicBezTo>
                  <a:cubicBezTo>
                    <a:pt x="188138" y="105099"/>
                    <a:pt x="187681" y="99841"/>
                    <a:pt x="186538" y="93897"/>
                  </a:cubicBezTo>
                  <a:cubicBezTo>
                    <a:pt x="186309" y="93212"/>
                    <a:pt x="186309" y="92297"/>
                    <a:pt x="186080" y="91611"/>
                  </a:cubicBezTo>
                  <a:cubicBezTo>
                    <a:pt x="186080" y="91383"/>
                    <a:pt x="186080" y="91154"/>
                    <a:pt x="185852" y="90926"/>
                  </a:cubicBezTo>
                  <a:cubicBezTo>
                    <a:pt x="185852" y="90468"/>
                    <a:pt x="185623" y="89783"/>
                    <a:pt x="185623" y="89325"/>
                  </a:cubicBezTo>
                  <a:cubicBezTo>
                    <a:pt x="185623" y="89097"/>
                    <a:pt x="185623" y="88640"/>
                    <a:pt x="185395" y="88411"/>
                  </a:cubicBezTo>
                  <a:cubicBezTo>
                    <a:pt x="185395" y="87954"/>
                    <a:pt x="185166" y="87268"/>
                    <a:pt x="185166" y="86811"/>
                  </a:cubicBezTo>
                  <a:cubicBezTo>
                    <a:pt x="185166" y="86354"/>
                    <a:pt x="185166" y="86125"/>
                    <a:pt x="185166" y="85668"/>
                  </a:cubicBezTo>
                  <a:cubicBezTo>
                    <a:pt x="185166" y="85211"/>
                    <a:pt x="185166" y="84525"/>
                    <a:pt x="184937" y="84068"/>
                  </a:cubicBezTo>
                  <a:cubicBezTo>
                    <a:pt x="184937" y="83610"/>
                    <a:pt x="184937" y="83153"/>
                    <a:pt x="184937" y="82925"/>
                  </a:cubicBezTo>
                  <a:cubicBezTo>
                    <a:pt x="184937" y="82467"/>
                    <a:pt x="184937" y="81782"/>
                    <a:pt x="184937" y="81324"/>
                  </a:cubicBezTo>
                  <a:cubicBezTo>
                    <a:pt x="184937" y="80867"/>
                    <a:pt x="184937" y="80410"/>
                    <a:pt x="184937" y="79953"/>
                  </a:cubicBezTo>
                  <a:cubicBezTo>
                    <a:pt x="184937" y="79496"/>
                    <a:pt x="184937" y="78810"/>
                    <a:pt x="184937" y="78353"/>
                  </a:cubicBezTo>
                  <a:cubicBezTo>
                    <a:pt x="184937" y="77895"/>
                    <a:pt x="184937" y="77438"/>
                    <a:pt x="184937" y="76981"/>
                  </a:cubicBezTo>
                  <a:cubicBezTo>
                    <a:pt x="184937" y="76524"/>
                    <a:pt x="184937" y="75838"/>
                    <a:pt x="184937" y="75381"/>
                  </a:cubicBezTo>
                  <a:cubicBezTo>
                    <a:pt x="184937" y="74924"/>
                    <a:pt x="184937" y="74466"/>
                    <a:pt x="184937" y="74009"/>
                  </a:cubicBezTo>
                  <a:cubicBezTo>
                    <a:pt x="184937" y="73552"/>
                    <a:pt x="184937" y="72866"/>
                    <a:pt x="184937" y="72409"/>
                  </a:cubicBezTo>
                  <a:cubicBezTo>
                    <a:pt x="184937" y="71952"/>
                    <a:pt x="184937" y="71495"/>
                    <a:pt x="184937" y="71037"/>
                  </a:cubicBezTo>
                  <a:cubicBezTo>
                    <a:pt x="184937" y="70580"/>
                    <a:pt x="184937" y="69894"/>
                    <a:pt x="185166" y="69437"/>
                  </a:cubicBezTo>
                  <a:cubicBezTo>
                    <a:pt x="185166" y="68980"/>
                    <a:pt x="185166" y="68523"/>
                    <a:pt x="185395" y="67837"/>
                  </a:cubicBezTo>
                  <a:cubicBezTo>
                    <a:pt x="185395" y="67380"/>
                    <a:pt x="185623" y="66694"/>
                    <a:pt x="185623" y="66008"/>
                  </a:cubicBezTo>
                  <a:cubicBezTo>
                    <a:pt x="185623" y="65551"/>
                    <a:pt x="185852" y="64865"/>
                    <a:pt x="185852" y="64408"/>
                  </a:cubicBezTo>
                  <a:cubicBezTo>
                    <a:pt x="185852" y="63722"/>
                    <a:pt x="186080" y="63265"/>
                    <a:pt x="186080" y="62579"/>
                  </a:cubicBezTo>
                  <a:cubicBezTo>
                    <a:pt x="186080" y="62122"/>
                    <a:pt x="186309" y="61436"/>
                    <a:pt x="186309" y="60979"/>
                  </a:cubicBezTo>
                  <a:cubicBezTo>
                    <a:pt x="186309" y="60293"/>
                    <a:pt x="186538" y="59836"/>
                    <a:pt x="186766" y="59150"/>
                  </a:cubicBezTo>
                  <a:cubicBezTo>
                    <a:pt x="186766" y="58693"/>
                    <a:pt x="186995" y="58007"/>
                    <a:pt x="186995" y="57550"/>
                  </a:cubicBezTo>
                  <a:cubicBezTo>
                    <a:pt x="187223" y="56864"/>
                    <a:pt x="187223" y="56407"/>
                    <a:pt x="187452" y="55721"/>
                  </a:cubicBezTo>
                  <a:cubicBezTo>
                    <a:pt x="187681" y="55264"/>
                    <a:pt x="187681" y="54578"/>
                    <a:pt x="187909" y="54121"/>
                  </a:cubicBezTo>
                  <a:cubicBezTo>
                    <a:pt x="188138" y="53435"/>
                    <a:pt x="188366" y="52978"/>
                    <a:pt x="188366" y="52292"/>
                  </a:cubicBezTo>
                  <a:cubicBezTo>
                    <a:pt x="188595" y="51835"/>
                    <a:pt x="188595" y="51378"/>
                    <a:pt x="188824" y="50692"/>
                  </a:cubicBezTo>
                  <a:cubicBezTo>
                    <a:pt x="189052" y="50006"/>
                    <a:pt x="189281" y="49320"/>
                    <a:pt x="189509" y="48406"/>
                  </a:cubicBezTo>
                  <a:cubicBezTo>
                    <a:pt x="189738" y="47720"/>
                    <a:pt x="189967" y="47263"/>
                    <a:pt x="190195" y="46577"/>
                  </a:cubicBezTo>
                  <a:cubicBezTo>
                    <a:pt x="190652" y="45663"/>
                    <a:pt x="190881" y="44748"/>
                    <a:pt x="191338" y="43834"/>
                  </a:cubicBezTo>
                  <a:cubicBezTo>
                    <a:pt x="191567" y="43377"/>
                    <a:pt x="191795" y="42920"/>
                    <a:pt x="192024" y="42462"/>
                  </a:cubicBezTo>
                  <a:cubicBezTo>
                    <a:pt x="192253" y="41777"/>
                    <a:pt x="192710" y="41091"/>
                    <a:pt x="192938" y="40634"/>
                  </a:cubicBezTo>
                  <a:cubicBezTo>
                    <a:pt x="193167" y="40176"/>
                    <a:pt x="193396" y="39719"/>
                    <a:pt x="193853" y="39033"/>
                  </a:cubicBezTo>
                  <a:cubicBezTo>
                    <a:pt x="194081" y="38348"/>
                    <a:pt x="194539" y="37890"/>
                    <a:pt x="194767" y="37205"/>
                  </a:cubicBezTo>
                  <a:cubicBezTo>
                    <a:pt x="194996" y="36747"/>
                    <a:pt x="195453" y="36062"/>
                    <a:pt x="195682" y="35604"/>
                  </a:cubicBezTo>
                  <a:cubicBezTo>
                    <a:pt x="196139" y="35147"/>
                    <a:pt x="196367" y="34461"/>
                    <a:pt x="196825" y="34004"/>
                  </a:cubicBezTo>
                  <a:cubicBezTo>
                    <a:pt x="197282" y="33547"/>
                    <a:pt x="197510" y="32861"/>
                    <a:pt x="197968" y="32404"/>
                  </a:cubicBezTo>
                  <a:cubicBezTo>
                    <a:pt x="198425" y="31947"/>
                    <a:pt x="198653" y="31261"/>
                    <a:pt x="199111" y="30804"/>
                  </a:cubicBezTo>
                  <a:cubicBezTo>
                    <a:pt x="199568" y="30347"/>
                    <a:pt x="199796" y="29889"/>
                    <a:pt x="200254" y="29204"/>
                  </a:cubicBezTo>
                  <a:cubicBezTo>
                    <a:pt x="200711" y="28746"/>
                    <a:pt x="201168" y="28061"/>
                    <a:pt x="201625" y="27603"/>
                  </a:cubicBezTo>
                  <a:cubicBezTo>
                    <a:pt x="202082" y="27146"/>
                    <a:pt x="202540" y="26689"/>
                    <a:pt x="202997" y="26003"/>
                  </a:cubicBezTo>
                  <a:cubicBezTo>
                    <a:pt x="203454" y="25546"/>
                    <a:pt x="203911" y="25089"/>
                    <a:pt x="204368" y="24403"/>
                  </a:cubicBezTo>
                  <a:cubicBezTo>
                    <a:pt x="204826" y="23946"/>
                    <a:pt x="205283" y="23489"/>
                    <a:pt x="205740" y="23031"/>
                  </a:cubicBezTo>
                  <a:cubicBezTo>
                    <a:pt x="206197" y="22574"/>
                    <a:pt x="206654" y="22117"/>
                    <a:pt x="207340" y="21660"/>
                  </a:cubicBezTo>
                  <a:cubicBezTo>
                    <a:pt x="207797" y="21203"/>
                    <a:pt x="208483" y="20745"/>
                    <a:pt x="208940" y="20288"/>
                  </a:cubicBezTo>
                  <a:cubicBezTo>
                    <a:pt x="209398" y="19831"/>
                    <a:pt x="210083" y="19374"/>
                    <a:pt x="210541" y="18917"/>
                  </a:cubicBezTo>
                  <a:cubicBezTo>
                    <a:pt x="210998" y="18459"/>
                    <a:pt x="211684" y="18002"/>
                    <a:pt x="212141" y="17545"/>
                  </a:cubicBezTo>
                  <a:cubicBezTo>
                    <a:pt x="212827" y="17088"/>
                    <a:pt x="213284" y="16631"/>
                    <a:pt x="213970" y="16173"/>
                  </a:cubicBezTo>
                  <a:cubicBezTo>
                    <a:pt x="214655" y="15716"/>
                    <a:pt x="215113" y="15259"/>
                    <a:pt x="215798" y="14802"/>
                  </a:cubicBezTo>
                  <a:cubicBezTo>
                    <a:pt x="216484" y="14345"/>
                    <a:pt x="217170" y="13887"/>
                    <a:pt x="217856" y="13430"/>
                  </a:cubicBezTo>
                  <a:cubicBezTo>
                    <a:pt x="218542" y="12973"/>
                    <a:pt x="219227" y="12516"/>
                    <a:pt x="219913" y="12287"/>
                  </a:cubicBezTo>
                  <a:cubicBezTo>
                    <a:pt x="220599" y="11830"/>
                    <a:pt x="221285" y="11373"/>
                    <a:pt x="221971" y="11144"/>
                  </a:cubicBezTo>
                  <a:cubicBezTo>
                    <a:pt x="222656" y="10687"/>
                    <a:pt x="223342" y="10458"/>
                    <a:pt x="224028" y="10001"/>
                  </a:cubicBezTo>
                  <a:cubicBezTo>
                    <a:pt x="224714" y="9544"/>
                    <a:pt x="225628" y="9315"/>
                    <a:pt x="226314" y="8858"/>
                  </a:cubicBezTo>
                  <a:cubicBezTo>
                    <a:pt x="227000" y="8401"/>
                    <a:pt x="227686" y="8172"/>
                    <a:pt x="228371" y="7715"/>
                  </a:cubicBezTo>
                  <a:cubicBezTo>
                    <a:pt x="229286" y="7258"/>
                    <a:pt x="230200" y="7029"/>
                    <a:pt x="231115" y="6572"/>
                  </a:cubicBezTo>
                  <a:cubicBezTo>
                    <a:pt x="231800" y="6344"/>
                    <a:pt x="232486" y="5886"/>
                    <a:pt x="233401" y="5658"/>
                  </a:cubicBezTo>
                  <a:cubicBezTo>
                    <a:pt x="234544" y="5201"/>
                    <a:pt x="235458" y="4972"/>
                    <a:pt x="236601" y="4515"/>
                  </a:cubicBezTo>
                  <a:cubicBezTo>
                    <a:pt x="237287" y="4286"/>
                    <a:pt x="237973" y="4058"/>
                    <a:pt x="238430" y="3829"/>
                  </a:cubicBezTo>
                  <a:cubicBezTo>
                    <a:pt x="238430" y="3829"/>
                    <a:pt x="238430" y="3829"/>
                    <a:pt x="238430" y="3829"/>
                  </a:cubicBezTo>
                  <a:cubicBezTo>
                    <a:pt x="238201" y="3829"/>
                    <a:pt x="237973" y="3600"/>
                    <a:pt x="237515" y="3372"/>
                  </a:cubicBezTo>
                  <a:close/>
                </a:path>
              </a:pathLst>
            </a:custGeom>
            <a:solidFill>
              <a:srgbClr val="FFFFFF"/>
            </a:solidFill>
            <a:ln w="2286" cap="flat">
              <a:noFill/>
              <a:prstDash val="solid"/>
              <a:miter/>
            </a:ln>
          </p:spPr>
          <p:txBody>
            <a:bodyPr rtlCol="0" anchor="ctr"/>
            <a:lstStyle/>
            <a:p>
              <a:endParaRPr lang="en-US"/>
            </a:p>
          </p:txBody>
        </p:sp>
        <p:sp>
          <p:nvSpPr>
            <p:cNvPr id="2116" name="Freeform 2108">
              <a:extLst>
                <a:ext uri="{FF2B5EF4-FFF2-40B4-BE49-F238E27FC236}">
                  <a16:creationId xmlns:a16="http://schemas.microsoft.com/office/drawing/2014/main" id="{2AE61218-7ED2-8A22-96BF-F45DCFF62D76}"/>
                </a:ext>
              </a:extLst>
            </p:cNvPr>
            <p:cNvSpPr/>
            <p:nvPr/>
          </p:nvSpPr>
          <p:spPr>
            <a:xfrm>
              <a:off x="3110383" y="4339056"/>
              <a:ext cx="355564" cy="646113"/>
            </a:xfrm>
            <a:custGeom>
              <a:avLst/>
              <a:gdLst>
                <a:gd name="connsiteX0" fmla="*/ 355016 w 355564"/>
                <a:gd name="connsiteY0" fmla="*/ 190652 h 646113"/>
                <a:gd name="connsiteX1" fmla="*/ 353416 w 355564"/>
                <a:gd name="connsiteY1" fmla="*/ 176022 h 646113"/>
                <a:gd name="connsiteX2" fmla="*/ 344500 w 355564"/>
                <a:gd name="connsiteY2" fmla="*/ 135103 h 646113"/>
                <a:gd name="connsiteX3" fmla="*/ 342443 w 355564"/>
                <a:gd name="connsiteY3" fmla="*/ 128702 h 646113"/>
                <a:gd name="connsiteX4" fmla="*/ 337642 w 355564"/>
                <a:gd name="connsiteY4" fmla="*/ 116129 h 646113"/>
                <a:gd name="connsiteX5" fmla="*/ 335128 w 355564"/>
                <a:gd name="connsiteY5" fmla="*/ 109957 h 646113"/>
                <a:gd name="connsiteX6" fmla="*/ 322783 w 355564"/>
                <a:gd name="connsiteY6" fmla="*/ 86868 h 646113"/>
                <a:gd name="connsiteX7" fmla="*/ 284607 w 355564"/>
                <a:gd name="connsiteY7" fmla="*/ 41605 h 646113"/>
                <a:gd name="connsiteX8" fmla="*/ 274091 w 355564"/>
                <a:gd name="connsiteY8" fmla="*/ 32690 h 646113"/>
                <a:gd name="connsiteX9" fmla="*/ 244602 w 355564"/>
                <a:gd name="connsiteY9" fmla="*/ 12573 h 646113"/>
                <a:gd name="connsiteX10" fmla="*/ 244602 w 355564"/>
                <a:gd name="connsiteY10" fmla="*/ 12573 h 646113"/>
                <a:gd name="connsiteX11" fmla="*/ 240259 w 355564"/>
                <a:gd name="connsiteY11" fmla="*/ 10287 h 646113"/>
                <a:gd name="connsiteX12" fmla="*/ 238887 w 355564"/>
                <a:gd name="connsiteY12" fmla="*/ 9601 h 646113"/>
                <a:gd name="connsiteX13" fmla="*/ 235915 w 355564"/>
                <a:gd name="connsiteY13" fmla="*/ 8001 h 646113"/>
                <a:gd name="connsiteX14" fmla="*/ 234315 w 355564"/>
                <a:gd name="connsiteY14" fmla="*/ 7315 h 646113"/>
                <a:gd name="connsiteX15" fmla="*/ 230429 w 355564"/>
                <a:gd name="connsiteY15" fmla="*/ 5486 h 646113"/>
                <a:gd name="connsiteX16" fmla="*/ 227686 w 355564"/>
                <a:gd name="connsiteY16" fmla="*/ 4343 h 646113"/>
                <a:gd name="connsiteX17" fmla="*/ 226314 w 355564"/>
                <a:gd name="connsiteY17" fmla="*/ 3886 h 646113"/>
                <a:gd name="connsiteX18" fmla="*/ 215798 w 355564"/>
                <a:gd name="connsiteY18" fmla="*/ 0 h 646113"/>
                <a:gd name="connsiteX19" fmla="*/ 280949 w 355564"/>
                <a:gd name="connsiteY19" fmla="*/ 70180 h 646113"/>
                <a:gd name="connsiteX20" fmla="*/ 311125 w 355564"/>
                <a:gd name="connsiteY20" fmla="*/ 260833 h 646113"/>
                <a:gd name="connsiteX21" fmla="*/ 209169 w 355564"/>
                <a:gd name="connsiteY21" fmla="*/ 430225 h 646113"/>
                <a:gd name="connsiteX22" fmla="*/ 197510 w 355564"/>
                <a:gd name="connsiteY22" fmla="*/ 449656 h 646113"/>
                <a:gd name="connsiteX23" fmla="*/ 178079 w 355564"/>
                <a:gd name="connsiteY23" fmla="*/ 517779 h 646113"/>
                <a:gd name="connsiteX24" fmla="*/ 157963 w 355564"/>
                <a:gd name="connsiteY24" fmla="*/ 562127 h 646113"/>
                <a:gd name="connsiteX25" fmla="*/ 117500 w 355564"/>
                <a:gd name="connsiteY25" fmla="*/ 601675 h 646113"/>
                <a:gd name="connsiteX26" fmla="*/ 31775 w 355564"/>
                <a:gd name="connsiteY26" fmla="*/ 626135 h 646113"/>
                <a:gd name="connsiteX27" fmla="*/ 0 w 355564"/>
                <a:gd name="connsiteY27" fmla="*/ 625907 h 646113"/>
                <a:gd name="connsiteX28" fmla="*/ 3658 w 355564"/>
                <a:gd name="connsiteY28" fmla="*/ 627736 h 646113"/>
                <a:gd name="connsiteX29" fmla="*/ 3886 w 355564"/>
                <a:gd name="connsiteY29" fmla="*/ 627736 h 646113"/>
                <a:gd name="connsiteX30" fmla="*/ 5258 w 355564"/>
                <a:gd name="connsiteY30" fmla="*/ 628193 h 646113"/>
                <a:gd name="connsiteX31" fmla="*/ 5715 w 355564"/>
                <a:gd name="connsiteY31" fmla="*/ 628421 h 646113"/>
                <a:gd name="connsiteX32" fmla="*/ 7772 w 355564"/>
                <a:gd name="connsiteY32" fmla="*/ 629107 h 646113"/>
                <a:gd name="connsiteX33" fmla="*/ 9144 w 355564"/>
                <a:gd name="connsiteY33" fmla="*/ 629564 h 646113"/>
                <a:gd name="connsiteX34" fmla="*/ 10058 w 355564"/>
                <a:gd name="connsiteY34" fmla="*/ 629793 h 646113"/>
                <a:gd name="connsiteX35" fmla="*/ 12573 w 355564"/>
                <a:gd name="connsiteY35" fmla="*/ 630479 h 646113"/>
                <a:gd name="connsiteX36" fmla="*/ 58293 w 355564"/>
                <a:gd name="connsiteY36" fmla="*/ 642137 h 646113"/>
                <a:gd name="connsiteX37" fmla="*/ 69494 w 355564"/>
                <a:gd name="connsiteY37" fmla="*/ 644195 h 646113"/>
                <a:gd name="connsiteX38" fmla="*/ 80696 w 355564"/>
                <a:gd name="connsiteY38" fmla="*/ 645566 h 646113"/>
                <a:gd name="connsiteX39" fmla="*/ 91897 w 355564"/>
                <a:gd name="connsiteY39" fmla="*/ 646024 h 646113"/>
                <a:gd name="connsiteX40" fmla="*/ 102870 w 355564"/>
                <a:gd name="connsiteY40" fmla="*/ 645566 h 646113"/>
                <a:gd name="connsiteX41" fmla="*/ 120701 w 355564"/>
                <a:gd name="connsiteY41" fmla="*/ 646024 h 646113"/>
                <a:gd name="connsiteX42" fmla="*/ 143332 w 355564"/>
                <a:gd name="connsiteY42" fmla="*/ 644195 h 646113"/>
                <a:gd name="connsiteX43" fmla="*/ 185623 w 355564"/>
                <a:gd name="connsiteY43" fmla="*/ 632993 h 646113"/>
                <a:gd name="connsiteX44" fmla="*/ 190652 w 355564"/>
                <a:gd name="connsiteY44" fmla="*/ 630936 h 646113"/>
                <a:gd name="connsiteX45" fmla="*/ 206426 w 355564"/>
                <a:gd name="connsiteY45" fmla="*/ 618363 h 646113"/>
                <a:gd name="connsiteX46" fmla="*/ 209626 w 355564"/>
                <a:gd name="connsiteY46" fmla="*/ 602818 h 646113"/>
                <a:gd name="connsiteX47" fmla="*/ 209398 w 355564"/>
                <a:gd name="connsiteY47" fmla="*/ 595503 h 646113"/>
                <a:gd name="connsiteX48" fmla="*/ 207569 w 355564"/>
                <a:gd name="connsiteY48" fmla="*/ 576529 h 646113"/>
                <a:gd name="connsiteX49" fmla="*/ 206883 w 355564"/>
                <a:gd name="connsiteY49" fmla="*/ 572872 h 646113"/>
                <a:gd name="connsiteX50" fmla="*/ 204368 w 355564"/>
                <a:gd name="connsiteY50" fmla="*/ 556870 h 646113"/>
                <a:gd name="connsiteX51" fmla="*/ 205283 w 355564"/>
                <a:gd name="connsiteY51" fmla="*/ 526923 h 646113"/>
                <a:gd name="connsiteX52" fmla="*/ 206654 w 355564"/>
                <a:gd name="connsiteY52" fmla="*/ 521208 h 646113"/>
                <a:gd name="connsiteX53" fmla="*/ 207797 w 355564"/>
                <a:gd name="connsiteY53" fmla="*/ 517550 h 646113"/>
                <a:gd name="connsiteX54" fmla="*/ 209398 w 355564"/>
                <a:gd name="connsiteY54" fmla="*/ 512978 h 646113"/>
                <a:gd name="connsiteX55" fmla="*/ 211455 w 355564"/>
                <a:gd name="connsiteY55" fmla="*/ 508406 h 646113"/>
                <a:gd name="connsiteX56" fmla="*/ 221971 w 355564"/>
                <a:gd name="connsiteY56" fmla="*/ 492404 h 646113"/>
                <a:gd name="connsiteX57" fmla="*/ 222656 w 355564"/>
                <a:gd name="connsiteY57" fmla="*/ 491719 h 646113"/>
                <a:gd name="connsiteX58" fmla="*/ 232029 w 355564"/>
                <a:gd name="connsiteY58" fmla="*/ 482117 h 646113"/>
                <a:gd name="connsiteX59" fmla="*/ 277978 w 355564"/>
                <a:gd name="connsiteY59" fmla="*/ 434340 h 646113"/>
                <a:gd name="connsiteX60" fmla="*/ 283921 w 355564"/>
                <a:gd name="connsiteY60" fmla="*/ 427025 h 646113"/>
                <a:gd name="connsiteX61" fmla="*/ 288493 w 355564"/>
                <a:gd name="connsiteY61" fmla="*/ 421081 h 646113"/>
                <a:gd name="connsiteX62" fmla="*/ 310210 w 355564"/>
                <a:gd name="connsiteY62" fmla="*/ 390677 h 646113"/>
                <a:gd name="connsiteX63" fmla="*/ 328270 w 355564"/>
                <a:gd name="connsiteY63" fmla="*/ 358216 h 646113"/>
                <a:gd name="connsiteX64" fmla="*/ 334213 w 355564"/>
                <a:gd name="connsiteY64" fmla="*/ 344500 h 646113"/>
                <a:gd name="connsiteX65" fmla="*/ 341300 w 355564"/>
                <a:gd name="connsiteY65" fmla="*/ 323240 h 646113"/>
                <a:gd name="connsiteX66" fmla="*/ 345415 w 355564"/>
                <a:gd name="connsiteY66" fmla="*/ 307010 h 646113"/>
                <a:gd name="connsiteX67" fmla="*/ 350215 w 355564"/>
                <a:gd name="connsiteY67" fmla="*/ 282550 h 646113"/>
                <a:gd name="connsiteX68" fmla="*/ 351587 w 355564"/>
                <a:gd name="connsiteY68" fmla="*/ 274320 h 646113"/>
                <a:gd name="connsiteX69" fmla="*/ 353644 w 355564"/>
                <a:gd name="connsiteY69" fmla="*/ 257861 h 646113"/>
                <a:gd name="connsiteX70" fmla="*/ 354330 w 355564"/>
                <a:gd name="connsiteY70" fmla="*/ 249631 h 646113"/>
                <a:gd name="connsiteX71" fmla="*/ 355016 w 355564"/>
                <a:gd name="connsiteY71" fmla="*/ 199111 h 646113"/>
                <a:gd name="connsiteX72" fmla="*/ 355016 w 355564"/>
                <a:gd name="connsiteY72" fmla="*/ 190652 h 64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55564" h="646113">
                  <a:moveTo>
                    <a:pt x="355016" y="190652"/>
                  </a:moveTo>
                  <a:cubicBezTo>
                    <a:pt x="354559" y="185623"/>
                    <a:pt x="354101" y="180823"/>
                    <a:pt x="353416" y="176022"/>
                  </a:cubicBezTo>
                  <a:cubicBezTo>
                    <a:pt x="351587" y="161620"/>
                    <a:pt x="348615" y="147904"/>
                    <a:pt x="344500" y="135103"/>
                  </a:cubicBezTo>
                  <a:cubicBezTo>
                    <a:pt x="343814" y="133045"/>
                    <a:pt x="343129" y="130759"/>
                    <a:pt x="342443" y="128702"/>
                  </a:cubicBezTo>
                  <a:cubicBezTo>
                    <a:pt x="341071" y="124358"/>
                    <a:pt x="339471" y="120244"/>
                    <a:pt x="337642" y="116129"/>
                  </a:cubicBezTo>
                  <a:cubicBezTo>
                    <a:pt x="336728" y="114071"/>
                    <a:pt x="335813" y="112014"/>
                    <a:pt x="335128" y="109957"/>
                  </a:cubicBezTo>
                  <a:cubicBezTo>
                    <a:pt x="331470" y="101956"/>
                    <a:pt x="327355" y="94183"/>
                    <a:pt x="322783" y="86868"/>
                  </a:cubicBezTo>
                  <a:cubicBezTo>
                    <a:pt x="312496" y="70180"/>
                    <a:pt x="299695" y="55093"/>
                    <a:pt x="284607" y="41605"/>
                  </a:cubicBezTo>
                  <a:cubicBezTo>
                    <a:pt x="281178" y="38633"/>
                    <a:pt x="277749" y="35662"/>
                    <a:pt x="274091" y="32690"/>
                  </a:cubicBezTo>
                  <a:cubicBezTo>
                    <a:pt x="264947" y="25603"/>
                    <a:pt x="255118" y="18745"/>
                    <a:pt x="244602" y="12573"/>
                  </a:cubicBezTo>
                  <a:cubicBezTo>
                    <a:pt x="244602" y="12573"/>
                    <a:pt x="244602" y="12573"/>
                    <a:pt x="244602" y="12573"/>
                  </a:cubicBezTo>
                  <a:cubicBezTo>
                    <a:pt x="243230" y="11659"/>
                    <a:pt x="241859" y="10973"/>
                    <a:pt x="240259" y="10287"/>
                  </a:cubicBezTo>
                  <a:cubicBezTo>
                    <a:pt x="239801" y="10058"/>
                    <a:pt x="239344" y="9830"/>
                    <a:pt x="238887" y="9601"/>
                  </a:cubicBezTo>
                  <a:cubicBezTo>
                    <a:pt x="237973" y="9144"/>
                    <a:pt x="236830" y="8687"/>
                    <a:pt x="235915" y="8001"/>
                  </a:cubicBezTo>
                  <a:cubicBezTo>
                    <a:pt x="235458" y="7772"/>
                    <a:pt x="234772" y="7544"/>
                    <a:pt x="234315" y="7315"/>
                  </a:cubicBezTo>
                  <a:cubicBezTo>
                    <a:pt x="232943" y="6629"/>
                    <a:pt x="231800" y="6172"/>
                    <a:pt x="230429" y="5486"/>
                  </a:cubicBezTo>
                  <a:cubicBezTo>
                    <a:pt x="229514" y="5029"/>
                    <a:pt x="228600" y="4801"/>
                    <a:pt x="227686" y="4343"/>
                  </a:cubicBezTo>
                  <a:cubicBezTo>
                    <a:pt x="227228" y="4115"/>
                    <a:pt x="226771" y="3886"/>
                    <a:pt x="226314" y="3886"/>
                  </a:cubicBezTo>
                  <a:cubicBezTo>
                    <a:pt x="222885" y="2515"/>
                    <a:pt x="219456" y="1143"/>
                    <a:pt x="215798" y="0"/>
                  </a:cubicBezTo>
                  <a:cubicBezTo>
                    <a:pt x="240716" y="20345"/>
                    <a:pt x="262661" y="42748"/>
                    <a:pt x="280949" y="70180"/>
                  </a:cubicBezTo>
                  <a:cubicBezTo>
                    <a:pt x="318211" y="125730"/>
                    <a:pt x="328498" y="196367"/>
                    <a:pt x="311125" y="260833"/>
                  </a:cubicBezTo>
                  <a:cubicBezTo>
                    <a:pt x="293522" y="325755"/>
                    <a:pt x="249860" y="378333"/>
                    <a:pt x="209169" y="430225"/>
                  </a:cubicBezTo>
                  <a:cubicBezTo>
                    <a:pt x="204826" y="436397"/>
                    <a:pt x="200939" y="442798"/>
                    <a:pt x="197510" y="449656"/>
                  </a:cubicBezTo>
                  <a:cubicBezTo>
                    <a:pt x="189509" y="472059"/>
                    <a:pt x="185852" y="495605"/>
                    <a:pt x="178079" y="517779"/>
                  </a:cubicBezTo>
                  <a:cubicBezTo>
                    <a:pt x="172822" y="532867"/>
                    <a:pt x="167107" y="548869"/>
                    <a:pt x="157963" y="562127"/>
                  </a:cubicBezTo>
                  <a:cubicBezTo>
                    <a:pt x="146761" y="578358"/>
                    <a:pt x="134188" y="590931"/>
                    <a:pt x="117500" y="601675"/>
                  </a:cubicBezTo>
                  <a:cubicBezTo>
                    <a:pt x="91897" y="618134"/>
                    <a:pt x="61265" y="623164"/>
                    <a:pt x="31775" y="626135"/>
                  </a:cubicBezTo>
                  <a:cubicBezTo>
                    <a:pt x="21031" y="627278"/>
                    <a:pt x="10516" y="627050"/>
                    <a:pt x="0" y="625907"/>
                  </a:cubicBezTo>
                  <a:cubicBezTo>
                    <a:pt x="1143" y="626593"/>
                    <a:pt x="2286" y="627050"/>
                    <a:pt x="3658" y="627736"/>
                  </a:cubicBezTo>
                  <a:cubicBezTo>
                    <a:pt x="3658" y="627736"/>
                    <a:pt x="3886" y="627736"/>
                    <a:pt x="3886" y="627736"/>
                  </a:cubicBezTo>
                  <a:cubicBezTo>
                    <a:pt x="4343" y="627964"/>
                    <a:pt x="4801" y="628193"/>
                    <a:pt x="5258" y="628193"/>
                  </a:cubicBezTo>
                  <a:cubicBezTo>
                    <a:pt x="5486" y="628193"/>
                    <a:pt x="5486" y="628193"/>
                    <a:pt x="5715" y="628421"/>
                  </a:cubicBezTo>
                  <a:cubicBezTo>
                    <a:pt x="6401" y="628650"/>
                    <a:pt x="7087" y="628879"/>
                    <a:pt x="7772" y="629107"/>
                  </a:cubicBezTo>
                  <a:cubicBezTo>
                    <a:pt x="8230" y="629336"/>
                    <a:pt x="8687" y="629336"/>
                    <a:pt x="9144" y="629564"/>
                  </a:cubicBezTo>
                  <a:cubicBezTo>
                    <a:pt x="9373" y="629564"/>
                    <a:pt x="9830" y="629793"/>
                    <a:pt x="10058" y="629793"/>
                  </a:cubicBezTo>
                  <a:cubicBezTo>
                    <a:pt x="10744" y="630022"/>
                    <a:pt x="11659" y="630250"/>
                    <a:pt x="12573" y="630479"/>
                  </a:cubicBezTo>
                  <a:cubicBezTo>
                    <a:pt x="27889" y="634822"/>
                    <a:pt x="43205" y="639166"/>
                    <a:pt x="58293" y="642137"/>
                  </a:cubicBezTo>
                  <a:cubicBezTo>
                    <a:pt x="62179" y="642823"/>
                    <a:pt x="65837" y="643509"/>
                    <a:pt x="69494" y="644195"/>
                  </a:cubicBezTo>
                  <a:cubicBezTo>
                    <a:pt x="73152" y="644652"/>
                    <a:pt x="77038" y="645109"/>
                    <a:pt x="80696" y="645566"/>
                  </a:cubicBezTo>
                  <a:cubicBezTo>
                    <a:pt x="84353" y="645795"/>
                    <a:pt x="88240" y="646024"/>
                    <a:pt x="91897" y="646024"/>
                  </a:cubicBezTo>
                  <a:cubicBezTo>
                    <a:pt x="95555" y="646024"/>
                    <a:pt x="99212" y="645795"/>
                    <a:pt x="102870" y="645566"/>
                  </a:cubicBezTo>
                  <a:cubicBezTo>
                    <a:pt x="109042" y="646024"/>
                    <a:pt x="114986" y="646252"/>
                    <a:pt x="120701" y="646024"/>
                  </a:cubicBezTo>
                  <a:cubicBezTo>
                    <a:pt x="128473" y="645795"/>
                    <a:pt x="136017" y="645338"/>
                    <a:pt x="143332" y="644195"/>
                  </a:cubicBezTo>
                  <a:cubicBezTo>
                    <a:pt x="157963" y="642137"/>
                    <a:pt x="171907" y="638251"/>
                    <a:pt x="185623" y="632993"/>
                  </a:cubicBezTo>
                  <a:cubicBezTo>
                    <a:pt x="187223" y="632308"/>
                    <a:pt x="189052" y="631622"/>
                    <a:pt x="190652" y="630936"/>
                  </a:cubicBezTo>
                  <a:cubicBezTo>
                    <a:pt x="197968" y="627964"/>
                    <a:pt x="203225" y="623849"/>
                    <a:pt x="206426" y="618363"/>
                  </a:cubicBezTo>
                  <a:cubicBezTo>
                    <a:pt x="208940" y="614020"/>
                    <a:pt x="209855" y="608990"/>
                    <a:pt x="209626" y="602818"/>
                  </a:cubicBezTo>
                  <a:cubicBezTo>
                    <a:pt x="209626" y="600304"/>
                    <a:pt x="209398" y="597789"/>
                    <a:pt x="209398" y="595503"/>
                  </a:cubicBezTo>
                  <a:cubicBezTo>
                    <a:pt x="209169" y="589102"/>
                    <a:pt x="208712" y="582701"/>
                    <a:pt x="207569" y="576529"/>
                  </a:cubicBezTo>
                  <a:cubicBezTo>
                    <a:pt x="207340" y="575386"/>
                    <a:pt x="207112" y="574015"/>
                    <a:pt x="206883" y="572872"/>
                  </a:cubicBezTo>
                  <a:cubicBezTo>
                    <a:pt x="205740" y="567385"/>
                    <a:pt x="204826" y="562127"/>
                    <a:pt x="204368" y="556870"/>
                  </a:cubicBezTo>
                  <a:cubicBezTo>
                    <a:pt x="203225" y="546354"/>
                    <a:pt x="203454" y="536524"/>
                    <a:pt x="205283" y="526923"/>
                  </a:cubicBezTo>
                  <a:cubicBezTo>
                    <a:pt x="205740" y="525094"/>
                    <a:pt x="206197" y="523037"/>
                    <a:pt x="206654" y="521208"/>
                  </a:cubicBezTo>
                  <a:cubicBezTo>
                    <a:pt x="207112" y="519836"/>
                    <a:pt x="207340" y="518693"/>
                    <a:pt x="207797" y="517550"/>
                  </a:cubicBezTo>
                  <a:cubicBezTo>
                    <a:pt x="208255" y="515950"/>
                    <a:pt x="208940" y="514579"/>
                    <a:pt x="209398" y="512978"/>
                  </a:cubicBezTo>
                  <a:cubicBezTo>
                    <a:pt x="210083" y="511378"/>
                    <a:pt x="210769" y="510007"/>
                    <a:pt x="211455" y="508406"/>
                  </a:cubicBezTo>
                  <a:cubicBezTo>
                    <a:pt x="214198" y="502920"/>
                    <a:pt x="217627" y="497434"/>
                    <a:pt x="221971" y="492404"/>
                  </a:cubicBezTo>
                  <a:cubicBezTo>
                    <a:pt x="222199" y="492176"/>
                    <a:pt x="222428" y="491947"/>
                    <a:pt x="222656" y="491719"/>
                  </a:cubicBezTo>
                  <a:cubicBezTo>
                    <a:pt x="225400" y="488518"/>
                    <a:pt x="228600" y="485318"/>
                    <a:pt x="232029" y="482117"/>
                  </a:cubicBezTo>
                  <a:cubicBezTo>
                    <a:pt x="248488" y="467487"/>
                    <a:pt x="263804" y="451256"/>
                    <a:pt x="277978" y="434340"/>
                  </a:cubicBezTo>
                  <a:cubicBezTo>
                    <a:pt x="280035" y="431825"/>
                    <a:pt x="282092" y="429539"/>
                    <a:pt x="283921" y="427025"/>
                  </a:cubicBezTo>
                  <a:cubicBezTo>
                    <a:pt x="285521" y="424967"/>
                    <a:pt x="287122" y="423139"/>
                    <a:pt x="288493" y="421081"/>
                  </a:cubicBezTo>
                  <a:cubicBezTo>
                    <a:pt x="296266" y="411251"/>
                    <a:pt x="303581" y="400964"/>
                    <a:pt x="310210" y="390677"/>
                  </a:cubicBezTo>
                  <a:cubicBezTo>
                    <a:pt x="316840" y="380162"/>
                    <a:pt x="323012" y="369418"/>
                    <a:pt x="328270" y="358216"/>
                  </a:cubicBezTo>
                  <a:cubicBezTo>
                    <a:pt x="330327" y="353644"/>
                    <a:pt x="332384" y="349301"/>
                    <a:pt x="334213" y="344500"/>
                  </a:cubicBezTo>
                  <a:cubicBezTo>
                    <a:pt x="336956" y="337642"/>
                    <a:pt x="339242" y="330556"/>
                    <a:pt x="341300" y="323240"/>
                  </a:cubicBezTo>
                  <a:cubicBezTo>
                    <a:pt x="342671" y="317754"/>
                    <a:pt x="344043" y="312496"/>
                    <a:pt x="345415" y="307010"/>
                  </a:cubicBezTo>
                  <a:cubicBezTo>
                    <a:pt x="347243" y="298780"/>
                    <a:pt x="348844" y="290779"/>
                    <a:pt x="350215" y="282550"/>
                  </a:cubicBezTo>
                  <a:cubicBezTo>
                    <a:pt x="350672" y="279806"/>
                    <a:pt x="351130" y="277063"/>
                    <a:pt x="351587" y="274320"/>
                  </a:cubicBezTo>
                  <a:cubicBezTo>
                    <a:pt x="352501" y="268834"/>
                    <a:pt x="353187" y="263347"/>
                    <a:pt x="353644" y="257861"/>
                  </a:cubicBezTo>
                  <a:cubicBezTo>
                    <a:pt x="353873" y="255118"/>
                    <a:pt x="354101" y="252374"/>
                    <a:pt x="354330" y="249631"/>
                  </a:cubicBezTo>
                  <a:cubicBezTo>
                    <a:pt x="355702" y="232943"/>
                    <a:pt x="355930" y="216256"/>
                    <a:pt x="355016" y="199111"/>
                  </a:cubicBezTo>
                  <a:cubicBezTo>
                    <a:pt x="355473" y="196367"/>
                    <a:pt x="355244" y="193396"/>
                    <a:pt x="355016" y="190652"/>
                  </a:cubicBezTo>
                  <a:close/>
                </a:path>
              </a:pathLst>
            </a:custGeom>
            <a:solidFill>
              <a:srgbClr val="FFFFFF"/>
            </a:solidFill>
            <a:ln w="2286" cap="flat">
              <a:noFill/>
              <a:prstDash val="solid"/>
              <a:miter/>
            </a:ln>
          </p:spPr>
          <p:txBody>
            <a:bodyPr rtlCol="0" anchor="ctr"/>
            <a:lstStyle/>
            <a:p>
              <a:endParaRPr lang="en-US"/>
            </a:p>
          </p:txBody>
        </p:sp>
        <p:sp>
          <p:nvSpPr>
            <p:cNvPr id="2117" name="Freeform 2109">
              <a:extLst>
                <a:ext uri="{FF2B5EF4-FFF2-40B4-BE49-F238E27FC236}">
                  <a16:creationId xmlns:a16="http://schemas.microsoft.com/office/drawing/2014/main" id="{BF70AD55-1FD8-F6C7-DBE2-1608F83D5A64}"/>
                </a:ext>
              </a:extLst>
            </p:cNvPr>
            <p:cNvSpPr/>
            <p:nvPr/>
          </p:nvSpPr>
          <p:spPr>
            <a:xfrm>
              <a:off x="2590876" y="4522670"/>
              <a:ext cx="168533" cy="173883"/>
            </a:xfrm>
            <a:custGeom>
              <a:avLst/>
              <a:gdLst>
                <a:gd name="connsiteX0" fmla="*/ 153976 w 168533"/>
                <a:gd name="connsiteY0" fmla="*/ 133683 h 173883"/>
                <a:gd name="connsiteX1" fmla="*/ 153291 w 168533"/>
                <a:gd name="connsiteY1" fmla="*/ 112880 h 173883"/>
                <a:gd name="connsiteX2" fmla="*/ 159691 w 168533"/>
                <a:gd name="connsiteY2" fmla="*/ 76304 h 173883"/>
                <a:gd name="connsiteX3" fmla="*/ 167464 w 168533"/>
                <a:gd name="connsiteY3" fmla="*/ 55959 h 173883"/>
                <a:gd name="connsiteX4" fmla="*/ 79910 w 168533"/>
                <a:gd name="connsiteY4" fmla="*/ 409 h 173883"/>
                <a:gd name="connsiteX5" fmla="*/ 357 w 168533"/>
                <a:gd name="connsiteY5" fmla="*/ 90706 h 173883"/>
                <a:gd name="connsiteX6" fmla="*/ 10187 w 168533"/>
                <a:gd name="connsiteY6" fmla="*/ 127968 h 173883"/>
                <a:gd name="connsiteX7" fmla="*/ 83339 w 168533"/>
                <a:gd name="connsiteY7" fmla="*/ 173687 h 173883"/>
                <a:gd name="connsiteX8" fmla="*/ 153976 w 168533"/>
                <a:gd name="connsiteY8" fmla="*/ 133683 h 17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33" h="173883">
                  <a:moveTo>
                    <a:pt x="153976" y="133683"/>
                  </a:moveTo>
                  <a:cubicBezTo>
                    <a:pt x="158091" y="125224"/>
                    <a:pt x="158777" y="120652"/>
                    <a:pt x="153291" y="112880"/>
                  </a:cubicBezTo>
                  <a:cubicBezTo>
                    <a:pt x="142775" y="97792"/>
                    <a:pt x="144604" y="87277"/>
                    <a:pt x="159691" y="76304"/>
                  </a:cubicBezTo>
                  <a:cubicBezTo>
                    <a:pt x="167692" y="70589"/>
                    <a:pt x="170207" y="63731"/>
                    <a:pt x="167464" y="55959"/>
                  </a:cubicBezTo>
                  <a:cubicBezTo>
                    <a:pt x="158548" y="30584"/>
                    <a:pt x="142089" y="-4163"/>
                    <a:pt x="79910" y="409"/>
                  </a:cubicBezTo>
                  <a:cubicBezTo>
                    <a:pt x="30304" y="4295"/>
                    <a:pt x="1272" y="38814"/>
                    <a:pt x="357" y="90706"/>
                  </a:cubicBezTo>
                  <a:cubicBezTo>
                    <a:pt x="-1472" y="103050"/>
                    <a:pt x="4015" y="115623"/>
                    <a:pt x="10187" y="127968"/>
                  </a:cubicBezTo>
                  <a:cubicBezTo>
                    <a:pt x="26189" y="160429"/>
                    <a:pt x="50649" y="171630"/>
                    <a:pt x="83339" y="173687"/>
                  </a:cubicBezTo>
                  <a:cubicBezTo>
                    <a:pt x="113286" y="175745"/>
                    <a:pt x="140489" y="161572"/>
                    <a:pt x="153976" y="133683"/>
                  </a:cubicBezTo>
                  <a:close/>
                </a:path>
              </a:pathLst>
            </a:custGeom>
            <a:solidFill>
              <a:srgbClr val="FFFFFF"/>
            </a:solidFill>
            <a:ln w="2286" cap="flat">
              <a:noFill/>
              <a:prstDash val="solid"/>
              <a:miter/>
            </a:ln>
          </p:spPr>
          <p:txBody>
            <a:bodyPr rtlCol="0" anchor="ctr"/>
            <a:lstStyle/>
            <a:p>
              <a:endParaRPr lang="en-US"/>
            </a:p>
          </p:txBody>
        </p:sp>
        <p:sp>
          <p:nvSpPr>
            <p:cNvPr id="2118" name="Freeform 2110">
              <a:extLst>
                <a:ext uri="{FF2B5EF4-FFF2-40B4-BE49-F238E27FC236}">
                  <a16:creationId xmlns:a16="http://schemas.microsoft.com/office/drawing/2014/main" id="{377CFF3C-1674-4AC5-5191-B84610E19040}"/>
                </a:ext>
              </a:extLst>
            </p:cNvPr>
            <p:cNvSpPr/>
            <p:nvPr/>
          </p:nvSpPr>
          <p:spPr>
            <a:xfrm>
              <a:off x="3107183" y="5072176"/>
              <a:ext cx="221056" cy="177850"/>
            </a:xfrm>
            <a:custGeom>
              <a:avLst/>
              <a:gdLst>
                <a:gd name="connsiteX0" fmla="*/ 187223 w 221056"/>
                <a:gd name="connsiteY0" fmla="*/ 82982 h 177850"/>
                <a:gd name="connsiteX1" fmla="*/ 92583 w 221056"/>
                <a:gd name="connsiteY1" fmla="*/ 134874 h 177850"/>
                <a:gd name="connsiteX2" fmla="*/ 0 w 221056"/>
                <a:gd name="connsiteY2" fmla="*/ 94412 h 177850"/>
                <a:gd name="connsiteX3" fmla="*/ 0 w 221056"/>
                <a:gd name="connsiteY3" fmla="*/ 94412 h 177850"/>
                <a:gd name="connsiteX4" fmla="*/ 914 w 221056"/>
                <a:gd name="connsiteY4" fmla="*/ 98069 h 177850"/>
                <a:gd name="connsiteX5" fmla="*/ 1372 w 221056"/>
                <a:gd name="connsiteY5" fmla="*/ 99441 h 177850"/>
                <a:gd name="connsiteX6" fmla="*/ 2286 w 221056"/>
                <a:gd name="connsiteY6" fmla="*/ 102641 h 177850"/>
                <a:gd name="connsiteX7" fmla="*/ 2743 w 221056"/>
                <a:gd name="connsiteY7" fmla="*/ 104470 h 177850"/>
                <a:gd name="connsiteX8" fmla="*/ 3886 w 221056"/>
                <a:gd name="connsiteY8" fmla="*/ 107442 h 177850"/>
                <a:gd name="connsiteX9" fmla="*/ 4572 w 221056"/>
                <a:gd name="connsiteY9" fmla="*/ 109499 h 177850"/>
                <a:gd name="connsiteX10" fmla="*/ 5715 w 221056"/>
                <a:gd name="connsiteY10" fmla="*/ 112242 h 177850"/>
                <a:gd name="connsiteX11" fmla="*/ 6629 w 221056"/>
                <a:gd name="connsiteY11" fmla="*/ 114528 h 177850"/>
                <a:gd name="connsiteX12" fmla="*/ 7772 w 221056"/>
                <a:gd name="connsiteY12" fmla="*/ 117043 h 177850"/>
                <a:gd name="connsiteX13" fmla="*/ 8915 w 221056"/>
                <a:gd name="connsiteY13" fmla="*/ 119558 h 177850"/>
                <a:gd name="connsiteX14" fmla="*/ 10058 w 221056"/>
                <a:gd name="connsiteY14" fmla="*/ 121615 h 177850"/>
                <a:gd name="connsiteX15" fmla="*/ 11659 w 221056"/>
                <a:gd name="connsiteY15" fmla="*/ 124587 h 177850"/>
                <a:gd name="connsiteX16" fmla="*/ 12573 w 221056"/>
                <a:gd name="connsiteY16" fmla="*/ 126187 h 177850"/>
                <a:gd name="connsiteX17" fmla="*/ 15316 w 221056"/>
                <a:gd name="connsiteY17" fmla="*/ 130530 h 177850"/>
                <a:gd name="connsiteX18" fmla="*/ 24917 w 221056"/>
                <a:gd name="connsiteY18" fmla="*/ 142646 h 177850"/>
                <a:gd name="connsiteX19" fmla="*/ 56921 w 221056"/>
                <a:gd name="connsiteY19" fmla="*/ 165278 h 177850"/>
                <a:gd name="connsiteX20" fmla="*/ 66751 w 221056"/>
                <a:gd name="connsiteY20" fmla="*/ 169164 h 177850"/>
                <a:gd name="connsiteX21" fmla="*/ 80467 w 221056"/>
                <a:gd name="connsiteY21" fmla="*/ 173050 h 177850"/>
                <a:gd name="connsiteX22" fmla="*/ 91211 w 221056"/>
                <a:gd name="connsiteY22" fmla="*/ 175107 h 177850"/>
                <a:gd name="connsiteX23" fmla="*/ 117043 w 221056"/>
                <a:gd name="connsiteY23" fmla="*/ 177851 h 177850"/>
                <a:gd name="connsiteX24" fmla="*/ 120015 w 221056"/>
                <a:gd name="connsiteY24" fmla="*/ 177851 h 177850"/>
                <a:gd name="connsiteX25" fmla="*/ 125730 w 221056"/>
                <a:gd name="connsiteY25" fmla="*/ 177622 h 177850"/>
                <a:gd name="connsiteX26" fmla="*/ 128473 w 221056"/>
                <a:gd name="connsiteY26" fmla="*/ 177393 h 177850"/>
                <a:gd name="connsiteX27" fmla="*/ 136703 w 221056"/>
                <a:gd name="connsiteY27" fmla="*/ 176022 h 177850"/>
                <a:gd name="connsiteX28" fmla="*/ 142189 w 221056"/>
                <a:gd name="connsiteY28" fmla="*/ 174650 h 177850"/>
                <a:gd name="connsiteX29" fmla="*/ 144932 w 221056"/>
                <a:gd name="connsiteY29" fmla="*/ 173736 h 177850"/>
                <a:gd name="connsiteX30" fmla="*/ 150190 w 221056"/>
                <a:gd name="connsiteY30" fmla="*/ 171678 h 177850"/>
                <a:gd name="connsiteX31" fmla="*/ 155448 w 221056"/>
                <a:gd name="connsiteY31" fmla="*/ 169392 h 177850"/>
                <a:gd name="connsiteX32" fmla="*/ 157963 w 221056"/>
                <a:gd name="connsiteY32" fmla="*/ 168021 h 177850"/>
                <a:gd name="connsiteX33" fmla="*/ 160477 w 221056"/>
                <a:gd name="connsiteY33" fmla="*/ 166649 h 177850"/>
                <a:gd name="connsiteX34" fmla="*/ 177622 w 221056"/>
                <a:gd name="connsiteY34" fmla="*/ 154305 h 177850"/>
                <a:gd name="connsiteX35" fmla="*/ 182651 w 221056"/>
                <a:gd name="connsiteY35" fmla="*/ 149504 h 177850"/>
                <a:gd name="connsiteX36" fmla="*/ 187452 w 221056"/>
                <a:gd name="connsiteY36" fmla="*/ 144475 h 177850"/>
                <a:gd name="connsiteX37" fmla="*/ 192024 w 221056"/>
                <a:gd name="connsiteY37" fmla="*/ 139217 h 177850"/>
                <a:gd name="connsiteX38" fmla="*/ 198653 w 221056"/>
                <a:gd name="connsiteY38" fmla="*/ 131216 h 177850"/>
                <a:gd name="connsiteX39" fmla="*/ 200939 w 221056"/>
                <a:gd name="connsiteY39" fmla="*/ 128473 h 177850"/>
                <a:gd name="connsiteX40" fmla="*/ 200939 w 221056"/>
                <a:gd name="connsiteY40" fmla="*/ 128473 h 177850"/>
                <a:gd name="connsiteX41" fmla="*/ 203911 w 221056"/>
                <a:gd name="connsiteY41" fmla="*/ 124358 h 177850"/>
                <a:gd name="connsiteX42" fmla="*/ 204826 w 221056"/>
                <a:gd name="connsiteY42" fmla="*/ 122987 h 177850"/>
                <a:gd name="connsiteX43" fmla="*/ 206654 w 221056"/>
                <a:gd name="connsiteY43" fmla="*/ 120243 h 177850"/>
                <a:gd name="connsiteX44" fmla="*/ 207797 w 221056"/>
                <a:gd name="connsiteY44" fmla="*/ 118643 h 177850"/>
                <a:gd name="connsiteX45" fmla="*/ 209398 w 221056"/>
                <a:gd name="connsiteY45" fmla="*/ 116129 h 177850"/>
                <a:gd name="connsiteX46" fmla="*/ 210312 w 221056"/>
                <a:gd name="connsiteY46" fmla="*/ 114300 h 177850"/>
                <a:gd name="connsiteX47" fmla="*/ 211684 w 221056"/>
                <a:gd name="connsiteY47" fmla="*/ 111785 h 177850"/>
                <a:gd name="connsiteX48" fmla="*/ 212598 w 221056"/>
                <a:gd name="connsiteY48" fmla="*/ 109728 h 177850"/>
                <a:gd name="connsiteX49" fmla="*/ 213741 w 221056"/>
                <a:gd name="connsiteY49" fmla="*/ 107442 h 177850"/>
                <a:gd name="connsiteX50" fmla="*/ 214655 w 221056"/>
                <a:gd name="connsiteY50" fmla="*/ 105384 h 177850"/>
                <a:gd name="connsiteX51" fmla="*/ 215570 w 221056"/>
                <a:gd name="connsiteY51" fmla="*/ 103098 h 177850"/>
                <a:gd name="connsiteX52" fmla="*/ 216256 w 221056"/>
                <a:gd name="connsiteY52" fmla="*/ 101041 h 177850"/>
                <a:gd name="connsiteX53" fmla="*/ 216941 w 221056"/>
                <a:gd name="connsiteY53" fmla="*/ 98755 h 177850"/>
                <a:gd name="connsiteX54" fmla="*/ 217627 w 221056"/>
                <a:gd name="connsiteY54" fmla="*/ 96698 h 177850"/>
                <a:gd name="connsiteX55" fmla="*/ 218313 w 221056"/>
                <a:gd name="connsiteY55" fmla="*/ 94412 h 177850"/>
                <a:gd name="connsiteX56" fmla="*/ 218770 w 221056"/>
                <a:gd name="connsiteY56" fmla="*/ 92354 h 177850"/>
                <a:gd name="connsiteX57" fmla="*/ 219227 w 221056"/>
                <a:gd name="connsiteY57" fmla="*/ 90068 h 177850"/>
                <a:gd name="connsiteX58" fmla="*/ 219685 w 221056"/>
                <a:gd name="connsiteY58" fmla="*/ 87782 h 177850"/>
                <a:gd name="connsiteX59" fmla="*/ 220142 w 221056"/>
                <a:gd name="connsiteY59" fmla="*/ 85496 h 177850"/>
                <a:gd name="connsiteX60" fmla="*/ 220370 w 221056"/>
                <a:gd name="connsiteY60" fmla="*/ 83210 h 177850"/>
                <a:gd name="connsiteX61" fmla="*/ 220599 w 221056"/>
                <a:gd name="connsiteY61" fmla="*/ 81153 h 177850"/>
                <a:gd name="connsiteX62" fmla="*/ 220828 w 221056"/>
                <a:gd name="connsiteY62" fmla="*/ 78867 h 177850"/>
                <a:gd name="connsiteX63" fmla="*/ 221056 w 221056"/>
                <a:gd name="connsiteY63" fmla="*/ 76809 h 177850"/>
                <a:gd name="connsiteX64" fmla="*/ 221056 w 221056"/>
                <a:gd name="connsiteY64" fmla="*/ 74523 h 177850"/>
                <a:gd name="connsiteX65" fmla="*/ 221056 w 221056"/>
                <a:gd name="connsiteY65" fmla="*/ 72466 h 177850"/>
                <a:gd name="connsiteX66" fmla="*/ 221056 w 221056"/>
                <a:gd name="connsiteY66" fmla="*/ 69951 h 177850"/>
                <a:gd name="connsiteX67" fmla="*/ 221056 w 221056"/>
                <a:gd name="connsiteY67" fmla="*/ 68123 h 177850"/>
                <a:gd name="connsiteX68" fmla="*/ 220828 w 221056"/>
                <a:gd name="connsiteY68" fmla="*/ 65608 h 177850"/>
                <a:gd name="connsiteX69" fmla="*/ 220599 w 221056"/>
                <a:gd name="connsiteY69" fmla="*/ 64008 h 177850"/>
                <a:gd name="connsiteX70" fmla="*/ 220370 w 221056"/>
                <a:gd name="connsiteY70" fmla="*/ 61265 h 177850"/>
                <a:gd name="connsiteX71" fmla="*/ 220142 w 221056"/>
                <a:gd name="connsiteY71" fmla="*/ 59893 h 177850"/>
                <a:gd name="connsiteX72" fmla="*/ 219685 w 221056"/>
                <a:gd name="connsiteY72" fmla="*/ 56921 h 177850"/>
                <a:gd name="connsiteX73" fmla="*/ 219456 w 221056"/>
                <a:gd name="connsiteY73" fmla="*/ 56007 h 177850"/>
                <a:gd name="connsiteX74" fmla="*/ 218770 w 221056"/>
                <a:gd name="connsiteY74" fmla="*/ 52578 h 177850"/>
                <a:gd name="connsiteX75" fmla="*/ 218770 w 221056"/>
                <a:gd name="connsiteY75" fmla="*/ 52349 h 177850"/>
                <a:gd name="connsiteX76" fmla="*/ 207112 w 221056"/>
                <a:gd name="connsiteY76" fmla="*/ 20574 h 177850"/>
                <a:gd name="connsiteX77" fmla="*/ 207112 w 221056"/>
                <a:gd name="connsiteY77" fmla="*/ 20574 h 177850"/>
                <a:gd name="connsiteX78" fmla="*/ 205054 w 221056"/>
                <a:gd name="connsiteY78" fmla="*/ 16916 h 177850"/>
                <a:gd name="connsiteX79" fmla="*/ 205054 w 221056"/>
                <a:gd name="connsiteY79" fmla="*/ 16916 h 177850"/>
                <a:gd name="connsiteX80" fmla="*/ 202997 w 221056"/>
                <a:gd name="connsiteY80" fmla="*/ 13259 h 177850"/>
                <a:gd name="connsiteX81" fmla="*/ 202997 w 221056"/>
                <a:gd name="connsiteY81" fmla="*/ 13259 h 177850"/>
                <a:gd name="connsiteX82" fmla="*/ 200711 w 221056"/>
                <a:gd name="connsiteY82" fmla="*/ 9830 h 177850"/>
                <a:gd name="connsiteX83" fmla="*/ 200711 w 221056"/>
                <a:gd name="connsiteY83" fmla="*/ 9830 h 177850"/>
                <a:gd name="connsiteX84" fmla="*/ 198425 w 221056"/>
                <a:gd name="connsiteY84" fmla="*/ 6401 h 177850"/>
                <a:gd name="connsiteX85" fmla="*/ 198425 w 221056"/>
                <a:gd name="connsiteY85" fmla="*/ 6401 h 177850"/>
                <a:gd name="connsiteX86" fmla="*/ 195910 w 221056"/>
                <a:gd name="connsiteY86" fmla="*/ 3200 h 177850"/>
                <a:gd name="connsiteX87" fmla="*/ 195910 w 221056"/>
                <a:gd name="connsiteY87" fmla="*/ 3200 h 177850"/>
                <a:gd name="connsiteX88" fmla="*/ 193396 w 221056"/>
                <a:gd name="connsiteY88" fmla="*/ 0 h 177850"/>
                <a:gd name="connsiteX89" fmla="*/ 187223 w 221056"/>
                <a:gd name="connsiteY89" fmla="*/ 82982 h 17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21056" h="177850">
                  <a:moveTo>
                    <a:pt x="187223" y="82982"/>
                  </a:moveTo>
                  <a:cubicBezTo>
                    <a:pt x="166878" y="114986"/>
                    <a:pt x="130759" y="135788"/>
                    <a:pt x="92583" y="134874"/>
                  </a:cubicBezTo>
                  <a:cubicBezTo>
                    <a:pt x="57836" y="133959"/>
                    <a:pt x="24460" y="118643"/>
                    <a:pt x="0" y="94412"/>
                  </a:cubicBezTo>
                  <a:cubicBezTo>
                    <a:pt x="0" y="94412"/>
                    <a:pt x="0" y="94412"/>
                    <a:pt x="0" y="94412"/>
                  </a:cubicBezTo>
                  <a:cubicBezTo>
                    <a:pt x="229" y="95555"/>
                    <a:pt x="686" y="96926"/>
                    <a:pt x="914" y="98069"/>
                  </a:cubicBezTo>
                  <a:cubicBezTo>
                    <a:pt x="1143" y="98526"/>
                    <a:pt x="1143" y="98984"/>
                    <a:pt x="1372" y="99441"/>
                  </a:cubicBezTo>
                  <a:cubicBezTo>
                    <a:pt x="1600" y="100584"/>
                    <a:pt x="2057" y="101498"/>
                    <a:pt x="2286" y="102641"/>
                  </a:cubicBezTo>
                  <a:cubicBezTo>
                    <a:pt x="2515" y="103327"/>
                    <a:pt x="2743" y="103784"/>
                    <a:pt x="2743" y="104470"/>
                  </a:cubicBezTo>
                  <a:cubicBezTo>
                    <a:pt x="2972" y="105384"/>
                    <a:pt x="3429" y="106527"/>
                    <a:pt x="3886" y="107442"/>
                  </a:cubicBezTo>
                  <a:cubicBezTo>
                    <a:pt x="4115" y="108128"/>
                    <a:pt x="4343" y="108813"/>
                    <a:pt x="4572" y="109499"/>
                  </a:cubicBezTo>
                  <a:cubicBezTo>
                    <a:pt x="5029" y="110414"/>
                    <a:pt x="5258" y="111328"/>
                    <a:pt x="5715" y="112242"/>
                  </a:cubicBezTo>
                  <a:cubicBezTo>
                    <a:pt x="5944" y="112928"/>
                    <a:pt x="6401" y="113614"/>
                    <a:pt x="6629" y="114528"/>
                  </a:cubicBezTo>
                  <a:cubicBezTo>
                    <a:pt x="7087" y="115443"/>
                    <a:pt x="7315" y="116129"/>
                    <a:pt x="7772" y="117043"/>
                  </a:cubicBezTo>
                  <a:cubicBezTo>
                    <a:pt x="8230" y="117957"/>
                    <a:pt x="8687" y="118643"/>
                    <a:pt x="8915" y="119558"/>
                  </a:cubicBezTo>
                  <a:cubicBezTo>
                    <a:pt x="9373" y="120243"/>
                    <a:pt x="9601" y="120929"/>
                    <a:pt x="10058" y="121615"/>
                  </a:cubicBezTo>
                  <a:cubicBezTo>
                    <a:pt x="10516" y="122529"/>
                    <a:pt x="11201" y="123444"/>
                    <a:pt x="11659" y="124587"/>
                  </a:cubicBezTo>
                  <a:cubicBezTo>
                    <a:pt x="11887" y="125044"/>
                    <a:pt x="12344" y="125730"/>
                    <a:pt x="12573" y="126187"/>
                  </a:cubicBezTo>
                  <a:cubicBezTo>
                    <a:pt x="13487" y="127787"/>
                    <a:pt x="14402" y="129159"/>
                    <a:pt x="15316" y="130530"/>
                  </a:cubicBezTo>
                  <a:cubicBezTo>
                    <a:pt x="18288" y="134874"/>
                    <a:pt x="21488" y="138989"/>
                    <a:pt x="24917" y="142646"/>
                  </a:cubicBezTo>
                  <a:cubicBezTo>
                    <a:pt x="34290" y="152705"/>
                    <a:pt x="45034" y="160020"/>
                    <a:pt x="56921" y="165278"/>
                  </a:cubicBezTo>
                  <a:cubicBezTo>
                    <a:pt x="60122" y="166649"/>
                    <a:pt x="63551" y="168021"/>
                    <a:pt x="66751" y="169164"/>
                  </a:cubicBezTo>
                  <a:cubicBezTo>
                    <a:pt x="71323" y="170764"/>
                    <a:pt x="75895" y="171907"/>
                    <a:pt x="80467" y="173050"/>
                  </a:cubicBezTo>
                  <a:cubicBezTo>
                    <a:pt x="83896" y="173964"/>
                    <a:pt x="87554" y="174650"/>
                    <a:pt x="91211" y="175107"/>
                  </a:cubicBezTo>
                  <a:cubicBezTo>
                    <a:pt x="99670" y="176479"/>
                    <a:pt x="108356" y="177393"/>
                    <a:pt x="117043" y="177851"/>
                  </a:cubicBezTo>
                  <a:cubicBezTo>
                    <a:pt x="117958" y="177851"/>
                    <a:pt x="119101" y="177851"/>
                    <a:pt x="120015" y="177851"/>
                  </a:cubicBezTo>
                  <a:cubicBezTo>
                    <a:pt x="121844" y="177851"/>
                    <a:pt x="123901" y="177851"/>
                    <a:pt x="125730" y="177622"/>
                  </a:cubicBezTo>
                  <a:cubicBezTo>
                    <a:pt x="126644" y="177622"/>
                    <a:pt x="127559" y="177393"/>
                    <a:pt x="128473" y="177393"/>
                  </a:cubicBezTo>
                  <a:cubicBezTo>
                    <a:pt x="131216" y="177165"/>
                    <a:pt x="133960" y="176708"/>
                    <a:pt x="136703" y="176022"/>
                  </a:cubicBezTo>
                  <a:cubicBezTo>
                    <a:pt x="138532" y="175565"/>
                    <a:pt x="140360" y="175107"/>
                    <a:pt x="142189" y="174650"/>
                  </a:cubicBezTo>
                  <a:cubicBezTo>
                    <a:pt x="143104" y="174422"/>
                    <a:pt x="144018" y="174193"/>
                    <a:pt x="144932" y="173736"/>
                  </a:cubicBezTo>
                  <a:cubicBezTo>
                    <a:pt x="146761" y="173050"/>
                    <a:pt x="148361" y="172364"/>
                    <a:pt x="150190" y="171678"/>
                  </a:cubicBezTo>
                  <a:cubicBezTo>
                    <a:pt x="152019" y="170993"/>
                    <a:pt x="153619" y="170078"/>
                    <a:pt x="155448" y="169392"/>
                  </a:cubicBezTo>
                  <a:cubicBezTo>
                    <a:pt x="156362" y="168935"/>
                    <a:pt x="157277" y="168478"/>
                    <a:pt x="157963" y="168021"/>
                  </a:cubicBezTo>
                  <a:cubicBezTo>
                    <a:pt x="158877" y="167564"/>
                    <a:pt x="159563" y="167106"/>
                    <a:pt x="160477" y="166649"/>
                  </a:cubicBezTo>
                  <a:cubicBezTo>
                    <a:pt x="166878" y="162992"/>
                    <a:pt x="172364" y="158877"/>
                    <a:pt x="177622" y="154305"/>
                  </a:cubicBezTo>
                  <a:cubicBezTo>
                    <a:pt x="179451" y="152705"/>
                    <a:pt x="181051" y="151104"/>
                    <a:pt x="182651" y="149504"/>
                  </a:cubicBezTo>
                  <a:cubicBezTo>
                    <a:pt x="184252" y="147904"/>
                    <a:pt x="185852" y="146304"/>
                    <a:pt x="187452" y="144475"/>
                  </a:cubicBezTo>
                  <a:cubicBezTo>
                    <a:pt x="189052" y="142875"/>
                    <a:pt x="190652" y="141046"/>
                    <a:pt x="192024" y="139217"/>
                  </a:cubicBezTo>
                  <a:cubicBezTo>
                    <a:pt x="194310" y="136474"/>
                    <a:pt x="196596" y="133959"/>
                    <a:pt x="198653" y="131216"/>
                  </a:cubicBezTo>
                  <a:cubicBezTo>
                    <a:pt x="199339" y="130302"/>
                    <a:pt x="200025" y="129387"/>
                    <a:pt x="200939" y="128473"/>
                  </a:cubicBezTo>
                  <a:cubicBezTo>
                    <a:pt x="200939" y="128473"/>
                    <a:pt x="200939" y="128473"/>
                    <a:pt x="200939" y="128473"/>
                  </a:cubicBezTo>
                  <a:cubicBezTo>
                    <a:pt x="202082" y="127101"/>
                    <a:pt x="202997" y="125730"/>
                    <a:pt x="203911" y="124358"/>
                  </a:cubicBezTo>
                  <a:cubicBezTo>
                    <a:pt x="204140" y="123901"/>
                    <a:pt x="204597" y="123444"/>
                    <a:pt x="204826" y="122987"/>
                  </a:cubicBezTo>
                  <a:cubicBezTo>
                    <a:pt x="205511" y="122072"/>
                    <a:pt x="206197" y="121158"/>
                    <a:pt x="206654" y="120243"/>
                  </a:cubicBezTo>
                  <a:cubicBezTo>
                    <a:pt x="207112" y="119786"/>
                    <a:pt x="207340" y="119100"/>
                    <a:pt x="207797" y="118643"/>
                  </a:cubicBezTo>
                  <a:cubicBezTo>
                    <a:pt x="208255" y="117729"/>
                    <a:pt x="208940" y="117043"/>
                    <a:pt x="209398" y="116129"/>
                  </a:cubicBezTo>
                  <a:cubicBezTo>
                    <a:pt x="209855" y="115443"/>
                    <a:pt x="210083" y="114986"/>
                    <a:pt x="210312" y="114300"/>
                  </a:cubicBezTo>
                  <a:cubicBezTo>
                    <a:pt x="210769" y="113385"/>
                    <a:pt x="211226" y="112700"/>
                    <a:pt x="211684" y="111785"/>
                  </a:cubicBezTo>
                  <a:cubicBezTo>
                    <a:pt x="211912" y="111099"/>
                    <a:pt x="212369" y="110414"/>
                    <a:pt x="212598" y="109728"/>
                  </a:cubicBezTo>
                  <a:cubicBezTo>
                    <a:pt x="213055" y="109042"/>
                    <a:pt x="213284" y="108128"/>
                    <a:pt x="213741" y="107442"/>
                  </a:cubicBezTo>
                  <a:cubicBezTo>
                    <a:pt x="213970" y="106756"/>
                    <a:pt x="214198" y="106070"/>
                    <a:pt x="214655" y="105384"/>
                  </a:cubicBezTo>
                  <a:cubicBezTo>
                    <a:pt x="214884" y="104699"/>
                    <a:pt x="215341" y="103784"/>
                    <a:pt x="215570" y="103098"/>
                  </a:cubicBezTo>
                  <a:cubicBezTo>
                    <a:pt x="215798" y="102413"/>
                    <a:pt x="216027" y="101727"/>
                    <a:pt x="216256" y="101041"/>
                  </a:cubicBezTo>
                  <a:cubicBezTo>
                    <a:pt x="216484" y="100355"/>
                    <a:pt x="216713" y="99441"/>
                    <a:pt x="216941" y="98755"/>
                  </a:cubicBezTo>
                  <a:cubicBezTo>
                    <a:pt x="217170" y="98069"/>
                    <a:pt x="217399" y="97383"/>
                    <a:pt x="217627" y="96698"/>
                  </a:cubicBezTo>
                  <a:cubicBezTo>
                    <a:pt x="217856" y="96012"/>
                    <a:pt x="218084" y="95097"/>
                    <a:pt x="218313" y="94412"/>
                  </a:cubicBezTo>
                  <a:cubicBezTo>
                    <a:pt x="218542" y="93726"/>
                    <a:pt x="218770" y="93040"/>
                    <a:pt x="218770" y="92354"/>
                  </a:cubicBezTo>
                  <a:cubicBezTo>
                    <a:pt x="218999" y="91668"/>
                    <a:pt x="218999" y="90983"/>
                    <a:pt x="219227" y="90068"/>
                  </a:cubicBezTo>
                  <a:cubicBezTo>
                    <a:pt x="219456" y="89382"/>
                    <a:pt x="219456" y="88697"/>
                    <a:pt x="219685" y="87782"/>
                  </a:cubicBezTo>
                  <a:cubicBezTo>
                    <a:pt x="219913" y="87096"/>
                    <a:pt x="219913" y="86411"/>
                    <a:pt x="220142" y="85496"/>
                  </a:cubicBezTo>
                  <a:cubicBezTo>
                    <a:pt x="220370" y="84810"/>
                    <a:pt x="220370" y="83896"/>
                    <a:pt x="220370" y="83210"/>
                  </a:cubicBezTo>
                  <a:cubicBezTo>
                    <a:pt x="220370" y="82524"/>
                    <a:pt x="220599" y="81839"/>
                    <a:pt x="220599" y="81153"/>
                  </a:cubicBezTo>
                  <a:cubicBezTo>
                    <a:pt x="220599" y="80467"/>
                    <a:pt x="220828" y="79553"/>
                    <a:pt x="220828" y="78867"/>
                  </a:cubicBezTo>
                  <a:cubicBezTo>
                    <a:pt x="220828" y="78181"/>
                    <a:pt x="220828" y="77495"/>
                    <a:pt x="221056" y="76809"/>
                  </a:cubicBezTo>
                  <a:cubicBezTo>
                    <a:pt x="221056" y="76124"/>
                    <a:pt x="221056" y="75209"/>
                    <a:pt x="221056" y="74523"/>
                  </a:cubicBezTo>
                  <a:cubicBezTo>
                    <a:pt x="221056" y="73838"/>
                    <a:pt x="221056" y="73152"/>
                    <a:pt x="221056" y="72466"/>
                  </a:cubicBezTo>
                  <a:cubicBezTo>
                    <a:pt x="221056" y="71552"/>
                    <a:pt x="221056" y="70866"/>
                    <a:pt x="221056" y="69951"/>
                  </a:cubicBezTo>
                  <a:cubicBezTo>
                    <a:pt x="221056" y="69266"/>
                    <a:pt x="221056" y="68808"/>
                    <a:pt x="221056" y="68123"/>
                  </a:cubicBezTo>
                  <a:cubicBezTo>
                    <a:pt x="221056" y="67208"/>
                    <a:pt x="221056" y="66294"/>
                    <a:pt x="220828" y="65608"/>
                  </a:cubicBezTo>
                  <a:cubicBezTo>
                    <a:pt x="220828" y="65151"/>
                    <a:pt x="220828" y="64465"/>
                    <a:pt x="220599" y="64008"/>
                  </a:cubicBezTo>
                  <a:cubicBezTo>
                    <a:pt x="220599" y="63093"/>
                    <a:pt x="220370" y="62179"/>
                    <a:pt x="220370" y="61265"/>
                  </a:cubicBezTo>
                  <a:cubicBezTo>
                    <a:pt x="220370" y="60807"/>
                    <a:pt x="220142" y="60350"/>
                    <a:pt x="220142" y="59893"/>
                  </a:cubicBezTo>
                  <a:cubicBezTo>
                    <a:pt x="219913" y="58979"/>
                    <a:pt x="219913" y="57836"/>
                    <a:pt x="219685" y="56921"/>
                  </a:cubicBezTo>
                  <a:cubicBezTo>
                    <a:pt x="219685" y="56693"/>
                    <a:pt x="219456" y="56235"/>
                    <a:pt x="219456" y="56007"/>
                  </a:cubicBezTo>
                  <a:cubicBezTo>
                    <a:pt x="219227" y="54864"/>
                    <a:pt x="218999" y="53721"/>
                    <a:pt x="218770" y="52578"/>
                  </a:cubicBezTo>
                  <a:cubicBezTo>
                    <a:pt x="218770" y="52578"/>
                    <a:pt x="218770" y="52349"/>
                    <a:pt x="218770" y="52349"/>
                  </a:cubicBezTo>
                  <a:cubicBezTo>
                    <a:pt x="216484" y="41148"/>
                    <a:pt x="212369" y="30404"/>
                    <a:pt x="207112" y="20574"/>
                  </a:cubicBezTo>
                  <a:cubicBezTo>
                    <a:pt x="207112" y="20574"/>
                    <a:pt x="207112" y="20574"/>
                    <a:pt x="207112" y="20574"/>
                  </a:cubicBezTo>
                  <a:cubicBezTo>
                    <a:pt x="206426" y="19431"/>
                    <a:pt x="205740" y="18059"/>
                    <a:pt x="205054" y="16916"/>
                  </a:cubicBezTo>
                  <a:cubicBezTo>
                    <a:pt x="205054" y="16916"/>
                    <a:pt x="205054" y="16916"/>
                    <a:pt x="205054" y="16916"/>
                  </a:cubicBezTo>
                  <a:cubicBezTo>
                    <a:pt x="204368" y="15773"/>
                    <a:pt x="203683" y="14630"/>
                    <a:pt x="202997" y="13259"/>
                  </a:cubicBezTo>
                  <a:cubicBezTo>
                    <a:pt x="202997" y="13259"/>
                    <a:pt x="202997" y="13259"/>
                    <a:pt x="202997" y="13259"/>
                  </a:cubicBezTo>
                  <a:cubicBezTo>
                    <a:pt x="202311" y="12116"/>
                    <a:pt x="201397" y="10973"/>
                    <a:pt x="200711" y="9830"/>
                  </a:cubicBezTo>
                  <a:cubicBezTo>
                    <a:pt x="200711" y="9830"/>
                    <a:pt x="200711" y="9830"/>
                    <a:pt x="200711" y="9830"/>
                  </a:cubicBezTo>
                  <a:cubicBezTo>
                    <a:pt x="200025" y="8687"/>
                    <a:pt x="199111" y="7544"/>
                    <a:pt x="198425" y="6401"/>
                  </a:cubicBezTo>
                  <a:cubicBezTo>
                    <a:pt x="198425" y="6401"/>
                    <a:pt x="198425" y="6401"/>
                    <a:pt x="198425" y="6401"/>
                  </a:cubicBezTo>
                  <a:cubicBezTo>
                    <a:pt x="197510" y="5258"/>
                    <a:pt x="196825" y="4115"/>
                    <a:pt x="195910" y="3200"/>
                  </a:cubicBezTo>
                  <a:cubicBezTo>
                    <a:pt x="195910" y="3200"/>
                    <a:pt x="195910" y="3200"/>
                    <a:pt x="195910" y="3200"/>
                  </a:cubicBezTo>
                  <a:cubicBezTo>
                    <a:pt x="194996" y="2057"/>
                    <a:pt x="194081" y="914"/>
                    <a:pt x="193396" y="0"/>
                  </a:cubicBezTo>
                  <a:cubicBezTo>
                    <a:pt x="205283" y="25603"/>
                    <a:pt x="203225" y="57836"/>
                    <a:pt x="187223" y="82982"/>
                  </a:cubicBezTo>
                  <a:close/>
                </a:path>
              </a:pathLst>
            </a:custGeom>
            <a:solidFill>
              <a:srgbClr val="FFFFFF"/>
            </a:solidFill>
            <a:ln w="2286" cap="flat">
              <a:noFill/>
              <a:prstDash val="solid"/>
              <a:miter/>
            </a:ln>
          </p:spPr>
          <p:txBody>
            <a:bodyPr rtlCol="0" anchor="ctr"/>
            <a:lstStyle/>
            <a:p>
              <a:endParaRPr lang="en-US"/>
            </a:p>
          </p:txBody>
        </p:sp>
        <p:sp>
          <p:nvSpPr>
            <p:cNvPr id="2119" name="Freeform 2111">
              <a:extLst>
                <a:ext uri="{FF2B5EF4-FFF2-40B4-BE49-F238E27FC236}">
                  <a16:creationId xmlns:a16="http://schemas.microsoft.com/office/drawing/2014/main" id="{F2C56839-70A9-D071-189F-857FCE1ABA8F}"/>
                </a:ext>
              </a:extLst>
            </p:cNvPr>
            <p:cNvSpPr/>
            <p:nvPr/>
          </p:nvSpPr>
          <p:spPr>
            <a:xfrm>
              <a:off x="2583833" y="4608173"/>
              <a:ext cx="292683" cy="628059"/>
            </a:xfrm>
            <a:custGeom>
              <a:avLst/>
              <a:gdLst>
                <a:gd name="connsiteX0" fmla="*/ 211082 w 292683"/>
                <a:gd name="connsiteY0" fmla="*/ 181683 h 628059"/>
                <a:gd name="connsiteX1" fmla="*/ 289949 w 292683"/>
                <a:gd name="connsiteY1" fmla="*/ 123390 h 628059"/>
                <a:gd name="connsiteX2" fmla="*/ 274404 w 292683"/>
                <a:gd name="connsiteY2" fmla="*/ 84071 h 628059"/>
                <a:gd name="connsiteX3" fmla="*/ 222055 w 292683"/>
                <a:gd name="connsiteY3" fmla="*/ 23492 h 628059"/>
                <a:gd name="connsiteX4" fmla="*/ 201709 w 292683"/>
                <a:gd name="connsiteY4" fmla="*/ 4061 h 628059"/>
                <a:gd name="connsiteX5" fmla="*/ 173820 w 292683"/>
                <a:gd name="connsiteY5" fmla="*/ 5432 h 628059"/>
                <a:gd name="connsiteX6" fmla="*/ 178849 w 292683"/>
                <a:gd name="connsiteY6" fmla="*/ 27835 h 628059"/>
                <a:gd name="connsiteX7" fmla="*/ 229827 w 292683"/>
                <a:gd name="connsiteY7" fmla="*/ 92529 h 628059"/>
                <a:gd name="connsiteX8" fmla="*/ 234399 w 292683"/>
                <a:gd name="connsiteY8" fmla="*/ 105788 h 628059"/>
                <a:gd name="connsiteX9" fmla="*/ 221140 w 292683"/>
                <a:gd name="connsiteY9" fmla="*/ 106473 h 628059"/>
                <a:gd name="connsiteX10" fmla="*/ 159647 w 292683"/>
                <a:gd name="connsiteY10" fmla="*/ 94129 h 628059"/>
                <a:gd name="connsiteX11" fmla="*/ 74151 w 292683"/>
                <a:gd name="connsiteY11" fmla="*/ 114017 h 628059"/>
                <a:gd name="connsiteX12" fmla="*/ 27059 w 292683"/>
                <a:gd name="connsiteY12" fmla="*/ 168881 h 628059"/>
                <a:gd name="connsiteX13" fmla="*/ 313 w 292683"/>
                <a:gd name="connsiteY13" fmla="*/ 327987 h 628059"/>
                <a:gd name="connsiteX14" fmla="*/ 8771 w 292683"/>
                <a:gd name="connsiteY14" fmla="*/ 367992 h 628059"/>
                <a:gd name="connsiteX15" fmla="*/ 25459 w 292683"/>
                <a:gd name="connsiteY15" fmla="*/ 379879 h 628059"/>
                <a:gd name="connsiteX16" fmla="*/ 39861 w 292683"/>
                <a:gd name="connsiteY16" fmla="*/ 365477 h 628059"/>
                <a:gd name="connsiteX17" fmla="*/ 41232 w 292683"/>
                <a:gd name="connsiteY17" fmla="*/ 352676 h 628059"/>
                <a:gd name="connsiteX18" fmla="*/ 41232 w 292683"/>
                <a:gd name="connsiteY18" fmla="*/ 315871 h 628059"/>
                <a:gd name="connsiteX19" fmla="*/ 49462 w 292683"/>
                <a:gd name="connsiteY19" fmla="*/ 225574 h 628059"/>
                <a:gd name="connsiteX20" fmla="*/ 59749 w 292683"/>
                <a:gd name="connsiteY20" fmla="*/ 202028 h 628059"/>
                <a:gd name="connsiteX21" fmla="*/ 73008 w 292683"/>
                <a:gd name="connsiteY21" fmla="*/ 198371 h 628059"/>
                <a:gd name="connsiteX22" fmla="*/ 73693 w 292683"/>
                <a:gd name="connsiteY22" fmla="*/ 211629 h 628059"/>
                <a:gd name="connsiteX23" fmla="*/ 59063 w 292683"/>
                <a:gd name="connsiteY23" fmla="*/ 263293 h 628059"/>
                <a:gd name="connsiteX24" fmla="*/ 56548 w 292683"/>
                <a:gd name="connsiteY24" fmla="*/ 336902 h 628059"/>
                <a:gd name="connsiteX25" fmla="*/ 50376 w 292683"/>
                <a:gd name="connsiteY25" fmla="*/ 386051 h 628059"/>
                <a:gd name="connsiteX26" fmla="*/ 40318 w 292683"/>
                <a:gd name="connsiteY26" fmla="*/ 467661 h 628059"/>
                <a:gd name="connsiteX27" fmla="*/ 27745 w 292683"/>
                <a:gd name="connsiteY27" fmla="*/ 603450 h 628059"/>
                <a:gd name="connsiteX28" fmla="*/ 54262 w 292683"/>
                <a:gd name="connsiteY28" fmla="*/ 627681 h 628059"/>
                <a:gd name="connsiteX29" fmla="*/ 79180 w 292683"/>
                <a:gd name="connsiteY29" fmla="*/ 608936 h 628059"/>
                <a:gd name="connsiteX30" fmla="*/ 117585 w 292683"/>
                <a:gd name="connsiteY30" fmla="*/ 398167 h 628059"/>
                <a:gd name="connsiteX31" fmla="*/ 122842 w 292683"/>
                <a:gd name="connsiteY31" fmla="*/ 383994 h 628059"/>
                <a:gd name="connsiteX32" fmla="*/ 147760 w 292683"/>
                <a:gd name="connsiteY32" fmla="*/ 382851 h 628059"/>
                <a:gd name="connsiteX33" fmla="*/ 155989 w 292683"/>
                <a:gd name="connsiteY33" fmla="*/ 407082 h 628059"/>
                <a:gd name="connsiteX34" fmla="*/ 169020 w 292683"/>
                <a:gd name="connsiteY34" fmla="*/ 601392 h 628059"/>
                <a:gd name="connsiteX35" fmla="*/ 206967 w 292683"/>
                <a:gd name="connsiteY35" fmla="*/ 627224 h 628059"/>
                <a:gd name="connsiteX36" fmla="*/ 219083 w 292683"/>
                <a:gd name="connsiteY36" fmla="*/ 614651 h 628059"/>
                <a:gd name="connsiteX37" fmla="*/ 219312 w 292683"/>
                <a:gd name="connsiteY37" fmla="*/ 586533 h 628059"/>
                <a:gd name="connsiteX38" fmla="*/ 206967 w 292683"/>
                <a:gd name="connsiteY38" fmla="*/ 372335 h 628059"/>
                <a:gd name="connsiteX39" fmla="*/ 201938 w 292683"/>
                <a:gd name="connsiteY39" fmla="*/ 199056 h 628059"/>
                <a:gd name="connsiteX40" fmla="*/ 211082 w 292683"/>
                <a:gd name="connsiteY40" fmla="*/ 181683 h 628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92683" h="628059">
                  <a:moveTo>
                    <a:pt x="211082" y="181683"/>
                  </a:moveTo>
                  <a:cubicBezTo>
                    <a:pt x="223884" y="181911"/>
                    <a:pt x="277605" y="141221"/>
                    <a:pt x="289949" y="123390"/>
                  </a:cubicBezTo>
                  <a:cubicBezTo>
                    <a:pt x="299093" y="110131"/>
                    <a:pt x="283091" y="95729"/>
                    <a:pt x="274404" y="84071"/>
                  </a:cubicBezTo>
                  <a:cubicBezTo>
                    <a:pt x="258402" y="62582"/>
                    <a:pt x="239886" y="43151"/>
                    <a:pt x="222055" y="23492"/>
                  </a:cubicBezTo>
                  <a:cubicBezTo>
                    <a:pt x="215654" y="16634"/>
                    <a:pt x="209253" y="9776"/>
                    <a:pt x="201709" y="4061"/>
                  </a:cubicBezTo>
                  <a:cubicBezTo>
                    <a:pt x="194166" y="-1883"/>
                    <a:pt x="179535" y="-1197"/>
                    <a:pt x="173820" y="5432"/>
                  </a:cubicBezTo>
                  <a:cubicBezTo>
                    <a:pt x="166276" y="14348"/>
                    <a:pt x="173363" y="21206"/>
                    <a:pt x="178849" y="27835"/>
                  </a:cubicBezTo>
                  <a:cubicBezTo>
                    <a:pt x="195994" y="49323"/>
                    <a:pt x="212911" y="71040"/>
                    <a:pt x="229827" y="92529"/>
                  </a:cubicBezTo>
                  <a:cubicBezTo>
                    <a:pt x="233028" y="96415"/>
                    <a:pt x="237371" y="100301"/>
                    <a:pt x="234399" y="105788"/>
                  </a:cubicBezTo>
                  <a:cubicBezTo>
                    <a:pt x="230742" y="112188"/>
                    <a:pt x="225941" y="107616"/>
                    <a:pt x="221140" y="106473"/>
                  </a:cubicBezTo>
                  <a:cubicBezTo>
                    <a:pt x="201024" y="100758"/>
                    <a:pt x="180907" y="96186"/>
                    <a:pt x="159647" y="94129"/>
                  </a:cubicBezTo>
                  <a:cubicBezTo>
                    <a:pt x="143874" y="92529"/>
                    <a:pt x="85809" y="105330"/>
                    <a:pt x="74151" y="114017"/>
                  </a:cubicBezTo>
                  <a:cubicBezTo>
                    <a:pt x="55634" y="127733"/>
                    <a:pt x="35974" y="147164"/>
                    <a:pt x="27059" y="168881"/>
                  </a:cubicBezTo>
                  <a:cubicBezTo>
                    <a:pt x="6256" y="219630"/>
                    <a:pt x="-1745" y="273123"/>
                    <a:pt x="313" y="327987"/>
                  </a:cubicBezTo>
                  <a:cubicBezTo>
                    <a:pt x="770" y="341474"/>
                    <a:pt x="3056" y="355419"/>
                    <a:pt x="8771" y="367992"/>
                  </a:cubicBezTo>
                  <a:cubicBezTo>
                    <a:pt x="11971" y="375078"/>
                    <a:pt x="17458" y="380336"/>
                    <a:pt x="25459" y="379879"/>
                  </a:cubicBezTo>
                  <a:cubicBezTo>
                    <a:pt x="33460" y="379193"/>
                    <a:pt x="37346" y="372335"/>
                    <a:pt x="39861" y="365477"/>
                  </a:cubicBezTo>
                  <a:cubicBezTo>
                    <a:pt x="41232" y="361591"/>
                    <a:pt x="41232" y="357019"/>
                    <a:pt x="41232" y="352676"/>
                  </a:cubicBezTo>
                  <a:cubicBezTo>
                    <a:pt x="41461" y="340331"/>
                    <a:pt x="41461" y="327987"/>
                    <a:pt x="41232" y="315871"/>
                  </a:cubicBezTo>
                  <a:cubicBezTo>
                    <a:pt x="40546" y="285467"/>
                    <a:pt x="42147" y="255063"/>
                    <a:pt x="49462" y="225574"/>
                  </a:cubicBezTo>
                  <a:cubicBezTo>
                    <a:pt x="51519" y="217116"/>
                    <a:pt x="53348" y="208658"/>
                    <a:pt x="59749" y="202028"/>
                  </a:cubicBezTo>
                  <a:cubicBezTo>
                    <a:pt x="63406" y="198371"/>
                    <a:pt x="67750" y="194713"/>
                    <a:pt x="73008" y="198371"/>
                  </a:cubicBezTo>
                  <a:cubicBezTo>
                    <a:pt x="78494" y="202028"/>
                    <a:pt x="76665" y="207286"/>
                    <a:pt x="73693" y="211629"/>
                  </a:cubicBezTo>
                  <a:cubicBezTo>
                    <a:pt x="63406" y="227174"/>
                    <a:pt x="61349" y="245234"/>
                    <a:pt x="59063" y="263293"/>
                  </a:cubicBezTo>
                  <a:cubicBezTo>
                    <a:pt x="55863" y="287753"/>
                    <a:pt x="56320" y="312442"/>
                    <a:pt x="56548" y="336902"/>
                  </a:cubicBezTo>
                  <a:cubicBezTo>
                    <a:pt x="56777" y="353590"/>
                    <a:pt x="56777" y="370278"/>
                    <a:pt x="50376" y="386051"/>
                  </a:cubicBezTo>
                  <a:cubicBezTo>
                    <a:pt x="47862" y="392223"/>
                    <a:pt x="43747" y="446859"/>
                    <a:pt x="40318" y="467661"/>
                  </a:cubicBezTo>
                  <a:cubicBezTo>
                    <a:pt x="32774" y="512696"/>
                    <a:pt x="29574" y="557958"/>
                    <a:pt x="27745" y="603450"/>
                  </a:cubicBezTo>
                  <a:cubicBezTo>
                    <a:pt x="27059" y="618995"/>
                    <a:pt x="35289" y="625853"/>
                    <a:pt x="54262" y="627681"/>
                  </a:cubicBezTo>
                  <a:cubicBezTo>
                    <a:pt x="71636" y="629282"/>
                    <a:pt x="75979" y="626310"/>
                    <a:pt x="79180" y="608936"/>
                  </a:cubicBezTo>
                  <a:cubicBezTo>
                    <a:pt x="84209" y="581276"/>
                    <a:pt x="103411" y="439544"/>
                    <a:pt x="117585" y="398167"/>
                  </a:cubicBezTo>
                  <a:cubicBezTo>
                    <a:pt x="119185" y="393366"/>
                    <a:pt x="119642" y="388337"/>
                    <a:pt x="122842" y="383994"/>
                  </a:cubicBezTo>
                  <a:cubicBezTo>
                    <a:pt x="130158" y="373707"/>
                    <a:pt x="139987" y="373021"/>
                    <a:pt x="147760" y="382851"/>
                  </a:cubicBezTo>
                  <a:cubicBezTo>
                    <a:pt x="153246" y="389937"/>
                    <a:pt x="155075" y="398167"/>
                    <a:pt x="155989" y="407082"/>
                  </a:cubicBezTo>
                  <a:cubicBezTo>
                    <a:pt x="158733" y="431543"/>
                    <a:pt x="163533" y="561387"/>
                    <a:pt x="169020" y="601392"/>
                  </a:cubicBezTo>
                  <a:cubicBezTo>
                    <a:pt x="172449" y="624938"/>
                    <a:pt x="177935" y="629967"/>
                    <a:pt x="206967" y="627224"/>
                  </a:cubicBezTo>
                  <a:cubicBezTo>
                    <a:pt x="214511" y="626538"/>
                    <a:pt x="218854" y="622424"/>
                    <a:pt x="219083" y="614651"/>
                  </a:cubicBezTo>
                  <a:cubicBezTo>
                    <a:pt x="219312" y="605279"/>
                    <a:pt x="219997" y="595906"/>
                    <a:pt x="219312" y="586533"/>
                  </a:cubicBezTo>
                  <a:cubicBezTo>
                    <a:pt x="215425" y="515210"/>
                    <a:pt x="212454" y="443658"/>
                    <a:pt x="206967" y="372335"/>
                  </a:cubicBezTo>
                  <a:cubicBezTo>
                    <a:pt x="202624" y="314499"/>
                    <a:pt x="208567" y="256664"/>
                    <a:pt x="201938" y="199056"/>
                  </a:cubicBezTo>
                  <a:cubicBezTo>
                    <a:pt x="201938" y="192198"/>
                    <a:pt x="205138" y="181454"/>
                    <a:pt x="211082" y="181683"/>
                  </a:cubicBezTo>
                  <a:close/>
                </a:path>
              </a:pathLst>
            </a:custGeom>
            <a:solidFill>
              <a:srgbClr val="FFFFFF"/>
            </a:solidFill>
            <a:ln w="2286" cap="flat">
              <a:noFill/>
              <a:prstDash val="solid"/>
              <a:miter/>
            </a:ln>
          </p:spPr>
          <p:txBody>
            <a:bodyPr rtlCol="0" anchor="ctr"/>
            <a:lstStyle/>
            <a:p>
              <a:endParaRPr lang="en-US"/>
            </a:p>
          </p:txBody>
        </p:sp>
        <p:sp>
          <p:nvSpPr>
            <p:cNvPr id="2120" name="Freeform 2112">
              <a:extLst>
                <a:ext uri="{FF2B5EF4-FFF2-40B4-BE49-F238E27FC236}">
                  <a16:creationId xmlns:a16="http://schemas.microsoft.com/office/drawing/2014/main" id="{55857DE8-28DE-335E-9723-69740B413E09}"/>
                </a:ext>
              </a:extLst>
            </p:cNvPr>
            <p:cNvSpPr/>
            <p:nvPr/>
          </p:nvSpPr>
          <p:spPr>
            <a:xfrm>
              <a:off x="2569753" y="4506826"/>
              <a:ext cx="324846" cy="743717"/>
            </a:xfrm>
            <a:custGeom>
              <a:avLst/>
              <a:gdLst>
                <a:gd name="connsiteX0" fmla="*/ 244365 w 324846"/>
                <a:gd name="connsiteY0" fmla="*/ 294002 h 743717"/>
                <a:gd name="connsiteX1" fmla="*/ 323232 w 324846"/>
                <a:gd name="connsiteY1" fmla="*/ 224737 h 743717"/>
                <a:gd name="connsiteX2" fmla="*/ 307687 w 324846"/>
                <a:gd name="connsiteY2" fmla="*/ 187703 h 743717"/>
                <a:gd name="connsiteX3" fmla="*/ 240707 w 324846"/>
                <a:gd name="connsiteY3" fmla="*/ 108151 h 743717"/>
                <a:gd name="connsiteX4" fmla="*/ 219219 w 324846"/>
                <a:gd name="connsiteY4" fmla="*/ 90548 h 743717"/>
                <a:gd name="connsiteX5" fmla="*/ 200245 w 324846"/>
                <a:gd name="connsiteY5" fmla="*/ 65402 h 743717"/>
                <a:gd name="connsiteX6" fmla="*/ 152696 w 324846"/>
                <a:gd name="connsiteY6" fmla="*/ 7109 h 743717"/>
                <a:gd name="connsiteX7" fmla="*/ 52570 w 324846"/>
                <a:gd name="connsiteY7" fmla="*/ 16711 h 743717"/>
                <a:gd name="connsiteX8" fmla="*/ 6392 w 324846"/>
                <a:gd name="connsiteY8" fmla="*/ 104264 h 743717"/>
                <a:gd name="connsiteX9" fmla="*/ 70400 w 324846"/>
                <a:gd name="connsiteY9" fmla="*/ 197305 h 743717"/>
                <a:gd name="connsiteX10" fmla="*/ 86860 w 324846"/>
                <a:gd name="connsiteY10" fmla="*/ 201648 h 743717"/>
                <a:gd name="connsiteX11" fmla="*/ 68343 w 324846"/>
                <a:gd name="connsiteY11" fmla="*/ 213535 h 743717"/>
                <a:gd name="connsiteX12" fmla="*/ 16451 w 324846"/>
                <a:gd name="connsiteY12" fmla="*/ 291945 h 743717"/>
                <a:gd name="connsiteX13" fmla="*/ 677 w 324846"/>
                <a:gd name="connsiteY13" fmla="*/ 433448 h 743717"/>
                <a:gd name="connsiteX14" fmla="*/ 7993 w 324846"/>
                <a:gd name="connsiteY14" fmla="*/ 467281 h 743717"/>
                <a:gd name="connsiteX15" fmla="*/ 36796 w 324846"/>
                <a:gd name="connsiteY15" fmla="*/ 495399 h 743717"/>
                <a:gd name="connsiteX16" fmla="*/ 46855 w 324846"/>
                <a:gd name="connsiteY16" fmla="*/ 508658 h 743717"/>
                <a:gd name="connsiteX17" fmla="*/ 40911 w 324846"/>
                <a:gd name="connsiteY17" fmla="*/ 564665 h 743717"/>
                <a:gd name="connsiteX18" fmla="*/ 25138 w 324846"/>
                <a:gd name="connsiteY18" fmla="*/ 700225 h 743717"/>
                <a:gd name="connsiteX19" fmla="*/ 61714 w 324846"/>
                <a:gd name="connsiteY19" fmla="*/ 742744 h 743717"/>
                <a:gd name="connsiteX20" fmla="*/ 109491 w 324846"/>
                <a:gd name="connsiteY20" fmla="*/ 708683 h 743717"/>
                <a:gd name="connsiteX21" fmla="*/ 131894 w 324846"/>
                <a:gd name="connsiteY21" fmla="*/ 554835 h 743717"/>
                <a:gd name="connsiteX22" fmla="*/ 151096 w 324846"/>
                <a:gd name="connsiteY22" fmla="*/ 499514 h 743717"/>
                <a:gd name="connsiteX23" fmla="*/ 169384 w 324846"/>
                <a:gd name="connsiteY23" fmla="*/ 713026 h 743717"/>
                <a:gd name="connsiteX24" fmla="*/ 202531 w 324846"/>
                <a:gd name="connsiteY24" fmla="*/ 743201 h 743717"/>
                <a:gd name="connsiteX25" fmla="*/ 239107 w 324846"/>
                <a:gd name="connsiteY25" fmla="*/ 740001 h 743717"/>
                <a:gd name="connsiteX26" fmla="*/ 251452 w 324846"/>
                <a:gd name="connsiteY26" fmla="*/ 725828 h 743717"/>
                <a:gd name="connsiteX27" fmla="*/ 248937 w 324846"/>
                <a:gd name="connsiteY27" fmla="*/ 667535 h 743717"/>
                <a:gd name="connsiteX28" fmla="*/ 242308 w 324846"/>
                <a:gd name="connsiteY28" fmla="*/ 546377 h 743717"/>
                <a:gd name="connsiteX29" fmla="*/ 234307 w 324846"/>
                <a:gd name="connsiteY29" fmla="*/ 320977 h 743717"/>
                <a:gd name="connsiteX30" fmla="*/ 244365 w 324846"/>
                <a:gd name="connsiteY30" fmla="*/ 294002 h 743717"/>
                <a:gd name="connsiteX31" fmla="*/ 31310 w 324846"/>
                <a:gd name="connsiteY31" fmla="*/ 143812 h 743717"/>
                <a:gd name="connsiteX32" fmla="*/ 21480 w 324846"/>
                <a:gd name="connsiteY32" fmla="*/ 106550 h 743717"/>
                <a:gd name="connsiteX33" fmla="*/ 101033 w 324846"/>
                <a:gd name="connsiteY33" fmla="*/ 16253 h 743717"/>
                <a:gd name="connsiteX34" fmla="*/ 188587 w 324846"/>
                <a:gd name="connsiteY34" fmla="*/ 71803 h 743717"/>
                <a:gd name="connsiteX35" fmla="*/ 180814 w 324846"/>
                <a:gd name="connsiteY35" fmla="*/ 92149 h 743717"/>
                <a:gd name="connsiteX36" fmla="*/ 174413 w 324846"/>
                <a:gd name="connsiteY36" fmla="*/ 128725 h 743717"/>
                <a:gd name="connsiteX37" fmla="*/ 175099 w 324846"/>
                <a:gd name="connsiteY37" fmla="*/ 149527 h 743717"/>
                <a:gd name="connsiteX38" fmla="*/ 104233 w 324846"/>
                <a:gd name="connsiteY38" fmla="*/ 189532 h 743717"/>
                <a:gd name="connsiteX39" fmla="*/ 31310 w 324846"/>
                <a:gd name="connsiteY39" fmla="*/ 143812 h 743717"/>
                <a:gd name="connsiteX40" fmla="*/ 189958 w 324846"/>
                <a:gd name="connsiteY40" fmla="*/ 151813 h 743717"/>
                <a:gd name="connsiteX41" fmla="*/ 230878 w 324846"/>
                <a:gd name="connsiteY41" fmla="*/ 193876 h 743717"/>
                <a:gd name="connsiteX42" fmla="*/ 175556 w 324846"/>
                <a:gd name="connsiteY42" fmla="*/ 180617 h 743717"/>
                <a:gd name="connsiteX43" fmla="*/ 189958 w 324846"/>
                <a:gd name="connsiteY43" fmla="*/ 151813 h 743717"/>
                <a:gd name="connsiteX44" fmla="*/ 216704 w 324846"/>
                <a:gd name="connsiteY44" fmla="*/ 299717 h 743717"/>
                <a:gd name="connsiteX45" fmla="*/ 221734 w 324846"/>
                <a:gd name="connsiteY45" fmla="*/ 472996 h 743717"/>
                <a:gd name="connsiteX46" fmla="*/ 234078 w 324846"/>
                <a:gd name="connsiteY46" fmla="*/ 687194 h 743717"/>
                <a:gd name="connsiteX47" fmla="*/ 233849 w 324846"/>
                <a:gd name="connsiteY47" fmla="*/ 715312 h 743717"/>
                <a:gd name="connsiteX48" fmla="*/ 221734 w 324846"/>
                <a:gd name="connsiteY48" fmla="*/ 727885 h 743717"/>
                <a:gd name="connsiteX49" fmla="*/ 183786 w 324846"/>
                <a:gd name="connsiteY49" fmla="*/ 702053 h 743717"/>
                <a:gd name="connsiteX50" fmla="*/ 170756 w 324846"/>
                <a:gd name="connsiteY50" fmla="*/ 507743 h 743717"/>
                <a:gd name="connsiteX51" fmla="*/ 162526 w 324846"/>
                <a:gd name="connsiteY51" fmla="*/ 483512 h 743717"/>
                <a:gd name="connsiteX52" fmla="*/ 137609 w 324846"/>
                <a:gd name="connsiteY52" fmla="*/ 484655 h 743717"/>
                <a:gd name="connsiteX53" fmla="*/ 132351 w 324846"/>
                <a:gd name="connsiteY53" fmla="*/ 498828 h 743717"/>
                <a:gd name="connsiteX54" fmla="*/ 93946 w 324846"/>
                <a:gd name="connsiteY54" fmla="*/ 709597 h 743717"/>
                <a:gd name="connsiteX55" fmla="*/ 69029 w 324846"/>
                <a:gd name="connsiteY55" fmla="*/ 728342 h 743717"/>
                <a:gd name="connsiteX56" fmla="*/ 42511 w 324846"/>
                <a:gd name="connsiteY56" fmla="*/ 704111 h 743717"/>
                <a:gd name="connsiteX57" fmla="*/ 55084 w 324846"/>
                <a:gd name="connsiteY57" fmla="*/ 568322 h 743717"/>
                <a:gd name="connsiteX58" fmla="*/ 65143 w 324846"/>
                <a:gd name="connsiteY58" fmla="*/ 486712 h 743717"/>
                <a:gd name="connsiteX59" fmla="*/ 71315 w 324846"/>
                <a:gd name="connsiteY59" fmla="*/ 437563 h 743717"/>
                <a:gd name="connsiteX60" fmla="*/ 73829 w 324846"/>
                <a:gd name="connsiteY60" fmla="*/ 363954 h 743717"/>
                <a:gd name="connsiteX61" fmla="*/ 88460 w 324846"/>
                <a:gd name="connsiteY61" fmla="*/ 312290 h 743717"/>
                <a:gd name="connsiteX62" fmla="*/ 87774 w 324846"/>
                <a:gd name="connsiteY62" fmla="*/ 299032 h 743717"/>
                <a:gd name="connsiteX63" fmla="*/ 74515 w 324846"/>
                <a:gd name="connsiteY63" fmla="*/ 302689 h 743717"/>
                <a:gd name="connsiteX64" fmla="*/ 64228 w 324846"/>
                <a:gd name="connsiteY64" fmla="*/ 326235 h 743717"/>
                <a:gd name="connsiteX65" fmla="*/ 55999 w 324846"/>
                <a:gd name="connsiteY65" fmla="*/ 416532 h 743717"/>
                <a:gd name="connsiteX66" fmla="*/ 55999 w 324846"/>
                <a:gd name="connsiteY66" fmla="*/ 453337 h 743717"/>
                <a:gd name="connsiteX67" fmla="*/ 54627 w 324846"/>
                <a:gd name="connsiteY67" fmla="*/ 466138 h 743717"/>
                <a:gd name="connsiteX68" fmla="*/ 40225 w 324846"/>
                <a:gd name="connsiteY68" fmla="*/ 480540 h 743717"/>
                <a:gd name="connsiteX69" fmla="*/ 23537 w 324846"/>
                <a:gd name="connsiteY69" fmla="*/ 468653 h 743717"/>
                <a:gd name="connsiteX70" fmla="*/ 15079 w 324846"/>
                <a:gd name="connsiteY70" fmla="*/ 428648 h 743717"/>
                <a:gd name="connsiteX71" fmla="*/ 41825 w 324846"/>
                <a:gd name="connsiteY71" fmla="*/ 269542 h 743717"/>
                <a:gd name="connsiteX72" fmla="*/ 88917 w 324846"/>
                <a:gd name="connsiteY72" fmla="*/ 214678 h 743717"/>
                <a:gd name="connsiteX73" fmla="*/ 174413 w 324846"/>
                <a:gd name="connsiteY73" fmla="*/ 194790 h 743717"/>
                <a:gd name="connsiteX74" fmla="*/ 235907 w 324846"/>
                <a:gd name="connsiteY74" fmla="*/ 207134 h 743717"/>
                <a:gd name="connsiteX75" fmla="*/ 249166 w 324846"/>
                <a:gd name="connsiteY75" fmla="*/ 206449 h 743717"/>
                <a:gd name="connsiteX76" fmla="*/ 244594 w 324846"/>
                <a:gd name="connsiteY76" fmla="*/ 193190 h 743717"/>
                <a:gd name="connsiteX77" fmla="*/ 193616 w 324846"/>
                <a:gd name="connsiteY77" fmla="*/ 128496 h 743717"/>
                <a:gd name="connsiteX78" fmla="*/ 188587 w 324846"/>
                <a:gd name="connsiteY78" fmla="*/ 106093 h 743717"/>
                <a:gd name="connsiteX79" fmla="*/ 216476 w 324846"/>
                <a:gd name="connsiteY79" fmla="*/ 104722 h 743717"/>
                <a:gd name="connsiteX80" fmla="*/ 236821 w 324846"/>
                <a:gd name="connsiteY80" fmla="*/ 124153 h 743717"/>
                <a:gd name="connsiteX81" fmla="*/ 289171 w 324846"/>
                <a:gd name="connsiteY81" fmla="*/ 184732 h 743717"/>
                <a:gd name="connsiteX82" fmla="*/ 304715 w 324846"/>
                <a:gd name="connsiteY82" fmla="*/ 224051 h 743717"/>
                <a:gd name="connsiteX83" fmla="*/ 225848 w 324846"/>
                <a:gd name="connsiteY83" fmla="*/ 282344 h 743717"/>
                <a:gd name="connsiteX84" fmla="*/ 216704 w 324846"/>
                <a:gd name="connsiteY84" fmla="*/ 299717 h 74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24846" h="743717">
                  <a:moveTo>
                    <a:pt x="244365" y="294002"/>
                  </a:moveTo>
                  <a:cubicBezTo>
                    <a:pt x="272026" y="272057"/>
                    <a:pt x="303572" y="253083"/>
                    <a:pt x="323232" y="224737"/>
                  </a:cubicBezTo>
                  <a:cubicBezTo>
                    <a:pt x="329633" y="215364"/>
                    <a:pt x="315460" y="197762"/>
                    <a:pt x="307687" y="187703"/>
                  </a:cubicBezTo>
                  <a:cubicBezTo>
                    <a:pt x="286427" y="160271"/>
                    <a:pt x="265625" y="132382"/>
                    <a:pt x="240707" y="108151"/>
                  </a:cubicBezTo>
                  <a:cubicBezTo>
                    <a:pt x="234078" y="101521"/>
                    <a:pt x="227449" y="93292"/>
                    <a:pt x="219219" y="90548"/>
                  </a:cubicBezTo>
                  <a:cubicBezTo>
                    <a:pt x="205960" y="85976"/>
                    <a:pt x="204360" y="76832"/>
                    <a:pt x="200245" y="65402"/>
                  </a:cubicBezTo>
                  <a:cubicBezTo>
                    <a:pt x="191330" y="41171"/>
                    <a:pt x="180357" y="17168"/>
                    <a:pt x="152696" y="7109"/>
                  </a:cubicBezTo>
                  <a:cubicBezTo>
                    <a:pt x="117263" y="-5692"/>
                    <a:pt x="82973" y="-434"/>
                    <a:pt x="52570" y="16711"/>
                  </a:cubicBezTo>
                  <a:cubicBezTo>
                    <a:pt x="21023" y="34541"/>
                    <a:pt x="6850" y="67917"/>
                    <a:pt x="6392" y="104264"/>
                  </a:cubicBezTo>
                  <a:cubicBezTo>
                    <a:pt x="5707" y="147013"/>
                    <a:pt x="29481" y="181303"/>
                    <a:pt x="70400" y="197305"/>
                  </a:cubicBezTo>
                  <a:cubicBezTo>
                    <a:pt x="74515" y="198905"/>
                    <a:pt x="79544" y="200734"/>
                    <a:pt x="86860" y="201648"/>
                  </a:cubicBezTo>
                  <a:cubicBezTo>
                    <a:pt x="86174" y="203020"/>
                    <a:pt x="71772" y="211021"/>
                    <a:pt x="68343" y="213535"/>
                  </a:cubicBezTo>
                  <a:cubicBezTo>
                    <a:pt x="42968" y="232966"/>
                    <a:pt x="24452" y="260170"/>
                    <a:pt x="16451" y="291945"/>
                  </a:cubicBezTo>
                  <a:cubicBezTo>
                    <a:pt x="4792" y="338579"/>
                    <a:pt x="-2294" y="385442"/>
                    <a:pt x="677" y="433448"/>
                  </a:cubicBezTo>
                  <a:cubicBezTo>
                    <a:pt x="1363" y="445107"/>
                    <a:pt x="5021" y="456080"/>
                    <a:pt x="7993" y="467281"/>
                  </a:cubicBezTo>
                  <a:cubicBezTo>
                    <a:pt x="12336" y="482597"/>
                    <a:pt x="20108" y="493570"/>
                    <a:pt x="36796" y="495399"/>
                  </a:cubicBezTo>
                  <a:cubicBezTo>
                    <a:pt x="45483" y="496313"/>
                    <a:pt x="47540" y="501114"/>
                    <a:pt x="46855" y="508658"/>
                  </a:cubicBezTo>
                  <a:cubicBezTo>
                    <a:pt x="45026" y="527403"/>
                    <a:pt x="44797" y="546377"/>
                    <a:pt x="40911" y="564665"/>
                  </a:cubicBezTo>
                  <a:cubicBezTo>
                    <a:pt x="31310" y="609470"/>
                    <a:pt x="30624" y="655190"/>
                    <a:pt x="25138" y="700225"/>
                  </a:cubicBezTo>
                  <a:cubicBezTo>
                    <a:pt x="21937" y="727885"/>
                    <a:pt x="33596" y="739772"/>
                    <a:pt x="61714" y="742744"/>
                  </a:cubicBezTo>
                  <a:cubicBezTo>
                    <a:pt x="95775" y="746173"/>
                    <a:pt x="101947" y="741830"/>
                    <a:pt x="109491" y="708683"/>
                  </a:cubicBezTo>
                  <a:cubicBezTo>
                    <a:pt x="121150" y="657934"/>
                    <a:pt x="124121" y="606270"/>
                    <a:pt x="131894" y="554835"/>
                  </a:cubicBezTo>
                  <a:cubicBezTo>
                    <a:pt x="134637" y="536090"/>
                    <a:pt x="141724" y="516887"/>
                    <a:pt x="151096" y="499514"/>
                  </a:cubicBezTo>
                  <a:cubicBezTo>
                    <a:pt x="159783" y="518030"/>
                    <a:pt x="162755" y="660677"/>
                    <a:pt x="169384" y="713026"/>
                  </a:cubicBezTo>
                  <a:cubicBezTo>
                    <a:pt x="171899" y="732914"/>
                    <a:pt x="182643" y="742516"/>
                    <a:pt x="202531" y="743201"/>
                  </a:cubicBezTo>
                  <a:cubicBezTo>
                    <a:pt x="214876" y="743659"/>
                    <a:pt x="226991" y="742058"/>
                    <a:pt x="239107" y="740001"/>
                  </a:cubicBezTo>
                  <a:cubicBezTo>
                    <a:pt x="247794" y="738629"/>
                    <a:pt x="250994" y="734743"/>
                    <a:pt x="251452" y="725828"/>
                  </a:cubicBezTo>
                  <a:cubicBezTo>
                    <a:pt x="252595" y="706168"/>
                    <a:pt x="250080" y="686966"/>
                    <a:pt x="248937" y="667535"/>
                  </a:cubicBezTo>
                  <a:cubicBezTo>
                    <a:pt x="246422" y="627073"/>
                    <a:pt x="245965" y="586610"/>
                    <a:pt x="242308" y="546377"/>
                  </a:cubicBezTo>
                  <a:cubicBezTo>
                    <a:pt x="235678" y="471396"/>
                    <a:pt x="233849" y="396187"/>
                    <a:pt x="234307" y="320977"/>
                  </a:cubicBezTo>
                  <a:cubicBezTo>
                    <a:pt x="233849" y="311376"/>
                    <a:pt x="236364" y="300403"/>
                    <a:pt x="244365" y="294002"/>
                  </a:cubicBezTo>
                  <a:close/>
                  <a:moveTo>
                    <a:pt x="31310" y="143812"/>
                  </a:moveTo>
                  <a:cubicBezTo>
                    <a:pt x="25138" y="131468"/>
                    <a:pt x="19651" y="118895"/>
                    <a:pt x="21480" y="106550"/>
                  </a:cubicBezTo>
                  <a:cubicBezTo>
                    <a:pt x="22394" y="54430"/>
                    <a:pt x="51198" y="20140"/>
                    <a:pt x="101033" y="16253"/>
                  </a:cubicBezTo>
                  <a:cubicBezTo>
                    <a:pt x="163212" y="11681"/>
                    <a:pt x="179671" y="46429"/>
                    <a:pt x="188587" y="71803"/>
                  </a:cubicBezTo>
                  <a:cubicBezTo>
                    <a:pt x="191330" y="79576"/>
                    <a:pt x="188815" y="86205"/>
                    <a:pt x="180814" y="92149"/>
                  </a:cubicBezTo>
                  <a:cubicBezTo>
                    <a:pt x="165727" y="103121"/>
                    <a:pt x="164126" y="113637"/>
                    <a:pt x="174413" y="128725"/>
                  </a:cubicBezTo>
                  <a:cubicBezTo>
                    <a:pt x="179671" y="136497"/>
                    <a:pt x="179214" y="141069"/>
                    <a:pt x="175099" y="149527"/>
                  </a:cubicBezTo>
                  <a:cubicBezTo>
                    <a:pt x="161383" y="177645"/>
                    <a:pt x="134180" y="191590"/>
                    <a:pt x="104233" y="189532"/>
                  </a:cubicBezTo>
                  <a:cubicBezTo>
                    <a:pt x="71543" y="187246"/>
                    <a:pt x="47312" y="176273"/>
                    <a:pt x="31310" y="143812"/>
                  </a:cubicBezTo>
                  <a:close/>
                  <a:moveTo>
                    <a:pt x="189958" y="151813"/>
                  </a:moveTo>
                  <a:cubicBezTo>
                    <a:pt x="200702" y="161414"/>
                    <a:pt x="215790" y="179702"/>
                    <a:pt x="230878" y="193876"/>
                  </a:cubicBezTo>
                  <a:cubicBezTo>
                    <a:pt x="211904" y="188161"/>
                    <a:pt x="188815" y="184960"/>
                    <a:pt x="175556" y="180617"/>
                  </a:cubicBezTo>
                  <a:cubicBezTo>
                    <a:pt x="180814" y="170787"/>
                    <a:pt x="185158" y="161872"/>
                    <a:pt x="189958" y="151813"/>
                  </a:cubicBezTo>
                  <a:close/>
                  <a:moveTo>
                    <a:pt x="216704" y="299717"/>
                  </a:moveTo>
                  <a:cubicBezTo>
                    <a:pt x="223105" y="357325"/>
                    <a:pt x="217162" y="415160"/>
                    <a:pt x="221734" y="472996"/>
                  </a:cubicBezTo>
                  <a:cubicBezTo>
                    <a:pt x="227220" y="544319"/>
                    <a:pt x="230192" y="615643"/>
                    <a:pt x="234078" y="687194"/>
                  </a:cubicBezTo>
                  <a:cubicBezTo>
                    <a:pt x="234535" y="696567"/>
                    <a:pt x="234078" y="705940"/>
                    <a:pt x="233849" y="715312"/>
                  </a:cubicBezTo>
                  <a:cubicBezTo>
                    <a:pt x="233621" y="723085"/>
                    <a:pt x="229277" y="727199"/>
                    <a:pt x="221734" y="727885"/>
                  </a:cubicBezTo>
                  <a:cubicBezTo>
                    <a:pt x="192701" y="730628"/>
                    <a:pt x="187215" y="725599"/>
                    <a:pt x="183786" y="702053"/>
                  </a:cubicBezTo>
                  <a:cubicBezTo>
                    <a:pt x="178071" y="662048"/>
                    <a:pt x="173499" y="532204"/>
                    <a:pt x="170756" y="507743"/>
                  </a:cubicBezTo>
                  <a:cubicBezTo>
                    <a:pt x="169841" y="498828"/>
                    <a:pt x="168013" y="490598"/>
                    <a:pt x="162526" y="483512"/>
                  </a:cubicBezTo>
                  <a:cubicBezTo>
                    <a:pt x="154754" y="473682"/>
                    <a:pt x="144924" y="474368"/>
                    <a:pt x="137609" y="484655"/>
                  </a:cubicBezTo>
                  <a:cubicBezTo>
                    <a:pt x="134637" y="488998"/>
                    <a:pt x="133951" y="494027"/>
                    <a:pt x="132351" y="498828"/>
                  </a:cubicBezTo>
                  <a:cubicBezTo>
                    <a:pt x="118178" y="540205"/>
                    <a:pt x="98975" y="681937"/>
                    <a:pt x="93946" y="709597"/>
                  </a:cubicBezTo>
                  <a:cubicBezTo>
                    <a:pt x="90746" y="726971"/>
                    <a:pt x="86402" y="729943"/>
                    <a:pt x="69029" y="728342"/>
                  </a:cubicBezTo>
                  <a:cubicBezTo>
                    <a:pt x="50055" y="726514"/>
                    <a:pt x="41825" y="719884"/>
                    <a:pt x="42511" y="704111"/>
                  </a:cubicBezTo>
                  <a:cubicBezTo>
                    <a:pt x="44340" y="658619"/>
                    <a:pt x="47540" y="613128"/>
                    <a:pt x="55084" y="568322"/>
                  </a:cubicBezTo>
                  <a:cubicBezTo>
                    <a:pt x="58513" y="547520"/>
                    <a:pt x="62628" y="493113"/>
                    <a:pt x="65143" y="486712"/>
                  </a:cubicBezTo>
                  <a:cubicBezTo>
                    <a:pt x="71543" y="470939"/>
                    <a:pt x="71543" y="454251"/>
                    <a:pt x="71315" y="437563"/>
                  </a:cubicBezTo>
                  <a:cubicBezTo>
                    <a:pt x="71086" y="413103"/>
                    <a:pt x="70629" y="388414"/>
                    <a:pt x="73829" y="363954"/>
                  </a:cubicBezTo>
                  <a:cubicBezTo>
                    <a:pt x="76115" y="345895"/>
                    <a:pt x="78173" y="328064"/>
                    <a:pt x="88460" y="312290"/>
                  </a:cubicBezTo>
                  <a:cubicBezTo>
                    <a:pt x="91432" y="307718"/>
                    <a:pt x="93260" y="302689"/>
                    <a:pt x="87774" y="299032"/>
                  </a:cubicBezTo>
                  <a:cubicBezTo>
                    <a:pt x="82516" y="295374"/>
                    <a:pt x="78173" y="299032"/>
                    <a:pt x="74515" y="302689"/>
                  </a:cubicBezTo>
                  <a:cubicBezTo>
                    <a:pt x="68114" y="309090"/>
                    <a:pt x="66286" y="317777"/>
                    <a:pt x="64228" y="326235"/>
                  </a:cubicBezTo>
                  <a:cubicBezTo>
                    <a:pt x="56913" y="355953"/>
                    <a:pt x="55313" y="386128"/>
                    <a:pt x="55999" y="416532"/>
                  </a:cubicBezTo>
                  <a:cubicBezTo>
                    <a:pt x="56227" y="428876"/>
                    <a:pt x="56227" y="440992"/>
                    <a:pt x="55999" y="453337"/>
                  </a:cubicBezTo>
                  <a:cubicBezTo>
                    <a:pt x="55999" y="457680"/>
                    <a:pt x="55999" y="462252"/>
                    <a:pt x="54627" y="466138"/>
                  </a:cubicBezTo>
                  <a:cubicBezTo>
                    <a:pt x="52112" y="472996"/>
                    <a:pt x="48226" y="480083"/>
                    <a:pt x="40225" y="480540"/>
                  </a:cubicBezTo>
                  <a:cubicBezTo>
                    <a:pt x="32224" y="480997"/>
                    <a:pt x="26738" y="475739"/>
                    <a:pt x="23537" y="468653"/>
                  </a:cubicBezTo>
                  <a:cubicBezTo>
                    <a:pt x="17822" y="455851"/>
                    <a:pt x="15536" y="442135"/>
                    <a:pt x="15079" y="428648"/>
                  </a:cubicBezTo>
                  <a:cubicBezTo>
                    <a:pt x="13022" y="374012"/>
                    <a:pt x="21023" y="320291"/>
                    <a:pt x="41825" y="269542"/>
                  </a:cubicBezTo>
                  <a:cubicBezTo>
                    <a:pt x="50741" y="247825"/>
                    <a:pt x="70172" y="228394"/>
                    <a:pt x="88917" y="214678"/>
                  </a:cubicBezTo>
                  <a:cubicBezTo>
                    <a:pt x="100576" y="206220"/>
                    <a:pt x="158640" y="193418"/>
                    <a:pt x="174413" y="194790"/>
                  </a:cubicBezTo>
                  <a:cubicBezTo>
                    <a:pt x="195445" y="196847"/>
                    <a:pt x="215561" y="201648"/>
                    <a:pt x="235907" y="207134"/>
                  </a:cubicBezTo>
                  <a:cubicBezTo>
                    <a:pt x="240479" y="208506"/>
                    <a:pt x="245508" y="212849"/>
                    <a:pt x="249166" y="206449"/>
                  </a:cubicBezTo>
                  <a:cubicBezTo>
                    <a:pt x="252137" y="200962"/>
                    <a:pt x="247794" y="197076"/>
                    <a:pt x="244594" y="193190"/>
                  </a:cubicBezTo>
                  <a:cubicBezTo>
                    <a:pt x="227449" y="171701"/>
                    <a:pt x="210761" y="149984"/>
                    <a:pt x="193616" y="128496"/>
                  </a:cubicBezTo>
                  <a:cubicBezTo>
                    <a:pt x="188129" y="121638"/>
                    <a:pt x="181043" y="115009"/>
                    <a:pt x="188587" y="106093"/>
                  </a:cubicBezTo>
                  <a:cubicBezTo>
                    <a:pt x="194302" y="99464"/>
                    <a:pt x="208932" y="98549"/>
                    <a:pt x="216476" y="104722"/>
                  </a:cubicBezTo>
                  <a:cubicBezTo>
                    <a:pt x="223791" y="110437"/>
                    <a:pt x="230420" y="117295"/>
                    <a:pt x="236821" y="124153"/>
                  </a:cubicBezTo>
                  <a:cubicBezTo>
                    <a:pt x="254881" y="143812"/>
                    <a:pt x="273169" y="163243"/>
                    <a:pt x="289171" y="184732"/>
                  </a:cubicBezTo>
                  <a:cubicBezTo>
                    <a:pt x="297857" y="196390"/>
                    <a:pt x="313859" y="210792"/>
                    <a:pt x="304715" y="224051"/>
                  </a:cubicBezTo>
                  <a:cubicBezTo>
                    <a:pt x="292371" y="241882"/>
                    <a:pt x="238650" y="282572"/>
                    <a:pt x="225848" y="282344"/>
                  </a:cubicBezTo>
                  <a:cubicBezTo>
                    <a:pt x="219219" y="282801"/>
                    <a:pt x="216019" y="293545"/>
                    <a:pt x="216704" y="299717"/>
                  </a:cubicBezTo>
                  <a:close/>
                </a:path>
              </a:pathLst>
            </a:custGeom>
            <a:solidFill>
              <a:srgbClr val="000000"/>
            </a:solidFill>
            <a:ln w="2286" cap="flat">
              <a:noFill/>
              <a:prstDash val="solid"/>
              <a:miter/>
            </a:ln>
          </p:spPr>
          <p:txBody>
            <a:bodyPr rtlCol="0" anchor="ctr"/>
            <a:lstStyle/>
            <a:p>
              <a:endParaRPr lang="en-US"/>
            </a:p>
          </p:txBody>
        </p:sp>
        <p:sp>
          <p:nvSpPr>
            <p:cNvPr id="2121" name="Freeform 2113">
              <a:extLst>
                <a:ext uri="{FF2B5EF4-FFF2-40B4-BE49-F238E27FC236}">
                  <a16:creationId xmlns:a16="http://schemas.microsoft.com/office/drawing/2014/main" id="{43374F3C-E849-24FA-B904-380B31797DBE}"/>
                </a:ext>
              </a:extLst>
            </p:cNvPr>
            <p:cNvSpPr/>
            <p:nvPr/>
          </p:nvSpPr>
          <p:spPr>
            <a:xfrm>
              <a:off x="2946334" y="4308747"/>
              <a:ext cx="536495" cy="692283"/>
            </a:xfrm>
            <a:custGeom>
              <a:avLst/>
              <a:gdLst>
                <a:gd name="connsiteX0" fmla="*/ 532552 w 536495"/>
                <a:gd name="connsiteY0" fmla="*/ 201073 h 692283"/>
                <a:gd name="connsiteX1" fmla="*/ 417109 w 536495"/>
                <a:gd name="connsiteY1" fmla="*/ 30994 h 692283"/>
                <a:gd name="connsiteX2" fmla="*/ 233772 w 536495"/>
                <a:gd name="connsiteY2" fmla="*/ 4705 h 692283"/>
                <a:gd name="connsiteX3" fmla="*/ 204054 w 536495"/>
                <a:gd name="connsiteY3" fmla="*/ 10878 h 692283"/>
                <a:gd name="connsiteX4" fmla="*/ 95469 w 536495"/>
                <a:gd name="connsiteY4" fmla="*/ 66427 h 692283"/>
                <a:gd name="connsiteX5" fmla="*/ 25974 w 536495"/>
                <a:gd name="connsiteY5" fmla="*/ 164725 h 692283"/>
                <a:gd name="connsiteX6" fmla="*/ 1971 w 536495"/>
                <a:gd name="connsiteY6" fmla="*/ 229648 h 692283"/>
                <a:gd name="connsiteX7" fmla="*/ 45863 w 536495"/>
                <a:gd name="connsiteY7" fmla="*/ 321088 h 692283"/>
                <a:gd name="connsiteX8" fmla="*/ 127016 w 536495"/>
                <a:gd name="connsiteY8" fmla="*/ 342576 h 692283"/>
                <a:gd name="connsiteX9" fmla="*/ 178679 w 536495"/>
                <a:gd name="connsiteY9" fmla="*/ 338233 h 692283"/>
                <a:gd name="connsiteX10" fmla="*/ 216855 w 536495"/>
                <a:gd name="connsiteY10" fmla="*/ 283140 h 692283"/>
                <a:gd name="connsiteX11" fmla="*/ 215484 w 536495"/>
                <a:gd name="connsiteY11" fmla="*/ 261423 h 692283"/>
                <a:gd name="connsiteX12" fmla="*/ 263718 w 536495"/>
                <a:gd name="connsiteY12" fmla="*/ 195586 h 692283"/>
                <a:gd name="connsiteX13" fmla="*/ 334356 w 536495"/>
                <a:gd name="connsiteY13" fmla="*/ 221190 h 692283"/>
                <a:gd name="connsiteX14" fmla="*/ 338928 w 536495"/>
                <a:gd name="connsiteY14" fmla="*/ 283826 h 692283"/>
                <a:gd name="connsiteX15" fmla="*/ 309438 w 536495"/>
                <a:gd name="connsiteY15" fmla="*/ 331603 h 692283"/>
                <a:gd name="connsiteX16" fmla="*/ 209997 w 536495"/>
                <a:gd name="connsiteY16" fmla="*/ 431502 h 692283"/>
                <a:gd name="connsiteX17" fmla="*/ 159934 w 536495"/>
                <a:gd name="connsiteY17" fmla="*/ 508540 h 692283"/>
                <a:gd name="connsiteX18" fmla="*/ 138903 w 536495"/>
                <a:gd name="connsiteY18" fmla="*/ 634498 h 692283"/>
                <a:gd name="connsiteX19" fmla="*/ 164506 w 536495"/>
                <a:gd name="connsiteY19" fmla="*/ 672446 h 692283"/>
                <a:gd name="connsiteX20" fmla="*/ 365217 w 536495"/>
                <a:gd name="connsiteY20" fmla="*/ 674275 h 692283"/>
                <a:gd name="connsiteX21" fmla="*/ 389677 w 536495"/>
                <a:gd name="connsiteY21" fmla="*/ 644328 h 692283"/>
                <a:gd name="connsiteX22" fmla="*/ 386019 w 536495"/>
                <a:gd name="connsiteY22" fmla="*/ 592893 h 692283"/>
                <a:gd name="connsiteX23" fmla="*/ 408879 w 536495"/>
                <a:gd name="connsiteY23" fmla="*/ 522027 h 692283"/>
                <a:gd name="connsiteX24" fmla="*/ 465801 w 536495"/>
                <a:gd name="connsiteY24" fmla="*/ 459848 h 692283"/>
                <a:gd name="connsiteX25" fmla="*/ 525237 w 536495"/>
                <a:gd name="connsiteY25" fmla="*/ 345091 h 692283"/>
                <a:gd name="connsiteX26" fmla="*/ 532552 w 536495"/>
                <a:gd name="connsiteY26" fmla="*/ 201073 h 692283"/>
                <a:gd name="connsiteX27" fmla="*/ 519065 w 536495"/>
                <a:gd name="connsiteY27" fmla="*/ 279940 h 692283"/>
                <a:gd name="connsiteX28" fmla="*/ 518379 w 536495"/>
                <a:gd name="connsiteY28" fmla="*/ 288169 h 692283"/>
                <a:gd name="connsiteX29" fmla="*/ 516321 w 536495"/>
                <a:gd name="connsiteY29" fmla="*/ 304629 h 692283"/>
                <a:gd name="connsiteX30" fmla="*/ 514950 w 536495"/>
                <a:gd name="connsiteY30" fmla="*/ 312858 h 692283"/>
                <a:gd name="connsiteX31" fmla="*/ 510149 w 536495"/>
                <a:gd name="connsiteY31" fmla="*/ 337318 h 692283"/>
                <a:gd name="connsiteX32" fmla="*/ 506034 w 536495"/>
                <a:gd name="connsiteY32" fmla="*/ 353549 h 692283"/>
                <a:gd name="connsiteX33" fmla="*/ 498948 w 536495"/>
                <a:gd name="connsiteY33" fmla="*/ 374809 h 692283"/>
                <a:gd name="connsiteX34" fmla="*/ 493004 w 536495"/>
                <a:gd name="connsiteY34" fmla="*/ 388525 h 692283"/>
                <a:gd name="connsiteX35" fmla="*/ 474945 w 536495"/>
                <a:gd name="connsiteY35" fmla="*/ 420986 h 692283"/>
                <a:gd name="connsiteX36" fmla="*/ 453228 w 536495"/>
                <a:gd name="connsiteY36" fmla="*/ 451390 h 692283"/>
                <a:gd name="connsiteX37" fmla="*/ 448656 w 536495"/>
                <a:gd name="connsiteY37" fmla="*/ 457333 h 692283"/>
                <a:gd name="connsiteX38" fmla="*/ 442712 w 536495"/>
                <a:gd name="connsiteY38" fmla="*/ 464649 h 692283"/>
                <a:gd name="connsiteX39" fmla="*/ 396764 w 536495"/>
                <a:gd name="connsiteY39" fmla="*/ 512426 h 692283"/>
                <a:gd name="connsiteX40" fmla="*/ 387391 w 536495"/>
                <a:gd name="connsiteY40" fmla="*/ 522027 h 692283"/>
                <a:gd name="connsiteX41" fmla="*/ 386705 w 536495"/>
                <a:gd name="connsiteY41" fmla="*/ 522713 h 692283"/>
                <a:gd name="connsiteX42" fmla="*/ 376190 w 536495"/>
                <a:gd name="connsiteY42" fmla="*/ 538715 h 692283"/>
                <a:gd name="connsiteX43" fmla="*/ 374132 w 536495"/>
                <a:gd name="connsiteY43" fmla="*/ 543287 h 692283"/>
                <a:gd name="connsiteX44" fmla="*/ 372532 w 536495"/>
                <a:gd name="connsiteY44" fmla="*/ 547859 h 692283"/>
                <a:gd name="connsiteX45" fmla="*/ 371389 w 536495"/>
                <a:gd name="connsiteY45" fmla="*/ 551517 h 692283"/>
                <a:gd name="connsiteX46" fmla="*/ 370017 w 536495"/>
                <a:gd name="connsiteY46" fmla="*/ 557232 h 692283"/>
                <a:gd name="connsiteX47" fmla="*/ 369103 w 536495"/>
                <a:gd name="connsiteY47" fmla="*/ 587178 h 692283"/>
                <a:gd name="connsiteX48" fmla="*/ 371618 w 536495"/>
                <a:gd name="connsiteY48" fmla="*/ 603180 h 692283"/>
                <a:gd name="connsiteX49" fmla="*/ 372303 w 536495"/>
                <a:gd name="connsiteY49" fmla="*/ 606838 h 692283"/>
                <a:gd name="connsiteX50" fmla="*/ 374132 w 536495"/>
                <a:gd name="connsiteY50" fmla="*/ 625812 h 692283"/>
                <a:gd name="connsiteX51" fmla="*/ 374361 w 536495"/>
                <a:gd name="connsiteY51" fmla="*/ 633127 h 692283"/>
                <a:gd name="connsiteX52" fmla="*/ 371160 w 536495"/>
                <a:gd name="connsiteY52" fmla="*/ 648672 h 692283"/>
                <a:gd name="connsiteX53" fmla="*/ 355387 w 536495"/>
                <a:gd name="connsiteY53" fmla="*/ 661245 h 692283"/>
                <a:gd name="connsiteX54" fmla="*/ 350358 w 536495"/>
                <a:gd name="connsiteY54" fmla="*/ 663302 h 692283"/>
                <a:gd name="connsiteX55" fmla="*/ 308067 w 536495"/>
                <a:gd name="connsiteY55" fmla="*/ 674503 h 692283"/>
                <a:gd name="connsiteX56" fmla="*/ 285435 w 536495"/>
                <a:gd name="connsiteY56" fmla="*/ 676332 h 692283"/>
                <a:gd name="connsiteX57" fmla="*/ 267605 w 536495"/>
                <a:gd name="connsiteY57" fmla="*/ 675875 h 692283"/>
                <a:gd name="connsiteX58" fmla="*/ 256632 w 536495"/>
                <a:gd name="connsiteY58" fmla="*/ 676332 h 692283"/>
                <a:gd name="connsiteX59" fmla="*/ 245430 w 536495"/>
                <a:gd name="connsiteY59" fmla="*/ 675875 h 692283"/>
                <a:gd name="connsiteX60" fmla="*/ 234229 w 536495"/>
                <a:gd name="connsiteY60" fmla="*/ 674503 h 692283"/>
                <a:gd name="connsiteX61" fmla="*/ 223028 w 536495"/>
                <a:gd name="connsiteY61" fmla="*/ 672446 h 692283"/>
                <a:gd name="connsiteX62" fmla="*/ 177308 w 536495"/>
                <a:gd name="connsiteY62" fmla="*/ 660787 h 692283"/>
                <a:gd name="connsiteX63" fmla="*/ 174793 w 536495"/>
                <a:gd name="connsiteY63" fmla="*/ 660102 h 692283"/>
                <a:gd name="connsiteX64" fmla="*/ 173879 w 536495"/>
                <a:gd name="connsiteY64" fmla="*/ 659873 h 692283"/>
                <a:gd name="connsiteX65" fmla="*/ 172507 w 536495"/>
                <a:gd name="connsiteY65" fmla="*/ 659416 h 692283"/>
                <a:gd name="connsiteX66" fmla="*/ 170450 w 536495"/>
                <a:gd name="connsiteY66" fmla="*/ 658730 h 692283"/>
                <a:gd name="connsiteX67" fmla="*/ 169992 w 536495"/>
                <a:gd name="connsiteY67" fmla="*/ 658501 h 692283"/>
                <a:gd name="connsiteX68" fmla="*/ 168621 w 536495"/>
                <a:gd name="connsiteY68" fmla="*/ 658044 h 692283"/>
                <a:gd name="connsiteX69" fmla="*/ 168392 w 536495"/>
                <a:gd name="connsiteY69" fmla="*/ 658044 h 692283"/>
                <a:gd name="connsiteX70" fmla="*/ 158105 w 536495"/>
                <a:gd name="connsiteY70" fmla="*/ 636784 h 692283"/>
                <a:gd name="connsiteX71" fmla="*/ 188966 w 536495"/>
                <a:gd name="connsiteY71" fmla="*/ 482708 h 692283"/>
                <a:gd name="connsiteX72" fmla="*/ 216627 w 536495"/>
                <a:gd name="connsiteY72" fmla="*/ 446818 h 692283"/>
                <a:gd name="connsiteX73" fmla="*/ 318354 w 536495"/>
                <a:gd name="connsiteY73" fmla="*/ 343262 h 692283"/>
                <a:gd name="connsiteX74" fmla="*/ 354701 w 536495"/>
                <a:gd name="connsiteY74" fmla="*/ 279940 h 692283"/>
                <a:gd name="connsiteX75" fmla="*/ 336642 w 536495"/>
                <a:gd name="connsiteY75" fmla="*/ 199473 h 692283"/>
                <a:gd name="connsiteX76" fmla="*/ 265090 w 536495"/>
                <a:gd name="connsiteY76" fmla="*/ 179356 h 692283"/>
                <a:gd name="connsiteX77" fmla="*/ 253431 w 536495"/>
                <a:gd name="connsiteY77" fmla="*/ 182556 h 692283"/>
                <a:gd name="connsiteX78" fmla="*/ 251603 w 536495"/>
                <a:gd name="connsiteY78" fmla="*/ 183242 h 692283"/>
                <a:gd name="connsiteX79" fmla="*/ 248402 w 536495"/>
                <a:gd name="connsiteY79" fmla="*/ 184385 h 692283"/>
                <a:gd name="connsiteX80" fmla="*/ 246116 w 536495"/>
                <a:gd name="connsiteY80" fmla="*/ 185299 h 692283"/>
                <a:gd name="connsiteX81" fmla="*/ 243373 w 536495"/>
                <a:gd name="connsiteY81" fmla="*/ 186442 h 692283"/>
                <a:gd name="connsiteX82" fmla="*/ 241316 w 536495"/>
                <a:gd name="connsiteY82" fmla="*/ 187585 h 692283"/>
                <a:gd name="connsiteX83" fmla="*/ 239030 w 536495"/>
                <a:gd name="connsiteY83" fmla="*/ 188728 h 692283"/>
                <a:gd name="connsiteX84" fmla="*/ 236972 w 536495"/>
                <a:gd name="connsiteY84" fmla="*/ 189871 h 692283"/>
                <a:gd name="connsiteX85" fmla="*/ 234915 w 536495"/>
                <a:gd name="connsiteY85" fmla="*/ 191014 h 692283"/>
                <a:gd name="connsiteX86" fmla="*/ 232857 w 536495"/>
                <a:gd name="connsiteY86" fmla="*/ 192157 h 692283"/>
                <a:gd name="connsiteX87" fmla="*/ 230800 w 536495"/>
                <a:gd name="connsiteY87" fmla="*/ 193529 h 692283"/>
                <a:gd name="connsiteX88" fmla="*/ 228971 w 536495"/>
                <a:gd name="connsiteY88" fmla="*/ 194901 h 692283"/>
                <a:gd name="connsiteX89" fmla="*/ 227142 w 536495"/>
                <a:gd name="connsiteY89" fmla="*/ 196272 h 692283"/>
                <a:gd name="connsiteX90" fmla="*/ 225542 w 536495"/>
                <a:gd name="connsiteY90" fmla="*/ 197644 h 692283"/>
                <a:gd name="connsiteX91" fmla="*/ 223942 w 536495"/>
                <a:gd name="connsiteY91" fmla="*/ 199015 h 692283"/>
                <a:gd name="connsiteX92" fmla="*/ 222342 w 536495"/>
                <a:gd name="connsiteY92" fmla="*/ 200387 h 692283"/>
                <a:gd name="connsiteX93" fmla="*/ 220742 w 536495"/>
                <a:gd name="connsiteY93" fmla="*/ 201759 h 692283"/>
                <a:gd name="connsiteX94" fmla="*/ 219370 w 536495"/>
                <a:gd name="connsiteY94" fmla="*/ 203130 h 692283"/>
                <a:gd name="connsiteX95" fmla="*/ 217998 w 536495"/>
                <a:gd name="connsiteY95" fmla="*/ 204730 h 692283"/>
                <a:gd name="connsiteX96" fmla="*/ 216627 w 536495"/>
                <a:gd name="connsiteY96" fmla="*/ 206331 h 692283"/>
                <a:gd name="connsiteX97" fmla="*/ 215255 w 536495"/>
                <a:gd name="connsiteY97" fmla="*/ 207931 h 692283"/>
                <a:gd name="connsiteX98" fmla="*/ 214112 w 536495"/>
                <a:gd name="connsiteY98" fmla="*/ 209531 h 692283"/>
                <a:gd name="connsiteX99" fmla="*/ 212969 w 536495"/>
                <a:gd name="connsiteY99" fmla="*/ 211131 h 692283"/>
                <a:gd name="connsiteX100" fmla="*/ 211826 w 536495"/>
                <a:gd name="connsiteY100" fmla="*/ 212731 h 692283"/>
                <a:gd name="connsiteX101" fmla="*/ 210683 w 536495"/>
                <a:gd name="connsiteY101" fmla="*/ 214332 h 692283"/>
                <a:gd name="connsiteX102" fmla="*/ 209769 w 536495"/>
                <a:gd name="connsiteY102" fmla="*/ 215932 h 692283"/>
                <a:gd name="connsiteX103" fmla="*/ 208854 w 536495"/>
                <a:gd name="connsiteY103" fmla="*/ 217761 h 692283"/>
                <a:gd name="connsiteX104" fmla="*/ 207940 w 536495"/>
                <a:gd name="connsiteY104" fmla="*/ 219361 h 692283"/>
                <a:gd name="connsiteX105" fmla="*/ 207026 w 536495"/>
                <a:gd name="connsiteY105" fmla="*/ 221190 h 692283"/>
                <a:gd name="connsiteX106" fmla="*/ 206340 w 536495"/>
                <a:gd name="connsiteY106" fmla="*/ 222561 h 692283"/>
                <a:gd name="connsiteX107" fmla="*/ 205197 w 536495"/>
                <a:gd name="connsiteY107" fmla="*/ 225304 h 692283"/>
                <a:gd name="connsiteX108" fmla="*/ 204511 w 536495"/>
                <a:gd name="connsiteY108" fmla="*/ 227133 h 692283"/>
                <a:gd name="connsiteX109" fmla="*/ 203825 w 536495"/>
                <a:gd name="connsiteY109" fmla="*/ 229419 h 692283"/>
                <a:gd name="connsiteX110" fmla="*/ 203368 w 536495"/>
                <a:gd name="connsiteY110" fmla="*/ 231019 h 692283"/>
                <a:gd name="connsiteX111" fmla="*/ 202911 w 536495"/>
                <a:gd name="connsiteY111" fmla="*/ 232848 h 692283"/>
                <a:gd name="connsiteX112" fmla="*/ 202454 w 536495"/>
                <a:gd name="connsiteY112" fmla="*/ 234448 h 692283"/>
                <a:gd name="connsiteX113" fmla="*/ 201996 w 536495"/>
                <a:gd name="connsiteY113" fmla="*/ 236277 h 692283"/>
                <a:gd name="connsiteX114" fmla="*/ 201768 w 536495"/>
                <a:gd name="connsiteY114" fmla="*/ 237877 h 692283"/>
                <a:gd name="connsiteX115" fmla="*/ 201311 w 536495"/>
                <a:gd name="connsiteY115" fmla="*/ 239706 h 692283"/>
                <a:gd name="connsiteX116" fmla="*/ 201082 w 536495"/>
                <a:gd name="connsiteY116" fmla="*/ 241306 h 692283"/>
                <a:gd name="connsiteX117" fmla="*/ 200853 w 536495"/>
                <a:gd name="connsiteY117" fmla="*/ 243135 h 692283"/>
                <a:gd name="connsiteX118" fmla="*/ 200625 w 536495"/>
                <a:gd name="connsiteY118" fmla="*/ 244735 h 692283"/>
                <a:gd name="connsiteX119" fmla="*/ 200396 w 536495"/>
                <a:gd name="connsiteY119" fmla="*/ 246564 h 692283"/>
                <a:gd name="connsiteX120" fmla="*/ 200168 w 536495"/>
                <a:gd name="connsiteY120" fmla="*/ 248164 h 692283"/>
                <a:gd name="connsiteX121" fmla="*/ 199939 w 536495"/>
                <a:gd name="connsiteY121" fmla="*/ 249765 h 692283"/>
                <a:gd name="connsiteX122" fmla="*/ 199939 w 536495"/>
                <a:gd name="connsiteY122" fmla="*/ 251136 h 692283"/>
                <a:gd name="connsiteX123" fmla="*/ 199939 w 536495"/>
                <a:gd name="connsiteY123" fmla="*/ 252736 h 692283"/>
                <a:gd name="connsiteX124" fmla="*/ 199939 w 536495"/>
                <a:gd name="connsiteY124" fmla="*/ 254108 h 692283"/>
                <a:gd name="connsiteX125" fmla="*/ 199939 w 536495"/>
                <a:gd name="connsiteY125" fmla="*/ 255708 h 692283"/>
                <a:gd name="connsiteX126" fmla="*/ 199939 w 536495"/>
                <a:gd name="connsiteY126" fmla="*/ 257080 h 692283"/>
                <a:gd name="connsiteX127" fmla="*/ 199939 w 536495"/>
                <a:gd name="connsiteY127" fmla="*/ 258680 h 692283"/>
                <a:gd name="connsiteX128" fmla="*/ 199939 w 536495"/>
                <a:gd name="connsiteY128" fmla="*/ 260052 h 692283"/>
                <a:gd name="connsiteX129" fmla="*/ 199939 w 536495"/>
                <a:gd name="connsiteY129" fmla="*/ 261652 h 692283"/>
                <a:gd name="connsiteX130" fmla="*/ 199939 w 536495"/>
                <a:gd name="connsiteY130" fmla="*/ 262795 h 692283"/>
                <a:gd name="connsiteX131" fmla="*/ 200168 w 536495"/>
                <a:gd name="connsiteY131" fmla="*/ 264395 h 692283"/>
                <a:gd name="connsiteX132" fmla="*/ 200168 w 536495"/>
                <a:gd name="connsiteY132" fmla="*/ 265538 h 692283"/>
                <a:gd name="connsiteX133" fmla="*/ 200396 w 536495"/>
                <a:gd name="connsiteY133" fmla="*/ 267138 h 692283"/>
                <a:gd name="connsiteX134" fmla="*/ 200625 w 536495"/>
                <a:gd name="connsiteY134" fmla="*/ 268053 h 692283"/>
                <a:gd name="connsiteX135" fmla="*/ 200853 w 536495"/>
                <a:gd name="connsiteY135" fmla="*/ 269653 h 692283"/>
                <a:gd name="connsiteX136" fmla="*/ 201082 w 536495"/>
                <a:gd name="connsiteY136" fmla="*/ 270339 h 692283"/>
                <a:gd name="connsiteX137" fmla="*/ 201539 w 536495"/>
                <a:gd name="connsiteY137" fmla="*/ 272625 h 692283"/>
                <a:gd name="connsiteX138" fmla="*/ 202682 w 536495"/>
                <a:gd name="connsiteY138" fmla="*/ 288627 h 692283"/>
                <a:gd name="connsiteX139" fmla="*/ 201996 w 536495"/>
                <a:gd name="connsiteY139" fmla="*/ 294113 h 692283"/>
                <a:gd name="connsiteX140" fmla="*/ 199710 w 536495"/>
                <a:gd name="connsiteY140" fmla="*/ 301428 h 692283"/>
                <a:gd name="connsiteX141" fmla="*/ 198567 w 536495"/>
                <a:gd name="connsiteY141" fmla="*/ 303714 h 692283"/>
                <a:gd name="connsiteX142" fmla="*/ 196053 w 536495"/>
                <a:gd name="connsiteY142" fmla="*/ 307829 h 692283"/>
                <a:gd name="connsiteX143" fmla="*/ 194681 w 536495"/>
                <a:gd name="connsiteY143" fmla="*/ 309658 h 692283"/>
                <a:gd name="connsiteX144" fmla="*/ 191481 w 536495"/>
                <a:gd name="connsiteY144" fmla="*/ 313087 h 692283"/>
                <a:gd name="connsiteX145" fmla="*/ 154448 w 536495"/>
                <a:gd name="connsiteY145" fmla="*/ 327031 h 692283"/>
                <a:gd name="connsiteX146" fmla="*/ 136388 w 536495"/>
                <a:gd name="connsiteY146" fmla="*/ 327717 h 692283"/>
                <a:gd name="connsiteX147" fmla="*/ 124501 w 536495"/>
                <a:gd name="connsiteY147" fmla="*/ 327031 h 692283"/>
                <a:gd name="connsiteX148" fmla="*/ 107813 w 536495"/>
                <a:gd name="connsiteY148" fmla="*/ 324745 h 692283"/>
                <a:gd name="connsiteX149" fmla="*/ 105984 w 536495"/>
                <a:gd name="connsiteY149" fmla="*/ 324517 h 692283"/>
                <a:gd name="connsiteX150" fmla="*/ 84953 w 536495"/>
                <a:gd name="connsiteY150" fmla="*/ 319716 h 692283"/>
                <a:gd name="connsiteX151" fmla="*/ 82439 w 536495"/>
                <a:gd name="connsiteY151" fmla="*/ 319030 h 692283"/>
                <a:gd name="connsiteX152" fmla="*/ 66665 w 536495"/>
                <a:gd name="connsiteY152" fmla="*/ 314001 h 692283"/>
                <a:gd name="connsiteX153" fmla="*/ 60950 w 536495"/>
                <a:gd name="connsiteY153" fmla="*/ 311944 h 692283"/>
                <a:gd name="connsiteX154" fmla="*/ 58436 w 536495"/>
                <a:gd name="connsiteY154" fmla="*/ 311029 h 692283"/>
                <a:gd name="connsiteX155" fmla="*/ 57750 w 536495"/>
                <a:gd name="connsiteY155" fmla="*/ 310801 h 692283"/>
                <a:gd name="connsiteX156" fmla="*/ 56150 w 536495"/>
                <a:gd name="connsiteY156" fmla="*/ 310115 h 692283"/>
                <a:gd name="connsiteX157" fmla="*/ 55235 w 536495"/>
                <a:gd name="connsiteY157" fmla="*/ 309658 h 692283"/>
                <a:gd name="connsiteX158" fmla="*/ 53406 w 536495"/>
                <a:gd name="connsiteY158" fmla="*/ 308743 h 692283"/>
                <a:gd name="connsiteX159" fmla="*/ 52721 w 536495"/>
                <a:gd name="connsiteY159" fmla="*/ 308515 h 692283"/>
                <a:gd name="connsiteX160" fmla="*/ 50435 w 536495"/>
                <a:gd name="connsiteY160" fmla="*/ 307372 h 692283"/>
                <a:gd name="connsiteX161" fmla="*/ 49977 w 536495"/>
                <a:gd name="connsiteY161" fmla="*/ 307143 h 692283"/>
                <a:gd name="connsiteX162" fmla="*/ 48149 w 536495"/>
                <a:gd name="connsiteY162" fmla="*/ 306000 h 692283"/>
                <a:gd name="connsiteX163" fmla="*/ 47463 w 536495"/>
                <a:gd name="connsiteY163" fmla="*/ 305543 h 692283"/>
                <a:gd name="connsiteX164" fmla="*/ 45863 w 536495"/>
                <a:gd name="connsiteY164" fmla="*/ 304629 h 692283"/>
                <a:gd name="connsiteX165" fmla="*/ 45177 w 536495"/>
                <a:gd name="connsiteY165" fmla="*/ 304171 h 692283"/>
                <a:gd name="connsiteX166" fmla="*/ 43348 w 536495"/>
                <a:gd name="connsiteY166" fmla="*/ 302800 h 692283"/>
                <a:gd name="connsiteX167" fmla="*/ 42891 w 536495"/>
                <a:gd name="connsiteY167" fmla="*/ 302571 h 692283"/>
                <a:gd name="connsiteX168" fmla="*/ 40833 w 536495"/>
                <a:gd name="connsiteY168" fmla="*/ 300971 h 692283"/>
                <a:gd name="connsiteX169" fmla="*/ 40148 w 536495"/>
                <a:gd name="connsiteY169" fmla="*/ 300514 h 692283"/>
                <a:gd name="connsiteX170" fmla="*/ 38776 w 536495"/>
                <a:gd name="connsiteY170" fmla="*/ 299371 h 692283"/>
                <a:gd name="connsiteX171" fmla="*/ 38090 w 536495"/>
                <a:gd name="connsiteY171" fmla="*/ 298685 h 692283"/>
                <a:gd name="connsiteX172" fmla="*/ 36719 w 536495"/>
                <a:gd name="connsiteY172" fmla="*/ 297542 h 692283"/>
                <a:gd name="connsiteX173" fmla="*/ 36033 w 536495"/>
                <a:gd name="connsiteY173" fmla="*/ 296856 h 692283"/>
                <a:gd name="connsiteX174" fmla="*/ 34204 w 536495"/>
                <a:gd name="connsiteY174" fmla="*/ 295027 h 692283"/>
                <a:gd name="connsiteX175" fmla="*/ 33747 w 536495"/>
                <a:gd name="connsiteY175" fmla="*/ 294570 h 692283"/>
                <a:gd name="connsiteX176" fmla="*/ 32375 w 536495"/>
                <a:gd name="connsiteY176" fmla="*/ 292970 h 692283"/>
                <a:gd name="connsiteX177" fmla="*/ 31689 w 536495"/>
                <a:gd name="connsiteY177" fmla="*/ 292056 h 692283"/>
                <a:gd name="connsiteX178" fmla="*/ 30546 w 536495"/>
                <a:gd name="connsiteY178" fmla="*/ 290684 h 692283"/>
                <a:gd name="connsiteX179" fmla="*/ 29861 w 536495"/>
                <a:gd name="connsiteY179" fmla="*/ 289770 h 692283"/>
                <a:gd name="connsiteX180" fmla="*/ 28718 w 536495"/>
                <a:gd name="connsiteY180" fmla="*/ 288398 h 692283"/>
                <a:gd name="connsiteX181" fmla="*/ 28032 w 536495"/>
                <a:gd name="connsiteY181" fmla="*/ 287712 h 692283"/>
                <a:gd name="connsiteX182" fmla="*/ 26432 w 536495"/>
                <a:gd name="connsiteY182" fmla="*/ 285655 h 692283"/>
                <a:gd name="connsiteX183" fmla="*/ 25746 w 536495"/>
                <a:gd name="connsiteY183" fmla="*/ 284740 h 692283"/>
                <a:gd name="connsiteX184" fmla="*/ 24831 w 536495"/>
                <a:gd name="connsiteY184" fmla="*/ 283369 h 692283"/>
                <a:gd name="connsiteX185" fmla="*/ 24146 w 536495"/>
                <a:gd name="connsiteY185" fmla="*/ 282454 h 692283"/>
                <a:gd name="connsiteX186" fmla="*/ 23231 w 536495"/>
                <a:gd name="connsiteY186" fmla="*/ 281083 h 692283"/>
                <a:gd name="connsiteX187" fmla="*/ 22545 w 536495"/>
                <a:gd name="connsiteY187" fmla="*/ 279940 h 692283"/>
                <a:gd name="connsiteX188" fmla="*/ 21631 w 536495"/>
                <a:gd name="connsiteY188" fmla="*/ 278340 h 692283"/>
                <a:gd name="connsiteX189" fmla="*/ 20945 w 536495"/>
                <a:gd name="connsiteY189" fmla="*/ 276968 h 692283"/>
                <a:gd name="connsiteX190" fmla="*/ 20031 w 536495"/>
                <a:gd name="connsiteY190" fmla="*/ 275139 h 692283"/>
                <a:gd name="connsiteX191" fmla="*/ 19574 w 536495"/>
                <a:gd name="connsiteY191" fmla="*/ 273996 h 692283"/>
                <a:gd name="connsiteX192" fmla="*/ 18888 w 536495"/>
                <a:gd name="connsiteY192" fmla="*/ 272625 h 692283"/>
                <a:gd name="connsiteX193" fmla="*/ 18431 w 536495"/>
                <a:gd name="connsiteY193" fmla="*/ 271482 h 692283"/>
                <a:gd name="connsiteX194" fmla="*/ 17973 w 536495"/>
                <a:gd name="connsiteY194" fmla="*/ 270110 h 692283"/>
                <a:gd name="connsiteX195" fmla="*/ 17516 w 536495"/>
                <a:gd name="connsiteY195" fmla="*/ 268967 h 692283"/>
                <a:gd name="connsiteX196" fmla="*/ 16830 w 536495"/>
                <a:gd name="connsiteY196" fmla="*/ 266452 h 692283"/>
                <a:gd name="connsiteX197" fmla="*/ 16602 w 536495"/>
                <a:gd name="connsiteY197" fmla="*/ 265309 h 692283"/>
                <a:gd name="connsiteX198" fmla="*/ 16145 w 536495"/>
                <a:gd name="connsiteY198" fmla="*/ 263709 h 692283"/>
                <a:gd name="connsiteX199" fmla="*/ 15916 w 536495"/>
                <a:gd name="connsiteY199" fmla="*/ 262566 h 692283"/>
                <a:gd name="connsiteX200" fmla="*/ 15687 w 536495"/>
                <a:gd name="connsiteY200" fmla="*/ 260966 h 692283"/>
                <a:gd name="connsiteX201" fmla="*/ 15459 w 536495"/>
                <a:gd name="connsiteY201" fmla="*/ 259594 h 692283"/>
                <a:gd name="connsiteX202" fmla="*/ 15230 w 536495"/>
                <a:gd name="connsiteY202" fmla="*/ 257994 h 692283"/>
                <a:gd name="connsiteX203" fmla="*/ 15002 w 536495"/>
                <a:gd name="connsiteY203" fmla="*/ 256851 h 692283"/>
                <a:gd name="connsiteX204" fmla="*/ 15002 w 536495"/>
                <a:gd name="connsiteY204" fmla="*/ 256851 h 692283"/>
                <a:gd name="connsiteX205" fmla="*/ 17059 w 536495"/>
                <a:gd name="connsiteY205" fmla="*/ 234448 h 692283"/>
                <a:gd name="connsiteX206" fmla="*/ 118786 w 536495"/>
                <a:gd name="connsiteY206" fmla="*/ 67113 h 692283"/>
                <a:gd name="connsiteX207" fmla="*/ 326583 w 536495"/>
                <a:gd name="connsiteY207" fmla="*/ 18650 h 692283"/>
                <a:gd name="connsiteX208" fmla="*/ 391277 w 536495"/>
                <a:gd name="connsiteY208" fmla="*/ 33738 h 692283"/>
                <a:gd name="connsiteX209" fmla="*/ 392649 w 536495"/>
                <a:gd name="connsiteY209" fmla="*/ 34195 h 692283"/>
                <a:gd name="connsiteX210" fmla="*/ 395392 w 536495"/>
                <a:gd name="connsiteY210" fmla="*/ 35338 h 692283"/>
                <a:gd name="connsiteX211" fmla="*/ 399278 w 536495"/>
                <a:gd name="connsiteY211" fmla="*/ 37167 h 692283"/>
                <a:gd name="connsiteX212" fmla="*/ 400878 w 536495"/>
                <a:gd name="connsiteY212" fmla="*/ 37852 h 692283"/>
                <a:gd name="connsiteX213" fmla="*/ 403850 w 536495"/>
                <a:gd name="connsiteY213" fmla="*/ 39453 h 692283"/>
                <a:gd name="connsiteX214" fmla="*/ 405222 w 536495"/>
                <a:gd name="connsiteY214" fmla="*/ 40138 h 692283"/>
                <a:gd name="connsiteX215" fmla="*/ 409565 w 536495"/>
                <a:gd name="connsiteY215" fmla="*/ 42424 h 692283"/>
                <a:gd name="connsiteX216" fmla="*/ 409565 w 536495"/>
                <a:gd name="connsiteY216" fmla="*/ 42424 h 692283"/>
                <a:gd name="connsiteX217" fmla="*/ 439055 w 536495"/>
                <a:gd name="connsiteY217" fmla="*/ 62541 h 692283"/>
                <a:gd name="connsiteX218" fmla="*/ 449570 w 536495"/>
                <a:gd name="connsiteY218" fmla="*/ 71457 h 692283"/>
                <a:gd name="connsiteX219" fmla="*/ 487746 w 536495"/>
                <a:gd name="connsiteY219" fmla="*/ 116719 h 692283"/>
                <a:gd name="connsiteX220" fmla="*/ 500091 w 536495"/>
                <a:gd name="connsiteY220" fmla="*/ 139808 h 692283"/>
                <a:gd name="connsiteX221" fmla="*/ 502605 w 536495"/>
                <a:gd name="connsiteY221" fmla="*/ 145980 h 692283"/>
                <a:gd name="connsiteX222" fmla="*/ 507406 w 536495"/>
                <a:gd name="connsiteY222" fmla="*/ 158553 h 692283"/>
                <a:gd name="connsiteX223" fmla="*/ 509463 w 536495"/>
                <a:gd name="connsiteY223" fmla="*/ 164954 h 692283"/>
                <a:gd name="connsiteX224" fmla="*/ 518379 w 536495"/>
                <a:gd name="connsiteY224" fmla="*/ 205873 h 692283"/>
                <a:gd name="connsiteX225" fmla="*/ 519979 w 536495"/>
                <a:gd name="connsiteY225" fmla="*/ 220504 h 692283"/>
                <a:gd name="connsiteX226" fmla="*/ 520665 w 536495"/>
                <a:gd name="connsiteY226" fmla="*/ 228962 h 692283"/>
                <a:gd name="connsiteX227" fmla="*/ 519065 w 536495"/>
                <a:gd name="connsiteY227" fmla="*/ 279940 h 69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536495" h="692283">
                  <a:moveTo>
                    <a:pt x="532552" y="201073"/>
                  </a:moveTo>
                  <a:cubicBezTo>
                    <a:pt x="522494" y="124035"/>
                    <a:pt x="485232" y="65970"/>
                    <a:pt x="417109" y="30994"/>
                  </a:cubicBezTo>
                  <a:cubicBezTo>
                    <a:pt x="359959" y="1734"/>
                    <a:pt x="297780" y="-6267"/>
                    <a:pt x="233772" y="4705"/>
                  </a:cubicBezTo>
                  <a:cubicBezTo>
                    <a:pt x="223713" y="6306"/>
                    <a:pt x="213884" y="8134"/>
                    <a:pt x="204054" y="10878"/>
                  </a:cubicBezTo>
                  <a:cubicBezTo>
                    <a:pt x="163820" y="21622"/>
                    <a:pt x="127016" y="38538"/>
                    <a:pt x="95469" y="66427"/>
                  </a:cubicBezTo>
                  <a:cubicBezTo>
                    <a:pt x="64608" y="93859"/>
                    <a:pt x="42662" y="127692"/>
                    <a:pt x="25974" y="164725"/>
                  </a:cubicBezTo>
                  <a:cubicBezTo>
                    <a:pt x="16373" y="185757"/>
                    <a:pt x="5858" y="206559"/>
                    <a:pt x="1971" y="229648"/>
                  </a:cubicBezTo>
                  <a:cubicBezTo>
                    <a:pt x="-5115" y="271253"/>
                    <a:pt x="6315" y="302114"/>
                    <a:pt x="45863" y="321088"/>
                  </a:cubicBezTo>
                  <a:cubicBezTo>
                    <a:pt x="71466" y="333204"/>
                    <a:pt x="98898" y="339376"/>
                    <a:pt x="127016" y="342576"/>
                  </a:cubicBezTo>
                  <a:cubicBezTo>
                    <a:pt x="144389" y="344405"/>
                    <a:pt x="161534" y="342576"/>
                    <a:pt x="178679" y="338233"/>
                  </a:cubicBezTo>
                  <a:cubicBezTo>
                    <a:pt x="204282" y="331603"/>
                    <a:pt x="219370" y="309658"/>
                    <a:pt x="216855" y="283140"/>
                  </a:cubicBezTo>
                  <a:cubicBezTo>
                    <a:pt x="216170" y="276054"/>
                    <a:pt x="215255" y="268738"/>
                    <a:pt x="215484" y="261423"/>
                  </a:cubicBezTo>
                  <a:cubicBezTo>
                    <a:pt x="216398" y="225076"/>
                    <a:pt x="231029" y="205188"/>
                    <a:pt x="263718" y="195586"/>
                  </a:cubicBezTo>
                  <a:cubicBezTo>
                    <a:pt x="288636" y="188271"/>
                    <a:pt x="323612" y="200158"/>
                    <a:pt x="334356" y="221190"/>
                  </a:cubicBezTo>
                  <a:cubicBezTo>
                    <a:pt x="344414" y="241078"/>
                    <a:pt x="348300" y="261652"/>
                    <a:pt x="338928" y="283826"/>
                  </a:cubicBezTo>
                  <a:cubicBezTo>
                    <a:pt x="331613" y="301428"/>
                    <a:pt x="321097" y="316744"/>
                    <a:pt x="309438" y="331603"/>
                  </a:cubicBezTo>
                  <a:cubicBezTo>
                    <a:pt x="280178" y="368637"/>
                    <a:pt x="244516" y="399498"/>
                    <a:pt x="209997" y="431502"/>
                  </a:cubicBezTo>
                  <a:cubicBezTo>
                    <a:pt x="186680" y="453219"/>
                    <a:pt x="169307" y="477907"/>
                    <a:pt x="159934" y="508540"/>
                  </a:cubicBezTo>
                  <a:cubicBezTo>
                    <a:pt x="147361" y="549688"/>
                    <a:pt x="144846" y="592436"/>
                    <a:pt x="138903" y="634498"/>
                  </a:cubicBezTo>
                  <a:cubicBezTo>
                    <a:pt x="135702" y="658273"/>
                    <a:pt x="141417" y="664674"/>
                    <a:pt x="164506" y="672446"/>
                  </a:cubicBezTo>
                  <a:cubicBezTo>
                    <a:pt x="194681" y="682733"/>
                    <a:pt x="273091" y="710394"/>
                    <a:pt x="365217" y="674275"/>
                  </a:cubicBezTo>
                  <a:cubicBezTo>
                    <a:pt x="379619" y="669017"/>
                    <a:pt x="386934" y="659187"/>
                    <a:pt x="389677" y="644328"/>
                  </a:cubicBezTo>
                  <a:cubicBezTo>
                    <a:pt x="393106" y="626726"/>
                    <a:pt x="388991" y="609810"/>
                    <a:pt x="386019" y="592893"/>
                  </a:cubicBezTo>
                  <a:cubicBezTo>
                    <a:pt x="381219" y="565004"/>
                    <a:pt x="388305" y="542144"/>
                    <a:pt x="408879" y="522027"/>
                  </a:cubicBezTo>
                  <a:cubicBezTo>
                    <a:pt x="428996" y="502368"/>
                    <a:pt x="448427" y="482022"/>
                    <a:pt x="465801" y="459848"/>
                  </a:cubicBezTo>
                  <a:cubicBezTo>
                    <a:pt x="493004" y="425329"/>
                    <a:pt x="513578" y="387382"/>
                    <a:pt x="525237" y="345091"/>
                  </a:cubicBezTo>
                  <a:cubicBezTo>
                    <a:pt x="538267" y="297542"/>
                    <a:pt x="538953" y="249765"/>
                    <a:pt x="532552" y="201073"/>
                  </a:cubicBezTo>
                  <a:close/>
                  <a:moveTo>
                    <a:pt x="519065" y="279940"/>
                  </a:moveTo>
                  <a:cubicBezTo>
                    <a:pt x="518836" y="282683"/>
                    <a:pt x="518607" y="285426"/>
                    <a:pt x="518379" y="288169"/>
                  </a:cubicBezTo>
                  <a:cubicBezTo>
                    <a:pt x="517922" y="293656"/>
                    <a:pt x="517236" y="299142"/>
                    <a:pt x="516321" y="304629"/>
                  </a:cubicBezTo>
                  <a:cubicBezTo>
                    <a:pt x="515864" y="307372"/>
                    <a:pt x="515407" y="310115"/>
                    <a:pt x="514950" y="312858"/>
                  </a:cubicBezTo>
                  <a:cubicBezTo>
                    <a:pt x="513578" y="321088"/>
                    <a:pt x="511978" y="329317"/>
                    <a:pt x="510149" y="337318"/>
                  </a:cubicBezTo>
                  <a:cubicBezTo>
                    <a:pt x="508778" y="342805"/>
                    <a:pt x="507406" y="348063"/>
                    <a:pt x="506034" y="353549"/>
                  </a:cubicBezTo>
                  <a:cubicBezTo>
                    <a:pt x="503977" y="360864"/>
                    <a:pt x="501691" y="367951"/>
                    <a:pt x="498948" y="374809"/>
                  </a:cubicBezTo>
                  <a:cubicBezTo>
                    <a:pt x="497119" y="379381"/>
                    <a:pt x="495290" y="383953"/>
                    <a:pt x="493004" y="388525"/>
                  </a:cubicBezTo>
                  <a:cubicBezTo>
                    <a:pt x="487746" y="399726"/>
                    <a:pt x="481574" y="410470"/>
                    <a:pt x="474945" y="420986"/>
                  </a:cubicBezTo>
                  <a:cubicBezTo>
                    <a:pt x="468315" y="431502"/>
                    <a:pt x="461000" y="441560"/>
                    <a:pt x="453228" y="451390"/>
                  </a:cubicBezTo>
                  <a:cubicBezTo>
                    <a:pt x="451628" y="453447"/>
                    <a:pt x="450027" y="455276"/>
                    <a:pt x="448656" y="457333"/>
                  </a:cubicBezTo>
                  <a:cubicBezTo>
                    <a:pt x="446598" y="459848"/>
                    <a:pt x="444770" y="462363"/>
                    <a:pt x="442712" y="464649"/>
                  </a:cubicBezTo>
                  <a:cubicBezTo>
                    <a:pt x="428539" y="481794"/>
                    <a:pt x="413223" y="498024"/>
                    <a:pt x="396764" y="512426"/>
                  </a:cubicBezTo>
                  <a:cubicBezTo>
                    <a:pt x="393335" y="515398"/>
                    <a:pt x="390134" y="518598"/>
                    <a:pt x="387391" y="522027"/>
                  </a:cubicBezTo>
                  <a:cubicBezTo>
                    <a:pt x="387162" y="522256"/>
                    <a:pt x="386934" y="522484"/>
                    <a:pt x="386705" y="522713"/>
                  </a:cubicBezTo>
                  <a:cubicBezTo>
                    <a:pt x="382362" y="527971"/>
                    <a:pt x="378933" y="533229"/>
                    <a:pt x="376190" y="538715"/>
                  </a:cubicBezTo>
                  <a:cubicBezTo>
                    <a:pt x="375504" y="540315"/>
                    <a:pt x="374818" y="541687"/>
                    <a:pt x="374132" y="543287"/>
                  </a:cubicBezTo>
                  <a:cubicBezTo>
                    <a:pt x="373446" y="544887"/>
                    <a:pt x="372989" y="546259"/>
                    <a:pt x="372532" y="547859"/>
                  </a:cubicBezTo>
                  <a:cubicBezTo>
                    <a:pt x="372075" y="549002"/>
                    <a:pt x="371618" y="550374"/>
                    <a:pt x="371389" y="551517"/>
                  </a:cubicBezTo>
                  <a:cubicBezTo>
                    <a:pt x="370932" y="553345"/>
                    <a:pt x="370475" y="555403"/>
                    <a:pt x="370017" y="557232"/>
                  </a:cubicBezTo>
                  <a:cubicBezTo>
                    <a:pt x="368189" y="566833"/>
                    <a:pt x="367960" y="576891"/>
                    <a:pt x="369103" y="587178"/>
                  </a:cubicBezTo>
                  <a:cubicBezTo>
                    <a:pt x="369560" y="592436"/>
                    <a:pt x="370475" y="597694"/>
                    <a:pt x="371618" y="603180"/>
                  </a:cubicBezTo>
                  <a:cubicBezTo>
                    <a:pt x="371846" y="604323"/>
                    <a:pt x="372075" y="605695"/>
                    <a:pt x="372303" y="606838"/>
                  </a:cubicBezTo>
                  <a:cubicBezTo>
                    <a:pt x="373446" y="613239"/>
                    <a:pt x="373904" y="619411"/>
                    <a:pt x="374132" y="625812"/>
                  </a:cubicBezTo>
                  <a:cubicBezTo>
                    <a:pt x="374361" y="628326"/>
                    <a:pt x="374361" y="630841"/>
                    <a:pt x="374361" y="633127"/>
                  </a:cubicBezTo>
                  <a:cubicBezTo>
                    <a:pt x="374589" y="639299"/>
                    <a:pt x="373446" y="644328"/>
                    <a:pt x="371160" y="648672"/>
                  </a:cubicBezTo>
                  <a:cubicBezTo>
                    <a:pt x="367960" y="654158"/>
                    <a:pt x="362702" y="658273"/>
                    <a:pt x="355387" y="661245"/>
                  </a:cubicBezTo>
                  <a:cubicBezTo>
                    <a:pt x="353787" y="661930"/>
                    <a:pt x="351958" y="662616"/>
                    <a:pt x="350358" y="663302"/>
                  </a:cubicBezTo>
                  <a:cubicBezTo>
                    <a:pt x="336642" y="668560"/>
                    <a:pt x="322697" y="672217"/>
                    <a:pt x="308067" y="674503"/>
                  </a:cubicBezTo>
                  <a:cubicBezTo>
                    <a:pt x="300752" y="675646"/>
                    <a:pt x="293208" y="676104"/>
                    <a:pt x="285435" y="676332"/>
                  </a:cubicBezTo>
                  <a:cubicBezTo>
                    <a:pt x="279720" y="676332"/>
                    <a:pt x="273777" y="676332"/>
                    <a:pt x="267605" y="675875"/>
                  </a:cubicBezTo>
                  <a:cubicBezTo>
                    <a:pt x="263947" y="676104"/>
                    <a:pt x="260289" y="676332"/>
                    <a:pt x="256632" y="676332"/>
                  </a:cubicBezTo>
                  <a:cubicBezTo>
                    <a:pt x="252974" y="676332"/>
                    <a:pt x="249317" y="676104"/>
                    <a:pt x="245430" y="675875"/>
                  </a:cubicBezTo>
                  <a:cubicBezTo>
                    <a:pt x="241773" y="675646"/>
                    <a:pt x="237887" y="675189"/>
                    <a:pt x="234229" y="674503"/>
                  </a:cubicBezTo>
                  <a:cubicBezTo>
                    <a:pt x="230571" y="674046"/>
                    <a:pt x="226685" y="673360"/>
                    <a:pt x="223028" y="672446"/>
                  </a:cubicBezTo>
                  <a:cubicBezTo>
                    <a:pt x="207940" y="669474"/>
                    <a:pt x="192624" y="665131"/>
                    <a:pt x="177308" y="660787"/>
                  </a:cubicBezTo>
                  <a:cubicBezTo>
                    <a:pt x="176393" y="660559"/>
                    <a:pt x="175707" y="660330"/>
                    <a:pt x="174793" y="660102"/>
                  </a:cubicBezTo>
                  <a:cubicBezTo>
                    <a:pt x="174564" y="660102"/>
                    <a:pt x="174107" y="659873"/>
                    <a:pt x="173879" y="659873"/>
                  </a:cubicBezTo>
                  <a:cubicBezTo>
                    <a:pt x="173421" y="659644"/>
                    <a:pt x="172964" y="659644"/>
                    <a:pt x="172507" y="659416"/>
                  </a:cubicBezTo>
                  <a:cubicBezTo>
                    <a:pt x="171821" y="659187"/>
                    <a:pt x="171135" y="658959"/>
                    <a:pt x="170450" y="658730"/>
                  </a:cubicBezTo>
                  <a:cubicBezTo>
                    <a:pt x="170221" y="658730"/>
                    <a:pt x="170221" y="658730"/>
                    <a:pt x="169992" y="658501"/>
                  </a:cubicBezTo>
                  <a:cubicBezTo>
                    <a:pt x="169535" y="658273"/>
                    <a:pt x="169078" y="658044"/>
                    <a:pt x="168621" y="658044"/>
                  </a:cubicBezTo>
                  <a:cubicBezTo>
                    <a:pt x="168621" y="658044"/>
                    <a:pt x="168392" y="658044"/>
                    <a:pt x="168392" y="658044"/>
                  </a:cubicBezTo>
                  <a:cubicBezTo>
                    <a:pt x="159705" y="654387"/>
                    <a:pt x="157648" y="649815"/>
                    <a:pt x="158105" y="636784"/>
                  </a:cubicBezTo>
                  <a:cubicBezTo>
                    <a:pt x="160163" y="583749"/>
                    <a:pt x="165420" y="531400"/>
                    <a:pt x="188966" y="482708"/>
                  </a:cubicBezTo>
                  <a:cubicBezTo>
                    <a:pt x="195596" y="469221"/>
                    <a:pt x="205654" y="457333"/>
                    <a:pt x="216627" y="446818"/>
                  </a:cubicBezTo>
                  <a:cubicBezTo>
                    <a:pt x="251603" y="413442"/>
                    <a:pt x="287036" y="380524"/>
                    <a:pt x="318354" y="343262"/>
                  </a:cubicBezTo>
                  <a:cubicBezTo>
                    <a:pt x="334356" y="324060"/>
                    <a:pt x="348072" y="303714"/>
                    <a:pt x="354701" y="279940"/>
                  </a:cubicBezTo>
                  <a:cubicBezTo>
                    <a:pt x="362931" y="250450"/>
                    <a:pt x="359273" y="220504"/>
                    <a:pt x="336642" y="199473"/>
                  </a:cubicBezTo>
                  <a:cubicBezTo>
                    <a:pt x="318354" y="182328"/>
                    <a:pt x="292293" y="174327"/>
                    <a:pt x="265090" y="179356"/>
                  </a:cubicBezTo>
                  <a:cubicBezTo>
                    <a:pt x="260975" y="180270"/>
                    <a:pt x="257089" y="181413"/>
                    <a:pt x="253431" y="182556"/>
                  </a:cubicBezTo>
                  <a:cubicBezTo>
                    <a:pt x="252746" y="182785"/>
                    <a:pt x="252060" y="183013"/>
                    <a:pt x="251603" y="183242"/>
                  </a:cubicBezTo>
                  <a:cubicBezTo>
                    <a:pt x="250460" y="183699"/>
                    <a:pt x="249317" y="183928"/>
                    <a:pt x="248402" y="184385"/>
                  </a:cubicBezTo>
                  <a:cubicBezTo>
                    <a:pt x="247716" y="184614"/>
                    <a:pt x="247031" y="185071"/>
                    <a:pt x="246116" y="185299"/>
                  </a:cubicBezTo>
                  <a:cubicBezTo>
                    <a:pt x="245202" y="185757"/>
                    <a:pt x="244287" y="185985"/>
                    <a:pt x="243373" y="186442"/>
                  </a:cubicBezTo>
                  <a:cubicBezTo>
                    <a:pt x="242687" y="186671"/>
                    <a:pt x="242001" y="187128"/>
                    <a:pt x="241316" y="187585"/>
                  </a:cubicBezTo>
                  <a:cubicBezTo>
                    <a:pt x="240630" y="188043"/>
                    <a:pt x="239715" y="188271"/>
                    <a:pt x="239030" y="188728"/>
                  </a:cubicBezTo>
                  <a:cubicBezTo>
                    <a:pt x="238344" y="189186"/>
                    <a:pt x="237658" y="189414"/>
                    <a:pt x="236972" y="189871"/>
                  </a:cubicBezTo>
                  <a:cubicBezTo>
                    <a:pt x="236286" y="190329"/>
                    <a:pt x="235601" y="190786"/>
                    <a:pt x="234915" y="191014"/>
                  </a:cubicBezTo>
                  <a:cubicBezTo>
                    <a:pt x="234229" y="191472"/>
                    <a:pt x="233543" y="191929"/>
                    <a:pt x="232857" y="192157"/>
                  </a:cubicBezTo>
                  <a:cubicBezTo>
                    <a:pt x="232172" y="192615"/>
                    <a:pt x="231486" y="193072"/>
                    <a:pt x="230800" y="193529"/>
                  </a:cubicBezTo>
                  <a:cubicBezTo>
                    <a:pt x="230114" y="193986"/>
                    <a:pt x="229657" y="194443"/>
                    <a:pt x="228971" y="194901"/>
                  </a:cubicBezTo>
                  <a:cubicBezTo>
                    <a:pt x="228285" y="195358"/>
                    <a:pt x="227828" y="195815"/>
                    <a:pt x="227142" y="196272"/>
                  </a:cubicBezTo>
                  <a:cubicBezTo>
                    <a:pt x="226457" y="196729"/>
                    <a:pt x="225999" y="197187"/>
                    <a:pt x="225542" y="197644"/>
                  </a:cubicBezTo>
                  <a:cubicBezTo>
                    <a:pt x="225085" y="198101"/>
                    <a:pt x="224399" y="198558"/>
                    <a:pt x="223942" y="199015"/>
                  </a:cubicBezTo>
                  <a:cubicBezTo>
                    <a:pt x="223485" y="199473"/>
                    <a:pt x="222799" y="199930"/>
                    <a:pt x="222342" y="200387"/>
                  </a:cubicBezTo>
                  <a:cubicBezTo>
                    <a:pt x="221885" y="200844"/>
                    <a:pt x="221427" y="201301"/>
                    <a:pt x="220742" y="201759"/>
                  </a:cubicBezTo>
                  <a:cubicBezTo>
                    <a:pt x="220284" y="202216"/>
                    <a:pt x="219827" y="202673"/>
                    <a:pt x="219370" y="203130"/>
                  </a:cubicBezTo>
                  <a:cubicBezTo>
                    <a:pt x="218913" y="203587"/>
                    <a:pt x="218456" y="204045"/>
                    <a:pt x="217998" y="204730"/>
                  </a:cubicBezTo>
                  <a:cubicBezTo>
                    <a:pt x="217541" y="205188"/>
                    <a:pt x="217084" y="205645"/>
                    <a:pt x="216627" y="206331"/>
                  </a:cubicBezTo>
                  <a:cubicBezTo>
                    <a:pt x="216170" y="206788"/>
                    <a:pt x="215712" y="207474"/>
                    <a:pt x="215255" y="207931"/>
                  </a:cubicBezTo>
                  <a:cubicBezTo>
                    <a:pt x="214798" y="208388"/>
                    <a:pt x="214341" y="208845"/>
                    <a:pt x="214112" y="209531"/>
                  </a:cubicBezTo>
                  <a:cubicBezTo>
                    <a:pt x="213655" y="209988"/>
                    <a:pt x="213426" y="210674"/>
                    <a:pt x="212969" y="211131"/>
                  </a:cubicBezTo>
                  <a:cubicBezTo>
                    <a:pt x="212512" y="211588"/>
                    <a:pt x="212283" y="212274"/>
                    <a:pt x="211826" y="212731"/>
                  </a:cubicBezTo>
                  <a:cubicBezTo>
                    <a:pt x="211369" y="213189"/>
                    <a:pt x="211140" y="213874"/>
                    <a:pt x="210683" y="214332"/>
                  </a:cubicBezTo>
                  <a:cubicBezTo>
                    <a:pt x="210455" y="214789"/>
                    <a:pt x="209997" y="215475"/>
                    <a:pt x="209769" y="215932"/>
                  </a:cubicBezTo>
                  <a:cubicBezTo>
                    <a:pt x="209540" y="216618"/>
                    <a:pt x="209083" y="217075"/>
                    <a:pt x="208854" y="217761"/>
                  </a:cubicBezTo>
                  <a:cubicBezTo>
                    <a:pt x="208626" y="218218"/>
                    <a:pt x="208397" y="218675"/>
                    <a:pt x="207940" y="219361"/>
                  </a:cubicBezTo>
                  <a:cubicBezTo>
                    <a:pt x="207711" y="220047"/>
                    <a:pt x="207254" y="220732"/>
                    <a:pt x="207026" y="221190"/>
                  </a:cubicBezTo>
                  <a:cubicBezTo>
                    <a:pt x="206797" y="221647"/>
                    <a:pt x="206568" y="222104"/>
                    <a:pt x="206340" y="222561"/>
                  </a:cubicBezTo>
                  <a:cubicBezTo>
                    <a:pt x="205883" y="223476"/>
                    <a:pt x="205654" y="224390"/>
                    <a:pt x="205197" y="225304"/>
                  </a:cubicBezTo>
                  <a:cubicBezTo>
                    <a:pt x="204968" y="225990"/>
                    <a:pt x="204740" y="226447"/>
                    <a:pt x="204511" y="227133"/>
                  </a:cubicBezTo>
                  <a:cubicBezTo>
                    <a:pt x="204282" y="227819"/>
                    <a:pt x="204054" y="228505"/>
                    <a:pt x="203825" y="229419"/>
                  </a:cubicBezTo>
                  <a:cubicBezTo>
                    <a:pt x="203597" y="229876"/>
                    <a:pt x="203597" y="230334"/>
                    <a:pt x="203368" y="231019"/>
                  </a:cubicBezTo>
                  <a:cubicBezTo>
                    <a:pt x="203139" y="231705"/>
                    <a:pt x="202911" y="232162"/>
                    <a:pt x="202911" y="232848"/>
                  </a:cubicBezTo>
                  <a:cubicBezTo>
                    <a:pt x="202682" y="233305"/>
                    <a:pt x="202682" y="233991"/>
                    <a:pt x="202454" y="234448"/>
                  </a:cubicBezTo>
                  <a:cubicBezTo>
                    <a:pt x="202225" y="235134"/>
                    <a:pt x="202225" y="235591"/>
                    <a:pt x="201996" y="236277"/>
                  </a:cubicBezTo>
                  <a:cubicBezTo>
                    <a:pt x="201768" y="236734"/>
                    <a:pt x="201768" y="237420"/>
                    <a:pt x="201768" y="237877"/>
                  </a:cubicBezTo>
                  <a:cubicBezTo>
                    <a:pt x="201539" y="238563"/>
                    <a:pt x="201539" y="239020"/>
                    <a:pt x="201311" y="239706"/>
                  </a:cubicBezTo>
                  <a:cubicBezTo>
                    <a:pt x="201311" y="240163"/>
                    <a:pt x="201082" y="240849"/>
                    <a:pt x="201082" y="241306"/>
                  </a:cubicBezTo>
                  <a:cubicBezTo>
                    <a:pt x="201082" y="241992"/>
                    <a:pt x="200853" y="242449"/>
                    <a:pt x="200853" y="243135"/>
                  </a:cubicBezTo>
                  <a:cubicBezTo>
                    <a:pt x="200853" y="243592"/>
                    <a:pt x="200625" y="244278"/>
                    <a:pt x="200625" y="244735"/>
                  </a:cubicBezTo>
                  <a:cubicBezTo>
                    <a:pt x="200625" y="245421"/>
                    <a:pt x="200396" y="245878"/>
                    <a:pt x="200396" y="246564"/>
                  </a:cubicBezTo>
                  <a:cubicBezTo>
                    <a:pt x="200396" y="247021"/>
                    <a:pt x="200396" y="247479"/>
                    <a:pt x="200168" y="248164"/>
                  </a:cubicBezTo>
                  <a:cubicBezTo>
                    <a:pt x="200168" y="248622"/>
                    <a:pt x="200168" y="249307"/>
                    <a:pt x="199939" y="249765"/>
                  </a:cubicBezTo>
                  <a:cubicBezTo>
                    <a:pt x="199939" y="250222"/>
                    <a:pt x="199939" y="250679"/>
                    <a:pt x="199939" y="251136"/>
                  </a:cubicBezTo>
                  <a:cubicBezTo>
                    <a:pt x="199939" y="251593"/>
                    <a:pt x="199939" y="252279"/>
                    <a:pt x="199939" y="252736"/>
                  </a:cubicBezTo>
                  <a:cubicBezTo>
                    <a:pt x="199939" y="253194"/>
                    <a:pt x="199939" y="253651"/>
                    <a:pt x="199939" y="254108"/>
                  </a:cubicBezTo>
                  <a:cubicBezTo>
                    <a:pt x="199939" y="254565"/>
                    <a:pt x="199939" y="255251"/>
                    <a:pt x="199939" y="255708"/>
                  </a:cubicBezTo>
                  <a:cubicBezTo>
                    <a:pt x="199939" y="256165"/>
                    <a:pt x="199939" y="256623"/>
                    <a:pt x="199939" y="257080"/>
                  </a:cubicBezTo>
                  <a:cubicBezTo>
                    <a:pt x="199939" y="257537"/>
                    <a:pt x="199939" y="258223"/>
                    <a:pt x="199939" y="258680"/>
                  </a:cubicBezTo>
                  <a:cubicBezTo>
                    <a:pt x="199939" y="259137"/>
                    <a:pt x="199939" y="259594"/>
                    <a:pt x="199939" y="260052"/>
                  </a:cubicBezTo>
                  <a:cubicBezTo>
                    <a:pt x="199939" y="260509"/>
                    <a:pt x="199939" y="261195"/>
                    <a:pt x="199939" y="261652"/>
                  </a:cubicBezTo>
                  <a:cubicBezTo>
                    <a:pt x="199939" y="262109"/>
                    <a:pt x="199939" y="262566"/>
                    <a:pt x="199939" y="262795"/>
                  </a:cubicBezTo>
                  <a:cubicBezTo>
                    <a:pt x="199939" y="263252"/>
                    <a:pt x="199939" y="263938"/>
                    <a:pt x="200168" y="264395"/>
                  </a:cubicBezTo>
                  <a:cubicBezTo>
                    <a:pt x="200168" y="264852"/>
                    <a:pt x="200168" y="265081"/>
                    <a:pt x="200168" y="265538"/>
                  </a:cubicBezTo>
                  <a:cubicBezTo>
                    <a:pt x="200168" y="265995"/>
                    <a:pt x="200396" y="266681"/>
                    <a:pt x="200396" y="267138"/>
                  </a:cubicBezTo>
                  <a:cubicBezTo>
                    <a:pt x="200396" y="267367"/>
                    <a:pt x="200396" y="267824"/>
                    <a:pt x="200625" y="268053"/>
                  </a:cubicBezTo>
                  <a:cubicBezTo>
                    <a:pt x="200625" y="268738"/>
                    <a:pt x="200853" y="269196"/>
                    <a:pt x="200853" y="269653"/>
                  </a:cubicBezTo>
                  <a:cubicBezTo>
                    <a:pt x="200853" y="269881"/>
                    <a:pt x="200853" y="270110"/>
                    <a:pt x="201082" y="270339"/>
                  </a:cubicBezTo>
                  <a:cubicBezTo>
                    <a:pt x="201311" y="271024"/>
                    <a:pt x="201311" y="271939"/>
                    <a:pt x="201539" y="272625"/>
                  </a:cubicBezTo>
                  <a:cubicBezTo>
                    <a:pt x="202682" y="278568"/>
                    <a:pt x="203139" y="283826"/>
                    <a:pt x="202682" y="288627"/>
                  </a:cubicBezTo>
                  <a:cubicBezTo>
                    <a:pt x="202454" y="290455"/>
                    <a:pt x="202225" y="292284"/>
                    <a:pt x="201996" y="294113"/>
                  </a:cubicBezTo>
                  <a:cubicBezTo>
                    <a:pt x="201539" y="296856"/>
                    <a:pt x="200625" y="299142"/>
                    <a:pt x="199710" y="301428"/>
                  </a:cubicBezTo>
                  <a:cubicBezTo>
                    <a:pt x="199482" y="302114"/>
                    <a:pt x="199025" y="303028"/>
                    <a:pt x="198567" y="303714"/>
                  </a:cubicBezTo>
                  <a:cubicBezTo>
                    <a:pt x="197882" y="305086"/>
                    <a:pt x="196967" y="306457"/>
                    <a:pt x="196053" y="307829"/>
                  </a:cubicBezTo>
                  <a:cubicBezTo>
                    <a:pt x="195596" y="308515"/>
                    <a:pt x="195138" y="309201"/>
                    <a:pt x="194681" y="309658"/>
                  </a:cubicBezTo>
                  <a:cubicBezTo>
                    <a:pt x="193767" y="310801"/>
                    <a:pt x="192624" y="311944"/>
                    <a:pt x="191481" y="313087"/>
                  </a:cubicBezTo>
                  <a:cubicBezTo>
                    <a:pt x="182337" y="321774"/>
                    <a:pt x="168621" y="325888"/>
                    <a:pt x="154448" y="327031"/>
                  </a:cubicBezTo>
                  <a:cubicBezTo>
                    <a:pt x="148275" y="327489"/>
                    <a:pt x="142332" y="327717"/>
                    <a:pt x="136388" y="327717"/>
                  </a:cubicBezTo>
                  <a:cubicBezTo>
                    <a:pt x="132502" y="327717"/>
                    <a:pt x="128387" y="327489"/>
                    <a:pt x="124501" y="327031"/>
                  </a:cubicBezTo>
                  <a:cubicBezTo>
                    <a:pt x="118786" y="326574"/>
                    <a:pt x="113300" y="325888"/>
                    <a:pt x="107813" y="324745"/>
                  </a:cubicBezTo>
                  <a:cubicBezTo>
                    <a:pt x="107127" y="324745"/>
                    <a:pt x="106670" y="324517"/>
                    <a:pt x="105984" y="324517"/>
                  </a:cubicBezTo>
                  <a:cubicBezTo>
                    <a:pt x="98898" y="323145"/>
                    <a:pt x="92040" y="321545"/>
                    <a:pt x="84953" y="319716"/>
                  </a:cubicBezTo>
                  <a:cubicBezTo>
                    <a:pt x="84039" y="319488"/>
                    <a:pt x="83353" y="319259"/>
                    <a:pt x="82439" y="319030"/>
                  </a:cubicBezTo>
                  <a:cubicBezTo>
                    <a:pt x="77181" y="317430"/>
                    <a:pt x="71923" y="315830"/>
                    <a:pt x="66665" y="314001"/>
                  </a:cubicBezTo>
                  <a:cubicBezTo>
                    <a:pt x="64836" y="313315"/>
                    <a:pt x="62779" y="312630"/>
                    <a:pt x="60950" y="311944"/>
                  </a:cubicBezTo>
                  <a:cubicBezTo>
                    <a:pt x="60036" y="311715"/>
                    <a:pt x="59350" y="311258"/>
                    <a:pt x="58436" y="311029"/>
                  </a:cubicBezTo>
                  <a:cubicBezTo>
                    <a:pt x="58207" y="311029"/>
                    <a:pt x="57978" y="310801"/>
                    <a:pt x="57750" y="310801"/>
                  </a:cubicBezTo>
                  <a:cubicBezTo>
                    <a:pt x="57064" y="310572"/>
                    <a:pt x="56607" y="310344"/>
                    <a:pt x="56150" y="310115"/>
                  </a:cubicBezTo>
                  <a:cubicBezTo>
                    <a:pt x="55921" y="309886"/>
                    <a:pt x="55692" y="309886"/>
                    <a:pt x="55235" y="309658"/>
                  </a:cubicBezTo>
                  <a:cubicBezTo>
                    <a:pt x="54549" y="309429"/>
                    <a:pt x="54092" y="309201"/>
                    <a:pt x="53406" y="308743"/>
                  </a:cubicBezTo>
                  <a:cubicBezTo>
                    <a:pt x="53178" y="308743"/>
                    <a:pt x="52949" y="308515"/>
                    <a:pt x="52721" y="308515"/>
                  </a:cubicBezTo>
                  <a:cubicBezTo>
                    <a:pt x="52035" y="308058"/>
                    <a:pt x="51120" y="307600"/>
                    <a:pt x="50435" y="307372"/>
                  </a:cubicBezTo>
                  <a:cubicBezTo>
                    <a:pt x="50206" y="307372"/>
                    <a:pt x="49977" y="307143"/>
                    <a:pt x="49977" y="307143"/>
                  </a:cubicBezTo>
                  <a:cubicBezTo>
                    <a:pt x="49292" y="306686"/>
                    <a:pt x="48834" y="306457"/>
                    <a:pt x="48149" y="306000"/>
                  </a:cubicBezTo>
                  <a:cubicBezTo>
                    <a:pt x="47920" y="305772"/>
                    <a:pt x="47691" y="305772"/>
                    <a:pt x="47463" y="305543"/>
                  </a:cubicBezTo>
                  <a:cubicBezTo>
                    <a:pt x="47006" y="305314"/>
                    <a:pt x="46320" y="304857"/>
                    <a:pt x="45863" y="304629"/>
                  </a:cubicBezTo>
                  <a:cubicBezTo>
                    <a:pt x="45634" y="304400"/>
                    <a:pt x="45405" y="304400"/>
                    <a:pt x="45177" y="304171"/>
                  </a:cubicBezTo>
                  <a:cubicBezTo>
                    <a:pt x="44491" y="303714"/>
                    <a:pt x="44034" y="303257"/>
                    <a:pt x="43348" y="302800"/>
                  </a:cubicBezTo>
                  <a:cubicBezTo>
                    <a:pt x="43119" y="302800"/>
                    <a:pt x="43119" y="302571"/>
                    <a:pt x="42891" y="302571"/>
                  </a:cubicBezTo>
                  <a:cubicBezTo>
                    <a:pt x="42205" y="302114"/>
                    <a:pt x="41519" y="301428"/>
                    <a:pt x="40833" y="300971"/>
                  </a:cubicBezTo>
                  <a:cubicBezTo>
                    <a:pt x="40605" y="300742"/>
                    <a:pt x="40376" y="300514"/>
                    <a:pt x="40148" y="300514"/>
                  </a:cubicBezTo>
                  <a:cubicBezTo>
                    <a:pt x="39690" y="300057"/>
                    <a:pt x="39233" y="299828"/>
                    <a:pt x="38776" y="299371"/>
                  </a:cubicBezTo>
                  <a:cubicBezTo>
                    <a:pt x="38547" y="299142"/>
                    <a:pt x="38319" y="298914"/>
                    <a:pt x="38090" y="298685"/>
                  </a:cubicBezTo>
                  <a:cubicBezTo>
                    <a:pt x="37633" y="298228"/>
                    <a:pt x="37176" y="297771"/>
                    <a:pt x="36719" y="297542"/>
                  </a:cubicBezTo>
                  <a:cubicBezTo>
                    <a:pt x="36490" y="297313"/>
                    <a:pt x="36261" y="297085"/>
                    <a:pt x="36033" y="296856"/>
                  </a:cubicBezTo>
                  <a:cubicBezTo>
                    <a:pt x="35347" y="296170"/>
                    <a:pt x="34661" y="295713"/>
                    <a:pt x="34204" y="295027"/>
                  </a:cubicBezTo>
                  <a:cubicBezTo>
                    <a:pt x="33975" y="294799"/>
                    <a:pt x="33975" y="294799"/>
                    <a:pt x="33747" y="294570"/>
                  </a:cubicBezTo>
                  <a:cubicBezTo>
                    <a:pt x="33290" y="294113"/>
                    <a:pt x="32832" y="293656"/>
                    <a:pt x="32375" y="292970"/>
                  </a:cubicBezTo>
                  <a:cubicBezTo>
                    <a:pt x="32147" y="292741"/>
                    <a:pt x="31918" y="292513"/>
                    <a:pt x="31689" y="292056"/>
                  </a:cubicBezTo>
                  <a:cubicBezTo>
                    <a:pt x="31232" y="291598"/>
                    <a:pt x="31004" y="291141"/>
                    <a:pt x="30546" y="290684"/>
                  </a:cubicBezTo>
                  <a:cubicBezTo>
                    <a:pt x="30318" y="290455"/>
                    <a:pt x="30089" y="289998"/>
                    <a:pt x="29861" y="289770"/>
                  </a:cubicBezTo>
                  <a:cubicBezTo>
                    <a:pt x="29403" y="289312"/>
                    <a:pt x="29175" y="288855"/>
                    <a:pt x="28718" y="288398"/>
                  </a:cubicBezTo>
                  <a:cubicBezTo>
                    <a:pt x="28489" y="288169"/>
                    <a:pt x="28260" y="287941"/>
                    <a:pt x="28032" y="287712"/>
                  </a:cubicBezTo>
                  <a:cubicBezTo>
                    <a:pt x="27575" y="287026"/>
                    <a:pt x="26889" y="286341"/>
                    <a:pt x="26432" y="285655"/>
                  </a:cubicBezTo>
                  <a:cubicBezTo>
                    <a:pt x="26203" y="285426"/>
                    <a:pt x="25974" y="284969"/>
                    <a:pt x="25746" y="284740"/>
                  </a:cubicBezTo>
                  <a:cubicBezTo>
                    <a:pt x="25517" y="284283"/>
                    <a:pt x="25060" y="283826"/>
                    <a:pt x="24831" y="283369"/>
                  </a:cubicBezTo>
                  <a:cubicBezTo>
                    <a:pt x="24603" y="283140"/>
                    <a:pt x="24374" y="282683"/>
                    <a:pt x="24146" y="282454"/>
                  </a:cubicBezTo>
                  <a:cubicBezTo>
                    <a:pt x="23917" y="281997"/>
                    <a:pt x="23688" y="281540"/>
                    <a:pt x="23231" y="281083"/>
                  </a:cubicBezTo>
                  <a:cubicBezTo>
                    <a:pt x="23003" y="280626"/>
                    <a:pt x="22774" y="280397"/>
                    <a:pt x="22545" y="279940"/>
                  </a:cubicBezTo>
                  <a:cubicBezTo>
                    <a:pt x="22317" y="279483"/>
                    <a:pt x="21860" y="278797"/>
                    <a:pt x="21631" y="278340"/>
                  </a:cubicBezTo>
                  <a:cubicBezTo>
                    <a:pt x="21402" y="277882"/>
                    <a:pt x="21174" y="277425"/>
                    <a:pt x="20945" y="276968"/>
                  </a:cubicBezTo>
                  <a:cubicBezTo>
                    <a:pt x="20717" y="276282"/>
                    <a:pt x="20259" y="275825"/>
                    <a:pt x="20031" y="275139"/>
                  </a:cubicBezTo>
                  <a:cubicBezTo>
                    <a:pt x="19802" y="274682"/>
                    <a:pt x="19802" y="274453"/>
                    <a:pt x="19574" y="273996"/>
                  </a:cubicBezTo>
                  <a:cubicBezTo>
                    <a:pt x="19345" y="273539"/>
                    <a:pt x="19116" y="273082"/>
                    <a:pt x="18888" y="272625"/>
                  </a:cubicBezTo>
                  <a:cubicBezTo>
                    <a:pt x="18659" y="272167"/>
                    <a:pt x="18659" y="271939"/>
                    <a:pt x="18431" y="271482"/>
                  </a:cubicBezTo>
                  <a:cubicBezTo>
                    <a:pt x="18202" y="271024"/>
                    <a:pt x="17973" y="270567"/>
                    <a:pt x="17973" y="270110"/>
                  </a:cubicBezTo>
                  <a:cubicBezTo>
                    <a:pt x="17745" y="269653"/>
                    <a:pt x="17745" y="269424"/>
                    <a:pt x="17516" y="268967"/>
                  </a:cubicBezTo>
                  <a:cubicBezTo>
                    <a:pt x="17288" y="268053"/>
                    <a:pt x="17059" y="267367"/>
                    <a:pt x="16830" y="266452"/>
                  </a:cubicBezTo>
                  <a:cubicBezTo>
                    <a:pt x="16830" y="265995"/>
                    <a:pt x="16602" y="265767"/>
                    <a:pt x="16602" y="265309"/>
                  </a:cubicBezTo>
                  <a:cubicBezTo>
                    <a:pt x="16373" y="264852"/>
                    <a:pt x="16373" y="264166"/>
                    <a:pt x="16145" y="263709"/>
                  </a:cubicBezTo>
                  <a:cubicBezTo>
                    <a:pt x="16145" y="263252"/>
                    <a:pt x="15916" y="262795"/>
                    <a:pt x="15916" y="262566"/>
                  </a:cubicBezTo>
                  <a:cubicBezTo>
                    <a:pt x="15916" y="262109"/>
                    <a:pt x="15687" y="261652"/>
                    <a:pt x="15687" y="260966"/>
                  </a:cubicBezTo>
                  <a:cubicBezTo>
                    <a:pt x="15687" y="260509"/>
                    <a:pt x="15459" y="260052"/>
                    <a:pt x="15459" y="259594"/>
                  </a:cubicBezTo>
                  <a:cubicBezTo>
                    <a:pt x="15459" y="259137"/>
                    <a:pt x="15230" y="258451"/>
                    <a:pt x="15230" y="257994"/>
                  </a:cubicBezTo>
                  <a:cubicBezTo>
                    <a:pt x="15230" y="257537"/>
                    <a:pt x="15230" y="257308"/>
                    <a:pt x="15002" y="256851"/>
                  </a:cubicBezTo>
                  <a:lnTo>
                    <a:pt x="15002" y="256851"/>
                  </a:lnTo>
                  <a:cubicBezTo>
                    <a:pt x="14316" y="249765"/>
                    <a:pt x="14773" y="242221"/>
                    <a:pt x="17059" y="234448"/>
                  </a:cubicBezTo>
                  <a:cubicBezTo>
                    <a:pt x="36033" y="170212"/>
                    <a:pt x="62093" y="108718"/>
                    <a:pt x="118786" y="67113"/>
                  </a:cubicBezTo>
                  <a:cubicBezTo>
                    <a:pt x="180737" y="21622"/>
                    <a:pt x="251145" y="7906"/>
                    <a:pt x="326583" y="18650"/>
                  </a:cubicBezTo>
                  <a:cubicBezTo>
                    <a:pt x="348529" y="21850"/>
                    <a:pt x="370703" y="25508"/>
                    <a:pt x="391277" y="33738"/>
                  </a:cubicBezTo>
                  <a:cubicBezTo>
                    <a:pt x="391734" y="33966"/>
                    <a:pt x="392192" y="34195"/>
                    <a:pt x="392649" y="34195"/>
                  </a:cubicBezTo>
                  <a:cubicBezTo>
                    <a:pt x="393563" y="34652"/>
                    <a:pt x="394478" y="34881"/>
                    <a:pt x="395392" y="35338"/>
                  </a:cubicBezTo>
                  <a:cubicBezTo>
                    <a:pt x="396764" y="35795"/>
                    <a:pt x="397907" y="36481"/>
                    <a:pt x="399278" y="37167"/>
                  </a:cubicBezTo>
                  <a:cubicBezTo>
                    <a:pt x="399735" y="37395"/>
                    <a:pt x="400421" y="37624"/>
                    <a:pt x="400878" y="37852"/>
                  </a:cubicBezTo>
                  <a:cubicBezTo>
                    <a:pt x="401793" y="38310"/>
                    <a:pt x="402936" y="38767"/>
                    <a:pt x="403850" y="39453"/>
                  </a:cubicBezTo>
                  <a:cubicBezTo>
                    <a:pt x="404307" y="39681"/>
                    <a:pt x="404765" y="39910"/>
                    <a:pt x="405222" y="40138"/>
                  </a:cubicBezTo>
                  <a:cubicBezTo>
                    <a:pt x="406593" y="40824"/>
                    <a:pt x="407965" y="41739"/>
                    <a:pt x="409565" y="42424"/>
                  </a:cubicBezTo>
                  <a:cubicBezTo>
                    <a:pt x="409565" y="42424"/>
                    <a:pt x="409565" y="42424"/>
                    <a:pt x="409565" y="42424"/>
                  </a:cubicBezTo>
                  <a:cubicBezTo>
                    <a:pt x="420309" y="48597"/>
                    <a:pt x="430139" y="55455"/>
                    <a:pt x="439055" y="62541"/>
                  </a:cubicBezTo>
                  <a:cubicBezTo>
                    <a:pt x="442712" y="65513"/>
                    <a:pt x="446141" y="68256"/>
                    <a:pt x="449570" y="71457"/>
                  </a:cubicBezTo>
                  <a:cubicBezTo>
                    <a:pt x="464886" y="84944"/>
                    <a:pt x="477459" y="100260"/>
                    <a:pt x="487746" y="116719"/>
                  </a:cubicBezTo>
                  <a:cubicBezTo>
                    <a:pt x="492318" y="124035"/>
                    <a:pt x="496433" y="131807"/>
                    <a:pt x="500091" y="139808"/>
                  </a:cubicBezTo>
                  <a:cubicBezTo>
                    <a:pt x="501005" y="141865"/>
                    <a:pt x="501920" y="143923"/>
                    <a:pt x="502605" y="145980"/>
                  </a:cubicBezTo>
                  <a:cubicBezTo>
                    <a:pt x="504206" y="150095"/>
                    <a:pt x="505806" y="154210"/>
                    <a:pt x="507406" y="158553"/>
                  </a:cubicBezTo>
                  <a:cubicBezTo>
                    <a:pt x="508092" y="160611"/>
                    <a:pt x="508778" y="162897"/>
                    <a:pt x="509463" y="164954"/>
                  </a:cubicBezTo>
                  <a:cubicBezTo>
                    <a:pt x="513350" y="177984"/>
                    <a:pt x="516321" y="191472"/>
                    <a:pt x="518379" y="205873"/>
                  </a:cubicBezTo>
                  <a:cubicBezTo>
                    <a:pt x="519065" y="210674"/>
                    <a:pt x="519522" y="215475"/>
                    <a:pt x="519979" y="220504"/>
                  </a:cubicBezTo>
                  <a:cubicBezTo>
                    <a:pt x="520208" y="223247"/>
                    <a:pt x="520436" y="226219"/>
                    <a:pt x="520665" y="228962"/>
                  </a:cubicBezTo>
                  <a:cubicBezTo>
                    <a:pt x="520665" y="246564"/>
                    <a:pt x="520436" y="263252"/>
                    <a:pt x="519065" y="279940"/>
                  </a:cubicBezTo>
                  <a:close/>
                </a:path>
              </a:pathLst>
            </a:custGeom>
            <a:solidFill>
              <a:srgbClr val="000000"/>
            </a:solidFill>
            <a:ln w="2286" cap="flat">
              <a:noFill/>
              <a:prstDash val="solid"/>
              <a:miter/>
            </a:ln>
          </p:spPr>
          <p:txBody>
            <a:bodyPr rtlCol="0" anchor="ctr"/>
            <a:lstStyle/>
            <a:p>
              <a:endParaRPr lang="en-US"/>
            </a:p>
          </p:txBody>
        </p:sp>
        <p:sp>
          <p:nvSpPr>
            <p:cNvPr id="2122" name="Freeform 2114">
              <a:extLst>
                <a:ext uri="{FF2B5EF4-FFF2-40B4-BE49-F238E27FC236}">
                  <a16:creationId xmlns:a16="http://schemas.microsoft.com/office/drawing/2014/main" id="{43B2357F-3FCA-955E-231D-3D794B394D4C}"/>
                </a:ext>
              </a:extLst>
            </p:cNvPr>
            <p:cNvSpPr/>
            <p:nvPr/>
          </p:nvSpPr>
          <p:spPr>
            <a:xfrm>
              <a:off x="3087614" y="5019422"/>
              <a:ext cx="254860" cy="244361"/>
            </a:xfrm>
            <a:custGeom>
              <a:avLst/>
              <a:gdLst>
                <a:gd name="connsiteX0" fmla="*/ 32599 w 254860"/>
                <a:gd name="connsiteY0" fmla="*/ 205687 h 244361"/>
                <a:gd name="connsiteX1" fmla="*/ 116723 w 254860"/>
                <a:gd name="connsiteY1" fmla="*/ 244321 h 244361"/>
                <a:gd name="connsiteX2" fmla="*/ 248397 w 254860"/>
                <a:gd name="connsiteY2" fmla="*/ 162710 h 244361"/>
                <a:gd name="connsiteX3" fmla="*/ 226223 w 254860"/>
                <a:gd name="connsiteY3" fmla="*/ 46353 h 244361"/>
                <a:gd name="connsiteX4" fmla="*/ 128611 w 254860"/>
                <a:gd name="connsiteY4" fmla="*/ 176 h 244361"/>
                <a:gd name="connsiteX5" fmla="*/ 45172 w 254860"/>
                <a:gd name="connsiteY5" fmla="*/ 32408 h 244361"/>
                <a:gd name="connsiteX6" fmla="*/ 32599 w 254860"/>
                <a:gd name="connsiteY6" fmla="*/ 205687 h 244361"/>
                <a:gd name="connsiteX7" fmla="*/ 79690 w 254860"/>
                <a:gd name="connsiteY7" fmla="*/ 29665 h 244361"/>
                <a:gd name="connsiteX8" fmla="*/ 110094 w 254860"/>
                <a:gd name="connsiteY8" fmla="*/ 18921 h 244361"/>
                <a:gd name="connsiteX9" fmla="*/ 209078 w 254860"/>
                <a:gd name="connsiteY9" fmla="*/ 46810 h 244361"/>
                <a:gd name="connsiteX10" fmla="*/ 216164 w 254860"/>
                <a:gd name="connsiteY10" fmla="*/ 55268 h 244361"/>
                <a:gd name="connsiteX11" fmla="*/ 216164 w 254860"/>
                <a:gd name="connsiteY11" fmla="*/ 55268 h 244361"/>
                <a:gd name="connsiteX12" fmla="*/ 218679 w 254860"/>
                <a:gd name="connsiteY12" fmla="*/ 58469 h 244361"/>
                <a:gd name="connsiteX13" fmla="*/ 218679 w 254860"/>
                <a:gd name="connsiteY13" fmla="*/ 58469 h 244361"/>
                <a:gd name="connsiteX14" fmla="*/ 220965 w 254860"/>
                <a:gd name="connsiteY14" fmla="*/ 61898 h 244361"/>
                <a:gd name="connsiteX15" fmla="*/ 220965 w 254860"/>
                <a:gd name="connsiteY15" fmla="*/ 61898 h 244361"/>
                <a:gd name="connsiteX16" fmla="*/ 223251 w 254860"/>
                <a:gd name="connsiteY16" fmla="*/ 65327 h 244361"/>
                <a:gd name="connsiteX17" fmla="*/ 223251 w 254860"/>
                <a:gd name="connsiteY17" fmla="*/ 65327 h 244361"/>
                <a:gd name="connsiteX18" fmla="*/ 225308 w 254860"/>
                <a:gd name="connsiteY18" fmla="*/ 68984 h 244361"/>
                <a:gd name="connsiteX19" fmla="*/ 225308 w 254860"/>
                <a:gd name="connsiteY19" fmla="*/ 68984 h 244361"/>
                <a:gd name="connsiteX20" fmla="*/ 227366 w 254860"/>
                <a:gd name="connsiteY20" fmla="*/ 72642 h 244361"/>
                <a:gd name="connsiteX21" fmla="*/ 227366 w 254860"/>
                <a:gd name="connsiteY21" fmla="*/ 72642 h 244361"/>
                <a:gd name="connsiteX22" fmla="*/ 239024 w 254860"/>
                <a:gd name="connsiteY22" fmla="*/ 104417 h 244361"/>
                <a:gd name="connsiteX23" fmla="*/ 239024 w 254860"/>
                <a:gd name="connsiteY23" fmla="*/ 104646 h 244361"/>
                <a:gd name="connsiteX24" fmla="*/ 239710 w 254860"/>
                <a:gd name="connsiteY24" fmla="*/ 108075 h 244361"/>
                <a:gd name="connsiteX25" fmla="*/ 239939 w 254860"/>
                <a:gd name="connsiteY25" fmla="*/ 108989 h 244361"/>
                <a:gd name="connsiteX26" fmla="*/ 240396 w 254860"/>
                <a:gd name="connsiteY26" fmla="*/ 111961 h 244361"/>
                <a:gd name="connsiteX27" fmla="*/ 240625 w 254860"/>
                <a:gd name="connsiteY27" fmla="*/ 113333 h 244361"/>
                <a:gd name="connsiteX28" fmla="*/ 240853 w 254860"/>
                <a:gd name="connsiteY28" fmla="*/ 116076 h 244361"/>
                <a:gd name="connsiteX29" fmla="*/ 241082 w 254860"/>
                <a:gd name="connsiteY29" fmla="*/ 117676 h 244361"/>
                <a:gd name="connsiteX30" fmla="*/ 241310 w 254860"/>
                <a:gd name="connsiteY30" fmla="*/ 120191 h 244361"/>
                <a:gd name="connsiteX31" fmla="*/ 241310 w 254860"/>
                <a:gd name="connsiteY31" fmla="*/ 122020 h 244361"/>
                <a:gd name="connsiteX32" fmla="*/ 241310 w 254860"/>
                <a:gd name="connsiteY32" fmla="*/ 124534 h 244361"/>
                <a:gd name="connsiteX33" fmla="*/ 241310 w 254860"/>
                <a:gd name="connsiteY33" fmla="*/ 126592 h 244361"/>
                <a:gd name="connsiteX34" fmla="*/ 241310 w 254860"/>
                <a:gd name="connsiteY34" fmla="*/ 128878 h 244361"/>
                <a:gd name="connsiteX35" fmla="*/ 241082 w 254860"/>
                <a:gd name="connsiteY35" fmla="*/ 130935 h 244361"/>
                <a:gd name="connsiteX36" fmla="*/ 240853 w 254860"/>
                <a:gd name="connsiteY36" fmla="*/ 133221 h 244361"/>
                <a:gd name="connsiteX37" fmla="*/ 240625 w 254860"/>
                <a:gd name="connsiteY37" fmla="*/ 135278 h 244361"/>
                <a:gd name="connsiteX38" fmla="*/ 240396 w 254860"/>
                <a:gd name="connsiteY38" fmla="*/ 137564 h 244361"/>
                <a:gd name="connsiteX39" fmla="*/ 239939 w 254860"/>
                <a:gd name="connsiteY39" fmla="*/ 139850 h 244361"/>
                <a:gd name="connsiteX40" fmla="*/ 239482 w 254860"/>
                <a:gd name="connsiteY40" fmla="*/ 142136 h 244361"/>
                <a:gd name="connsiteX41" fmla="*/ 239024 w 254860"/>
                <a:gd name="connsiteY41" fmla="*/ 144422 h 244361"/>
                <a:gd name="connsiteX42" fmla="*/ 238567 w 254860"/>
                <a:gd name="connsiteY42" fmla="*/ 146480 h 244361"/>
                <a:gd name="connsiteX43" fmla="*/ 237881 w 254860"/>
                <a:gd name="connsiteY43" fmla="*/ 148766 h 244361"/>
                <a:gd name="connsiteX44" fmla="*/ 237196 w 254860"/>
                <a:gd name="connsiteY44" fmla="*/ 150823 h 244361"/>
                <a:gd name="connsiteX45" fmla="*/ 236510 w 254860"/>
                <a:gd name="connsiteY45" fmla="*/ 153109 h 244361"/>
                <a:gd name="connsiteX46" fmla="*/ 235824 w 254860"/>
                <a:gd name="connsiteY46" fmla="*/ 155167 h 244361"/>
                <a:gd name="connsiteX47" fmla="*/ 234910 w 254860"/>
                <a:gd name="connsiteY47" fmla="*/ 157453 h 244361"/>
                <a:gd name="connsiteX48" fmla="*/ 233995 w 254860"/>
                <a:gd name="connsiteY48" fmla="*/ 159510 h 244361"/>
                <a:gd name="connsiteX49" fmla="*/ 232852 w 254860"/>
                <a:gd name="connsiteY49" fmla="*/ 161796 h 244361"/>
                <a:gd name="connsiteX50" fmla="*/ 231938 w 254860"/>
                <a:gd name="connsiteY50" fmla="*/ 163853 h 244361"/>
                <a:gd name="connsiteX51" fmla="*/ 230566 w 254860"/>
                <a:gd name="connsiteY51" fmla="*/ 166368 h 244361"/>
                <a:gd name="connsiteX52" fmla="*/ 229652 w 254860"/>
                <a:gd name="connsiteY52" fmla="*/ 168197 h 244361"/>
                <a:gd name="connsiteX53" fmla="*/ 228052 w 254860"/>
                <a:gd name="connsiteY53" fmla="*/ 170711 h 244361"/>
                <a:gd name="connsiteX54" fmla="*/ 226909 w 254860"/>
                <a:gd name="connsiteY54" fmla="*/ 172312 h 244361"/>
                <a:gd name="connsiteX55" fmla="*/ 225080 w 254860"/>
                <a:gd name="connsiteY55" fmla="*/ 175055 h 244361"/>
                <a:gd name="connsiteX56" fmla="*/ 224165 w 254860"/>
                <a:gd name="connsiteY56" fmla="*/ 176426 h 244361"/>
                <a:gd name="connsiteX57" fmla="*/ 221194 w 254860"/>
                <a:gd name="connsiteY57" fmla="*/ 180541 h 244361"/>
                <a:gd name="connsiteX58" fmla="*/ 221194 w 254860"/>
                <a:gd name="connsiteY58" fmla="*/ 180541 h 244361"/>
                <a:gd name="connsiteX59" fmla="*/ 218908 w 254860"/>
                <a:gd name="connsiteY59" fmla="*/ 183284 h 244361"/>
                <a:gd name="connsiteX60" fmla="*/ 212278 w 254860"/>
                <a:gd name="connsiteY60" fmla="*/ 191285 h 244361"/>
                <a:gd name="connsiteX61" fmla="*/ 207706 w 254860"/>
                <a:gd name="connsiteY61" fmla="*/ 196543 h 244361"/>
                <a:gd name="connsiteX62" fmla="*/ 202906 w 254860"/>
                <a:gd name="connsiteY62" fmla="*/ 201572 h 244361"/>
                <a:gd name="connsiteX63" fmla="*/ 197876 w 254860"/>
                <a:gd name="connsiteY63" fmla="*/ 206373 h 244361"/>
                <a:gd name="connsiteX64" fmla="*/ 180731 w 254860"/>
                <a:gd name="connsiteY64" fmla="*/ 218717 h 244361"/>
                <a:gd name="connsiteX65" fmla="*/ 178217 w 254860"/>
                <a:gd name="connsiteY65" fmla="*/ 220089 h 244361"/>
                <a:gd name="connsiteX66" fmla="*/ 175702 w 254860"/>
                <a:gd name="connsiteY66" fmla="*/ 221461 h 244361"/>
                <a:gd name="connsiteX67" fmla="*/ 170444 w 254860"/>
                <a:gd name="connsiteY67" fmla="*/ 223747 h 244361"/>
                <a:gd name="connsiteX68" fmla="*/ 165187 w 254860"/>
                <a:gd name="connsiteY68" fmla="*/ 225804 h 244361"/>
                <a:gd name="connsiteX69" fmla="*/ 162443 w 254860"/>
                <a:gd name="connsiteY69" fmla="*/ 226718 h 244361"/>
                <a:gd name="connsiteX70" fmla="*/ 156957 w 254860"/>
                <a:gd name="connsiteY70" fmla="*/ 228090 h 244361"/>
                <a:gd name="connsiteX71" fmla="*/ 148727 w 254860"/>
                <a:gd name="connsiteY71" fmla="*/ 229462 h 244361"/>
                <a:gd name="connsiteX72" fmla="*/ 145984 w 254860"/>
                <a:gd name="connsiteY72" fmla="*/ 229690 h 244361"/>
                <a:gd name="connsiteX73" fmla="*/ 140269 w 254860"/>
                <a:gd name="connsiteY73" fmla="*/ 229919 h 244361"/>
                <a:gd name="connsiteX74" fmla="*/ 137297 w 254860"/>
                <a:gd name="connsiteY74" fmla="*/ 229919 h 244361"/>
                <a:gd name="connsiteX75" fmla="*/ 111466 w 254860"/>
                <a:gd name="connsiteY75" fmla="*/ 227176 h 244361"/>
                <a:gd name="connsiteX76" fmla="*/ 100721 w 254860"/>
                <a:gd name="connsiteY76" fmla="*/ 225118 h 244361"/>
                <a:gd name="connsiteX77" fmla="*/ 87005 w 254860"/>
                <a:gd name="connsiteY77" fmla="*/ 221232 h 244361"/>
                <a:gd name="connsiteX78" fmla="*/ 77176 w 254860"/>
                <a:gd name="connsiteY78" fmla="*/ 217346 h 244361"/>
                <a:gd name="connsiteX79" fmla="*/ 45172 w 254860"/>
                <a:gd name="connsiteY79" fmla="*/ 194714 h 244361"/>
                <a:gd name="connsiteX80" fmla="*/ 35570 w 254860"/>
                <a:gd name="connsiteY80" fmla="*/ 182599 h 244361"/>
                <a:gd name="connsiteX81" fmla="*/ 32827 w 254860"/>
                <a:gd name="connsiteY81" fmla="*/ 178255 h 244361"/>
                <a:gd name="connsiteX82" fmla="*/ 31913 w 254860"/>
                <a:gd name="connsiteY82" fmla="*/ 176655 h 244361"/>
                <a:gd name="connsiteX83" fmla="*/ 30313 w 254860"/>
                <a:gd name="connsiteY83" fmla="*/ 173683 h 244361"/>
                <a:gd name="connsiteX84" fmla="*/ 29170 w 254860"/>
                <a:gd name="connsiteY84" fmla="*/ 171626 h 244361"/>
                <a:gd name="connsiteX85" fmla="*/ 28027 w 254860"/>
                <a:gd name="connsiteY85" fmla="*/ 169111 h 244361"/>
                <a:gd name="connsiteX86" fmla="*/ 26884 w 254860"/>
                <a:gd name="connsiteY86" fmla="*/ 166597 h 244361"/>
                <a:gd name="connsiteX87" fmla="*/ 25969 w 254860"/>
                <a:gd name="connsiteY87" fmla="*/ 164311 h 244361"/>
                <a:gd name="connsiteX88" fmla="*/ 24826 w 254860"/>
                <a:gd name="connsiteY88" fmla="*/ 161567 h 244361"/>
                <a:gd name="connsiteX89" fmla="*/ 24140 w 254860"/>
                <a:gd name="connsiteY89" fmla="*/ 159510 h 244361"/>
                <a:gd name="connsiteX90" fmla="*/ 22997 w 254860"/>
                <a:gd name="connsiteY90" fmla="*/ 156538 h 244361"/>
                <a:gd name="connsiteX91" fmla="*/ 22540 w 254860"/>
                <a:gd name="connsiteY91" fmla="*/ 154709 h 244361"/>
                <a:gd name="connsiteX92" fmla="*/ 21626 w 254860"/>
                <a:gd name="connsiteY92" fmla="*/ 151509 h 244361"/>
                <a:gd name="connsiteX93" fmla="*/ 21169 w 254860"/>
                <a:gd name="connsiteY93" fmla="*/ 150137 h 244361"/>
                <a:gd name="connsiteX94" fmla="*/ 20254 w 254860"/>
                <a:gd name="connsiteY94" fmla="*/ 146480 h 244361"/>
                <a:gd name="connsiteX95" fmla="*/ 20254 w 254860"/>
                <a:gd name="connsiteY95" fmla="*/ 146480 h 244361"/>
                <a:gd name="connsiteX96" fmla="*/ 79690 w 254860"/>
                <a:gd name="connsiteY96" fmla="*/ 29665 h 244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54860" h="244361">
                  <a:moveTo>
                    <a:pt x="32599" y="205687"/>
                  </a:moveTo>
                  <a:cubicBezTo>
                    <a:pt x="61174" y="231976"/>
                    <a:pt x="95006" y="243406"/>
                    <a:pt x="116723" y="244321"/>
                  </a:cubicBezTo>
                  <a:cubicBezTo>
                    <a:pt x="184618" y="245692"/>
                    <a:pt x="231252" y="211631"/>
                    <a:pt x="248397" y="162710"/>
                  </a:cubicBezTo>
                  <a:cubicBezTo>
                    <a:pt x="263713" y="119048"/>
                    <a:pt x="249997" y="80414"/>
                    <a:pt x="226223" y="46353"/>
                  </a:cubicBezTo>
                  <a:cubicBezTo>
                    <a:pt x="203820" y="14120"/>
                    <a:pt x="168387" y="-1882"/>
                    <a:pt x="128611" y="176"/>
                  </a:cubicBezTo>
                  <a:cubicBezTo>
                    <a:pt x="97978" y="1776"/>
                    <a:pt x="70546" y="14120"/>
                    <a:pt x="45172" y="32408"/>
                  </a:cubicBezTo>
                  <a:cubicBezTo>
                    <a:pt x="-15407" y="75842"/>
                    <a:pt x="-10378" y="165911"/>
                    <a:pt x="32599" y="205687"/>
                  </a:cubicBezTo>
                  <a:close/>
                  <a:moveTo>
                    <a:pt x="79690" y="29665"/>
                  </a:moveTo>
                  <a:cubicBezTo>
                    <a:pt x="89749" y="25322"/>
                    <a:pt x="99807" y="21893"/>
                    <a:pt x="110094" y="18921"/>
                  </a:cubicBezTo>
                  <a:cubicBezTo>
                    <a:pt x="148956" y="7491"/>
                    <a:pt x="183475" y="19378"/>
                    <a:pt x="209078" y="46810"/>
                  </a:cubicBezTo>
                  <a:cubicBezTo>
                    <a:pt x="211592" y="49553"/>
                    <a:pt x="213878" y="52297"/>
                    <a:pt x="216164" y="55268"/>
                  </a:cubicBezTo>
                  <a:cubicBezTo>
                    <a:pt x="216164" y="55268"/>
                    <a:pt x="216164" y="55268"/>
                    <a:pt x="216164" y="55268"/>
                  </a:cubicBezTo>
                  <a:cubicBezTo>
                    <a:pt x="217079" y="56411"/>
                    <a:pt x="217765" y="57554"/>
                    <a:pt x="218679" y="58469"/>
                  </a:cubicBezTo>
                  <a:cubicBezTo>
                    <a:pt x="218679" y="58469"/>
                    <a:pt x="218679" y="58469"/>
                    <a:pt x="218679" y="58469"/>
                  </a:cubicBezTo>
                  <a:cubicBezTo>
                    <a:pt x="219593" y="59612"/>
                    <a:pt x="220279" y="60755"/>
                    <a:pt x="220965" y="61898"/>
                  </a:cubicBezTo>
                  <a:cubicBezTo>
                    <a:pt x="220965" y="61898"/>
                    <a:pt x="220965" y="61898"/>
                    <a:pt x="220965" y="61898"/>
                  </a:cubicBezTo>
                  <a:cubicBezTo>
                    <a:pt x="221651" y="63041"/>
                    <a:pt x="222565" y="64184"/>
                    <a:pt x="223251" y="65327"/>
                  </a:cubicBezTo>
                  <a:cubicBezTo>
                    <a:pt x="223251" y="65327"/>
                    <a:pt x="223251" y="65327"/>
                    <a:pt x="223251" y="65327"/>
                  </a:cubicBezTo>
                  <a:cubicBezTo>
                    <a:pt x="223937" y="66470"/>
                    <a:pt x="224623" y="67613"/>
                    <a:pt x="225308" y="68984"/>
                  </a:cubicBezTo>
                  <a:cubicBezTo>
                    <a:pt x="225308" y="68984"/>
                    <a:pt x="225308" y="68984"/>
                    <a:pt x="225308" y="68984"/>
                  </a:cubicBezTo>
                  <a:cubicBezTo>
                    <a:pt x="225994" y="70127"/>
                    <a:pt x="226680" y="71499"/>
                    <a:pt x="227366" y="72642"/>
                  </a:cubicBezTo>
                  <a:cubicBezTo>
                    <a:pt x="227366" y="72642"/>
                    <a:pt x="227366" y="72642"/>
                    <a:pt x="227366" y="72642"/>
                  </a:cubicBezTo>
                  <a:cubicBezTo>
                    <a:pt x="232852" y="82700"/>
                    <a:pt x="236738" y="93445"/>
                    <a:pt x="239024" y="104417"/>
                  </a:cubicBezTo>
                  <a:cubicBezTo>
                    <a:pt x="239024" y="104417"/>
                    <a:pt x="239024" y="104646"/>
                    <a:pt x="239024" y="104646"/>
                  </a:cubicBezTo>
                  <a:cubicBezTo>
                    <a:pt x="239253" y="105789"/>
                    <a:pt x="239482" y="106932"/>
                    <a:pt x="239710" y="108075"/>
                  </a:cubicBezTo>
                  <a:cubicBezTo>
                    <a:pt x="239710" y="108304"/>
                    <a:pt x="239939" y="108761"/>
                    <a:pt x="239939" y="108989"/>
                  </a:cubicBezTo>
                  <a:cubicBezTo>
                    <a:pt x="240167" y="109904"/>
                    <a:pt x="240167" y="111047"/>
                    <a:pt x="240396" y="111961"/>
                  </a:cubicBezTo>
                  <a:cubicBezTo>
                    <a:pt x="240396" y="112418"/>
                    <a:pt x="240625" y="112876"/>
                    <a:pt x="240625" y="113333"/>
                  </a:cubicBezTo>
                  <a:cubicBezTo>
                    <a:pt x="240625" y="114247"/>
                    <a:pt x="240853" y="115162"/>
                    <a:pt x="240853" y="116076"/>
                  </a:cubicBezTo>
                  <a:cubicBezTo>
                    <a:pt x="240853" y="116533"/>
                    <a:pt x="240853" y="117219"/>
                    <a:pt x="241082" y="117676"/>
                  </a:cubicBezTo>
                  <a:cubicBezTo>
                    <a:pt x="241082" y="118591"/>
                    <a:pt x="241082" y="119505"/>
                    <a:pt x="241310" y="120191"/>
                  </a:cubicBezTo>
                  <a:cubicBezTo>
                    <a:pt x="241310" y="120877"/>
                    <a:pt x="241310" y="121334"/>
                    <a:pt x="241310" y="122020"/>
                  </a:cubicBezTo>
                  <a:cubicBezTo>
                    <a:pt x="241310" y="122934"/>
                    <a:pt x="241310" y="123620"/>
                    <a:pt x="241310" y="124534"/>
                  </a:cubicBezTo>
                  <a:cubicBezTo>
                    <a:pt x="241310" y="125220"/>
                    <a:pt x="241310" y="125906"/>
                    <a:pt x="241310" y="126592"/>
                  </a:cubicBezTo>
                  <a:cubicBezTo>
                    <a:pt x="241310" y="127277"/>
                    <a:pt x="241310" y="128192"/>
                    <a:pt x="241310" y="128878"/>
                  </a:cubicBezTo>
                  <a:cubicBezTo>
                    <a:pt x="241310" y="129563"/>
                    <a:pt x="241310" y="130249"/>
                    <a:pt x="241082" y="130935"/>
                  </a:cubicBezTo>
                  <a:cubicBezTo>
                    <a:pt x="241082" y="131621"/>
                    <a:pt x="240853" y="132535"/>
                    <a:pt x="240853" y="133221"/>
                  </a:cubicBezTo>
                  <a:cubicBezTo>
                    <a:pt x="240853" y="133907"/>
                    <a:pt x="240625" y="134593"/>
                    <a:pt x="240625" y="135278"/>
                  </a:cubicBezTo>
                  <a:cubicBezTo>
                    <a:pt x="240625" y="135964"/>
                    <a:pt x="240396" y="136879"/>
                    <a:pt x="240396" y="137564"/>
                  </a:cubicBezTo>
                  <a:cubicBezTo>
                    <a:pt x="240396" y="138250"/>
                    <a:pt x="240167" y="138936"/>
                    <a:pt x="239939" y="139850"/>
                  </a:cubicBezTo>
                  <a:cubicBezTo>
                    <a:pt x="239710" y="140536"/>
                    <a:pt x="239710" y="141222"/>
                    <a:pt x="239482" y="142136"/>
                  </a:cubicBezTo>
                  <a:cubicBezTo>
                    <a:pt x="239253" y="142822"/>
                    <a:pt x="239253" y="143508"/>
                    <a:pt x="239024" y="144422"/>
                  </a:cubicBezTo>
                  <a:cubicBezTo>
                    <a:pt x="238796" y="145108"/>
                    <a:pt x="238796" y="145794"/>
                    <a:pt x="238567" y="146480"/>
                  </a:cubicBezTo>
                  <a:cubicBezTo>
                    <a:pt x="238339" y="147166"/>
                    <a:pt x="238110" y="148080"/>
                    <a:pt x="237881" y="148766"/>
                  </a:cubicBezTo>
                  <a:cubicBezTo>
                    <a:pt x="237653" y="149452"/>
                    <a:pt x="237424" y="150137"/>
                    <a:pt x="237196" y="150823"/>
                  </a:cubicBezTo>
                  <a:cubicBezTo>
                    <a:pt x="236967" y="151509"/>
                    <a:pt x="236738" y="152423"/>
                    <a:pt x="236510" y="153109"/>
                  </a:cubicBezTo>
                  <a:cubicBezTo>
                    <a:pt x="236281" y="153795"/>
                    <a:pt x="236053" y="154481"/>
                    <a:pt x="235824" y="155167"/>
                  </a:cubicBezTo>
                  <a:cubicBezTo>
                    <a:pt x="235595" y="155852"/>
                    <a:pt x="235138" y="156767"/>
                    <a:pt x="234910" y="157453"/>
                  </a:cubicBezTo>
                  <a:cubicBezTo>
                    <a:pt x="234681" y="158138"/>
                    <a:pt x="234452" y="158824"/>
                    <a:pt x="233995" y="159510"/>
                  </a:cubicBezTo>
                  <a:cubicBezTo>
                    <a:pt x="233538" y="160196"/>
                    <a:pt x="233309" y="161110"/>
                    <a:pt x="232852" y="161796"/>
                  </a:cubicBezTo>
                  <a:cubicBezTo>
                    <a:pt x="232624" y="162482"/>
                    <a:pt x="232166" y="163168"/>
                    <a:pt x="231938" y="163853"/>
                  </a:cubicBezTo>
                  <a:cubicBezTo>
                    <a:pt x="231481" y="164768"/>
                    <a:pt x="231023" y="165454"/>
                    <a:pt x="230566" y="166368"/>
                  </a:cubicBezTo>
                  <a:cubicBezTo>
                    <a:pt x="230338" y="167054"/>
                    <a:pt x="229880" y="167511"/>
                    <a:pt x="229652" y="168197"/>
                  </a:cubicBezTo>
                  <a:cubicBezTo>
                    <a:pt x="229195" y="169111"/>
                    <a:pt x="228737" y="169797"/>
                    <a:pt x="228052" y="170711"/>
                  </a:cubicBezTo>
                  <a:cubicBezTo>
                    <a:pt x="227594" y="171169"/>
                    <a:pt x="227366" y="171854"/>
                    <a:pt x="226909" y="172312"/>
                  </a:cubicBezTo>
                  <a:cubicBezTo>
                    <a:pt x="226223" y="173226"/>
                    <a:pt x="225766" y="174140"/>
                    <a:pt x="225080" y="175055"/>
                  </a:cubicBezTo>
                  <a:cubicBezTo>
                    <a:pt x="224851" y="175512"/>
                    <a:pt x="224394" y="175969"/>
                    <a:pt x="224165" y="176426"/>
                  </a:cubicBezTo>
                  <a:cubicBezTo>
                    <a:pt x="223251" y="177798"/>
                    <a:pt x="222108" y="179170"/>
                    <a:pt x="221194" y="180541"/>
                  </a:cubicBezTo>
                  <a:cubicBezTo>
                    <a:pt x="221194" y="180541"/>
                    <a:pt x="221194" y="180541"/>
                    <a:pt x="221194" y="180541"/>
                  </a:cubicBezTo>
                  <a:cubicBezTo>
                    <a:pt x="220508" y="181456"/>
                    <a:pt x="219822" y="182370"/>
                    <a:pt x="218908" y="183284"/>
                  </a:cubicBezTo>
                  <a:cubicBezTo>
                    <a:pt x="216622" y="186028"/>
                    <a:pt x="214564" y="188771"/>
                    <a:pt x="212278" y="191285"/>
                  </a:cubicBezTo>
                  <a:cubicBezTo>
                    <a:pt x="210678" y="193114"/>
                    <a:pt x="209306" y="194714"/>
                    <a:pt x="207706" y="196543"/>
                  </a:cubicBezTo>
                  <a:cubicBezTo>
                    <a:pt x="206106" y="198143"/>
                    <a:pt x="204506" y="199972"/>
                    <a:pt x="202906" y="201572"/>
                  </a:cubicBezTo>
                  <a:cubicBezTo>
                    <a:pt x="201305" y="203173"/>
                    <a:pt x="199477" y="204773"/>
                    <a:pt x="197876" y="206373"/>
                  </a:cubicBezTo>
                  <a:cubicBezTo>
                    <a:pt x="192619" y="210945"/>
                    <a:pt x="186904" y="215060"/>
                    <a:pt x="180731" y="218717"/>
                  </a:cubicBezTo>
                  <a:cubicBezTo>
                    <a:pt x="179817" y="219175"/>
                    <a:pt x="179131" y="219632"/>
                    <a:pt x="178217" y="220089"/>
                  </a:cubicBezTo>
                  <a:cubicBezTo>
                    <a:pt x="177302" y="220546"/>
                    <a:pt x="176388" y="221003"/>
                    <a:pt x="175702" y="221461"/>
                  </a:cubicBezTo>
                  <a:cubicBezTo>
                    <a:pt x="173873" y="222375"/>
                    <a:pt x="172273" y="223061"/>
                    <a:pt x="170444" y="223747"/>
                  </a:cubicBezTo>
                  <a:cubicBezTo>
                    <a:pt x="168616" y="224432"/>
                    <a:pt x="167015" y="225118"/>
                    <a:pt x="165187" y="225804"/>
                  </a:cubicBezTo>
                  <a:cubicBezTo>
                    <a:pt x="164272" y="226033"/>
                    <a:pt x="163358" y="226490"/>
                    <a:pt x="162443" y="226718"/>
                  </a:cubicBezTo>
                  <a:cubicBezTo>
                    <a:pt x="160615" y="227176"/>
                    <a:pt x="158786" y="227633"/>
                    <a:pt x="156957" y="228090"/>
                  </a:cubicBezTo>
                  <a:cubicBezTo>
                    <a:pt x="154214" y="228776"/>
                    <a:pt x="151471" y="229233"/>
                    <a:pt x="148727" y="229462"/>
                  </a:cubicBezTo>
                  <a:cubicBezTo>
                    <a:pt x="147813" y="229462"/>
                    <a:pt x="146899" y="229690"/>
                    <a:pt x="145984" y="229690"/>
                  </a:cubicBezTo>
                  <a:cubicBezTo>
                    <a:pt x="144155" y="229919"/>
                    <a:pt x="142098" y="229919"/>
                    <a:pt x="140269" y="229919"/>
                  </a:cubicBezTo>
                  <a:cubicBezTo>
                    <a:pt x="139355" y="229919"/>
                    <a:pt x="138440" y="229919"/>
                    <a:pt x="137297" y="229919"/>
                  </a:cubicBezTo>
                  <a:cubicBezTo>
                    <a:pt x="128611" y="229462"/>
                    <a:pt x="119924" y="228547"/>
                    <a:pt x="111466" y="227176"/>
                  </a:cubicBezTo>
                  <a:cubicBezTo>
                    <a:pt x="107808" y="226490"/>
                    <a:pt x="104379" y="225804"/>
                    <a:pt x="100721" y="225118"/>
                  </a:cubicBezTo>
                  <a:cubicBezTo>
                    <a:pt x="95921" y="223975"/>
                    <a:pt x="91349" y="222832"/>
                    <a:pt x="87005" y="221232"/>
                  </a:cubicBezTo>
                  <a:cubicBezTo>
                    <a:pt x="83576" y="220089"/>
                    <a:pt x="80376" y="218717"/>
                    <a:pt x="77176" y="217346"/>
                  </a:cubicBezTo>
                  <a:cubicBezTo>
                    <a:pt x="65288" y="212088"/>
                    <a:pt x="54544" y="204773"/>
                    <a:pt x="45172" y="194714"/>
                  </a:cubicBezTo>
                  <a:cubicBezTo>
                    <a:pt x="41743" y="191057"/>
                    <a:pt x="38542" y="186942"/>
                    <a:pt x="35570" y="182599"/>
                  </a:cubicBezTo>
                  <a:cubicBezTo>
                    <a:pt x="34656" y="181227"/>
                    <a:pt x="33742" y="179627"/>
                    <a:pt x="32827" y="178255"/>
                  </a:cubicBezTo>
                  <a:cubicBezTo>
                    <a:pt x="32599" y="177798"/>
                    <a:pt x="32141" y="177112"/>
                    <a:pt x="31913" y="176655"/>
                  </a:cubicBezTo>
                  <a:cubicBezTo>
                    <a:pt x="31456" y="175741"/>
                    <a:pt x="30770" y="174826"/>
                    <a:pt x="30313" y="173683"/>
                  </a:cubicBezTo>
                  <a:cubicBezTo>
                    <a:pt x="29855" y="172997"/>
                    <a:pt x="29627" y="172312"/>
                    <a:pt x="29170" y="171626"/>
                  </a:cubicBezTo>
                  <a:cubicBezTo>
                    <a:pt x="28712" y="170711"/>
                    <a:pt x="28255" y="170026"/>
                    <a:pt x="28027" y="169111"/>
                  </a:cubicBezTo>
                  <a:cubicBezTo>
                    <a:pt x="27569" y="168197"/>
                    <a:pt x="27341" y="167511"/>
                    <a:pt x="26884" y="166597"/>
                  </a:cubicBezTo>
                  <a:cubicBezTo>
                    <a:pt x="26655" y="165911"/>
                    <a:pt x="26198" y="165225"/>
                    <a:pt x="25969" y="164311"/>
                  </a:cubicBezTo>
                  <a:cubicBezTo>
                    <a:pt x="25512" y="163396"/>
                    <a:pt x="25283" y="162482"/>
                    <a:pt x="24826" y="161567"/>
                  </a:cubicBezTo>
                  <a:cubicBezTo>
                    <a:pt x="24598" y="160882"/>
                    <a:pt x="24369" y="160196"/>
                    <a:pt x="24140" y="159510"/>
                  </a:cubicBezTo>
                  <a:cubicBezTo>
                    <a:pt x="23683" y="158596"/>
                    <a:pt x="23455" y="157453"/>
                    <a:pt x="22997" y="156538"/>
                  </a:cubicBezTo>
                  <a:cubicBezTo>
                    <a:pt x="22769" y="155852"/>
                    <a:pt x="22540" y="155395"/>
                    <a:pt x="22540" y="154709"/>
                  </a:cubicBezTo>
                  <a:cubicBezTo>
                    <a:pt x="22083" y="153566"/>
                    <a:pt x="21854" y="152652"/>
                    <a:pt x="21626" y="151509"/>
                  </a:cubicBezTo>
                  <a:cubicBezTo>
                    <a:pt x="21397" y="151052"/>
                    <a:pt x="21397" y="150595"/>
                    <a:pt x="21169" y="150137"/>
                  </a:cubicBezTo>
                  <a:cubicBezTo>
                    <a:pt x="20940" y="148994"/>
                    <a:pt x="20483" y="147623"/>
                    <a:pt x="20254" y="146480"/>
                  </a:cubicBezTo>
                  <a:cubicBezTo>
                    <a:pt x="20254" y="146480"/>
                    <a:pt x="20254" y="146480"/>
                    <a:pt x="20254" y="146480"/>
                  </a:cubicBezTo>
                  <a:cubicBezTo>
                    <a:pt x="8824" y="102817"/>
                    <a:pt x="25741" y="52982"/>
                    <a:pt x="79690" y="29665"/>
                  </a:cubicBezTo>
                  <a:close/>
                </a:path>
              </a:pathLst>
            </a:custGeom>
            <a:solidFill>
              <a:srgbClr val="000000"/>
            </a:solidFill>
            <a:ln w="2286" cap="flat">
              <a:noFill/>
              <a:prstDash val="solid"/>
              <a:miter/>
            </a:ln>
          </p:spPr>
          <p:txBody>
            <a:bodyPr rtlCol="0" anchor="ctr"/>
            <a:lstStyle/>
            <a:p>
              <a:endParaRPr lang="en-US"/>
            </a:p>
          </p:txBody>
        </p:sp>
        <p:sp>
          <p:nvSpPr>
            <p:cNvPr id="2123" name="Freeform 2115">
              <a:extLst>
                <a:ext uri="{FF2B5EF4-FFF2-40B4-BE49-F238E27FC236}">
                  <a16:creationId xmlns:a16="http://schemas.microsoft.com/office/drawing/2014/main" id="{2DAE68B6-CF39-D36A-B3C8-7E5E2113D0C0}"/>
                </a:ext>
              </a:extLst>
            </p:cNvPr>
            <p:cNvSpPr/>
            <p:nvPr/>
          </p:nvSpPr>
          <p:spPr>
            <a:xfrm>
              <a:off x="3520742" y="4420040"/>
              <a:ext cx="61794" cy="177791"/>
            </a:xfrm>
            <a:custGeom>
              <a:avLst/>
              <a:gdLst>
                <a:gd name="connsiteX0" fmla="*/ 14838 w 61794"/>
                <a:gd name="connsiteY0" fmla="*/ 3370 h 177791"/>
                <a:gd name="connsiteX1" fmla="*/ 1807 w 61794"/>
                <a:gd name="connsiteY1" fmla="*/ 3370 h 177791"/>
                <a:gd name="connsiteX2" fmla="*/ 3408 w 61794"/>
                <a:gd name="connsiteY2" fmla="*/ 14800 h 177791"/>
                <a:gd name="connsiteX3" fmla="*/ 18038 w 61794"/>
                <a:gd name="connsiteY3" fmla="*/ 30573 h 177791"/>
                <a:gd name="connsiteX4" fmla="*/ 36326 w 61794"/>
                <a:gd name="connsiteY4" fmla="*/ 151731 h 177791"/>
                <a:gd name="connsiteX5" fmla="*/ 26496 w 61794"/>
                <a:gd name="connsiteY5" fmla="*/ 177792 h 177791"/>
                <a:gd name="connsiteX6" fmla="*/ 31525 w 61794"/>
                <a:gd name="connsiteY6" fmla="*/ 176420 h 177791"/>
                <a:gd name="connsiteX7" fmla="*/ 49585 w 61794"/>
                <a:gd name="connsiteY7" fmla="*/ 52290 h 177791"/>
                <a:gd name="connsiteX8" fmla="*/ 14838 w 61794"/>
                <a:gd name="connsiteY8" fmla="*/ 3370 h 17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94" h="177791">
                  <a:moveTo>
                    <a:pt x="14838" y="3370"/>
                  </a:moveTo>
                  <a:cubicBezTo>
                    <a:pt x="10723" y="-288"/>
                    <a:pt x="5922" y="-1888"/>
                    <a:pt x="1807" y="3370"/>
                  </a:cubicBezTo>
                  <a:cubicBezTo>
                    <a:pt x="-1393" y="7485"/>
                    <a:pt x="-21" y="11371"/>
                    <a:pt x="3408" y="14800"/>
                  </a:cubicBezTo>
                  <a:cubicBezTo>
                    <a:pt x="8437" y="20058"/>
                    <a:pt x="13923" y="24858"/>
                    <a:pt x="18038" y="30573"/>
                  </a:cubicBezTo>
                  <a:cubicBezTo>
                    <a:pt x="45470" y="67606"/>
                    <a:pt x="56900" y="107154"/>
                    <a:pt x="36326" y="151731"/>
                  </a:cubicBezTo>
                  <a:cubicBezTo>
                    <a:pt x="32668" y="159961"/>
                    <a:pt x="26953" y="167505"/>
                    <a:pt x="26496" y="177792"/>
                  </a:cubicBezTo>
                  <a:cubicBezTo>
                    <a:pt x="29239" y="177106"/>
                    <a:pt x="30840" y="177106"/>
                    <a:pt x="31525" y="176420"/>
                  </a:cubicBezTo>
                  <a:cubicBezTo>
                    <a:pt x="65815" y="139158"/>
                    <a:pt x="69702" y="97096"/>
                    <a:pt x="49585" y="52290"/>
                  </a:cubicBezTo>
                  <a:cubicBezTo>
                    <a:pt x="41584" y="33774"/>
                    <a:pt x="29925" y="17086"/>
                    <a:pt x="14838" y="3370"/>
                  </a:cubicBezTo>
                  <a:close/>
                </a:path>
              </a:pathLst>
            </a:custGeom>
            <a:solidFill>
              <a:srgbClr val="000000"/>
            </a:solidFill>
            <a:ln w="2286" cap="flat">
              <a:noFill/>
              <a:prstDash val="solid"/>
              <a:miter/>
            </a:ln>
          </p:spPr>
          <p:txBody>
            <a:bodyPr rtlCol="0" anchor="ctr"/>
            <a:lstStyle/>
            <a:p>
              <a:endParaRPr lang="en-US"/>
            </a:p>
          </p:txBody>
        </p:sp>
        <p:sp>
          <p:nvSpPr>
            <p:cNvPr id="2124" name="Freeform 2116">
              <a:extLst>
                <a:ext uri="{FF2B5EF4-FFF2-40B4-BE49-F238E27FC236}">
                  <a16:creationId xmlns:a16="http://schemas.microsoft.com/office/drawing/2014/main" id="{265C6E5E-20C1-0AE5-FE15-A3F329F61F6B}"/>
                </a:ext>
              </a:extLst>
            </p:cNvPr>
            <p:cNvSpPr/>
            <p:nvPr/>
          </p:nvSpPr>
          <p:spPr>
            <a:xfrm>
              <a:off x="3311659" y="5243155"/>
              <a:ext cx="163798" cy="24434"/>
            </a:xfrm>
            <a:custGeom>
              <a:avLst/>
              <a:gdLst>
                <a:gd name="connsiteX0" fmla="*/ 5379 w 163798"/>
                <a:gd name="connsiteY0" fmla="*/ 14645 h 24434"/>
                <a:gd name="connsiteX1" fmla="*/ 26182 w 163798"/>
                <a:gd name="connsiteY1" fmla="*/ 19674 h 24434"/>
                <a:gd name="connsiteX2" fmla="*/ 60700 w 163798"/>
                <a:gd name="connsiteY2" fmla="*/ 22646 h 24434"/>
                <a:gd name="connsiteX3" fmla="*/ 163799 w 163798"/>
                <a:gd name="connsiteY3" fmla="*/ 17160 h 24434"/>
                <a:gd name="connsiteX4" fmla="*/ 139110 w 163798"/>
                <a:gd name="connsiteY4" fmla="*/ 10302 h 24434"/>
                <a:gd name="connsiteX5" fmla="*/ 9951 w 163798"/>
                <a:gd name="connsiteY5" fmla="*/ 243 h 24434"/>
                <a:gd name="connsiteX6" fmla="*/ 121 w 163798"/>
                <a:gd name="connsiteY6" fmla="*/ 6187 h 24434"/>
                <a:gd name="connsiteX7" fmla="*/ 5379 w 163798"/>
                <a:gd name="connsiteY7" fmla="*/ 14645 h 24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798" h="24434">
                  <a:moveTo>
                    <a:pt x="5379" y="14645"/>
                  </a:moveTo>
                  <a:cubicBezTo>
                    <a:pt x="12237" y="16931"/>
                    <a:pt x="18866" y="19903"/>
                    <a:pt x="26182" y="19674"/>
                  </a:cubicBezTo>
                  <a:cubicBezTo>
                    <a:pt x="37840" y="19446"/>
                    <a:pt x="49042" y="21732"/>
                    <a:pt x="60700" y="22646"/>
                  </a:cubicBezTo>
                  <a:cubicBezTo>
                    <a:pt x="95219" y="25161"/>
                    <a:pt x="129509" y="26304"/>
                    <a:pt x="163799" y="17160"/>
                  </a:cubicBezTo>
                  <a:cubicBezTo>
                    <a:pt x="155798" y="12588"/>
                    <a:pt x="147797" y="10759"/>
                    <a:pt x="139110" y="10302"/>
                  </a:cubicBezTo>
                  <a:cubicBezTo>
                    <a:pt x="96133" y="7787"/>
                    <a:pt x="52699" y="9387"/>
                    <a:pt x="9951" y="243"/>
                  </a:cubicBezTo>
                  <a:cubicBezTo>
                    <a:pt x="5150" y="-671"/>
                    <a:pt x="1264" y="929"/>
                    <a:pt x="121" y="6187"/>
                  </a:cubicBezTo>
                  <a:cubicBezTo>
                    <a:pt x="-565" y="10302"/>
                    <a:pt x="1721" y="13273"/>
                    <a:pt x="5379" y="14645"/>
                  </a:cubicBezTo>
                  <a:close/>
                </a:path>
              </a:pathLst>
            </a:custGeom>
            <a:solidFill>
              <a:srgbClr val="000000"/>
            </a:solidFill>
            <a:ln w="2286" cap="flat">
              <a:noFill/>
              <a:prstDash val="solid"/>
              <a:miter/>
            </a:ln>
          </p:spPr>
          <p:txBody>
            <a:bodyPr rtlCol="0" anchor="ctr"/>
            <a:lstStyle/>
            <a:p>
              <a:endParaRPr lang="en-US"/>
            </a:p>
          </p:txBody>
        </p:sp>
        <p:sp>
          <p:nvSpPr>
            <p:cNvPr id="2125" name="Freeform 2117">
              <a:extLst>
                <a:ext uri="{FF2B5EF4-FFF2-40B4-BE49-F238E27FC236}">
                  <a16:creationId xmlns:a16="http://schemas.microsoft.com/office/drawing/2014/main" id="{2388D55A-738B-DD92-48AC-2CFFF90D7FAF}"/>
                </a:ext>
              </a:extLst>
            </p:cNvPr>
            <p:cNvSpPr/>
            <p:nvPr/>
          </p:nvSpPr>
          <p:spPr>
            <a:xfrm>
              <a:off x="2475847" y="4854951"/>
              <a:ext cx="44748" cy="134471"/>
            </a:xfrm>
            <a:custGeom>
              <a:avLst/>
              <a:gdLst>
                <a:gd name="connsiteX0" fmla="*/ 44749 w 44748"/>
                <a:gd name="connsiteY0" fmla="*/ 134472 h 134471"/>
                <a:gd name="connsiteX1" fmla="*/ 40634 w 44748"/>
                <a:gd name="connsiteY1" fmla="*/ 124642 h 134471"/>
                <a:gd name="connsiteX2" fmla="*/ 27604 w 44748"/>
                <a:gd name="connsiteY2" fmla="*/ 12171 h 134471"/>
                <a:gd name="connsiteX3" fmla="*/ 25318 w 44748"/>
                <a:gd name="connsiteY3" fmla="*/ 1198 h 134471"/>
                <a:gd name="connsiteX4" fmla="*/ 11830 w 44748"/>
                <a:gd name="connsiteY4" fmla="*/ 7370 h 134471"/>
                <a:gd name="connsiteX5" fmla="*/ 1772 w 44748"/>
                <a:gd name="connsiteY5" fmla="*/ 81208 h 134471"/>
                <a:gd name="connsiteX6" fmla="*/ 44749 w 44748"/>
                <a:gd name="connsiteY6" fmla="*/ 134472 h 13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8" h="134471">
                  <a:moveTo>
                    <a:pt x="44749" y="134472"/>
                  </a:moveTo>
                  <a:cubicBezTo>
                    <a:pt x="42234" y="128299"/>
                    <a:pt x="41777" y="126242"/>
                    <a:pt x="40634" y="124642"/>
                  </a:cubicBezTo>
                  <a:cubicBezTo>
                    <a:pt x="12973" y="89895"/>
                    <a:pt x="7030" y="52404"/>
                    <a:pt x="27604" y="12171"/>
                  </a:cubicBezTo>
                  <a:cubicBezTo>
                    <a:pt x="29890" y="7599"/>
                    <a:pt x="30118" y="3484"/>
                    <a:pt x="25318" y="1198"/>
                  </a:cubicBezTo>
                  <a:cubicBezTo>
                    <a:pt x="18917" y="-1774"/>
                    <a:pt x="14345" y="969"/>
                    <a:pt x="11830" y="7370"/>
                  </a:cubicBezTo>
                  <a:cubicBezTo>
                    <a:pt x="2458" y="31144"/>
                    <a:pt x="-3029" y="55833"/>
                    <a:pt x="1772" y="81208"/>
                  </a:cubicBezTo>
                  <a:cubicBezTo>
                    <a:pt x="6115" y="104296"/>
                    <a:pt x="15945" y="124413"/>
                    <a:pt x="44749" y="134472"/>
                  </a:cubicBezTo>
                  <a:close/>
                </a:path>
              </a:pathLst>
            </a:custGeom>
            <a:solidFill>
              <a:srgbClr val="000000"/>
            </a:solidFill>
            <a:ln w="2286" cap="flat">
              <a:noFill/>
              <a:prstDash val="solid"/>
              <a:miter/>
            </a:ln>
          </p:spPr>
          <p:txBody>
            <a:bodyPr rtlCol="0" anchor="ctr"/>
            <a:lstStyle/>
            <a:p>
              <a:endParaRPr lang="en-US"/>
            </a:p>
          </p:txBody>
        </p:sp>
        <p:sp>
          <p:nvSpPr>
            <p:cNvPr id="2126" name="Freeform 2118">
              <a:extLst>
                <a:ext uri="{FF2B5EF4-FFF2-40B4-BE49-F238E27FC236}">
                  <a16:creationId xmlns:a16="http://schemas.microsoft.com/office/drawing/2014/main" id="{067D1EB7-4EC0-B840-E59C-608BADACC5B0}"/>
                </a:ext>
              </a:extLst>
            </p:cNvPr>
            <p:cNvSpPr/>
            <p:nvPr/>
          </p:nvSpPr>
          <p:spPr>
            <a:xfrm>
              <a:off x="3000416" y="5248579"/>
              <a:ext cx="117053" cy="18821"/>
            </a:xfrm>
            <a:custGeom>
              <a:avLst/>
              <a:gdLst>
                <a:gd name="connsiteX0" fmla="*/ 5954 w 117053"/>
                <a:gd name="connsiteY0" fmla="*/ 76 h 18821"/>
                <a:gd name="connsiteX1" fmla="*/ 11 w 117053"/>
                <a:gd name="connsiteY1" fmla="*/ 4877 h 18821"/>
                <a:gd name="connsiteX2" fmla="*/ 6412 w 117053"/>
                <a:gd name="connsiteY2" fmla="*/ 12420 h 18821"/>
                <a:gd name="connsiteX3" fmla="*/ 51217 w 117053"/>
                <a:gd name="connsiteY3" fmla="*/ 18821 h 18821"/>
                <a:gd name="connsiteX4" fmla="*/ 117054 w 117053"/>
                <a:gd name="connsiteY4" fmla="*/ 13563 h 18821"/>
                <a:gd name="connsiteX5" fmla="*/ 115454 w 117053"/>
                <a:gd name="connsiteY5" fmla="*/ 10363 h 18821"/>
                <a:gd name="connsiteX6" fmla="*/ 5954 w 117053"/>
                <a:gd name="connsiteY6" fmla="*/ 76 h 1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053" h="18821">
                  <a:moveTo>
                    <a:pt x="5954" y="76"/>
                  </a:moveTo>
                  <a:cubicBezTo>
                    <a:pt x="3211" y="-381"/>
                    <a:pt x="239" y="1219"/>
                    <a:pt x="11" y="4877"/>
                  </a:cubicBezTo>
                  <a:cubicBezTo>
                    <a:pt x="-218" y="9220"/>
                    <a:pt x="3211" y="11506"/>
                    <a:pt x="6412" y="12420"/>
                  </a:cubicBezTo>
                  <a:cubicBezTo>
                    <a:pt x="21042" y="16078"/>
                    <a:pt x="35901" y="18821"/>
                    <a:pt x="51217" y="18821"/>
                  </a:cubicBezTo>
                  <a:cubicBezTo>
                    <a:pt x="72706" y="18821"/>
                    <a:pt x="94194" y="16307"/>
                    <a:pt x="117054" y="13563"/>
                  </a:cubicBezTo>
                  <a:cubicBezTo>
                    <a:pt x="115911" y="11506"/>
                    <a:pt x="115911" y="10363"/>
                    <a:pt x="115454" y="10363"/>
                  </a:cubicBezTo>
                  <a:cubicBezTo>
                    <a:pt x="79564" y="-610"/>
                    <a:pt x="42302" y="5562"/>
                    <a:pt x="5954" y="76"/>
                  </a:cubicBezTo>
                  <a:close/>
                </a:path>
              </a:pathLst>
            </a:custGeom>
            <a:solidFill>
              <a:srgbClr val="000000"/>
            </a:solidFill>
            <a:ln w="2286" cap="flat">
              <a:noFill/>
              <a:prstDash val="solid"/>
              <a:miter/>
            </a:ln>
          </p:spPr>
          <p:txBody>
            <a:bodyPr rtlCol="0" anchor="ctr"/>
            <a:lstStyle/>
            <a:p>
              <a:endParaRPr lang="en-US"/>
            </a:p>
          </p:txBody>
        </p:sp>
        <p:sp>
          <p:nvSpPr>
            <p:cNvPr id="2127" name="Freeform 2119">
              <a:extLst>
                <a:ext uri="{FF2B5EF4-FFF2-40B4-BE49-F238E27FC236}">
                  <a16:creationId xmlns:a16="http://schemas.microsoft.com/office/drawing/2014/main" id="{20D295E1-C6F6-FA2B-8503-4ED3DCF2A45B}"/>
                </a:ext>
              </a:extLst>
            </p:cNvPr>
            <p:cNvSpPr/>
            <p:nvPr/>
          </p:nvSpPr>
          <p:spPr>
            <a:xfrm>
              <a:off x="2473961" y="5224538"/>
              <a:ext cx="86182" cy="17633"/>
            </a:xfrm>
            <a:custGeom>
              <a:avLst/>
              <a:gdLst>
                <a:gd name="connsiteX0" fmla="*/ 7087 w 86182"/>
                <a:gd name="connsiteY0" fmla="*/ 13373 h 17633"/>
                <a:gd name="connsiteX1" fmla="*/ 86182 w 86182"/>
                <a:gd name="connsiteY1" fmla="*/ 9030 h 17633"/>
                <a:gd name="connsiteX2" fmla="*/ 70409 w 86182"/>
                <a:gd name="connsiteY2" fmla="*/ 3086 h 17633"/>
                <a:gd name="connsiteX3" fmla="*/ 16459 w 86182"/>
                <a:gd name="connsiteY3" fmla="*/ 343 h 17633"/>
                <a:gd name="connsiteX4" fmla="*/ 7772 w 86182"/>
                <a:gd name="connsiteY4" fmla="*/ 343 h 17633"/>
                <a:gd name="connsiteX5" fmla="*/ 0 w 86182"/>
                <a:gd name="connsiteY5" fmla="*/ 6515 h 17633"/>
                <a:gd name="connsiteX6" fmla="*/ 7087 w 86182"/>
                <a:gd name="connsiteY6" fmla="*/ 13373 h 1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182" h="17633">
                  <a:moveTo>
                    <a:pt x="7087" y="13373"/>
                  </a:moveTo>
                  <a:cubicBezTo>
                    <a:pt x="33376" y="17945"/>
                    <a:pt x="59436" y="21603"/>
                    <a:pt x="86182" y="9030"/>
                  </a:cubicBezTo>
                  <a:cubicBezTo>
                    <a:pt x="80696" y="1486"/>
                    <a:pt x="75209" y="2858"/>
                    <a:pt x="70409" y="3086"/>
                  </a:cubicBezTo>
                  <a:cubicBezTo>
                    <a:pt x="52349" y="3543"/>
                    <a:pt x="34290" y="3772"/>
                    <a:pt x="16459" y="343"/>
                  </a:cubicBezTo>
                  <a:cubicBezTo>
                    <a:pt x="13716" y="-114"/>
                    <a:pt x="10744" y="-114"/>
                    <a:pt x="7772" y="343"/>
                  </a:cubicBezTo>
                  <a:cubicBezTo>
                    <a:pt x="4115" y="800"/>
                    <a:pt x="457" y="2172"/>
                    <a:pt x="0" y="6515"/>
                  </a:cubicBezTo>
                  <a:cubicBezTo>
                    <a:pt x="0" y="10630"/>
                    <a:pt x="3429" y="12916"/>
                    <a:pt x="7087" y="13373"/>
                  </a:cubicBezTo>
                  <a:close/>
                </a:path>
              </a:pathLst>
            </a:custGeom>
            <a:solidFill>
              <a:srgbClr val="000000"/>
            </a:solidFill>
            <a:ln w="2286" cap="flat">
              <a:noFill/>
              <a:prstDash val="solid"/>
              <a:miter/>
            </a:ln>
          </p:spPr>
          <p:txBody>
            <a:bodyPr rtlCol="0" anchor="ctr"/>
            <a:lstStyle/>
            <a:p>
              <a:endParaRPr lang="en-US"/>
            </a:p>
          </p:txBody>
        </p:sp>
      </p:grpSp>
      <p:grpSp>
        <p:nvGrpSpPr>
          <p:cNvPr id="2128" name="Graphic 4">
            <a:extLst>
              <a:ext uri="{FF2B5EF4-FFF2-40B4-BE49-F238E27FC236}">
                <a16:creationId xmlns:a16="http://schemas.microsoft.com/office/drawing/2014/main" id="{63478A32-416B-EAD2-FA4E-8EE1397FEBFB}"/>
              </a:ext>
            </a:extLst>
          </p:cNvPr>
          <p:cNvGrpSpPr/>
          <p:nvPr/>
        </p:nvGrpSpPr>
        <p:grpSpPr>
          <a:xfrm>
            <a:off x="8041755" y="2956366"/>
            <a:ext cx="1836900" cy="1491544"/>
            <a:chOff x="7251382" y="4433005"/>
            <a:chExt cx="1836900" cy="1491544"/>
          </a:xfrm>
        </p:grpSpPr>
        <p:sp>
          <p:nvSpPr>
            <p:cNvPr id="2129" name="Freeform 240">
              <a:extLst>
                <a:ext uri="{FF2B5EF4-FFF2-40B4-BE49-F238E27FC236}">
                  <a16:creationId xmlns:a16="http://schemas.microsoft.com/office/drawing/2014/main" id="{328FD0F5-D1FA-7327-2E39-B92C747F6DB5}"/>
                </a:ext>
              </a:extLst>
            </p:cNvPr>
            <p:cNvSpPr/>
            <p:nvPr/>
          </p:nvSpPr>
          <p:spPr>
            <a:xfrm>
              <a:off x="7937182" y="5050155"/>
              <a:ext cx="727710" cy="624839"/>
            </a:xfrm>
            <a:custGeom>
              <a:avLst/>
              <a:gdLst>
                <a:gd name="connsiteX0" fmla="*/ 472440 w 727710"/>
                <a:gd name="connsiteY0" fmla="*/ 200977 h 624839"/>
                <a:gd name="connsiteX1" fmla="*/ 303848 w 727710"/>
                <a:gd name="connsiteY1" fmla="*/ 327660 h 624839"/>
                <a:gd name="connsiteX2" fmla="*/ 10478 w 727710"/>
                <a:gd name="connsiteY2" fmla="*/ 554355 h 624839"/>
                <a:gd name="connsiteX3" fmla="*/ 0 w 727710"/>
                <a:gd name="connsiteY3" fmla="*/ 571500 h 624839"/>
                <a:gd name="connsiteX4" fmla="*/ 1905 w 727710"/>
                <a:gd name="connsiteY4" fmla="*/ 624840 h 624839"/>
                <a:gd name="connsiteX5" fmla="*/ 28575 w 727710"/>
                <a:gd name="connsiteY5" fmla="*/ 609600 h 624839"/>
                <a:gd name="connsiteX6" fmla="*/ 72390 w 727710"/>
                <a:gd name="connsiteY6" fmla="*/ 572452 h 624839"/>
                <a:gd name="connsiteX7" fmla="*/ 332423 w 727710"/>
                <a:gd name="connsiteY7" fmla="*/ 360997 h 624839"/>
                <a:gd name="connsiteX8" fmla="*/ 520065 w 727710"/>
                <a:gd name="connsiteY8" fmla="*/ 204788 h 624839"/>
                <a:gd name="connsiteX9" fmla="*/ 690563 w 727710"/>
                <a:gd name="connsiteY9" fmla="*/ 81915 h 624839"/>
                <a:gd name="connsiteX10" fmla="*/ 727710 w 727710"/>
                <a:gd name="connsiteY10" fmla="*/ 0 h 624839"/>
                <a:gd name="connsiteX11" fmla="*/ 705803 w 727710"/>
                <a:gd name="connsiteY11" fmla="*/ 13335 h 624839"/>
                <a:gd name="connsiteX12" fmla="*/ 472440 w 727710"/>
                <a:gd name="connsiteY12" fmla="*/ 200977 h 62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7710" h="624839">
                  <a:moveTo>
                    <a:pt x="472440" y="200977"/>
                  </a:moveTo>
                  <a:cubicBezTo>
                    <a:pt x="417195" y="243840"/>
                    <a:pt x="360045" y="285750"/>
                    <a:pt x="303848" y="327660"/>
                  </a:cubicBezTo>
                  <a:cubicBezTo>
                    <a:pt x="204788" y="401002"/>
                    <a:pt x="108585" y="479107"/>
                    <a:pt x="10478" y="554355"/>
                  </a:cubicBezTo>
                  <a:cubicBezTo>
                    <a:pt x="4763" y="559118"/>
                    <a:pt x="0" y="563880"/>
                    <a:pt x="0" y="571500"/>
                  </a:cubicBezTo>
                  <a:cubicBezTo>
                    <a:pt x="0" y="588645"/>
                    <a:pt x="953" y="605790"/>
                    <a:pt x="1905" y="624840"/>
                  </a:cubicBezTo>
                  <a:cubicBezTo>
                    <a:pt x="14288" y="621982"/>
                    <a:pt x="20955" y="616268"/>
                    <a:pt x="28575" y="609600"/>
                  </a:cubicBezTo>
                  <a:cubicBezTo>
                    <a:pt x="42863" y="597218"/>
                    <a:pt x="58103" y="584835"/>
                    <a:pt x="72390" y="572452"/>
                  </a:cubicBezTo>
                  <a:cubicBezTo>
                    <a:pt x="160020" y="502920"/>
                    <a:pt x="247650" y="433388"/>
                    <a:pt x="332423" y="360997"/>
                  </a:cubicBezTo>
                  <a:cubicBezTo>
                    <a:pt x="394335" y="307657"/>
                    <a:pt x="457200" y="256222"/>
                    <a:pt x="520065" y="204788"/>
                  </a:cubicBezTo>
                  <a:cubicBezTo>
                    <a:pt x="574357" y="160020"/>
                    <a:pt x="634365" y="122872"/>
                    <a:pt x="690563" y="81915"/>
                  </a:cubicBezTo>
                  <a:cubicBezTo>
                    <a:pt x="721043" y="60007"/>
                    <a:pt x="724853" y="32385"/>
                    <a:pt x="727710" y="0"/>
                  </a:cubicBezTo>
                  <a:cubicBezTo>
                    <a:pt x="717232" y="1905"/>
                    <a:pt x="711518" y="7620"/>
                    <a:pt x="705803" y="13335"/>
                  </a:cubicBezTo>
                  <a:cubicBezTo>
                    <a:pt x="631507" y="80963"/>
                    <a:pt x="551498" y="139065"/>
                    <a:pt x="472440" y="200977"/>
                  </a:cubicBezTo>
                  <a:close/>
                </a:path>
              </a:pathLst>
            </a:custGeom>
            <a:solidFill>
              <a:srgbClr val="FFFFFF"/>
            </a:solidFill>
            <a:ln w="9525" cap="flat">
              <a:noFill/>
              <a:prstDash val="solid"/>
              <a:miter/>
            </a:ln>
          </p:spPr>
          <p:txBody>
            <a:bodyPr rtlCol="0" anchor="ctr"/>
            <a:lstStyle/>
            <a:p>
              <a:endParaRPr lang="en-US"/>
            </a:p>
          </p:txBody>
        </p:sp>
        <p:sp>
          <p:nvSpPr>
            <p:cNvPr id="2130" name="Freeform 241">
              <a:extLst>
                <a:ext uri="{FF2B5EF4-FFF2-40B4-BE49-F238E27FC236}">
                  <a16:creationId xmlns:a16="http://schemas.microsoft.com/office/drawing/2014/main" id="{A9921EC4-8AD3-1C18-3564-98A8338AC090}"/>
                </a:ext>
              </a:extLst>
            </p:cNvPr>
            <p:cNvSpPr/>
            <p:nvPr/>
          </p:nvSpPr>
          <p:spPr>
            <a:xfrm>
              <a:off x="8816127" y="4695825"/>
              <a:ext cx="158592" cy="475297"/>
            </a:xfrm>
            <a:custGeom>
              <a:avLst/>
              <a:gdLst>
                <a:gd name="connsiteX0" fmla="*/ 5928 w 158592"/>
                <a:gd name="connsiteY0" fmla="*/ 387668 h 475297"/>
                <a:gd name="connsiteX1" fmla="*/ 7833 w 158592"/>
                <a:gd name="connsiteY1" fmla="*/ 475297 h 475297"/>
                <a:gd name="connsiteX2" fmla="*/ 18310 w 158592"/>
                <a:gd name="connsiteY2" fmla="*/ 465772 h 475297"/>
                <a:gd name="connsiteX3" fmla="*/ 77365 w 158592"/>
                <a:gd name="connsiteY3" fmla="*/ 321945 h 475297"/>
                <a:gd name="connsiteX4" fmla="*/ 157375 w 158592"/>
                <a:gd name="connsiteY4" fmla="*/ 101918 h 475297"/>
                <a:gd name="connsiteX5" fmla="*/ 148803 w 158592"/>
                <a:gd name="connsiteY5" fmla="*/ 0 h 475297"/>
                <a:gd name="connsiteX6" fmla="*/ 104987 w 158592"/>
                <a:gd name="connsiteY6" fmla="*/ 119063 h 475297"/>
                <a:gd name="connsiteX7" fmla="*/ 5928 w 158592"/>
                <a:gd name="connsiteY7" fmla="*/ 387668 h 4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2" h="475297">
                  <a:moveTo>
                    <a:pt x="5928" y="387668"/>
                  </a:moveTo>
                  <a:cubicBezTo>
                    <a:pt x="-5502" y="417195"/>
                    <a:pt x="2117" y="445770"/>
                    <a:pt x="7833" y="475297"/>
                  </a:cubicBezTo>
                  <a:cubicBezTo>
                    <a:pt x="16405" y="473393"/>
                    <a:pt x="16405" y="468630"/>
                    <a:pt x="18310" y="465772"/>
                  </a:cubicBezTo>
                  <a:cubicBezTo>
                    <a:pt x="38312" y="418147"/>
                    <a:pt x="57362" y="369570"/>
                    <a:pt x="77365" y="321945"/>
                  </a:cubicBezTo>
                  <a:cubicBezTo>
                    <a:pt x="104987" y="257175"/>
                    <a:pt x="142135" y="180975"/>
                    <a:pt x="157375" y="101918"/>
                  </a:cubicBezTo>
                  <a:cubicBezTo>
                    <a:pt x="160233" y="89535"/>
                    <a:pt x="158328" y="32385"/>
                    <a:pt x="148803" y="0"/>
                  </a:cubicBezTo>
                  <a:cubicBezTo>
                    <a:pt x="136420" y="35243"/>
                    <a:pt x="118323" y="88582"/>
                    <a:pt x="104987" y="119063"/>
                  </a:cubicBezTo>
                  <a:cubicBezTo>
                    <a:pt x="66887" y="206693"/>
                    <a:pt x="42123" y="299085"/>
                    <a:pt x="5928" y="387668"/>
                  </a:cubicBezTo>
                  <a:close/>
                </a:path>
              </a:pathLst>
            </a:custGeom>
            <a:solidFill>
              <a:srgbClr val="FFFFFF"/>
            </a:solidFill>
            <a:ln w="9525" cap="flat">
              <a:noFill/>
              <a:prstDash val="solid"/>
              <a:miter/>
            </a:ln>
          </p:spPr>
          <p:txBody>
            <a:bodyPr rtlCol="0" anchor="ctr"/>
            <a:lstStyle/>
            <a:p>
              <a:endParaRPr lang="en-US"/>
            </a:p>
          </p:txBody>
        </p:sp>
        <p:sp>
          <p:nvSpPr>
            <p:cNvPr id="2131" name="Freeform 242">
              <a:extLst>
                <a:ext uri="{FF2B5EF4-FFF2-40B4-BE49-F238E27FC236}">
                  <a16:creationId xmlns:a16="http://schemas.microsoft.com/office/drawing/2014/main" id="{1B88A854-F23B-27CC-0414-EEAD608E9C88}"/>
                </a:ext>
              </a:extLst>
            </p:cNvPr>
            <p:cNvSpPr/>
            <p:nvPr/>
          </p:nvSpPr>
          <p:spPr>
            <a:xfrm>
              <a:off x="8898255" y="4821555"/>
              <a:ext cx="2857" cy="7619"/>
            </a:xfrm>
            <a:custGeom>
              <a:avLst/>
              <a:gdLst>
                <a:gd name="connsiteX0" fmla="*/ 2857 w 2857"/>
                <a:gd name="connsiteY0" fmla="*/ 0 h 7619"/>
                <a:gd name="connsiteX1" fmla="*/ 0 w 2857"/>
                <a:gd name="connsiteY1" fmla="*/ 7620 h 7619"/>
                <a:gd name="connsiteX2" fmla="*/ 2857 w 2857"/>
                <a:gd name="connsiteY2" fmla="*/ 0 h 7619"/>
              </a:gdLst>
              <a:ahLst/>
              <a:cxnLst>
                <a:cxn ang="0">
                  <a:pos x="connsiteX0" y="connsiteY0"/>
                </a:cxn>
                <a:cxn ang="0">
                  <a:pos x="connsiteX1" y="connsiteY1"/>
                </a:cxn>
                <a:cxn ang="0">
                  <a:pos x="connsiteX2" y="connsiteY2"/>
                </a:cxn>
              </a:cxnLst>
              <a:rect l="l" t="t" r="r" b="b"/>
              <a:pathLst>
                <a:path w="2857" h="7619">
                  <a:moveTo>
                    <a:pt x="2857" y="0"/>
                  </a:moveTo>
                  <a:cubicBezTo>
                    <a:pt x="1905" y="2857"/>
                    <a:pt x="952" y="4763"/>
                    <a:pt x="0" y="7620"/>
                  </a:cubicBezTo>
                  <a:cubicBezTo>
                    <a:pt x="952" y="4763"/>
                    <a:pt x="1905" y="1905"/>
                    <a:pt x="2857" y="0"/>
                  </a:cubicBezTo>
                  <a:close/>
                </a:path>
              </a:pathLst>
            </a:custGeom>
            <a:solidFill>
              <a:srgbClr val="FFFFFF"/>
            </a:solidFill>
            <a:ln w="9525" cap="flat">
              <a:noFill/>
              <a:prstDash val="solid"/>
              <a:miter/>
            </a:ln>
          </p:spPr>
          <p:txBody>
            <a:bodyPr rtlCol="0" anchor="ctr"/>
            <a:lstStyle/>
            <a:p>
              <a:endParaRPr lang="en-US"/>
            </a:p>
          </p:txBody>
        </p:sp>
        <p:sp>
          <p:nvSpPr>
            <p:cNvPr id="2132" name="Freeform 243">
              <a:extLst>
                <a:ext uri="{FF2B5EF4-FFF2-40B4-BE49-F238E27FC236}">
                  <a16:creationId xmlns:a16="http://schemas.microsoft.com/office/drawing/2014/main" id="{82FDE6B2-341D-6C1B-4780-FD53A04C8764}"/>
                </a:ext>
              </a:extLst>
            </p:cNvPr>
            <p:cNvSpPr/>
            <p:nvPr/>
          </p:nvSpPr>
          <p:spPr>
            <a:xfrm>
              <a:off x="7714725" y="4665062"/>
              <a:ext cx="1238493" cy="825500"/>
            </a:xfrm>
            <a:custGeom>
              <a:avLst/>
              <a:gdLst>
                <a:gd name="connsiteX0" fmla="*/ 35767 w 1238493"/>
                <a:gd name="connsiteY0" fmla="*/ 699418 h 825500"/>
                <a:gd name="connsiteX1" fmla="*/ 58627 w 1238493"/>
                <a:gd name="connsiteY1" fmla="*/ 734660 h 825500"/>
                <a:gd name="connsiteX2" fmla="*/ 169117 w 1238493"/>
                <a:gd name="connsiteY2" fmla="*/ 818480 h 825500"/>
                <a:gd name="connsiteX3" fmla="*/ 295799 w 1238493"/>
                <a:gd name="connsiteY3" fmla="*/ 802288 h 825500"/>
                <a:gd name="connsiteX4" fmla="*/ 331994 w 1238493"/>
                <a:gd name="connsiteY4" fmla="*/ 777523 h 825500"/>
                <a:gd name="connsiteX5" fmla="*/ 759667 w 1238493"/>
                <a:gd name="connsiteY5" fmla="*/ 465103 h 825500"/>
                <a:gd name="connsiteX6" fmla="*/ 921592 w 1238493"/>
                <a:gd name="connsiteY6" fmla="*/ 352708 h 825500"/>
                <a:gd name="connsiteX7" fmla="*/ 972074 w 1238493"/>
                <a:gd name="connsiteY7" fmla="*/ 318418 h 825500"/>
                <a:gd name="connsiteX8" fmla="*/ 1004460 w 1238493"/>
                <a:gd name="connsiteY8" fmla="*/ 306988 h 825500"/>
                <a:gd name="connsiteX9" fmla="*/ 1070182 w 1238493"/>
                <a:gd name="connsiteY9" fmla="*/ 270793 h 825500"/>
                <a:gd name="connsiteX10" fmla="*/ 1139714 w 1238493"/>
                <a:gd name="connsiteY10" fmla="*/ 198403 h 825500"/>
                <a:gd name="connsiteX11" fmla="*/ 1202580 w 1238493"/>
                <a:gd name="connsiteY11" fmla="*/ 119345 h 825500"/>
                <a:gd name="connsiteX12" fmla="*/ 1235917 w 1238493"/>
                <a:gd name="connsiteY12" fmla="*/ 28858 h 825500"/>
                <a:gd name="connsiteX13" fmla="*/ 1225439 w 1238493"/>
                <a:gd name="connsiteY13" fmla="*/ 11713 h 825500"/>
                <a:gd name="connsiteX14" fmla="*/ 1142572 w 1238493"/>
                <a:gd name="connsiteY14" fmla="*/ 2188 h 825500"/>
                <a:gd name="connsiteX15" fmla="*/ 993982 w 1238493"/>
                <a:gd name="connsiteY15" fmla="*/ 283 h 825500"/>
                <a:gd name="connsiteX16" fmla="*/ 932069 w 1238493"/>
                <a:gd name="connsiteY16" fmla="*/ 25048 h 825500"/>
                <a:gd name="connsiteX17" fmla="*/ 919687 w 1238493"/>
                <a:gd name="connsiteY17" fmla="*/ 35525 h 825500"/>
                <a:gd name="connsiteX18" fmla="*/ 835867 w 1238493"/>
                <a:gd name="connsiteY18" fmla="*/ 90770 h 825500"/>
                <a:gd name="connsiteX19" fmla="*/ 828247 w 1238493"/>
                <a:gd name="connsiteY19" fmla="*/ 114583 h 825500"/>
                <a:gd name="connsiteX20" fmla="*/ 819674 w 1238493"/>
                <a:gd name="connsiteY20" fmla="*/ 142205 h 825500"/>
                <a:gd name="connsiteX21" fmla="*/ 725377 w 1238493"/>
                <a:gd name="connsiteY21" fmla="*/ 197450 h 825500"/>
                <a:gd name="connsiteX22" fmla="*/ 744427 w 1238493"/>
                <a:gd name="connsiteY22" fmla="*/ 211738 h 825500"/>
                <a:gd name="connsiteX23" fmla="*/ 764430 w 1238493"/>
                <a:gd name="connsiteY23" fmla="*/ 225073 h 825500"/>
                <a:gd name="connsiteX24" fmla="*/ 774907 w 1238493"/>
                <a:gd name="connsiteY24" fmla="*/ 265078 h 825500"/>
                <a:gd name="connsiteX25" fmla="*/ 766335 w 1238493"/>
                <a:gd name="connsiteY25" fmla="*/ 282223 h 825500"/>
                <a:gd name="connsiteX26" fmla="*/ 663464 w 1238493"/>
                <a:gd name="connsiteY26" fmla="*/ 428908 h 825500"/>
                <a:gd name="connsiteX27" fmla="*/ 622507 w 1238493"/>
                <a:gd name="connsiteY27" fmla="*/ 460340 h 825500"/>
                <a:gd name="connsiteX28" fmla="*/ 547260 w 1238493"/>
                <a:gd name="connsiteY28" fmla="*/ 444148 h 825500"/>
                <a:gd name="connsiteX29" fmla="*/ 541544 w 1238493"/>
                <a:gd name="connsiteY29" fmla="*/ 402238 h 825500"/>
                <a:gd name="connsiteX30" fmla="*/ 581549 w 1238493"/>
                <a:gd name="connsiteY30" fmla="*/ 351755 h 825500"/>
                <a:gd name="connsiteX31" fmla="*/ 634889 w 1238493"/>
                <a:gd name="connsiteY31" fmla="*/ 286033 h 825500"/>
                <a:gd name="connsiteX32" fmla="*/ 577739 w 1238493"/>
                <a:gd name="connsiteY32" fmla="*/ 270793 h 825500"/>
                <a:gd name="connsiteX33" fmla="*/ 560594 w 1238493"/>
                <a:gd name="connsiteY33" fmla="*/ 276508 h 825500"/>
                <a:gd name="connsiteX34" fmla="*/ 212932 w 1238493"/>
                <a:gd name="connsiteY34" fmla="*/ 490820 h 825500"/>
                <a:gd name="connsiteX35" fmla="*/ 24337 w 1238493"/>
                <a:gd name="connsiteY35" fmla="*/ 594643 h 825500"/>
                <a:gd name="connsiteX36" fmla="*/ 10049 w 1238493"/>
                <a:gd name="connsiteY36" fmla="*/ 603215 h 825500"/>
                <a:gd name="connsiteX37" fmla="*/ 1477 w 1238493"/>
                <a:gd name="connsiteY37" fmla="*/ 627027 h 825500"/>
                <a:gd name="connsiteX38" fmla="*/ 35767 w 1238493"/>
                <a:gd name="connsiteY38" fmla="*/ 699418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38493" h="825500">
                  <a:moveTo>
                    <a:pt x="35767" y="699418"/>
                  </a:moveTo>
                  <a:cubicBezTo>
                    <a:pt x="43387" y="710848"/>
                    <a:pt x="51007" y="722277"/>
                    <a:pt x="58627" y="734660"/>
                  </a:cubicBezTo>
                  <a:cubicBezTo>
                    <a:pt x="89107" y="769902"/>
                    <a:pt x="124349" y="803240"/>
                    <a:pt x="169117" y="818480"/>
                  </a:cubicBezTo>
                  <a:cubicBezTo>
                    <a:pt x="211980" y="832768"/>
                    <a:pt x="257699" y="824195"/>
                    <a:pt x="295799" y="802288"/>
                  </a:cubicBezTo>
                  <a:cubicBezTo>
                    <a:pt x="308182" y="794668"/>
                    <a:pt x="319612" y="786095"/>
                    <a:pt x="331994" y="777523"/>
                  </a:cubicBezTo>
                  <a:cubicBezTo>
                    <a:pt x="346282" y="767045"/>
                    <a:pt x="697755" y="513680"/>
                    <a:pt x="759667" y="465103"/>
                  </a:cubicBezTo>
                  <a:cubicBezTo>
                    <a:pt x="793957" y="439385"/>
                    <a:pt x="903494" y="366043"/>
                    <a:pt x="921592" y="352708"/>
                  </a:cubicBezTo>
                  <a:cubicBezTo>
                    <a:pt x="937785" y="341278"/>
                    <a:pt x="953977" y="327943"/>
                    <a:pt x="972074" y="318418"/>
                  </a:cubicBezTo>
                  <a:cubicBezTo>
                    <a:pt x="982552" y="314608"/>
                    <a:pt x="993982" y="310798"/>
                    <a:pt x="1004460" y="306988"/>
                  </a:cubicBezTo>
                  <a:cubicBezTo>
                    <a:pt x="1029224" y="297463"/>
                    <a:pt x="1049227" y="286985"/>
                    <a:pt x="1070182" y="270793"/>
                  </a:cubicBezTo>
                  <a:cubicBezTo>
                    <a:pt x="1095900" y="249838"/>
                    <a:pt x="1117807" y="224120"/>
                    <a:pt x="1139714" y="198403"/>
                  </a:cubicBezTo>
                  <a:cubicBezTo>
                    <a:pt x="1161622" y="172685"/>
                    <a:pt x="1182577" y="146968"/>
                    <a:pt x="1202580" y="119345"/>
                  </a:cubicBezTo>
                  <a:cubicBezTo>
                    <a:pt x="1214010" y="89818"/>
                    <a:pt x="1225439" y="59338"/>
                    <a:pt x="1235917" y="28858"/>
                  </a:cubicBezTo>
                  <a:cubicBezTo>
                    <a:pt x="1240680" y="14570"/>
                    <a:pt x="1239727" y="13618"/>
                    <a:pt x="1225439" y="11713"/>
                  </a:cubicBezTo>
                  <a:cubicBezTo>
                    <a:pt x="1197817" y="7903"/>
                    <a:pt x="1170194" y="4093"/>
                    <a:pt x="1142572" y="2188"/>
                  </a:cubicBezTo>
                  <a:cubicBezTo>
                    <a:pt x="1093042" y="-670"/>
                    <a:pt x="1043512" y="2188"/>
                    <a:pt x="993982" y="283"/>
                  </a:cubicBezTo>
                  <a:cubicBezTo>
                    <a:pt x="971122" y="-670"/>
                    <a:pt x="945405" y="-670"/>
                    <a:pt x="932069" y="25048"/>
                  </a:cubicBezTo>
                  <a:cubicBezTo>
                    <a:pt x="929212" y="29810"/>
                    <a:pt x="923497" y="32668"/>
                    <a:pt x="919687" y="35525"/>
                  </a:cubicBezTo>
                  <a:cubicBezTo>
                    <a:pt x="893969" y="56480"/>
                    <a:pt x="864442" y="72673"/>
                    <a:pt x="835867" y="90770"/>
                  </a:cubicBezTo>
                  <a:cubicBezTo>
                    <a:pt x="821580" y="100295"/>
                    <a:pt x="821580" y="100295"/>
                    <a:pt x="828247" y="114583"/>
                  </a:cubicBezTo>
                  <a:cubicBezTo>
                    <a:pt x="836819" y="131728"/>
                    <a:pt x="835867" y="132680"/>
                    <a:pt x="819674" y="142205"/>
                  </a:cubicBezTo>
                  <a:cubicBezTo>
                    <a:pt x="789194" y="160303"/>
                    <a:pt x="754905" y="171733"/>
                    <a:pt x="725377" y="197450"/>
                  </a:cubicBezTo>
                  <a:cubicBezTo>
                    <a:pt x="732044" y="203165"/>
                    <a:pt x="738712" y="207928"/>
                    <a:pt x="744427" y="211738"/>
                  </a:cubicBezTo>
                  <a:cubicBezTo>
                    <a:pt x="751094" y="216500"/>
                    <a:pt x="757762" y="220310"/>
                    <a:pt x="764430" y="225073"/>
                  </a:cubicBezTo>
                  <a:cubicBezTo>
                    <a:pt x="778717" y="236503"/>
                    <a:pt x="781574" y="247933"/>
                    <a:pt x="774907" y="265078"/>
                  </a:cubicBezTo>
                  <a:cubicBezTo>
                    <a:pt x="772049" y="270793"/>
                    <a:pt x="769192" y="276508"/>
                    <a:pt x="766335" y="282223"/>
                  </a:cubicBezTo>
                  <a:cubicBezTo>
                    <a:pt x="735855" y="333658"/>
                    <a:pt x="699660" y="381283"/>
                    <a:pt x="663464" y="428908"/>
                  </a:cubicBezTo>
                  <a:cubicBezTo>
                    <a:pt x="652987" y="443195"/>
                    <a:pt x="640605" y="456530"/>
                    <a:pt x="622507" y="460340"/>
                  </a:cubicBezTo>
                  <a:cubicBezTo>
                    <a:pt x="595837" y="466055"/>
                    <a:pt x="570119" y="459388"/>
                    <a:pt x="547260" y="444148"/>
                  </a:cubicBezTo>
                  <a:cubicBezTo>
                    <a:pt x="532019" y="433670"/>
                    <a:pt x="530114" y="417478"/>
                    <a:pt x="541544" y="402238"/>
                  </a:cubicBezTo>
                  <a:cubicBezTo>
                    <a:pt x="554880" y="385093"/>
                    <a:pt x="566310" y="366995"/>
                    <a:pt x="581549" y="351755"/>
                  </a:cubicBezTo>
                  <a:cubicBezTo>
                    <a:pt x="600599" y="331753"/>
                    <a:pt x="616792" y="308893"/>
                    <a:pt x="634889" y="286033"/>
                  </a:cubicBezTo>
                  <a:cubicBezTo>
                    <a:pt x="615839" y="275555"/>
                    <a:pt x="596789" y="272698"/>
                    <a:pt x="577739" y="270793"/>
                  </a:cubicBezTo>
                  <a:cubicBezTo>
                    <a:pt x="571072" y="269840"/>
                    <a:pt x="566310" y="272698"/>
                    <a:pt x="560594" y="276508"/>
                  </a:cubicBezTo>
                  <a:cubicBezTo>
                    <a:pt x="492014" y="325085"/>
                    <a:pt x="257699" y="464150"/>
                    <a:pt x="212932" y="490820"/>
                  </a:cubicBezTo>
                  <a:cubicBezTo>
                    <a:pt x="151019" y="527015"/>
                    <a:pt x="87202" y="560353"/>
                    <a:pt x="24337" y="594643"/>
                  </a:cubicBezTo>
                  <a:cubicBezTo>
                    <a:pt x="19574" y="597500"/>
                    <a:pt x="14812" y="600358"/>
                    <a:pt x="10049" y="603215"/>
                  </a:cubicBezTo>
                  <a:cubicBezTo>
                    <a:pt x="1477" y="608930"/>
                    <a:pt x="-2333" y="615598"/>
                    <a:pt x="1477" y="627027"/>
                  </a:cubicBezTo>
                  <a:cubicBezTo>
                    <a:pt x="11002" y="652745"/>
                    <a:pt x="21480" y="676558"/>
                    <a:pt x="35767" y="699418"/>
                  </a:cubicBezTo>
                  <a:close/>
                </a:path>
              </a:pathLst>
            </a:custGeom>
            <a:solidFill>
              <a:srgbClr val="FFFFFF"/>
            </a:solidFill>
            <a:ln w="9525" cap="flat">
              <a:noFill/>
              <a:prstDash val="solid"/>
              <a:miter/>
            </a:ln>
          </p:spPr>
          <p:txBody>
            <a:bodyPr rtlCol="0" anchor="ctr"/>
            <a:lstStyle/>
            <a:p>
              <a:endParaRPr lang="en-US"/>
            </a:p>
          </p:txBody>
        </p:sp>
        <p:sp>
          <p:nvSpPr>
            <p:cNvPr id="2133" name="Freeform 244">
              <a:extLst>
                <a:ext uri="{FF2B5EF4-FFF2-40B4-BE49-F238E27FC236}">
                  <a16:creationId xmlns:a16="http://schemas.microsoft.com/office/drawing/2014/main" id="{820ADDA7-F3F5-C08D-1A99-B6FB0E7ECA74}"/>
                </a:ext>
              </a:extLst>
            </p:cNvPr>
            <p:cNvSpPr/>
            <p:nvPr/>
          </p:nvSpPr>
          <p:spPr>
            <a:xfrm>
              <a:off x="8905875" y="4802505"/>
              <a:ext cx="3810" cy="9525"/>
            </a:xfrm>
            <a:custGeom>
              <a:avLst/>
              <a:gdLst>
                <a:gd name="connsiteX0" fmla="*/ 3810 w 3810"/>
                <a:gd name="connsiteY0" fmla="*/ 0 h 9525"/>
                <a:gd name="connsiteX1" fmla="*/ 0 w 3810"/>
                <a:gd name="connsiteY1" fmla="*/ 9525 h 9525"/>
                <a:gd name="connsiteX2" fmla="*/ 3810 w 3810"/>
                <a:gd name="connsiteY2" fmla="*/ 0 h 9525"/>
              </a:gdLst>
              <a:ahLst/>
              <a:cxnLst>
                <a:cxn ang="0">
                  <a:pos x="connsiteX0" y="connsiteY0"/>
                </a:cxn>
                <a:cxn ang="0">
                  <a:pos x="connsiteX1" y="connsiteY1"/>
                </a:cxn>
                <a:cxn ang="0">
                  <a:pos x="connsiteX2" y="connsiteY2"/>
                </a:cxn>
              </a:cxnLst>
              <a:rect l="l" t="t" r="r" b="b"/>
              <a:pathLst>
                <a:path w="3810" h="9525">
                  <a:moveTo>
                    <a:pt x="3810" y="0"/>
                  </a:moveTo>
                  <a:cubicBezTo>
                    <a:pt x="2857" y="2857"/>
                    <a:pt x="952" y="6667"/>
                    <a:pt x="0" y="9525"/>
                  </a:cubicBezTo>
                  <a:cubicBezTo>
                    <a:pt x="952" y="6667"/>
                    <a:pt x="1905" y="2857"/>
                    <a:pt x="3810" y="0"/>
                  </a:cubicBezTo>
                  <a:close/>
                </a:path>
              </a:pathLst>
            </a:custGeom>
            <a:solidFill>
              <a:srgbClr val="FFFFFF"/>
            </a:solidFill>
            <a:ln w="9525" cap="flat">
              <a:noFill/>
              <a:prstDash val="solid"/>
              <a:miter/>
            </a:ln>
          </p:spPr>
          <p:txBody>
            <a:bodyPr rtlCol="0" anchor="ctr"/>
            <a:lstStyle/>
            <a:p>
              <a:endParaRPr lang="en-US"/>
            </a:p>
          </p:txBody>
        </p:sp>
        <p:sp>
          <p:nvSpPr>
            <p:cNvPr id="2134" name="Freeform 245">
              <a:extLst>
                <a:ext uri="{FF2B5EF4-FFF2-40B4-BE49-F238E27FC236}">
                  <a16:creationId xmlns:a16="http://schemas.microsoft.com/office/drawing/2014/main" id="{813C2452-2033-F3BD-5237-AE82912DF785}"/>
                </a:ext>
              </a:extLst>
            </p:cNvPr>
            <p:cNvSpPr/>
            <p:nvPr/>
          </p:nvSpPr>
          <p:spPr>
            <a:xfrm>
              <a:off x="7772400" y="5398769"/>
              <a:ext cx="21907" cy="32385"/>
            </a:xfrm>
            <a:custGeom>
              <a:avLst/>
              <a:gdLst>
                <a:gd name="connsiteX0" fmla="*/ 21907 w 21907"/>
                <a:gd name="connsiteY0" fmla="*/ 32385 h 32385"/>
                <a:gd name="connsiteX1" fmla="*/ 0 w 21907"/>
                <a:gd name="connsiteY1" fmla="*/ 0 h 32385"/>
                <a:gd name="connsiteX2" fmla="*/ 21907 w 21907"/>
                <a:gd name="connsiteY2" fmla="*/ 32385 h 32385"/>
              </a:gdLst>
              <a:ahLst/>
              <a:cxnLst>
                <a:cxn ang="0">
                  <a:pos x="connsiteX0" y="connsiteY0"/>
                </a:cxn>
                <a:cxn ang="0">
                  <a:pos x="connsiteX1" y="connsiteY1"/>
                </a:cxn>
                <a:cxn ang="0">
                  <a:pos x="connsiteX2" y="connsiteY2"/>
                </a:cxn>
              </a:cxnLst>
              <a:rect l="l" t="t" r="r" b="b"/>
              <a:pathLst>
                <a:path w="21907" h="32385">
                  <a:moveTo>
                    <a:pt x="21907" y="32385"/>
                  </a:moveTo>
                  <a:cubicBezTo>
                    <a:pt x="14288" y="21907"/>
                    <a:pt x="7620" y="10478"/>
                    <a:pt x="0" y="0"/>
                  </a:cubicBezTo>
                  <a:cubicBezTo>
                    <a:pt x="7620" y="11430"/>
                    <a:pt x="15240" y="21907"/>
                    <a:pt x="21907" y="32385"/>
                  </a:cubicBezTo>
                  <a:close/>
                </a:path>
              </a:pathLst>
            </a:custGeom>
            <a:solidFill>
              <a:srgbClr val="FFFFFF"/>
            </a:solidFill>
            <a:ln w="9525" cap="flat">
              <a:noFill/>
              <a:prstDash val="solid"/>
              <a:miter/>
            </a:ln>
          </p:spPr>
          <p:txBody>
            <a:bodyPr rtlCol="0" anchor="ctr"/>
            <a:lstStyle/>
            <a:p>
              <a:endParaRPr lang="en-US"/>
            </a:p>
          </p:txBody>
        </p:sp>
        <p:sp>
          <p:nvSpPr>
            <p:cNvPr id="2135" name="Freeform 246">
              <a:extLst>
                <a:ext uri="{FF2B5EF4-FFF2-40B4-BE49-F238E27FC236}">
                  <a16:creationId xmlns:a16="http://schemas.microsoft.com/office/drawing/2014/main" id="{434A7262-A13A-2F28-D216-AB8CD0FF0972}"/>
                </a:ext>
              </a:extLst>
            </p:cNvPr>
            <p:cNvSpPr/>
            <p:nvPr/>
          </p:nvSpPr>
          <p:spPr>
            <a:xfrm>
              <a:off x="7795260" y="5431155"/>
              <a:ext cx="21907" cy="32384"/>
            </a:xfrm>
            <a:custGeom>
              <a:avLst/>
              <a:gdLst>
                <a:gd name="connsiteX0" fmla="*/ 21907 w 21907"/>
                <a:gd name="connsiteY0" fmla="*/ 32385 h 32384"/>
                <a:gd name="connsiteX1" fmla="*/ 0 w 21907"/>
                <a:gd name="connsiteY1" fmla="*/ 0 h 32384"/>
                <a:gd name="connsiteX2" fmla="*/ 21907 w 21907"/>
                <a:gd name="connsiteY2" fmla="*/ 32385 h 32384"/>
              </a:gdLst>
              <a:ahLst/>
              <a:cxnLst>
                <a:cxn ang="0">
                  <a:pos x="connsiteX0" y="connsiteY0"/>
                </a:cxn>
                <a:cxn ang="0">
                  <a:pos x="connsiteX1" y="connsiteY1"/>
                </a:cxn>
                <a:cxn ang="0">
                  <a:pos x="connsiteX2" y="connsiteY2"/>
                </a:cxn>
              </a:cxnLst>
              <a:rect l="l" t="t" r="r" b="b"/>
              <a:pathLst>
                <a:path w="21907" h="32384">
                  <a:moveTo>
                    <a:pt x="21907" y="32385"/>
                  </a:moveTo>
                  <a:cubicBezTo>
                    <a:pt x="14288" y="21907"/>
                    <a:pt x="7620" y="11430"/>
                    <a:pt x="0" y="0"/>
                  </a:cubicBezTo>
                  <a:cubicBezTo>
                    <a:pt x="6667" y="11430"/>
                    <a:pt x="14288" y="21907"/>
                    <a:pt x="21907" y="32385"/>
                  </a:cubicBezTo>
                  <a:close/>
                </a:path>
              </a:pathLst>
            </a:custGeom>
            <a:solidFill>
              <a:srgbClr val="FFFFFF"/>
            </a:solidFill>
            <a:ln w="9525" cap="flat">
              <a:noFill/>
              <a:prstDash val="solid"/>
              <a:miter/>
            </a:ln>
          </p:spPr>
          <p:txBody>
            <a:bodyPr rtlCol="0" anchor="ctr"/>
            <a:lstStyle/>
            <a:p>
              <a:endParaRPr lang="en-US"/>
            </a:p>
          </p:txBody>
        </p:sp>
        <p:sp>
          <p:nvSpPr>
            <p:cNvPr id="2136" name="Freeform 247">
              <a:extLst>
                <a:ext uri="{FF2B5EF4-FFF2-40B4-BE49-F238E27FC236}">
                  <a16:creationId xmlns:a16="http://schemas.microsoft.com/office/drawing/2014/main" id="{014A47C4-C172-95E2-6BFA-4ED2827A5C70}"/>
                </a:ext>
              </a:extLst>
            </p:cNvPr>
            <p:cNvSpPr/>
            <p:nvPr/>
          </p:nvSpPr>
          <p:spPr>
            <a:xfrm>
              <a:off x="8911589" y="4784407"/>
              <a:ext cx="4762" cy="12382"/>
            </a:xfrm>
            <a:custGeom>
              <a:avLst/>
              <a:gdLst>
                <a:gd name="connsiteX0" fmla="*/ 4763 w 4762"/>
                <a:gd name="connsiteY0" fmla="*/ 0 h 12382"/>
                <a:gd name="connsiteX1" fmla="*/ 0 w 4762"/>
                <a:gd name="connsiteY1" fmla="*/ 12383 h 12382"/>
                <a:gd name="connsiteX2" fmla="*/ 4763 w 4762"/>
                <a:gd name="connsiteY2" fmla="*/ 0 h 12382"/>
              </a:gdLst>
              <a:ahLst/>
              <a:cxnLst>
                <a:cxn ang="0">
                  <a:pos x="connsiteX0" y="connsiteY0"/>
                </a:cxn>
                <a:cxn ang="0">
                  <a:pos x="connsiteX1" y="connsiteY1"/>
                </a:cxn>
                <a:cxn ang="0">
                  <a:pos x="connsiteX2" y="connsiteY2"/>
                </a:cxn>
              </a:cxnLst>
              <a:rect l="l" t="t" r="r" b="b"/>
              <a:pathLst>
                <a:path w="4762" h="12382">
                  <a:moveTo>
                    <a:pt x="4763" y="0"/>
                  </a:moveTo>
                  <a:cubicBezTo>
                    <a:pt x="2858" y="3810"/>
                    <a:pt x="1905" y="8573"/>
                    <a:pt x="0" y="12383"/>
                  </a:cubicBezTo>
                  <a:cubicBezTo>
                    <a:pt x="1905" y="7620"/>
                    <a:pt x="2858" y="3810"/>
                    <a:pt x="4763" y="0"/>
                  </a:cubicBezTo>
                  <a:close/>
                </a:path>
              </a:pathLst>
            </a:custGeom>
            <a:solidFill>
              <a:srgbClr val="FFFFFF"/>
            </a:solidFill>
            <a:ln w="9525" cap="flat">
              <a:noFill/>
              <a:prstDash val="solid"/>
              <a:miter/>
            </a:ln>
          </p:spPr>
          <p:txBody>
            <a:bodyPr rtlCol="0" anchor="ctr"/>
            <a:lstStyle/>
            <a:p>
              <a:endParaRPr lang="en-US"/>
            </a:p>
          </p:txBody>
        </p:sp>
        <p:sp>
          <p:nvSpPr>
            <p:cNvPr id="2137" name="Freeform 248">
              <a:extLst>
                <a:ext uri="{FF2B5EF4-FFF2-40B4-BE49-F238E27FC236}">
                  <a16:creationId xmlns:a16="http://schemas.microsoft.com/office/drawing/2014/main" id="{C57075F3-7099-4178-A0BA-4C406176986F}"/>
                </a:ext>
              </a:extLst>
            </p:cNvPr>
            <p:cNvSpPr/>
            <p:nvPr/>
          </p:nvSpPr>
          <p:spPr>
            <a:xfrm>
              <a:off x="7673452" y="5302567"/>
              <a:ext cx="249823" cy="379798"/>
            </a:xfrm>
            <a:custGeom>
              <a:avLst/>
              <a:gdLst>
                <a:gd name="connsiteX0" fmla="*/ 4650 w 249823"/>
                <a:gd name="connsiteY0" fmla="*/ 85725 h 379798"/>
                <a:gd name="connsiteX1" fmla="*/ 54180 w 249823"/>
                <a:gd name="connsiteY1" fmla="*/ 176213 h 379798"/>
                <a:gd name="connsiteX2" fmla="*/ 200865 w 249823"/>
                <a:gd name="connsiteY2" fmla="*/ 350520 h 379798"/>
                <a:gd name="connsiteX3" fmla="*/ 237060 w 249823"/>
                <a:gd name="connsiteY3" fmla="*/ 378143 h 379798"/>
                <a:gd name="connsiteX4" fmla="*/ 249443 w 249823"/>
                <a:gd name="connsiteY4" fmla="*/ 370522 h 379798"/>
                <a:gd name="connsiteX5" fmla="*/ 228488 w 249823"/>
                <a:gd name="connsiteY5" fmla="*/ 292418 h 379798"/>
                <a:gd name="connsiteX6" fmla="*/ 198008 w 249823"/>
                <a:gd name="connsiteY6" fmla="*/ 255270 h 379798"/>
                <a:gd name="connsiteX7" fmla="*/ 33225 w 249823"/>
                <a:gd name="connsiteY7" fmla="*/ 9525 h 379798"/>
                <a:gd name="connsiteX8" fmla="*/ 26558 w 249823"/>
                <a:gd name="connsiteY8" fmla="*/ 0 h 379798"/>
                <a:gd name="connsiteX9" fmla="*/ 4650 w 249823"/>
                <a:gd name="connsiteY9" fmla="*/ 46672 h 379798"/>
                <a:gd name="connsiteX10" fmla="*/ 4650 w 249823"/>
                <a:gd name="connsiteY10" fmla="*/ 85725 h 37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823" h="379798">
                  <a:moveTo>
                    <a:pt x="4650" y="85725"/>
                  </a:moveTo>
                  <a:cubicBezTo>
                    <a:pt x="17985" y="117157"/>
                    <a:pt x="34178" y="147638"/>
                    <a:pt x="54180" y="176213"/>
                  </a:cubicBezTo>
                  <a:cubicBezTo>
                    <a:pt x="97995" y="238125"/>
                    <a:pt x="147525" y="295275"/>
                    <a:pt x="200865" y="350520"/>
                  </a:cubicBezTo>
                  <a:cubicBezTo>
                    <a:pt x="211343" y="360997"/>
                    <a:pt x="222773" y="371475"/>
                    <a:pt x="237060" y="378143"/>
                  </a:cubicBezTo>
                  <a:cubicBezTo>
                    <a:pt x="244680" y="381952"/>
                    <a:pt x="249443" y="379095"/>
                    <a:pt x="249443" y="370522"/>
                  </a:cubicBezTo>
                  <a:cubicBezTo>
                    <a:pt x="250395" y="342900"/>
                    <a:pt x="251348" y="314325"/>
                    <a:pt x="228488" y="292418"/>
                  </a:cubicBezTo>
                  <a:cubicBezTo>
                    <a:pt x="217058" y="281940"/>
                    <a:pt x="208485" y="267652"/>
                    <a:pt x="198008" y="255270"/>
                  </a:cubicBezTo>
                  <a:cubicBezTo>
                    <a:pt x="136095" y="178118"/>
                    <a:pt x="74183" y="100965"/>
                    <a:pt x="33225" y="9525"/>
                  </a:cubicBezTo>
                  <a:cubicBezTo>
                    <a:pt x="32273" y="6668"/>
                    <a:pt x="29415" y="4763"/>
                    <a:pt x="26558" y="0"/>
                  </a:cubicBezTo>
                  <a:cubicBezTo>
                    <a:pt x="18938" y="16193"/>
                    <a:pt x="10365" y="31432"/>
                    <a:pt x="4650" y="46672"/>
                  </a:cubicBezTo>
                  <a:cubicBezTo>
                    <a:pt x="-1065" y="59055"/>
                    <a:pt x="-2017" y="71438"/>
                    <a:pt x="4650" y="85725"/>
                  </a:cubicBezTo>
                  <a:close/>
                </a:path>
              </a:pathLst>
            </a:custGeom>
            <a:solidFill>
              <a:srgbClr val="FFFFFF"/>
            </a:solidFill>
            <a:ln w="9525" cap="flat">
              <a:noFill/>
              <a:prstDash val="solid"/>
              <a:miter/>
            </a:ln>
          </p:spPr>
          <p:txBody>
            <a:bodyPr rtlCol="0" anchor="ctr"/>
            <a:lstStyle/>
            <a:p>
              <a:endParaRPr lang="en-US"/>
            </a:p>
          </p:txBody>
        </p:sp>
        <p:sp>
          <p:nvSpPr>
            <p:cNvPr id="2138" name="Freeform 249">
              <a:extLst>
                <a:ext uri="{FF2B5EF4-FFF2-40B4-BE49-F238E27FC236}">
                  <a16:creationId xmlns:a16="http://schemas.microsoft.com/office/drawing/2014/main" id="{C260C24E-3431-3E1D-175B-2D7966DA8835}"/>
                </a:ext>
              </a:extLst>
            </p:cNvPr>
            <p:cNvSpPr/>
            <p:nvPr/>
          </p:nvSpPr>
          <p:spPr>
            <a:xfrm>
              <a:off x="8508682" y="4653292"/>
              <a:ext cx="42862" cy="17947"/>
            </a:xfrm>
            <a:custGeom>
              <a:avLst/>
              <a:gdLst>
                <a:gd name="connsiteX0" fmla="*/ 10478 w 42862"/>
                <a:gd name="connsiteY0" fmla="*/ 17767 h 17947"/>
                <a:gd name="connsiteX1" fmla="*/ 42863 w 42862"/>
                <a:gd name="connsiteY1" fmla="*/ 622 h 17947"/>
                <a:gd name="connsiteX2" fmla="*/ 6668 w 42862"/>
                <a:gd name="connsiteY2" fmla="*/ 1575 h 17947"/>
                <a:gd name="connsiteX3" fmla="*/ 0 w 42862"/>
                <a:gd name="connsiteY3" fmla="*/ 10147 h 17947"/>
                <a:gd name="connsiteX4" fmla="*/ 10478 w 42862"/>
                <a:gd name="connsiteY4" fmla="*/ 17767 h 17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62" h="17947">
                  <a:moveTo>
                    <a:pt x="10478" y="17767"/>
                  </a:moveTo>
                  <a:cubicBezTo>
                    <a:pt x="20955" y="15862"/>
                    <a:pt x="30480" y="11100"/>
                    <a:pt x="42863" y="622"/>
                  </a:cubicBezTo>
                  <a:cubicBezTo>
                    <a:pt x="27623" y="622"/>
                    <a:pt x="17145" y="-1283"/>
                    <a:pt x="6668" y="1575"/>
                  </a:cubicBezTo>
                  <a:cubicBezTo>
                    <a:pt x="2857" y="2527"/>
                    <a:pt x="0" y="5385"/>
                    <a:pt x="0" y="10147"/>
                  </a:cubicBezTo>
                  <a:cubicBezTo>
                    <a:pt x="953" y="15862"/>
                    <a:pt x="5715" y="18720"/>
                    <a:pt x="10478" y="17767"/>
                  </a:cubicBezTo>
                  <a:close/>
                </a:path>
              </a:pathLst>
            </a:custGeom>
            <a:solidFill>
              <a:srgbClr val="FFFFFF"/>
            </a:solidFill>
            <a:ln w="9525" cap="flat">
              <a:noFill/>
              <a:prstDash val="solid"/>
              <a:miter/>
            </a:ln>
          </p:spPr>
          <p:txBody>
            <a:bodyPr rtlCol="0" anchor="ctr"/>
            <a:lstStyle/>
            <a:p>
              <a:endParaRPr lang="en-US"/>
            </a:p>
          </p:txBody>
        </p:sp>
        <p:sp>
          <p:nvSpPr>
            <p:cNvPr id="2139" name="Freeform 250">
              <a:extLst>
                <a:ext uri="{FF2B5EF4-FFF2-40B4-BE49-F238E27FC236}">
                  <a16:creationId xmlns:a16="http://schemas.microsoft.com/office/drawing/2014/main" id="{22667322-DD49-3B47-3370-C265BCA04CC6}"/>
                </a:ext>
              </a:extLst>
            </p:cNvPr>
            <p:cNvSpPr/>
            <p:nvPr/>
          </p:nvSpPr>
          <p:spPr>
            <a:xfrm>
              <a:off x="8675314" y="5048057"/>
              <a:ext cx="129029" cy="129732"/>
            </a:xfrm>
            <a:custGeom>
              <a:avLst/>
              <a:gdLst>
                <a:gd name="connsiteX0" fmla="*/ 123881 w 129029"/>
                <a:gd name="connsiteY0" fmla="*/ 66868 h 129732"/>
                <a:gd name="connsiteX1" fmla="*/ 112451 w 129029"/>
                <a:gd name="connsiteY1" fmla="*/ 56390 h 129732"/>
                <a:gd name="connsiteX2" fmla="*/ 31488 w 129029"/>
                <a:gd name="connsiteY2" fmla="*/ 11623 h 129732"/>
                <a:gd name="connsiteX3" fmla="*/ 1961 w 129029"/>
                <a:gd name="connsiteY3" fmla="*/ 24005 h 129732"/>
                <a:gd name="connsiteX4" fmla="*/ 12438 w 129029"/>
                <a:gd name="connsiteY4" fmla="*/ 59248 h 129732"/>
                <a:gd name="connsiteX5" fmla="*/ 128643 w 129029"/>
                <a:gd name="connsiteY5" fmla="*/ 129733 h 129732"/>
                <a:gd name="connsiteX6" fmla="*/ 123881 w 129029"/>
                <a:gd name="connsiteY6" fmla="*/ 66868 h 12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029" h="129732">
                  <a:moveTo>
                    <a:pt x="123881" y="66868"/>
                  </a:moveTo>
                  <a:cubicBezTo>
                    <a:pt x="123881" y="60200"/>
                    <a:pt x="118166" y="57343"/>
                    <a:pt x="112451" y="56390"/>
                  </a:cubicBezTo>
                  <a:cubicBezTo>
                    <a:pt x="81971" y="47818"/>
                    <a:pt x="56253" y="29720"/>
                    <a:pt x="31488" y="11623"/>
                  </a:cubicBezTo>
                  <a:cubicBezTo>
                    <a:pt x="8628" y="-5522"/>
                    <a:pt x="7676" y="-5522"/>
                    <a:pt x="1961" y="24005"/>
                  </a:cubicBezTo>
                  <a:cubicBezTo>
                    <a:pt x="-897" y="37340"/>
                    <a:pt x="-2802" y="50675"/>
                    <a:pt x="12438" y="59248"/>
                  </a:cubicBezTo>
                  <a:cubicBezTo>
                    <a:pt x="50538" y="81155"/>
                    <a:pt x="85781" y="106873"/>
                    <a:pt x="128643" y="129733"/>
                  </a:cubicBezTo>
                  <a:cubicBezTo>
                    <a:pt x="130548" y="105920"/>
                    <a:pt x="124834" y="86870"/>
                    <a:pt x="123881" y="66868"/>
                  </a:cubicBezTo>
                  <a:close/>
                </a:path>
              </a:pathLst>
            </a:custGeom>
            <a:solidFill>
              <a:srgbClr val="FFFFFF"/>
            </a:solidFill>
            <a:ln w="9525" cap="flat">
              <a:noFill/>
              <a:prstDash val="solid"/>
              <a:miter/>
            </a:ln>
          </p:spPr>
          <p:txBody>
            <a:bodyPr rtlCol="0" anchor="ctr"/>
            <a:lstStyle/>
            <a:p>
              <a:endParaRPr lang="en-US"/>
            </a:p>
          </p:txBody>
        </p:sp>
        <p:sp>
          <p:nvSpPr>
            <p:cNvPr id="2140" name="Freeform 251">
              <a:extLst>
                <a:ext uri="{FF2B5EF4-FFF2-40B4-BE49-F238E27FC236}">
                  <a16:creationId xmlns:a16="http://schemas.microsoft.com/office/drawing/2014/main" id="{B512C1D3-038D-0832-779B-74343D7734E9}"/>
                </a:ext>
              </a:extLst>
            </p:cNvPr>
            <p:cNvSpPr/>
            <p:nvPr/>
          </p:nvSpPr>
          <p:spPr>
            <a:xfrm>
              <a:off x="7772400" y="4784407"/>
              <a:ext cx="1143952" cy="811066"/>
            </a:xfrm>
            <a:custGeom>
              <a:avLst/>
              <a:gdLst>
                <a:gd name="connsiteX0" fmla="*/ 1011555 w 1143952"/>
                <a:gd name="connsiteY0" fmla="*/ 150495 h 811066"/>
                <a:gd name="connsiteX1" fmla="*/ 945832 w 1143952"/>
                <a:gd name="connsiteY1" fmla="*/ 186690 h 811066"/>
                <a:gd name="connsiteX2" fmla="*/ 913448 w 1143952"/>
                <a:gd name="connsiteY2" fmla="*/ 198120 h 811066"/>
                <a:gd name="connsiteX3" fmla="*/ 862965 w 1143952"/>
                <a:gd name="connsiteY3" fmla="*/ 232410 h 811066"/>
                <a:gd name="connsiteX4" fmla="*/ 701040 w 1143952"/>
                <a:gd name="connsiteY4" fmla="*/ 344805 h 811066"/>
                <a:gd name="connsiteX5" fmla="*/ 273368 w 1143952"/>
                <a:gd name="connsiteY5" fmla="*/ 657225 h 811066"/>
                <a:gd name="connsiteX6" fmla="*/ 237173 w 1143952"/>
                <a:gd name="connsiteY6" fmla="*/ 681990 h 811066"/>
                <a:gd name="connsiteX7" fmla="*/ 110490 w 1143952"/>
                <a:gd name="connsiteY7" fmla="*/ 698182 h 811066"/>
                <a:gd name="connsiteX8" fmla="*/ 0 w 1143952"/>
                <a:gd name="connsiteY8" fmla="*/ 614363 h 811066"/>
                <a:gd name="connsiteX9" fmla="*/ 0 w 1143952"/>
                <a:gd name="connsiteY9" fmla="*/ 614363 h 811066"/>
                <a:gd name="connsiteX10" fmla="*/ 21907 w 1143952"/>
                <a:gd name="connsiteY10" fmla="*/ 646748 h 811066"/>
                <a:gd name="connsiteX11" fmla="*/ 21907 w 1143952"/>
                <a:gd name="connsiteY11" fmla="*/ 646748 h 811066"/>
                <a:gd name="connsiteX12" fmla="*/ 43815 w 1143952"/>
                <a:gd name="connsiteY12" fmla="*/ 679132 h 811066"/>
                <a:gd name="connsiteX13" fmla="*/ 139065 w 1143952"/>
                <a:gd name="connsiteY13" fmla="*/ 799148 h 811066"/>
                <a:gd name="connsiteX14" fmla="*/ 170498 w 1143952"/>
                <a:gd name="connsiteY14" fmla="*/ 802957 h 811066"/>
                <a:gd name="connsiteX15" fmla="*/ 222885 w 1143952"/>
                <a:gd name="connsiteY15" fmla="*/ 761048 h 811066"/>
                <a:gd name="connsiteX16" fmla="*/ 384810 w 1143952"/>
                <a:gd name="connsiteY16" fmla="*/ 638175 h 811066"/>
                <a:gd name="connsiteX17" fmla="*/ 576263 w 1143952"/>
                <a:gd name="connsiteY17" fmla="*/ 494348 h 811066"/>
                <a:gd name="connsiteX18" fmla="*/ 690563 w 1143952"/>
                <a:gd name="connsiteY18" fmla="*/ 407670 h 811066"/>
                <a:gd name="connsiteX19" fmla="*/ 747713 w 1143952"/>
                <a:gd name="connsiteY19" fmla="*/ 363855 h 811066"/>
                <a:gd name="connsiteX20" fmla="*/ 893445 w 1143952"/>
                <a:gd name="connsiteY20" fmla="*/ 242888 h 811066"/>
                <a:gd name="connsiteX21" fmla="*/ 917257 w 1143952"/>
                <a:gd name="connsiteY21" fmla="*/ 240983 h 811066"/>
                <a:gd name="connsiteX22" fmla="*/ 932498 w 1143952"/>
                <a:gd name="connsiteY22" fmla="*/ 251460 h 811066"/>
                <a:gd name="connsiteX23" fmla="*/ 1000125 w 1143952"/>
                <a:gd name="connsiteY23" fmla="*/ 297180 h 811066"/>
                <a:gd name="connsiteX24" fmla="*/ 1038225 w 1143952"/>
                <a:gd name="connsiteY24" fmla="*/ 283845 h 811066"/>
                <a:gd name="connsiteX25" fmla="*/ 1061085 w 1143952"/>
                <a:gd name="connsiteY25" fmla="*/ 223838 h 811066"/>
                <a:gd name="connsiteX26" fmla="*/ 1119188 w 1143952"/>
                <a:gd name="connsiteY26" fmla="*/ 61913 h 811066"/>
                <a:gd name="connsiteX27" fmla="*/ 1126807 w 1143952"/>
                <a:gd name="connsiteY27" fmla="*/ 44768 h 811066"/>
                <a:gd name="connsiteX28" fmla="*/ 1129665 w 1143952"/>
                <a:gd name="connsiteY28" fmla="*/ 37148 h 811066"/>
                <a:gd name="connsiteX29" fmla="*/ 1133475 w 1143952"/>
                <a:gd name="connsiteY29" fmla="*/ 27623 h 811066"/>
                <a:gd name="connsiteX30" fmla="*/ 1137285 w 1143952"/>
                <a:gd name="connsiteY30" fmla="*/ 18098 h 811066"/>
                <a:gd name="connsiteX31" fmla="*/ 1139190 w 1143952"/>
                <a:gd name="connsiteY31" fmla="*/ 12383 h 811066"/>
                <a:gd name="connsiteX32" fmla="*/ 1143952 w 1143952"/>
                <a:gd name="connsiteY32" fmla="*/ 0 h 811066"/>
                <a:gd name="connsiteX33" fmla="*/ 1143952 w 1143952"/>
                <a:gd name="connsiteY33" fmla="*/ 0 h 811066"/>
                <a:gd name="connsiteX34" fmla="*/ 1081088 w 1143952"/>
                <a:gd name="connsiteY34" fmla="*/ 79058 h 811066"/>
                <a:gd name="connsiteX35" fmla="*/ 1011555 w 1143952"/>
                <a:gd name="connsiteY35" fmla="*/ 150495 h 81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43952" h="811066">
                  <a:moveTo>
                    <a:pt x="1011555" y="150495"/>
                  </a:moveTo>
                  <a:cubicBezTo>
                    <a:pt x="991552" y="167640"/>
                    <a:pt x="970598" y="178118"/>
                    <a:pt x="945832" y="186690"/>
                  </a:cubicBezTo>
                  <a:cubicBezTo>
                    <a:pt x="935355" y="190500"/>
                    <a:pt x="923925" y="194310"/>
                    <a:pt x="913448" y="198120"/>
                  </a:cubicBezTo>
                  <a:cubicBezTo>
                    <a:pt x="895350" y="207645"/>
                    <a:pt x="880110" y="220980"/>
                    <a:pt x="862965" y="232410"/>
                  </a:cubicBezTo>
                  <a:cubicBezTo>
                    <a:pt x="844868" y="245745"/>
                    <a:pt x="735330" y="318135"/>
                    <a:pt x="701040" y="344805"/>
                  </a:cubicBezTo>
                  <a:cubicBezTo>
                    <a:pt x="639127" y="393383"/>
                    <a:pt x="287655" y="646748"/>
                    <a:pt x="273368" y="657225"/>
                  </a:cubicBezTo>
                  <a:cubicBezTo>
                    <a:pt x="261938" y="665798"/>
                    <a:pt x="249555" y="675323"/>
                    <a:pt x="237173" y="681990"/>
                  </a:cubicBezTo>
                  <a:cubicBezTo>
                    <a:pt x="199073" y="703898"/>
                    <a:pt x="153352" y="712470"/>
                    <a:pt x="110490" y="698182"/>
                  </a:cubicBezTo>
                  <a:cubicBezTo>
                    <a:pt x="65723" y="682943"/>
                    <a:pt x="30480" y="650557"/>
                    <a:pt x="0" y="614363"/>
                  </a:cubicBezTo>
                  <a:cubicBezTo>
                    <a:pt x="0" y="614363"/>
                    <a:pt x="0" y="614363"/>
                    <a:pt x="0" y="614363"/>
                  </a:cubicBezTo>
                  <a:cubicBezTo>
                    <a:pt x="7620" y="624840"/>
                    <a:pt x="14288" y="636270"/>
                    <a:pt x="21907" y="646748"/>
                  </a:cubicBezTo>
                  <a:cubicBezTo>
                    <a:pt x="21907" y="646748"/>
                    <a:pt x="21907" y="646748"/>
                    <a:pt x="21907" y="646748"/>
                  </a:cubicBezTo>
                  <a:cubicBezTo>
                    <a:pt x="29527" y="657225"/>
                    <a:pt x="36195" y="668655"/>
                    <a:pt x="43815" y="679132"/>
                  </a:cubicBezTo>
                  <a:cubicBezTo>
                    <a:pt x="72390" y="721043"/>
                    <a:pt x="107632" y="759143"/>
                    <a:pt x="139065" y="799148"/>
                  </a:cubicBezTo>
                  <a:cubicBezTo>
                    <a:pt x="151448" y="815340"/>
                    <a:pt x="152400" y="813435"/>
                    <a:pt x="170498" y="802957"/>
                  </a:cubicBezTo>
                  <a:cubicBezTo>
                    <a:pt x="190500" y="791528"/>
                    <a:pt x="204788" y="774382"/>
                    <a:pt x="222885" y="761048"/>
                  </a:cubicBezTo>
                  <a:cubicBezTo>
                    <a:pt x="277177" y="720090"/>
                    <a:pt x="330518" y="679132"/>
                    <a:pt x="384810" y="638175"/>
                  </a:cubicBezTo>
                  <a:cubicBezTo>
                    <a:pt x="448627" y="589598"/>
                    <a:pt x="511493" y="541020"/>
                    <a:pt x="576263" y="494348"/>
                  </a:cubicBezTo>
                  <a:cubicBezTo>
                    <a:pt x="615315" y="465773"/>
                    <a:pt x="651510" y="435293"/>
                    <a:pt x="690563" y="407670"/>
                  </a:cubicBezTo>
                  <a:cubicBezTo>
                    <a:pt x="709613" y="393383"/>
                    <a:pt x="729615" y="379095"/>
                    <a:pt x="747713" y="363855"/>
                  </a:cubicBezTo>
                  <a:cubicBezTo>
                    <a:pt x="796290" y="323850"/>
                    <a:pt x="844868" y="283845"/>
                    <a:pt x="893445" y="242888"/>
                  </a:cubicBezTo>
                  <a:cubicBezTo>
                    <a:pt x="902018" y="236220"/>
                    <a:pt x="908685" y="236220"/>
                    <a:pt x="917257" y="240983"/>
                  </a:cubicBezTo>
                  <a:cubicBezTo>
                    <a:pt x="922973" y="243840"/>
                    <a:pt x="927735" y="247650"/>
                    <a:pt x="932498" y="251460"/>
                  </a:cubicBezTo>
                  <a:cubicBezTo>
                    <a:pt x="954405" y="267653"/>
                    <a:pt x="975360" y="283845"/>
                    <a:pt x="1000125" y="297180"/>
                  </a:cubicBezTo>
                  <a:cubicBezTo>
                    <a:pt x="1022032" y="308610"/>
                    <a:pt x="1029652" y="306705"/>
                    <a:pt x="1038225" y="283845"/>
                  </a:cubicBezTo>
                  <a:cubicBezTo>
                    <a:pt x="1045845" y="263843"/>
                    <a:pt x="1053465" y="243840"/>
                    <a:pt x="1061085" y="223838"/>
                  </a:cubicBezTo>
                  <a:cubicBezTo>
                    <a:pt x="1081088" y="170498"/>
                    <a:pt x="1096327" y="114300"/>
                    <a:pt x="1119188" y="61913"/>
                  </a:cubicBezTo>
                  <a:cubicBezTo>
                    <a:pt x="1122045" y="56198"/>
                    <a:pt x="1123950" y="50483"/>
                    <a:pt x="1126807" y="44768"/>
                  </a:cubicBezTo>
                  <a:cubicBezTo>
                    <a:pt x="1127760" y="41910"/>
                    <a:pt x="1128713" y="40005"/>
                    <a:pt x="1129665" y="37148"/>
                  </a:cubicBezTo>
                  <a:cubicBezTo>
                    <a:pt x="1130618" y="34290"/>
                    <a:pt x="1132523" y="30480"/>
                    <a:pt x="1133475" y="27623"/>
                  </a:cubicBezTo>
                  <a:cubicBezTo>
                    <a:pt x="1134427" y="24765"/>
                    <a:pt x="1136332" y="20955"/>
                    <a:pt x="1137285" y="18098"/>
                  </a:cubicBezTo>
                  <a:cubicBezTo>
                    <a:pt x="1138238" y="16193"/>
                    <a:pt x="1139190" y="14288"/>
                    <a:pt x="1139190" y="12383"/>
                  </a:cubicBezTo>
                  <a:cubicBezTo>
                    <a:pt x="1141095" y="8573"/>
                    <a:pt x="1142048" y="3810"/>
                    <a:pt x="1143952" y="0"/>
                  </a:cubicBezTo>
                  <a:cubicBezTo>
                    <a:pt x="1143952" y="0"/>
                    <a:pt x="1143952" y="0"/>
                    <a:pt x="1143952" y="0"/>
                  </a:cubicBezTo>
                  <a:cubicBezTo>
                    <a:pt x="1123950" y="26670"/>
                    <a:pt x="1102995" y="53340"/>
                    <a:pt x="1081088" y="79058"/>
                  </a:cubicBezTo>
                  <a:cubicBezTo>
                    <a:pt x="1059180" y="103823"/>
                    <a:pt x="1037273" y="129540"/>
                    <a:pt x="1011555" y="150495"/>
                  </a:cubicBezTo>
                  <a:close/>
                </a:path>
              </a:pathLst>
            </a:custGeom>
            <a:solidFill>
              <a:srgbClr val="FFFFFF"/>
            </a:solidFill>
            <a:ln w="9525" cap="flat">
              <a:noFill/>
              <a:prstDash val="solid"/>
              <a:miter/>
            </a:ln>
          </p:spPr>
          <p:txBody>
            <a:bodyPr rtlCol="0" anchor="ctr"/>
            <a:lstStyle/>
            <a:p>
              <a:endParaRPr lang="en-US"/>
            </a:p>
          </p:txBody>
        </p:sp>
        <p:sp>
          <p:nvSpPr>
            <p:cNvPr id="2141" name="Freeform 252">
              <a:extLst>
                <a:ext uri="{FF2B5EF4-FFF2-40B4-BE49-F238E27FC236}">
                  <a16:creationId xmlns:a16="http://schemas.microsoft.com/office/drawing/2014/main" id="{D4965459-3E1B-8E95-A142-23B67C3B9DC3}"/>
                </a:ext>
              </a:extLst>
            </p:cNvPr>
            <p:cNvSpPr/>
            <p:nvPr/>
          </p:nvSpPr>
          <p:spPr>
            <a:xfrm>
              <a:off x="8385115" y="4449467"/>
              <a:ext cx="172503" cy="168594"/>
            </a:xfrm>
            <a:custGeom>
              <a:avLst/>
              <a:gdLst>
                <a:gd name="connsiteX0" fmla="*/ 88324 w 172503"/>
                <a:gd name="connsiteY0" fmla="*/ 168252 h 168594"/>
                <a:gd name="connsiteX1" fmla="*/ 168334 w 172503"/>
                <a:gd name="connsiteY1" fmla="*/ 109198 h 168594"/>
                <a:gd name="connsiteX2" fmla="*/ 142617 w 172503"/>
                <a:gd name="connsiteY2" fmla="*/ 19663 h 168594"/>
                <a:gd name="connsiteX3" fmla="*/ 25459 w 172503"/>
                <a:gd name="connsiteY3" fmla="*/ 26330 h 168594"/>
                <a:gd name="connsiteX4" fmla="*/ 19745 w 172503"/>
                <a:gd name="connsiteY4" fmla="*/ 136820 h 168594"/>
                <a:gd name="connsiteX5" fmla="*/ 88324 w 172503"/>
                <a:gd name="connsiteY5" fmla="*/ 168252 h 16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03" h="168594">
                  <a:moveTo>
                    <a:pt x="88324" y="168252"/>
                  </a:moveTo>
                  <a:cubicBezTo>
                    <a:pt x="129282" y="172063"/>
                    <a:pt x="155952" y="143488"/>
                    <a:pt x="168334" y="109198"/>
                  </a:cubicBezTo>
                  <a:cubicBezTo>
                    <a:pt x="178812" y="80623"/>
                    <a:pt x="169287" y="39665"/>
                    <a:pt x="142617" y="19663"/>
                  </a:cubicBezTo>
                  <a:cubicBezTo>
                    <a:pt x="116899" y="613"/>
                    <a:pt x="61654" y="-15580"/>
                    <a:pt x="25459" y="26330"/>
                  </a:cubicBezTo>
                  <a:cubicBezTo>
                    <a:pt x="-1211" y="59668"/>
                    <a:pt x="-12641" y="98720"/>
                    <a:pt x="19745" y="136820"/>
                  </a:cubicBezTo>
                  <a:cubicBezTo>
                    <a:pt x="36889" y="156823"/>
                    <a:pt x="59749" y="169205"/>
                    <a:pt x="88324" y="168252"/>
                  </a:cubicBezTo>
                  <a:close/>
                </a:path>
              </a:pathLst>
            </a:custGeom>
            <a:solidFill>
              <a:srgbClr val="FFFFFF"/>
            </a:solidFill>
            <a:ln w="9525" cap="flat">
              <a:noFill/>
              <a:prstDash val="solid"/>
              <a:miter/>
            </a:ln>
          </p:spPr>
          <p:txBody>
            <a:bodyPr rtlCol="0" anchor="ctr"/>
            <a:lstStyle/>
            <a:p>
              <a:endParaRPr lang="en-US"/>
            </a:p>
          </p:txBody>
        </p:sp>
        <p:sp>
          <p:nvSpPr>
            <p:cNvPr id="2142" name="Freeform 253">
              <a:extLst>
                <a:ext uri="{FF2B5EF4-FFF2-40B4-BE49-F238E27FC236}">
                  <a16:creationId xmlns:a16="http://schemas.microsoft.com/office/drawing/2014/main" id="{9DF18808-9484-4D3E-F1AA-1D1020ED3EEF}"/>
                </a:ext>
              </a:extLst>
            </p:cNvPr>
            <p:cNvSpPr/>
            <p:nvPr/>
          </p:nvSpPr>
          <p:spPr>
            <a:xfrm>
              <a:off x="8185766" y="4615833"/>
              <a:ext cx="458370" cy="495722"/>
            </a:xfrm>
            <a:custGeom>
              <a:avLst/>
              <a:gdLst>
                <a:gd name="connsiteX0" fmla="*/ 171469 w 458370"/>
                <a:gd name="connsiteY0" fmla="*/ 318117 h 495722"/>
                <a:gd name="connsiteX1" fmla="*/ 180041 w 458370"/>
                <a:gd name="connsiteY1" fmla="*/ 343835 h 495722"/>
                <a:gd name="connsiteX2" fmla="*/ 120986 w 458370"/>
                <a:gd name="connsiteY2" fmla="*/ 413367 h 495722"/>
                <a:gd name="connsiteX3" fmla="*/ 88601 w 458370"/>
                <a:gd name="connsiteY3" fmla="*/ 457182 h 495722"/>
                <a:gd name="connsiteX4" fmla="*/ 98126 w 458370"/>
                <a:gd name="connsiteY4" fmla="*/ 485757 h 495722"/>
                <a:gd name="connsiteX5" fmla="*/ 135273 w 458370"/>
                <a:gd name="connsiteY5" fmla="*/ 495282 h 495722"/>
                <a:gd name="connsiteX6" fmla="*/ 177183 w 458370"/>
                <a:gd name="connsiteY6" fmla="*/ 472422 h 495722"/>
                <a:gd name="connsiteX7" fmla="*/ 282911 w 458370"/>
                <a:gd name="connsiteY7" fmla="*/ 319069 h 495722"/>
                <a:gd name="connsiteX8" fmla="*/ 277196 w 458370"/>
                <a:gd name="connsiteY8" fmla="*/ 285732 h 495722"/>
                <a:gd name="connsiteX9" fmla="*/ 239096 w 458370"/>
                <a:gd name="connsiteY9" fmla="*/ 260967 h 495722"/>
                <a:gd name="connsiteX10" fmla="*/ 140036 w 458370"/>
                <a:gd name="connsiteY10" fmla="*/ 208579 h 495722"/>
                <a:gd name="connsiteX11" fmla="*/ 131463 w 458370"/>
                <a:gd name="connsiteY11" fmla="*/ 196197 h 495722"/>
                <a:gd name="connsiteX12" fmla="*/ 142894 w 458370"/>
                <a:gd name="connsiteY12" fmla="*/ 189529 h 495722"/>
                <a:gd name="connsiteX13" fmla="*/ 173373 w 458370"/>
                <a:gd name="connsiteY13" fmla="*/ 177147 h 495722"/>
                <a:gd name="connsiteX14" fmla="*/ 222903 w 458370"/>
                <a:gd name="connsiteY14" fmla="*/ 132379 h 495722"/>
                <a:gd name="connsiteX15" fmla="*/ 222903 w 458370"/>
                <a:gd name="connsiteY15" fmla="*/ 99042 h 495722"/>
                <a:gd name="connsiteX16" fmla="*/ 218141 w 458370"/>
                <a:gd name="connsiteY16" fmla="*/ 94279 h 495722"/>
                <a:gd name="connsiteX17" fmla="*/ 219094 w 458370"/>
                <a:gd name="connsiteY17" fmla="*/ 80944 h 495722"/>
                <a:gd name="connsiteX18" fmla="*/ 230523 w 458370"/>
                <a:gd name="connsiteY18" fmla="*/ 80944 h 495722"/>
                <a:gd name="connsiteX19" fmla="*/ 321011 w 458370"/>
                <a:gd name="connsiteY19" fmla="*/ 138094 h 495722"/>
                <a:gd name="connsiteX20" fmla="*/ 341013 w 458370"/>
                <a:gd name="connsiteY20" fmla="*/ 136189 h 495722"/>
                <a:gd name="connsiteX21" fmla="*/ 442931 w 458370"/>
                <a:gd name="connsiteY21" fmla="*/ 69514 h 495722"/>
                <a:gd name="connsiteX22" fmla="*/ 456266 w 458370"/>
                <a:gd name="connsiteY22" fmla="*/ 39987 h 495722"/>
                <a:gd name="connsiteX23" fmla="*/ 423881 w 458370"/>
                <a:gd name="connsiteY23" fmla="*/ 36177 h 495722"/>
                <a:gd name="connsiteX24" fmla="*/ 345776 w 458370"/>
                <a:gd name="connsiteY24" fmla="*/ 71419 h 495722"/>
                <a:gd name="connsiteX25" fmla="*/ 312438 w 458370"/>
                <a:gd name="connsiteY25" fmla="*/ 70467 h 495722"/>
                <a:gd name="connsiteX26" fmla="*/ 245763 w 458370"/>
                <a:gd name="connsiteY26" fmla="*/ 13317 h 495722"/>
                <a:gd name="connsiteX27" fmla="*/ 205758 w 458370"/>
                <a:gd name="connsiteY27" fmla="*/ 2839 h 495722"/>
                <a:gd name="connsiteX28" fmla="*/ 95269 w 458370"/>
                <a:gd name="connsiteY28" fmla="*/ 71419 h 495722"/>
                <a:gd name="connsiteX29" fmla="*/ 14306 w 458370"/>
                <a:gd name="connsiteY29" fmla="*/ 159049 h 495722"/>
                <a:gd name="connsiteX30" fmla="*/ 21926 w 458370"/>
                <a:gd name="connsiteY30" fmla="*/ 255252 h 495722"/>
                <a:gd name="connsiteX31" fmla="*/ 109556 w 458370"/>
                <a:gd name="connsiteY31" fmla="*/ 305735 h 495722"/>
                <a:gd name="connsiteX32" fmla="*/ 171469 w 458370"/>
                <a:gd name="connsiteY32" fmla="*/ 318117 h 495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58370" h="495722">
                  <a:moveTo>
                    <a:pt x="171469" y="318117"/>
                  </a:moveTo>
                  <a:cubicBezTo>
                    <a:pt x="190519" y="322879"/>
                    <a:pt x="192423" y="328594"/>
                    <a:pt x="180041" y="343835"/>
                  </a:cubicBezTo>
                  <a:cubicBezTo>
                    <a:pt x="160991" y="367647"/>
                    <a:pt x="140988" y="390507"/>
                    <a:pt x="120986" y="413367"/>
                  </a:cubicBezTo>
                  <a:cubicBezTo>
                    <a:pt x="108603" y="427654"/>
                    <a:pt x="97173" y="441942"/>
                    <a:pt x="88601" y="457182"/>
                  </a:cubicBezTo>
                  <a:cubicBezTo>
                    <a:pt x="80028" y="472422"/>
                    <a:pt x="82886" y="477185"/>
                    <a:pt x="98126" y="485757"/>
                  </a:cubicBezTo>
                  <a:cubicBezTo>
                    <a:pt x="108603" y="491472"/>
                    <a:pt x="120033" y="494329"/>
                    <a:pt x="135273" y="495282"/>
                  </a:cubicBezTo>
                  <a:cubicBezTo>
                    <a:pt x="152419" y="498139"/>
                    <a:pt x="165753" y="486710"/>
                    <a:pt x="177183" y="472422"/>
                  </a:cubicBezTo>
                  <a:cubicBezTo>
                    <a:pt x="215283" y="422892"/>
                    <a:pt x="254336" y="375267"/>
                    <a:pt x="282911" y="319069"/>
                  </a:cubicBezTo>
                  <a:cubicBezTo>
                    <a:pt x="290531" y="303829"/>
                    <a:pt x="290531" y="296210"/>
                    <a:pt x="277196" y="285732"/>
                  </a:cubicBezTo>
                  <a:cubicBezTo>
                    <a:pt x="265766" y="276207"/>
                    <a:pt x="252431" y="267635"/>
                    <a:pt x="239096" y="260967"/>
                  </a:cubicBezTo>
                  <a:cubicBezTo>
                    <a:pt x="205758" y="243822"/>
                    <a:pt x="175278" y="221914"/>
                    <a:pt x="140036" y="208579"/>
                  </a:cubicBezTo>
                  <a:cubicBezTo>
                    <a:pt x="135273" y="206674"/>
                    <a:pt x="129558" y="202864"/>
                    <a:pt x="131463" y="196197"/>
                  </a:cubicBezTo>
                  <a:cubicBezTo>
                    <a:pt x="133369" y="191435"/>
                    <a:pt x="138131" y="187624"/>
                    <a:pt x="142894" y="189529"/>
                  </a:cubicBezTo>
                  <a:cubicBezTo>
                    <a:pt x="157181" y="195244"/>
                    <a:pt x="164801" y="184767"/>
                    <a:pt x="173373" y="177147"/>
                  </a:cubicBezTo>
                  <a:cubicBezTo>
                    <a:pt x="190519" y="161907"/>
                    <a:pt x="206711" y="147619"/>
                    <a:pt x="222903" y="132379"/>
                  </a:cubicBezTo>
                  <a:cubicBezTo>
                    <a:pt x="240048" y="116187"/>
                    <a:pt x="240048" y="116187"/>
                    <a:pt x="222903" y="99042"/>
                  </a:cubicBezTo>
                  <a:cubicBezTo>
                    <a:pt x="220998" y="97137"/>
                    <a:pt x="219094" y="96184"/>
                    <a:pt x="218141" y="94279"/>
                  </a:cubicBezTo>
                  <a:cubicBezTo>
                    <a:pt x="215283" y="89517"/>
                    <a:pt x="215283" y="84754"/>
                    <a:pt x="219094" y="80944"/>
                  </a:cubicBezTo>
                  <a:cubicBezTo>
                    <a:pt x="222903" y="78087"/>
                    <a:pt x="226713" y="79039"/>
                    <a:pt x="230523" y="80944"/>
                  </a:cubicBezTo>
                  <a:cubicBezTo>
                    <a:pt x="257194" y="119997"/>
                    <a:pt x="301008" y="127617"/>
                    <a:pt x="321011" y="138094"/>
                  </a:cubicBezTo>
                  <a:cubicBezTo>
                    <a:pt x="327678" y="141904"/>
                    <a:pt x="334346" y="139999"/>
                    <a:pt x="341013" y="136189"/>
                  </a:cubicBezTo>
                  <a:cubicBezTo>
                    <a:pt x="376256" y="115234"/>
                    <a:pt x="410546" y="94279"/>
                    <a:pt x="442931" y="69514"/>
                  </a:cubicBezTo>
                  <a:cubicBezTo>
                    <a:pt x="458171" y="58084"/>
                    <a:pt x="461028" y="49512"/>
                    <a:pt x="456266" y="39987"/>
                  </a:cubicBezTo>
                  <a:cubicBezTo>
                    <a:pt x="451503" y="31414"/>
                    <a:pt x="441978" y="29509"/>
                    <a:pt x="423881" y="36177"/>
                  </a:cubicBezTo>
                  <a:cubicBezTo>
                    <a:pt x="397211" y="45702"/>
                    <a:pt x="370541" y="57132"/>
                    <a:pt x="345776" y="71419"/>
                  </a:cubicBezTo>
                  <a:cubicBezTo>
                    <a:pt x="334346" y="78087"/>
                    <a:pt x="323869" y="78087"/>
                    <a:pt x="312438" y="70467"/>
                  </a:cubicBezTo>
                  <a:cubicBezTo>
                    <a:pt x="286721" y="55227"/>
                    <a:pt x="266719" y="34272"/>
                    <a:pt x="245763" y="13317"/>
                  </a:cubicBezTo>
                  <a:cubicBezTo>
                    <a:pt x="234333" y="1887"/>
                    <a:pt x="222903" y="-3828"/>
                    <a:pt x="205758" y="2839"/>
                  </a:cubicBezTo>
                  <a:cubicBezTo>
                    <a:pt x="163848" y="17127"/>
                    <a:pt x="127653" y="41892"/>
                    <a:pt x="95269" y="71419"/>
                  </a:cubicBezTo>
                  <a:cubicBezTo>
                    <a:pt x="65741" y="98089"/>
                    <a:pt x="35261" y="124759"/>
                    <a:pt x="14306" y="159049"/>
                  </a:cubicBezTo>
                  <a:cubicBezTo>
                    <a:pt x="-7602" y="193339"/>
                    <a:pt x="-3792" y="224772"/>
                    <a:pt x="21926" y="255252"/>
                  </a:cubicBezTo>
                  <a:cubicBezTo>
                    <a:pt x="44786" y="282874"/>
                    <a:pt x="75266" y="298114"/>
                    <a:pt x="109556" y="305735"/>
                  </a:cubicBezTo>
                  <a:cubicBezTo>
                    <a:pt x="129558" y="308592"/>
                    <a:pt x="150513" y="312402"/>
                    <a:pt x="171469" y="318117"/>
                  </a:cubicBezTo>
                  <a:close/>
                </a:path>
              </a:pathLst>
            </a:custGeom>
            <a:solidFill>
              <a:srgbClr val="FFFFFF"/>
            </a:solidFill>
            <a:ln w="9525" cap="flat">
              <a:noFill/>
              <a:prstDash val="solid"/>
              <a:miter/>
            </a:ln>
          </p:spPr>
          <p:txBody>
            <a:bodyPr rtlCol="0" anchor="ctr"/>
            <a:lstStyle/>
            <a:p>
              <a:endParaRPr lang="en-US"/>
            </a:p>
          </p:txBody>
        </p:sp>
        <p:sp>
          <p:nvSpPr>
            <p:cNvPr id="2143" name="Freeform 254">
              <a:extLst>
                <a:ext uri="{FF2B5EF4-FFF2-40B4-BE49-F238E27FC236}">
                  <a16:creationId xmlns:a16="http://schemas.microsoft.com/office/drawing/2014/main" id="{2AABD24A-6335-B05F-C545-6954AE200CFF}"/>
                </a:ext>
              </a:extLst>
            </p:cNvPr>
            <p:cNvSpPr/>
            <p:nvPr/>
          </p:nvSpPr>
          <p:spPr>
            <a:xfrm>
              <a:off x="7651068" y="4433005"/>
              <a:ext cx="1338995" cy="1272230"/>
            </a:xfrm>
            <a:custGeom>
              <a:avLst/>
              <a:gdLst>
                <a:gd name="connsiteX0" fmla="*/ 59419 w 1338995"/>
                <a:gd name="connsiteY0" fmla="*/ 1050537 h 1272230"/>
                <a:gd name="connsiteX1" fmla="*/ 202294 w 1338995"/>
                <a:gd name="connsiteY1" fmla="*/ 1223892 h 1272230"/>
                <a:gd name="connsiteX2" fmla="*/ 257539 w 1338995"/>
                <a:gd name="connsiteY2" fmla="*/ 1268659 h 1272230"/>
                <a:gd name="connsiteX3" fmla="*/ 279447 w 1338995"/>
                <a:gd name="connsiteY3" fmla="*/ 1268659 h 1272230"/>
                <a:gd name="connsiteX4" fmla="*/ 327072 w 1338995"/>
                <a:gd name="connsiteY4" fmla="*/ 1236274 h 1272230"/>
                <a:gd name="connsiteX5" fmla="*/ 469947 w 1338995"/>
                <a:gd name="connsiteY5" fmla="*/ 1120069 h 1272230"/>
                <a:gd name="connsiteX6" fmla="*/ 637587 w 1338995"/>
                <a:gd name="connsiteY6" fmla="*/ 981004 h 1272230"/>
                <a:gd name="connsiteX7" fmla="*/ 903334 w 1338995"/>
                <a:gd name="connsiteY7" fmla="*/ 769549 h 1272230"/>
                <a:gd name="connsiteX8" fmla="*/ 993822 w 1338995"/>
                <a:gd name="connsiteY8" fmla="*/ 702874 h 1272230"/>
                <a:gd name="connsiteX9" fmla="*/ 1044304 w 1338995"/>
                <a:gd name="connsiteY9" fmla="*/ 700017 h 1272230"/>
                <a:gd name="connsiteX10" fmla="*/ 1159557 w 1338995"/>
                <a:gd name="connsiteY10" fmla="*/ 772407 h 1272230"/>
                <a:gd name="connsiteX11" fmla="*/ 1178607 w 1338995"/>
                <a:gd name="connsiteY11" fmla="*/ 770502 h 1272230"/>
                <a:gd name="connsiteX12" fmla="*/ 1189084 w 1338995"/>
                <a:gd name="connsiteY12" fmla="*/ 754309 h 1272230"/>
                <a:gd name="connsiteX13" fmla="*/ 1211944 w 1338995"/>
                <a:gd name="connsiteY13" fmla="*/ 699064 h 1272230"/>
                <a:gd name="connsiteX14" fmla="*/ 1310052 w 1338995"/>
                <a:gd name="connsiteY14" fmla="*/ 457129 h 1272230"/>
                <a:gd name="connsiteX15" fmla="*/ 1336722 w 1338995"/>
                <a:gd name="connsiteY15" fmla="*/ 306634 h 1272230"/>
                <a:gd name="connsiteX16" fmla="*/ 1327197 w 1338995"/>
                <a:gd name="connsiteY16" fmla="*/ 250437 h 1272230"/>
                <a:gd name="connsiteX17" fmla="*/ 1298622 w 1338995"/>
                <a:gd name="connsiteY17" fmla="*/ 223767 h 1272230"/>
                <a:gd name="connsiteX18" fmla="*/ 1031922 w 1338995"/>
                <a:gd name="connsiteY18" fmla="*/ 217099 h 1272230"/>
                <a:gd name="connsiteX19" fmla="*/ 1006204 w 1338995"/>
                <a:gd name="connsiteY19" fmla="*/ 211384 h 1272230"/>
                <a:gd name="connsiteX20" fmla="*/ 964294 w 1338995"/>
                <a:gd name="connsiteY20" fmla="*/ 199954 h 1272230"/>
                <a:gd name="connsiteX21" fmla="*/ 903334 w 1338995"/>
                <a:gd name="connsiteY21" fmla="*/ 204717 h 1272230"/>
                <a:gd name="connsiteX22" fmla="*/ 871902 w 1338995"/>
                <a:gd name="connsiteY22" fmla="*/ 203764 h 1272230"/>
                <a:gd name="connsiteX23" fmla="*/ 842374 w 1338995"/>
                <a:gd name="connsiteY23" fmla="*/ 210432 h 1272230"/>
                <a:gd name="connsiteX24" fmla="*/ 816657 w 1338995"/>
                <a:gd name="connsiteY24" fmla="*/ 204717 h 1272230"/>
                <a:gd name="connsiteX25" fmla="*/ 857614 w 1338995"/>
                <a:gd name="connsiteY25" fmla="*/ 195192 h 1272230"/>
                <a:gd name="connsiteX26" fmla="*/ 922384 w 1338995"/>
                <a:gd name="connsiteY26" fmla="*/ 97084 h 1272230"/>
                <a:gd name="connsiteX27" fmla="*/ 845232 w 1338995"/>
                <a:gd name="connsiteY27" fmla="*/ 3739 h 1272230"/>
                <a:gd name="connsiteX28" fmla="*/ 777604 w 1338995"/>
                <a:gd name="connsiteY28" fmla="*/ 8502 h 1272230"/>
                <a:gd name="connsiteX29" fmla="*/ 732837 w 1338995"/>
                <a:gd name="connsiteY29" fmla="*/ 158997 h 1272230"/>
                <a:gd name="connsiteX30" fmla="*/ 729979 w 1338995"/>
                <a:gd name="connsiteY30" fmla="*/ 172332 h 1272230"/>
                <a:gd name="connsiteX31" fmla="*/ 716644 w 1338995"/>
                <a:gd name="connsiteY31" fmla="*/ 177094 h 1272230"/>
                <a:gd name="connsiteX32" fmla="*/ 613774 w 1338995"/>
                <a:gd name="connsiteY32" fmla="*/ 241864 h 1272230"/>
                <a:gd name="connsiteX33" fmla="*/ 528049 w 1338995"/>
                <a:gd name="connsiteY33" fmla="*/ 332352 h 1272230"/>
                <a:gd name="connsiteX34" fmla="*/ 516619 w 1338995"/>
                <a:gd name="connsiteY34" fmla="*/ 409504 h 1272230"/>
                <a:gd name="connsiteX35" fmla="*/ 587104 w 1338995"/>
                <a:gd name="connsiteY35" fmla="*/ 486657 h 1272230"/>
                <a:gd name="connsiteX36" fmla="*/ 608059 w 1338995"/>
                <a:gd name="connsiteY36" fmla="*/ 499992 h 1272230"/>
                <a:gd name="connsiteX37" fmla="*/ 579484 w 1338995"/>
                <a:gd name="connsiteY37" fmla="*/ 520947 h 1272230"/>
                <a:gd name="connsiteX38" fmla="*/ 127999 w 1338995"/>
                <a:gd name="connsiteY38" fmla="*/ 785742 h 1272230"/>
                <a:gd name="connsiteX39" fmla="*/ 53704 w 1338995"/>
                <a:gd name="connsiteY39" fmla="*/ 822889 h 1272230"/>
                <a:gd name="connsiteX40" fmla="*/ 36559 w 1338995"/>
                <a:gd name="connsiteY40" fmla="*/ 839082 h 1272230"/>
                <a:gd name="connsiteX41" fmla="*/ 4174 w 1338995"/>
                <a:gd name="connsiteY41" fmla="*/ 916234 h 1272230"/>
                <a:gd name="connsiteX42" fmla="*/ 5127 w 1338995"/>
                <a:gd name="connsiteY42" fmla="*/ 955287 h 1272230"/>
                <a:gd name="connsiteX43" fmla="*/ 59419 w 1338995"/>
                <a:gd name="connsiteY43" fmla="*/ 1050537 h 1272230"/>
                <a:gd name="connsiteX44" fmla="*/ 976677 w 1338995"/>
                <a:gd name="connsiteY44" fmla="*/ 700017 h 1272230"/>
                <a:gd name="connsiteX45" fmla="*/ 806179 w 1338995"/>
                <a:gd name="connsiteY45" fmla="*/ 822889 h 1272230"/>
                <a:gd name="connsiteX46" fmla="*/ 618537 w 1338995"/>
                <a:gd name="connsiteY46" fmla="*/ 979099 h 1272230"/>
                <a:gd name="connsiteX47" fmla="*/ 358504 w 1338995"/>
                <a:gd name="connsiteY47" fmla="*/ 1190555 h 1272230"/>
                <a:gd name="connsiteX48" fmla="*/ 314689 w 1338995"/>
                <a:gd name="connsiteY48" fmla="*/ 1227702 h 1272230"/>
                <a:gd name="connsiteX49" fmla="*/ 288019 w 1338995"/>
                <a:gd name="connsiteY49" fmla="*/ 1242942 h 1272230"/>
                <a:gd name="connsiteX50" fmla="*/ 286114 w 1338995"/>
                <a:gd name="connsiteY50" fmla="*/ 1189602 h 1272230"/>
                <a:gd name="connsiteX51" fmla="*/ 296592 w 1338995"/>
                <a:gd name="connsiteY51" fmla="*/ 1172457 h 1272230"/>
                <a:gd name="connsiteX52" fmla="*/ 589962 w 1338995"/>
                <a:gd name="connsiteY52" fmla="*/ 945762 h 1272230"/>
                <a:gd name="connsiteX53" fmla="*/ 758554 w 1338995"/>
                <a:gd name="connsiteY53" fmla="*/ 819079 h 1272230"/>
                <a:gd name="connsiteX54" fmla="*/ 991917 w 1338995"/>
                <a:gd name="connsiteY54" fmla="*/ 631437 h 1272230"/>
                <a:gd name="connsiteX55" fmla="*/ 1013824 w 1338995"/>
                <a:gd name="connsiteY55" fmla="*/ 618102 h 1272230"/>
                <a:gd name="connsiteX56" fmla="*/ 976677 w 1338995"/>
                <a:gd name="connsiteY56" fmla="*/ 700017 h 1272230"/>
                <a:gd name="connsiteX57" fmla="*/ 1152889 w 1338995"/>
                <a:gd name="connsiteY57" fmla="*/ 744784 h 1272230"/>
                <a:gd name="connsiteX58" fmla="*/ 1036684 w 1338995"/>
                <a:gd name="connsiteY58" fmla="*/ 674299 h 1272230"/>
                <a:gd name="connsiteX59" fmla="*/ 1026207 w 1338995"/>
                <a:gd name="connsiteY59" fmla="*/ 639057 h 1272230"/>
                <a:gd name="connsiteX60" fmla="*/ 1055734 w 1338995"/>
                <a:gd name="connsiteY60" fmla="*/ 626674 h 1272230"/>
                <a:gd name="connsiteX61" fmla="*/ 1136697 w 1338995"/>
                <a:gd name="connsiteY61" fmla="*/ 671442 h 1272230"/>
                <a:gd name="connsiteX62" fmla="*/ 1148127 w 1338995"/>
                <a:gd name="connsiteY62" fmla="*/ 681919 h 1272230"/>
                <a:gd name="connsiteX63" fmla="*/ 1152889 w 1338995"/>
                <a:gd name="connsiteY63" fmla="*/ 744784 h 1272230"/>
                <a:gd name="connsiteX64" fmla="*/ 1322434 w 1338995"/>
                <a:gd name="connsiteY64" fmla="*/ 363784 h 1272230"/>
                <a:gd name="connsiteX65" fmla="*/ 1242424 w 1338995"/>
                <a:gd name="connsiteY65" fmla="*/ 583812 h 1272230"/>
                <a:gd name="connsiteX66" fmla="*/ 1183369 w 1338995"/>
                <a:gd name="connsiteY66" fmla="*/ 727639 h 1272230"/>
                <a:gd name="connsiteX67" fmla="*/ 1172892 w 1338995"/>
                <a:gd name="connsiteY67" fmla="*/ 737164 h 1272230"/>
                <a:gd name="connsiteX68" fmla="*/ 1170987 w 1338995"/>
                <a:gd name="connsiteY68" fmla="*/ 649534 h 1272230"/>
                <a:gd name="connsiteX69" fmla="*/ 1270047 w 1338995"/>
                <a:gd name="connsiteY69" fmla="*/ 379977 h 1272230"/>
                <a:gd name="connsiteX70" fmla="*/ 1313862 w 1338995"/>
                <a:gd name="connsiteY70" fmla="*/ 260914 h 1272230"/>
                <a:gd name="connsiteX71" fmla="*/ 1322434 w 1338995"/>
                <a:gd name="connsiteY71" fmla="*/ 363784 h 1272230"/>
                <a:gd name="connsiteX72" fmla="*/ 865234 w 1338995"/>
                <a:gd name="connsiteY72" fmla="*/ 221862 h 1272230"/>
                <a:gd name="connsiteX73" fmla="*/ 901429 w 1338995"/>
                <a:gd name="connsiteY73" fmla="*/ 220909 h 1272230"/>
                <a:gd name="connsiteX74" fmla="*/ 869044 w 1338995"/>
                <a:gd name="connsiteY74" fmla="*/ 238054 h 1272230"/>
                <a:gd name="connsiteX75" fmla="*/ 859519 w 1338995"/>
                <a:gd name="connsiteY75" fmla="*/ 230434 h 1272230"/>
                <a:gd name="connsiteX76" fmla="*/ 865234 w 1338995"/>
                <a:gd name="connsiteY76" fmla="*/ 221862 h 1272230"/>
                <a:gd name="connsiteX77" fmla="*/ 759507 w 1338995"/>
                <a:gd name="connsiteY77" fmla="*/ 41839 h 1272230"/>
                <a:gd name="connsiteX78" fmla="*/ 876664 w 1338995"/>
                <a:gd name="connsiteY78" fmla="*/ 35172 h 1272230"/>
                <a:gd name="connsiteX79" fmla="*/ 902382 w 1338995"/>
                <a:gd name="connsiteY79" fmla="*/ 124707 h 1272230"/>
                <a:gd name="connsiteX80" fmla="*/ 822372 w 1338995"/>
                <a:gd name="connsiteY80" fmla="*/ 183762 h 1272230"/>
                <a:gd name="connsiteX81" fmla="*/ 753792 w 1338995"/>
                <a:gd name="connsiteY81" fmla="*/ 152329 h 1272230"/>
                <a:gd name="connsiteX82" fmla="*/ 759507 w 1338995"/>
                <a:gd name="connsiteY82" fmla="*/ 41839 h 1272230"/>
                <a:gd name="connsiteX83" fmla="*/ 555672 w 1338995"/>
                <a:gd name="connsiteY83" fmla="*/ 437127 h 1272230"/>
                <a:gd name="connsiteX84" fmla="*/ 548052 w 1338995"/>
                <a:gd name="connsiteY84" fmla="*/ 340924 h 1272230"/>
                <a:gd name="connsiteX85" fmla="*/ 629014 w 1338995"/>
                <a:gd name="connsiteY85" fmla="*/ 253294 h 1272230"/>
                <a:gd name="connsiteX86" fmla="*/ 739504 w 1338995"/>
                <a:gd name="connsiteY86" fmla="*/ 184714 h 1272230"/>
                <a:gd name="connsiteX87" fmla="*/ 779509 w 1338995"/>
                <a:gd name="connsiteY87" fmla="*/ 195192 h 1272230"/>
                <a:gd name="connsiteX88" fmla="*/ 846184 w 1338995"/>
                <a:gd name="connsiteY88" fmla="*/ 252342 h 1272230"/>
                <a:gd name="connsiteX89" fmla="*/ 879522 w 1338995"/>
                <a:gd name="connsiteY89" fmla="*/ 253294 h 1272230"/>
                <a:gd name="connsiteX90" fmla="*/ 957627 w 1338995"/>
                <a:gd name="connsiteY90" fmla="*/ 218052 h 1272230"/>
                <a:gd name="connsiteX91" fmla="*/ 990012 w 1338995"/>
                <a:gd name="connsiteY91" fmla="*/ 221862 h 1272230"/>
                <a:gd name="connsiteX92" fmla="*/ 976677 w 1338995"/>
                <a:gd name="connsiteY92" fmla="*/ 251389 h 1272230"/>
                <a:gd name="connsiteX93" fmla="*/ 874759 w 1338995"/>
                <a:gd name="connsiteY93" fmla="*/ 318064 h 1272230"/>
                <a:gd name="connsiteX94" fmla="*/ 854757 w 1338995"/>
                <a:gd name="connsiteY94" fmla="*/ 319969 h 1272230"/>
                <a:gd name="connsiteX95" fmla="*/ 764269 w 1338995"/>
                <a:gd name="connsiteY95" fmla="*/ 262819 h 1272230"/>
                <a:gd name="connsiteX96" fmla="*/ 752839 w 1338995"/>
                <a:gd name="connsiteY96" fmla="*/ 262819 h 1272230"/>
                <a:gd name="connsiteX97" fmla="*/ 751887 w 1338995"/>
                <a:gd name="connsiteY97" fmla="*/ 276154 h 1272230"/>
                <a:gd name="connsiteX98" fmla="*/ 756649 w 1338995"/>
                <a:gd name="connsiteY98" fmla="*/ 280917 h 1272230"/>
                <a:gd name="connsiteX99" fmla="*/ 756649 w 1338995"/>
                <a:gd name="connsiteY99" fmla="*/ 314254 h 1272230"/>
                <a:gd name="connsiteX100" fmla="*/ 707119 w 1338995"/>
                <a:gd name="connsiteY100" fmla="*/ 359022 h 1272230"/>
                <a:gd name="connsiteX101" fmla="*/ 676639 w 1338995"/>
                <a:gd name="connsiteY101" fmla="*/ 371404 h 1272230"/>
                <a:gd name="connsiteX102" fmla="*/ 665209 w 1338995"/>
                <a:gd name="connsiteY102" fmla="*/ 378072 h 1272230"/>
                <a:gd name="connsiteX103" fmla="*/ 673782 w 1338995"/>
                <a:gd name="connsiteY103" fmla="*/ 390454 h 1272230"/>
                <a:gd name="connsiteX104" fmla="*/ 772842 w 1338995"/>
                <a:gd name="connsiteY104" fmla="*/ 442842 h 1272230"/>
                <a:gd name="connsiteX105" fmla="*/ 810942 w 1338995"/>
                <a:gd name="connsiteY105" fmla="*/ 467607 h 1272230"/>
                <a:gd name="connsiteX106" fmla="*/ 816657 w 1338995"/>
                <a:gd name="connsiteY106" fmla="*/ 500944 h 1272230"/>
                <a:gd name="connsiteX107" fmla="*/ 710929 w 1338995"/>
                <a:gd name="connsiteY107" fmla="*/ 654297 h 1272230"/>
                <a:gd name="connsiteX108" fmla="*/ 669019 w 1338995"/>
                <a:gd name="connsiteY108" fmla="*/ 677157 h 1272230"/>
                <a:gd name="connsiteX109" fmla="*/ 631872 w 1338995"/>
                <a:gd name="connsiteY109" fmla="*/ 667632 h 1272230"/>
                <a:gd name="connsiteX110" fmla="*/ 622347 w 1338995"/>
                <a:gd name="connsiteY110" fmla="*/ 639057 h 1272230"/>
                <a:gd name="connsiteX111" fmla="*/ 654732 w 1338995"/>
                <a:gd name="connsiteY111" fmla="*/ 595242 h 1272230"/>
                <a:gd name="connsiteX112" fmla="*/ 713787 w 1338995"/>
                <a:gd name="connsiteY112" fmla="*/ 525709 h 1272230"/>
                <a:gd name="connsiteX113" fmla="*/ 705214 w 1338995"/>
                <a:gd name="connsiteY113" fmla="*/ 499992 h 1272230"/>
                <a:gd name="connsiteX114" fmla="*/ 642349 w 1338995"/>
                <a:gd name="connsiteY114" fmla="*/ 486657 h 1272230"/>
                <a:gd name="connsiteX115" fmla="*/ 555672 w 1338995"/>
                <a:gd name="connsiteY115" fmla="*/ 437127 h 1272230"/>
                <a:gd name="connsiteX116" fmla="*/ 867139 w 1338995"/>
                <a:gd name="connsiteY116" fmla="*/ 364737 h 1272230"/>
                <a:gd name="connsiteX117" fmla="*/ 779509 w 1338995"/>
                <a:gd name="connsiteY117" fmla="*/ 413314 h 1272230"/>
                <a:gd name="connsiteX118" fmla="*/ 758554 w 1338995"/>
                <a:gd name="connsiteY118" fmla="*/ 414267 h 1272230"/>
                <a:gd name="connsiteX119" fmla="*/ 707119 w 1338995"/>
                <a:gd name="connsiteY119" fmla="*/ 384739 h 1272230"/>
                <a:gd name="connsiteX120" fmla="*/ 777604 w 1338995"/>
                <a:gd name="connsiteY120" fmla="*/ 318064 h 1272230"/>
                <a:gd name="connsiteX121" fmla="*/ 803322 w 1338995"/>
                <a:gd name="connsiteY121" fmla="*/ 315207 h 1272230"/>
                <a:gd name="connsiteX122" fmla="*/ 857614 w 1338995"/>
                <a:gd name="connsiteY122" fmla="*/ 339972 h 1272230"/>
                <a:gd name="connsiteX123" fmla="*/ 869044 w 1338995"/>
                <a:gd name="connsiteY123" fmla="*/ 348544 h 1272230"/>
                <a:gd name="connsiteX124" fmla="*/ 867139 w 1338995"/>
                <a:gd name="connsiteY124" fmla="*/ 364737 h 1272230"/>
                <a:gd name="connsiteX125" fmla="*/ 73707 w 1338995"/>
                <a:gd name="connsiteY125" fmla="*/ 836224 h 1272230"/>
                <a:gd name="connsiteX126" fmla="*/ 87994 w 1338995"/>
                <a:gd name="connsiteY126" fmla="*/ 827652 h 1272230"/>
                <a:gd name="connsiteX127" fmla="*/ 276589 w 1338995"/>
                <a:gd name="connsiteY127" fmla="*/ 723829 h 1272230"/>
                <a:gd name="connsiteX128" fmla="*/ 624252 w 1338995"/>
                <a:gd name="connsiteY128" fmla="*/ 509517 h 1272230"/>
                <a:gd name="connsiteX129" fmla="*/ 641397 w 1338995"/>
                <a:gd name="connsiteY129" fmla="*/ 503802 h 1272230"/>
                <a:gd name="connsiteX130" fmla="*/ 698547 w 1338995"/>
                <a:gd name="connsiteY130" fmla="*/ 519042 h 1272230"/>
                <a:gd name="connsiteX131" fmla="*/ 645207 w 1338995"/>
                <a:gd name="connsiteY131" fmla="*/ 584764 h 1272230"/>
                <a:gd name="connsiteX132" fmla="*/ 605202 w 1338995"/>
                <a:gd name="connsiteY132" fmla="*/ 635247 h 1272230"/>
                <a:gd name="connsiteX133" fmla="*/ 610917 w 1338995"/>
                <a:gd name="connsiteY133" fmla="*/ 677157 h 1272230"/>
                <a:gd name="connsiteX134" fmla="*/ 686164 w 1338995"/>
                <a:gd name="connsiteY134" fmla="*/ 693349 h 1272230"/>
                <a:gd name="connsiteX135" fmla="*/ 727122 w 1338995"/>
                <a:gd name="connsiteY135" fmla="*/ 661917 h 1272230"/>
                <a:gd name="connsiteX136" fmla="*/ 829992 w 1338995"/>
                <a:gd name="connsiteY136" fmla="*/ 515232 h 1272230"/>
                <a:gd name="connsiteX137" fmla="*/ 838564 w 1338995"/>
                <a:gd name="connsiteY137" fmla="*/ 498087 h 1272230"/>
                <a:gd name="connsiteX138" fmla="*/ 828087 w 1338995"/>
                <a:gd name="connsiteY138" fmla="*/ 458082 h 1272230"/>
                <a:gd name="connsiteX139" fmla="*/ 808084 w 1338995"/>
                <a:gd name="connsiteY139" fmla="*/ 444747 h 1272230"/>
                <a:gd name="connsiteX140" fmla="*/ 789034 w 1338995"/>
                <a:gd name="connsiteY140" fmla="*/ 430459 h 1272230"/>
                <a:gd name="connsiteX141" fmla="*/ 883332 w 1338995"/>
                <a:gd name="connsiteY141" fmla="*/ 375214 h 1272230"/>
                <a:gd name="connsiteX142" fmla="*/ 891904 w 1338995"/>
                <a:gd name="connsiteY142" fmla="*/ 347592 h 1272230"/>
                <a:gd name="connsiteX143" fmla="*/ 899524 w 1338995"/>
                <a:gd name="connsiteY143" fmla="*/ 323779 h 1272230"/>
                <a:gd name="connsiteX144" fmla="*/ 983344 w 1338995"/>
                <a:gd name="connsiteY144" fmla="*/ 268534 h 1272230"/>
                <a:gd name="connsiteX145" fmla="*/ 995727 w 1338995"/>
                <a:gd name="connsiteY145" fmla="*/ 258057 h 1272230"/>
                <a:gd name="connsiteX146" fmla="*/ 1057639 w 1338995"/>
                <a:gd name="connsiteY146" fmla="*/ 233292 h 1272230"/>
                <a:gd name="connsiteX147" fmla="*/ 1206230 w 1338995"/>
                <a:gd name="connsiteY147" fmla="*/ 235197 h 1272230"/>
                <a:gd name="connsiteX148" fmla="*/ 1289097 w 1338995"/>
                <a:gd name="connsiteY148" fmla="*/ 244722 h 1272230"/>
                <a:gd name="connsiteX149" fmla="*/ 1299574 w 1338995"/>
                <a:gd name="connsiteY149" fmla="*/ 261867 h 1272230"/>
                <a:gd name="connsiteX150" fmla="*/ 1266237 w 1338995"/>
                <a:gd name="connsiteY150" fmla="*/ 352354 h 1272230"/>
                <a:gd name="connsiteX151" fmla="*/ 1266237 w 1338995"/>
                <a:gd name="connsiteY151" fmla="*/ 352354 h 1272230"/>
                <a:gd name="connsiteX152" fmla="*/ 1261474 w 1338995"/>
                <a:gd name="connsiteY152" fmla="*/ 364737 h 1272230"/>
                <a:gd name="connsiteX153" fmla="*/ 1259569 w 1338995"/>
                <a:gd name="connsiteY153" fmla="*/ 370452 h 1272230"/>
                <a:gd name="connsiteX154" fmla="*/ 1255759 w 1338995"/>
                <a:gd name="connsiteY154" fmla="*/ 379977 h 1272230"/>
                <a:gd name="connsiteX155" fmla="*/ 1251949 w 1338995"/>
                <a:gd name="connsiteY155" fmla="*/ 389502 h 1272230"/>
                <a:gd name="connsiteX156" fmla="*/ 1249092 w 1338995"/>
                <a:gd name="connsiteY156" fmla="*/ 397122 h 1272230"/>
                <a:gd name="connsiteX157" fmla="*/ 1241472 w 1338995"/>
                <a:gd name="connsiteY157" fmla="*/ 414267 h 1272230"/>
                <a:gd name="connsiteX158" fmla="*/ 1183369 w 1338995"/>
                <a:gd name="connsiteY158" fmla="*/ 576192 h 1272230"/>
                <a:gd name="connsiteX159" fmla="*/ 1160509 w 1338995"/>
                <a:gd name="connsiteY159" fmla="*/ 636199 h 1272230"/>
                <a:gd name="connsiteX160" fmla="*/ 1122409 w 1338995"/>
                <a:gd name="connsiteY160" fmla="*/ 649534 h 1272230"/>
                <a:gd name="connsiteX161" fmla="*/ 1054782 w 1338995"/>
                <a:gd name="connsiteY161" fmla="*/ 603814 h 1272230"/>
                <a:gd name="connsiteX162" fmla="*/ 1039542 w 1338995"/>
                <a:gd name="connsiteY162" fmla="*/ 593337 h 1272230"/>
                <a:gd name="connsiteX163" fmla="*/ 1015729 w 1338995"/>
                <a:gd name="connsiteY163" fmla="*/ 595242 h 1272230"/>
                <a:gd name="connsiteX164" fmla="*/ 869997 w 1338995"/>
                <a:gd name="connsiteY164" fmla="*/ 716209 h 1272230"/>
                <a:gd name="connsiteX165" fmla="*/ 812847 w 1338995"/>
                <a:gd name="connsiteY165" fmla="*/ 760024 h 1272230"/>
                <a:gd name="connsiteX166" fmla="*/ 698547 w 1338995"/>
                <a:gd name="connsiteY166" fmla="*/ 846702 h 1272230"/>
                <a:gd name="connsiteX167" fmla="*/ 507094 w 1338995"/>
                <a:gd name="connsiteY167" fmla="*/ 990529 h 1272230"/>
                <a:gd name="connsiteX168" fmla="*/ 345169 w 1338995"/>
                <a:gd name="connsiteY168" fmla="*/ 1113402 h 1272230"/>
                <a:gd name="connsiteX169" fmla="*/ 292782 w 1338995"/>
                <a:gd name="connsiteY169" fmla="*/ 1155312 h 1272230"/>
                <a:gd name="connsiteX170" fmla="*/ 261349 w 1338995"/>
                <a:gd name="connsiteY170" fmla="*/ 1151502 h 1272230"/>
                <a:gd name="connsiteX171" fmla="*/ 166099 w 1338995"/>
                <a:gd name="connsiteY171" fmla="*/ 1031487 h 1272230"/>
                <a:gd name="connsiteX172" fmla="*/ 144192 w 1338995"/>
                <a:gd name="connsiteY172" fmla="*/ 999102 h 1272230"/>
                <a:gd name="connsiteX173" fmla="*/ 144192 w 1338995"/>
                <a:gd name="connsiteY173" fmla="*/ 999102 h 1272230"/>
                <a:gd name="connsiteX174" fmla="*/ 122284 w 1338995"/>
                <a:gd name="connsiteY174" fmla="*/ 966717 h 1272230"/>
                <a:gd name="connsiteX175" fmla="*/ 122284 w 1338995"/>
                <a:gd name="connsiteY175" fmla="*/ 966717 h 1272230"/>
                <a:gd name="connsiteX176" fmla="*/ 99424 w 1338995"/>
                <a:gd name="connsiteY176" fmla="*/ 931474 h 1272230"/>
                <a:gd name="connsiteX177" fmla="*/ 66087 w 1338995"/>
                <a:gd name="connsiteY177" fmla="*/ 860037 h 1272230"/>
                <a:gd name="connsiteX178" fmla="*/ 73707 w 1338995"/>
                <a:gd name="connsiteY178" fmla="*/ 836224 h 1272230"/>
                <a:gd name="connsiteX179" fmla="*/ 26082 w 1338995"/>
                <a:gd name="connsiteY179" fmla="*/ 916234 h 1272230"/>
                <a:gd name="connsiteX180" fmla="*/ 47989 w 1338995"/>
                <a:gd name="connsiteY180" fmla="*/ 869562 h 1272230"/>
                <a:gd name="connsiteX181" fmla="*/ 54657 w 1338995"/>
                <a:gd name="connsiteY181" fmla="*/ 879087 h 1272230"/>
                <a:gd name="connsiteX182" fmla="*/ 219439 w 1338995"/>
                <a:gd name="connsiteY182" fmla="*/ 1124832 h 1272230"/>
                <a:gd name="connsiteX183" fmla="*/ 249919 w 1338995"/>
                <a:gd name="connsiteY183" fmla="*/ 1161980 h 1272230"/>
                <a:gd name="connsiteX184" fmla="*/ 270874 w 1338995"/>
                <a:gd name="connsiteY184" fmla="*/ 1240084 h 1272230"/>
                <a:gd name="connsiteX185" fmla="*/ 258492 w 1338995"/>
                <a:gd name="connsiteY185" fmla="*/ 1247705 h 1272230"/>
                <a:gd name="connsiteX186" fmla="*/ 222297 w 1338995"/>
                <a:gd name="connsiteY186" fmla="*/ 1220082 h 1272230"/>
                <a:gd name="connsiteX187" fmla="*/ 75612 w 1338995"/>
                <a:gd name="connsiteY187" fmla="*/ 1045774 h 1272230"/>
                <a:gd name="connsiteX188" fmla="*/ 26082 w 1338995"/>
                <a:gd name="connsiteY188" fmla="*/ 955287 h 1272230"/>
                <a:gd name="connsiteX189" fmla="*/ 26082 w 1338995"/>
                <a:gd name="connsiteY189" fmla="*/ 916234 h 12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338995" h="1272230">
                  <a:moveTo>
                    <a:pt x="59419" y="1050537"/>
                  </a:moveTo>
                  <a:cubicBezTo>
                    <a:pt x="103234" y="1111497"/>
                    <a:pt x="150859" y="1169599"/>
                    <a:pt x="202294" y="1223892"/>
                  </a:cubicBezTo>
                  <a:cubicBezTo>
                    <a:pt x="218487" y="1241037"/>
                    <a:pt x="236584" y="1257230"/>
                    <a:pt x="257539" y="1268659"/>
                  </a:cubicBezTo>
                  <a:cubicBezTo>
                    <a:pt x="265159" y="1273422"/>
                    <a:pt x="272779" y="1273422"/>
                    <a:pt x="279447" y="1268659"/>
                  </a:cubicBezTo>
                  <a:cubicBezTo>
                    <a:pt x="295639" y="1258182"/>
                    <a:pt x="311832" y="1248657"/>
                    <a:pt x="327072" y="1236274"/>
                  </a:cubicBezTo>
                  <a:cubicBezTo>
                    <a:pt x="372792" y="1195317"/>
                    <a:pt x="421369" y="1158169"/>
                    <a:pt x="469947" y="1120069"/>
                  </a:cubicBezTo>
                  <a:cubicBezTo>
                    <a:pt x="527097" y="1075302"/>
                    <a:pt x="582342" y="1027677"/>
                    <a:pt x="637587" y="981004"/>
                  </a:cubicBezTo>
                  <a:cubicBezTo>
                    <a:pt x="724264" y="907662"/>
                    <a:pt x="809989" y="833367"/>
                    <a:pt x="903334" y="769549"/>
                  </a:cubicBezTo>
                  <a:cubicBezTo>
                    <a:pt x="933814" y="748594"/>
                    <a:pt x="966199" y="727639"/>
                    <a:pt x="993822" y="702874"/>
                  </a:cubicBezTo>
                  <a:cubicBezTo>
                    <a:pt x="1012872" y="685729"/>
                    <a:pt x="1021444" y="684777"/>
                    <a:pt x="1044304" y="700017"/>
                  </a:cubicBezTo>
                  <a:cubicBezTo>
                    <a:pt x="1082405" y="723829"/>
                    <a:pt x="1121457" y="747642"/>
                    <a:pt x="1159557" y="772407"/>
                  </a:cubicBezTo>
                  <a:cubicBezTo>
                    <a:pt x="1168130" y="777169"/>
                    <a:pt x="1172892" y="776217"/>
                    <a:pt x="1178607" y="770502"/>
                  </a:cubicBezTo>
                  <a:cubicBezTo>
                    <a:pt x="1182417" y="765739"/>
                    <a:pt x="1186227" y="760024"/>
                    <a:pt x="1189084" y="754309"/>
                  </a:cubicBezTo>
                  <a:cubicBezTo>
                    <a:pt x="1199562" y="737164"/>
                    <a:pt x="1204324" y="718114"/>
                    <a:pt x="1211944" y="699064"/>
                  </a:cubicBezTo>
                  <a:cubicBezTo>
                    <a:pt x="1243377" y="618102"/>
                    <a:pt x="1278619" y="539044"/>
                    <a:pt x="1310052" y="457129"/>
                  </a:cubicBezTo>
                  <a:cubicBezTo>
                    <a:pt x="1328149" y="408552"/>
                    <a:pt x="1345294" y="360927"/>
                    <a:pt x="1336722" y="306634"/>
                  </a:cubicBezTo>
                  <a:cubicBezTo>
                    <a:pt x="1333864" y="287584"/>
                    <a:pt x="1331007" y="268534"/>
                    <a:pt x="1327197" y="250437"/>
                  </a:cubicBezTo>
                  <a:cubicBezTo>
                    <a:pt x="1324339" y="234244"/>
                    <a:pt x="1315767" y="225672"/>
                    <a:pt x="1298622" y="223767"/>
                  </a:cubicBezTo>
                  <a:cubicBezTo>
                    <a:pt x="1210039" y="213289"/>
                    <a:pt x="1120505" y="211384"/>
                    <a:pt x="1031922" y="217099"/>
                  </a:cubicBezTo>
                  <a:cubicBezTo>
                    <a:pt x="1023349" y="218052"/>
                    <a:pt x="1012872" y="222814"/>
                    <a:pt x="1006204" y="211384"/>
                  </a:cubicBezTo>
                  <a:cubicBezTo>
                    <a:pt x="995727" y="194239"/>
                    <a:pt x="979534" y="193287"/>
                    <a:pt x="964294" y="199954"/>
                  </a:cubicBezTo>
                  <a:cubicBezTo>
                    <a:pt x="944292" y="207574"/>
                    <a:pt x="924289" y="207574"/>
                    <a:pt x="903334" y="204717"/>
                  </a:cubicBezTo>
                  <a:cubicBezTo>
                    <a:pt x="892857" y="203764"/>
                    <a:pt x="882379" y="204717"/>
                    <a:pt x="871902" y="203764"/>
                  </a:cubicBezTo>
                  <a:cubicBezTo>
                    <a:pt x="861424" y="202812"/>
                    <a:pt x="848089" y="203764"/>
                    <a:pt x="842374" y="210432"/>
                  </a:cubicBezTo>
                  <a:cubicBezTo>
                    <a:pt x="829992" y="224719"/>
                    <a:pt x="825229" y="214242"/>
                    <a:pt x="816657" y="204717"/>
                  </a:cubicBezTo>
                  <a:cubicBezTo>
                    <a:pt x="831897" y="200907"/>
                    <a:pt x="845232" y="199002"/>
                    <a:pt x="857614" y="195192"/>
                  </a:cubicBezTo>
                  <a:cubicBezTo>
                    <a:pt x="893809" y="183762"/>
                    <a:pt x="926194" y="132327"/>
                    <a:pt x="922384" y="97084"/>
                  </a:cubicBezTo>
                  <a:cubicBezTo>
                    <a:pt x="918574" y="57079"/>
                    <a:pt x="894762" y="13264"/>
                    <a:pt x="845232" y="3739"/>
                  </a:cubicBezTo>
                  <a:cubicBezTo>
                    <a:pt x="819514" y="-1023"/>
                    <a:pt x="810942" y="-2928"/>
                    <a:pt x="777604" y="8502"/>
                  </a:cubicBezTo>
                  <a:cubicBezTo>
                    <a:pt x="722359" y="32314"/>
                    <a:pt x="693784" y="96132"/>
                    <a:pt x="732837" y="158997"/>
                  </a:cubicBezTo>
                  <a:cubicBezTo>
                    <a:pt x="736647" y="164712"/>
                    <a:pt x="735694" y="169474"/>
                    <a:pt x="729979" y="172332"/>
                  </a:cubicBezTo>
                  <a:cubicBezTo>
                    <a:pt x="725217" y="174237"/>
                    <a:pt x="720454" y="175189"/>
                    <a:pt x="716644" y="177094"/>
                  </a:cubicBezTo>
                  <a:cubicBezTo>
                    <a:pt x="695689" y="187572"/>
                    <a:pt x="627109" y="229482"/>
                    <a:pt x="613774" y="241864"/>
                  </a:cubicBezTo>
                  <a:cubicBezTo>
                    <a:pt x="583294" y="269487"/>
                    <a:pt x="551862" y="297109"/>
                    <a:pt x="528049" y="332352"/>
                  </a:cubicBezTo>
                  <a:cubicBezTo>
                    <a:pt x="512809" y="355212"/>
                    <a:pt x="506142" y="380929"/>
                    <a:pt x="516619" y="409504"/>
                  </a:cubicBezTo>
                  <a:cubicBezTo>
                    <a:pt x="529954" y="445699"/>
                    <a:pt x="554719" y="469512"/>
                    <a:pt x="587104" y="486657"/>
                  </a:cubicBezTo>
                  <a:cubicBezTo>
                    <a:pt x="593772" y="490467"/>
                    <a:pt x="602344" y="491419"/>
                    <a:pt x="608059" y="499992"/>
                  </a:cubicBezTo>
                  <a:cubicBezTo>
                    <a:pt x="599487" y="508564"/>
                    <a:pt x="589962" y="515232"/>
                    <a:pt x="579484" y="520947"/>
                  </a:cubicBezTo>
                  <a:cubicBezTo>
                    <a:pt x="550909" y="538092"/>
                    <a:pt x="186102" y="756214"/>
                    <a:pt x="127999" y="785742"/>
                  </a:cubicBezTo>
                  <a:cubicBezTo>
                    <a:pt x="103234" y="798124"/>
                    <a:pt x="78469" y="810507"/>
                    <a:pt x="53704" y="822889"/>
                  </a:cubicBezTo>
                  <a:cubicBezTo>
                    <a:pt x="46084" y="826699"/>
                    <a:pt x="40369" y="830509"/>
                    <a:pt x="36559" y="839082"/>
                  </a:cubicBezTo>
                  <a:cubicBezTo>
                    <a:pt x="26082" y="864799"/>
                    <a:pt x="15604" y="890517"/>
                    <a:pt x="4174" y="916234"/>
                  </a:cubicBezTo>
                  <a:cubicBezTo>
                    <a:pt x="-1541" y="929569"/>
                    <a:pt x="-1541" y="942904"/>
                    <a:pt x="5127" y="955287"/>
                  </a:cubicBezTo>
                  <a:cubicBezTo>
                    <a:pt x="24177" y="987672"/>
                    <a:pt x="38464" y="1021009"/>
                    <a:pt x="59419" y="1050537"/>
                  </a:cubicBezTo>
                  <a:close/>
                  <a:moveTo>
                    <a:pt x="976677" y="700017"/>
                  </a:moveTo>
                  <a:cubicBezTo>
                    <a:pt x="919527" y="740974"/>
                    <a:pt x="859519" y="778122"/>
                    <a:pt x="806179" y="822889"/>
                  </a:cubicBezTo>
                  <a:cubicBezTo>
                    <a:pt x="743314" y="874324"/>
                    <a:pt x="680449" y="926712"/>
                    <a:pt x="618537" y="979099"/>
                  </a:cubicBezTo>
                  <a:cubicBezTo>
                    <a:pt x="533764" y="1052442"/>
                    <a:pt x="446134" y="1121022"/>
                    <a:pt x="358504" y="1190555"/>
                  </a:cubicBezTo>
                  <a:cubicBezTo>
                    <a:pt x="343264" y="1201984"/>
                    <a:pt x="328977" y="1215319"/>
                    <a:pt x="314689" y="1227702"/>
                  </a:cubicBezTo>
                  <a:cubicBezTo>
                    <a:pt x="307069" y="1233417"/>
                    <a:pt x="300402" y="1239132"/>
                    <a:pt x="288019" y="1242942"/>
                  </a:cubicBezTo>
                  <a:cubicBezTo>
                    <a:pt x="287067" y="1223892"/>
                    <a:pt x="287067" y="1206747"/>
                    <a:pt x="286114" y="1189602"/>
                  </a:cubicBezTo>
                  <a:cubicBezTo>
                    <a:pt x="286114" y="1181982"/>
                    <a:pt x="290877" y="1177219"/>
                    <a:pt x="296592" y="1172457"/>
                  </a:cubicBezTo>
                  <a:cubicBezTo>
                    <a:pt x="394699" y="1097209"/>
                    <a:pt x="490902" y="1019104"/>
                    <a:pt x="589962" y="945762"/>
                  </a:cubicBezTo>
                  <a:cubicBezTo>
                    <a:pt x="646159" y="903852"/>
                    <a:pt x="703309" y="862894"/>
                    <a:pt x="758554" y="819079"/>
                  </a:cubicBezTo>
                  <a:cubicBezTo>
                    <a:pt x="836659" y="757167"/>
                    <a:pt x="917622" y="699064"/>
                    <a:pt x="991917" y="631437"/>
                  </a:cubicBezTo>
                  <a:cubicBezTo>
                    <a:pt x="997632" y="625722"/>
                    <a:pt x="1003347" y="620007"/>
                    <a:pt x="1013824" y="618102"/>
                  </a:cubicBezTo>
                  <a:cubicBezTo>
                    <a:pt x="1010014" y="649534"/>
                    <a:pt x="1007157" y="678109"/>
                    <a:pt x="976677" y="700017"/>
                  </a:cubicBezTo>
                  <a:close/>
                  <a:moveTo>
                    <a:pt x="1152889" y="744784"/>
                  </a:moveTo>
                  <a:cubicBezTo>
                    <a:pt x="1110027" y="721924"/>
                    <a:pt x="1074784" y="696207"/>
                    <a:pt x="1036684" y="674299"/>
                  </a:cubicBezTo>
                  <a:cubicBezTo>
                    <a:pt x="1021444" y="665727"/>
                    <a:pt x="1023349" y="652392"/>
                    <a:pt x="1026207" y="639057"/>
                  </a:cubicBezTo>
                  <a:cubicBezTo>
                    <a:pt x="1031922" y="610482"/>
                    <a:pt x="1033827" y="609529"/>
                    <a:pt x="1055734" y="626674"/>
                  </a:cubicBezTo>
                  <a:cubicBezTo>
                    <a:pt x="1080499" y="645724"/>
                    <a:pt x="1106217" y="662869"/>
                    <a:pt x="1136697" y="671442"/>
                  </a:cubicBezTo>
                  <a:cubicBezTo>
                    <a:pt x="1142412" y="673347"/>
                    <a:pt x="1147174" y="675252"/>
                    <a:pt x="1148127" y="681919"/>
                  </a:cubicBezTo>
                  <a:cubicBezTo>
                    <a:pt x="1149080" y="701922"/>
                    <a:pt x="1154794" y="720972"/>
                    <a:pt x="1152889" y="744784"/>
                  </a:cubicBezTo>
                  <a:close/>
                  <a:moveTo>
                    <a:pt x="1322434" y="363784"/>
                  </a:moveTo>
                  <a:cubicBezTo>
                    <a:pt x="1307194" y="442842"/>
                    <a:pt x="1269094" y="519042"/>
                    <a:pt x="1242424" y="583812"/>
                  </a:cubicBezTo>
                  <a:cubicBezTo>
                    <a:pt x="1222422" y="631437"/>
                    <a:pt x="1203372" y="680014"/>
                    <a:pt x="1183369" y="727639"/>
                  </a:cubicBezTo>
                  <a:cubicBezTo>
                    <a:pt x="1181464" y="731449"/>
                    <a:pt x="1181464" y="735259"/>
                    <a:pt x="1172892" y="737164"/>
                  </a:cubicBezTo>
                  <a:cubicBezTo>
                    <a:pt x="1167177" y="707637"/>
                    <a:pt x="1159557" y="679062"/>
                    <a:pt x="1170987" y="649534"/>
                  </a:cubicBezTo>
                  <a:cubicBezTo>
                    <a:pt x="1206230" y="560952"/>
                    <a:pt x="1231947" y="467607"/>
                    <a:pt x="1270047" y="379977"/>
                  </a:cubicBezTo>
                  <a:cubicBezTo>
                    <a:pt x="1283382" y="349497"/>
                    <a:pt x="1301480" y="295204"/>
                    <a:pt x="1313862" y="260914"/>
                  </a:cubicBezTo>
                  <a:cubicBezTo>
                    <a:pt x="1324339" y="294252"/>
                    <a:pt x="1326244" y="352354"/>
                    <a:pt x="1322434" y="363784"/>
                  </a:cubicBezTo>
                  <a:close/>
                  <a:moveTo>
                    <a:pt x="865234" y="221862"/>
                  </a:moveTo>
                  <a:cubicBezTo>
                    <a:pt x="875712" y="219004"/>
                    <a:pt x="885237" y="220909"/>
                    <a:pt x="901429" y="220909"/>
                  </a:cubicBezTo>
                  <a:cubicBezTo>
                    <a:pt x="889047" y="230434"/>
                    <a:pt x="879522" y="236149"/>
                    <a:pt x="869044" y="238054"/>
                  </a:cubicBezTo>
                  <a:cubicBezTo>
                    <a:pt x="864282" y="239007"/>
                    <a:pt x="859519" y="236149"/>
                    <a:pt x="859519" y="230434"/>
                  </a:cubicBezTo>
                  <a:cubicBezTo>
                    <a:pt x="857614" y="225672"/>
                    <a:pt x="860472" y="222814"/>
                    <a:pt x="865234" y="221862"/>
                  </a:cubicBezTo>
                  <a:close/>
                  <a:moveTo>
                    <a:pt x="759507" y="41839"/>
                  </a:moveTo>
                  <a:cubicBezTo>
                    <a:pt x="795702" y="-71"/>
                    <a:pt x="851899" y="16122"/>
                    <a:pt x="876664" y="35172"/>
                  </a:cubicBezTo>
                  <a:cubicBezTo>
                    <a:pt x="904287" y="55174"/>
                    <a:pt x="912859" y="97084"/>
                    <a:pt x="902382" y="124707"/>
                  </a:cubicBezTo>
                  <a:cubicBezTo>
                    <a:pt x="889999" y="158997"/>
                    <a:pt x="863329" y="186619"/>
                    <a:pt x="822372" y="183762"/>
                  </a:cubicBezTo>
                  <a:cubicBezTo>
                    <a:pt x="793797" y="185667"/>
                    <a:pt x="770937" y="173284"/>
                    <a:pt x="753792" y="152329"/>
                  </a:cubicBezTo>
                  <a:cubicBezTo>
                    <a:pt x="721407" y="114229"/>
                    <a:pt x="732837" y="75177"/>
                    <a:pt x="759507" y="41839"/>
                  </a:cubicBezTo>
                  <a:close/>
                  <a:moveTo>
                    <a:pt x="555672" y="437127"/>
                  </a:moveTo>
                  <a:cubicBezTo>
                    <a:pt x="529954" y="406647"/>
                    <a:pt x="527097" y="375214"/>
                    <a:pt x="548052" y="340924"/>
                  </a:cubicBezTo>
                  <a:cubicBezTo>
                    <a:pt x="569007" y="306634"/>
                    <a:pt x="599487" y="279964"/>
                    <a:pt x="629014" y="253294"/>
                  </a:cubicBezTo>
                  <a:cubicBezTo>
                    <a:pt x="661399" y="223767"/>
                    <a:pt x="697594" y="199954"/>
                    <a:pt x="739504" y="184714"/>
                  </a:cubicBezTo>
                  <a:cubicBezTo>
                    <a:pt x="756649" y="178999"/>
                    <a:pt x="768079" y="184714"/>
                    <a:pt x="779509" y="195192"/>
                  </a:cubicBezTo>
                  <a:cubicBezTo>
                    <a:pt x="800464" y="215194"/>
                    <a:pt x="820467" y="237102"/>
                    <a:pt x="846184" y="252342"/>
                  </a:cubicBezTo>
                  <a:cubicBezTo>
                    <a:pt x="857614" y="259009"/>
                    <a:pt x="868092" y="259962"/>
                    <a:pt x="879522" y="253294"/>
                  </a:cubicBezTo>
                  <a:cubicBezTo>
                    <a:pt x="904287" y="239007"/>
                    <a:pt x="930957" y="227577"/>
                    <a:pt x="957627" y="218052"/>
                  </a:cubicBezTo>
                  <a:cubicBezTo>
                    <a:pt x="975724" y="211384"/>
                    <a:pt x="985249" y="213289"/>
                    <a:pt x="990012" y="221862"/>
                  </a:cubicBezTo>
                  <a:cubicBezTo>
                    <a:pt x="995727" y="231387"/>
                    <a:pt x="992869" y="239959"/>
                    <a:pt x="976677" y="251389"/>
                  </a:cubicBezTo>
                  <a:cubicBezTo>
                    <a:pt x="944292" y="276154"/>
                    <a:pt x="910002" y="297109"/>
                    <a:pt x="874759" y="318064"/>
                  </a:cubicBezTo>
                  <a:cubicBezTo>
                    <a:pt x="868092" y="321874"/>
                    <a:pt x="861424" y="323779"/>
                    <a:pt x="854757" y="319969"/>
                  </a:cubicBezTo>
                  <a:cubicBezTo>
                    <a:pt x="835707" y="309492"/>
                    <a:pt x="791892" y="301872"/>
                    <a:pt x="764269" y="262819"/>
                  </a:cubicBezTo>
                  <a:cubicBezTo>
                    <a:pt x="760459" y="259962"/>
                    <a:pt x="756649" y="259009"/>
                    <a:pt x="752839" y="262819"/>
                  </a:cubicBezTo>
                  <a:cubicBezTo>
                    <a:pt x="748077" y="266629"/>
                    <a:pt x="749029" y="271392"/>
                    <a:pt x="751887" y="276154"/>
                  </a:cubicBezTo>
                  <a:cubicBezTo>
                    <a:pt x="752839" y="278059"/>
                    <a:pt x="754744" y="279964"/>
                    <a:pt x="756649" y="280917"/>
                  </a:cubicBezTo>
                  <a:cubicBezTo>
                    <a:pt x="773794" y="298062"/>
                    <a:pt x="773794" y="299014"/>
                    <a:pt x="756649" y="314254"/>
                  </a:cubicBezTo>
                  <a:cubicBezTo>
                    <a:pt x="740457" y="329494"/>
                    <a:pt x="723312" y="344734"/>
                    <a:pt x="707119" y="359022"/>
                  </a:cubicBezTo>
                  <a:cubicBezTo>
                    <a:pt x="698547" y="366642"/>
                    <a:pt x="690927" y="377119"/>
                    <a:pt x="676639" y="371404"/>
                  </a:cubicBezTo>
                  <a:cubicBezTo>
                    <a:pt x="671877" y="369499"/>
                    <a:pt x="667114" y="373309"/>
                    <a:pt x="665209" y="378072"/>
                  </a:cubicBezTo>
                  <a:cubicBezTo>
                    <a:pt x="662352" y="384739"/>
                    <a:pt x="668067" y="388549"/>
                    <a:pt x="673782" y="390454"/>
                  </a:cubicBezTo>
                  <a:cubicBezTo>
                    <a:pt x="709024" y="403789"/>
                    <a:pt x="739504" y="425697"/>
                    <a:pt x="772842" y="442842"/>
                  </a:cubicBezTo>
                  <a:cubicBezTo>
                    <a:pt x="786177" y="449509"/>
                    <a:pt x="798559" y="458082"/>
                    <a:pt x="810942" y="467607"/>
                  </a:cubicBezTo>
                  <a:cubicBezTo>
                    <a:pt x="824277" y="478084"/>
                    <a:pt x="824277" y="485704"/>
                    <a:pt x="816657" y="500944"/>
                  </a:cubicBezTo>
                  <a:cubicBezTo>
                    <a:pt x="788082" y="556189"/>
                    <a:pt x="748077" y="604767"/>
                    <a:pt x="710929" y="654297"/>
                  </a:cubicBezTo>
                  <a:cubicBezTo>
                    <a:pt x="700452" y="668584"/>
                    <a:pt x="687117" y="680014"/>
                    <a:pt x="669019" y="677157"/>
                  </a:cubicBezTo>
                  <a:cubicBezTo>
                    <a:pt x="653779" y="676204"/>
                    <a:pt x="642349" y="673347"/>
                    <a:pt x="631872" y="667632"/>
                  </a:cubicBezTo>
                  <a:cubicBezTo>
                    <a:pt x="616632" y="660012"/>
                    <a:pt x="614727" y="654297"/>
                    <a:pt x="622347" y="639057"/>
                  </a:cubicBezTo>
                  <a:cubicBezTo>
                    <a:pt x="631872" y="622864"/>
                    <a:pt x="643302" y="608577"/>
                    <a:pt x="654732" y="595242"/>
                  </a:cubicBezTo>
                  <a:cubicBezTo>
                    <a:pt x="674734" y="572382"/>
                    <a:pt x="694737" y="549522"/>
                    <a:pt x="713787" y="525709"/>
                  </a:cubicBezTo>
                  <a:cubicBezTo>
                    <a:pt x="726169" y="510469"/>
                    <a:pt x="724264" y="504754"/>
                    <a:pt x="705214" y="499992"/>
                  </a:cubicBezTo>
                  <a:cubicBezTo>
                    <a:pt x="684259" y="494277"/>
                    <a:pt x="663304" y="491419"/>
                    <a:pt x="642349" y="486657"/>
                  </a:cubicBezTo>
                  <a:cubicBezTo>
                    <a:pt x="608059" y="479989"/>
                    <a:pt x="578532" y="464749"/>
                    <a:pt x="555672" y="437127"/>
                  </a:cubicBezTo>
                  <a:close/>
                  <a:moveTo>
                    <a:pt x="867139" y="364737"/>
                  </a:moveTo>
                  <a:cubicBezTo>
                    <a:pt x="837612" y="380929"/>
                    <a:pt x="809037" y="397122"/>
                    <a:pt x="779509" y="413314"/>
                  </a:cubicBezTo>
                  <a:cubicBezTo>
                    <a:pt x="772842" y="417124"/>
                    <a:pt x="765222" y="418077"/>
                    <a:pt x="758554" y="414267"/>
                  </a:cubicBezTo>
                  <a:cubicBezTo>
                    <a:pt x="741409" y="405694"/>
                    <a:pt x="723312" y="399027"/>
                    <a:pt x="707119" y="384739"/>
                  </a:cubicBezTo>
                  <a:cubicBezTo>
                    <a:pt x="729979" y="359974"/>
                    <a:pt x="754744" y="339019"/>
                    <a:pt x="777604" y="318064"/>
                  </a:cubicBezTo>
                  <a:cubicBezTo>
                    <a:pt x="785224" y="310444"/>
                    <a:pt x="793797" y="309492"/>
                    <a:pt x="803322" y="315207"/>
                  </a:cubicBezTo>
                  <a:cubicBezTo>
                    <a:pt x="820467" y="324732"/>
                    <a:pt x="839517" y="332352"/>
                    <a:pt x="857614" y="339972"/>
                  </a:cubicBezTo>
                  <a:cubicBezTo>
                    <a:pt x="862377" y="341877"/>
                    <a:pt x="866187" y="343782"/>
                    <a:pt x="869044" y="348544"/>
                  </a:cubicBezTo>
                  <a:cubicBezTo>
                    <a:pt x="873807" y="354259"/>
                    <a:pt x="875712" y="359974"/>
                    <a:pt x="867139" y="364737"/>
                  </a:cubicBezTo>
                  <a:close/>
                  <a:moveTo>
                    <a:pt x="73707" y="836224"/>
                  </a:moveTo>
                  <a:cubicBezTo>
                    <a:pt x="78469" y="833367"/>
                    <a:pt x="83232" y="830509"/>
                    <a:pt x="87994" y="827652"/>
                  </a:cubicBezTo>
                  <a:cubicBezTo>
                    <a:pt x="150859" y="793362"/>
                    <a:pt x="214677" y="760024"/>
                    <a:pt x="276589" y="723829"/>
                  </a:cubicBezTo>
                  <a:cubicBezTo>
                    <a:pt x="321357" y="698112"/>
                    <a:pt x="555672" y="558094"/>
                    <a:pt x="624252" y="509517"/>
                  </a:cubicBezTo>
                  <a:cubicBezTo>
                    <a:pt x="629967" y="505707"/>
                    <a:pt x="634729" y="502849"/>
                    <a:pt x="641397" y="503802"/>
                  </a:cubicBezTo>
                  <a:cubicBezTo>
                    <a:pt x="660447" y="505707"/>
                    <a:pt x="678544" y="509517"/>
                    <a:pt x="698547" y="519042"/>
                  </a:cubicBezTo>
                  <a:cubicBezTo>
                    <a:pt x="680449" y="541902"/>
                    <a:pt x="663304" y="563809"/>
                    <a:pt x="645207" y="584764"/>
                  </a:cubicBezTo>
                  <a:cubicBezTo>
                    <a:pt x="629967" y="600957"/>
                    <a:pt x="618537" y="619054"/>
                    <a:pt x="605202" y="635247"/>
                  </a:cubicBezTo>
                  <a:cubicBezTo>
                    <a:pt x="593772" y="650487"/>
                    <a:pt x="594724" y="665727"/>
                    <a:pt x="610917" y="677157"/>
                  </a:cubicBezTo>
                  <a:cubicBezTo>
                    <a:pt x="633777" y="693349"/>
                    <a:pt x="658542" y="699064"/>
                    <a:pt x="686164" y="693349"/>
                  </a:cubicBezTo>
                  <a:cubicBezTo>
                    <a:pt x="704262" y="689539"/>
                    <a:pt x="716644" y="675252"/>
                    <a:pt x="727122" y="661917"/>
                  </a:cubicBezTo>
                  <a:cubicBezTo>
                    <a:pt x="763317" y="614292"/>
                    <a:pt x="799512" y="566667"/>
                    <a:pt x="829992" y="515232"/>
                  </a:cubicBezTo>
                  <a:cubicBezTo>
                    <a:pt x="832849" y="509517"/>
                    <a:pt x="836659" y="503802"/>
                    <a:pt x="838564" y="498087"/>
                  </a:cubicBezTo>
                  <a:cubicBezTo>
                    <a:pt x="846184" y="481894"/>
                    <a:pt x="842374" y="469512"/>
                    <a:pt x="828087" y="458082"/>
                  </a:cubicBezTo>
                  <a:cubicBezTo>
                    <a:pt x="821419" y="453319"/>
                    <a:pt x="814752" y="449509"/>
                    <a:pt x="808084" y="444747"/>
                  </a:cubicBezTo>
                  <a:cubicBezTo>
                    <a:pt x="801417" y="439984"/>
                    <a:pt x="795702" y="435222"/>
                    <a:pt x="789034" y="430459"/>
                  </a:cubicBezTo>
                  <a:cubicBezTo>
                    <a:pt x="817609" y="404742"/>
                    <a:pt x="851899" y="393312"/>
                    <a:pt x="883332" y="375214"/>
                  </a:cubicBezTo>
                  <a:cubicBezTo>
                    <a:pt x="899524" y="365689"/>
                    <a:pt x="900477" y="364737"/>
                    <a:pt x="891904" y="347592"/>
                  </a:cubicBezTo>
                  <a:cubicBezTo>
                    <a:pt x="885237" y="333304"/>
                    <a:pt x="885237" y="333304"/>
                    <a:pt x="899524" y="323779"/>
                  </a:cubicBezTo>
                  <a:cubicBezTo>
                    <a:pt x="927147" y="305682"/>
                    <a:pt x="957627" y="289489"/>
                    <a:pt x="983344" y="268534"/>
                  </a:cubicBezTo>
                  <a:cubicBezTo>
                    <a:pt x="988107" y="264724"/>
                    <a:pt x="993822" y="261867"/>
                    <a:pt x="995727" y="258057"/>
                  </a:cubicBezTo>
                  <a:cubicBezTo>
                    <a:pt x="1009062" y="231387"/>
                    <a:pt x="1034779" y="232339"/>
                    <a:pt x="1057639" y="233292"/>
                  </a:cubicBezTo>
                  <a:cubicBezTo>
                    <a:pt x="1107169" y="236149"/>
                    <a:pt x="1156699" y="232339"/>
                    <a:pt x="1206230" y="235197"/>
                  </a:cubicBezTo>
                  <a:cubicBezTo>
                    <a:pt x="1233852" y="237102"/>
                    <a:pt x="1261474" y="240912"/>
                    <a:pt x="1289097" y="244722"/>
                  </a:cubicBezTo>
                  <a:cubicBezTo>
                    <a:pt x="1303384" y="246627"/>
                    <a:pt x="1304337" y="247579"/>
                    <a:pt x="1299574" y="261867"/>
                  </a:cubicBezTo>
                  <a:cubicBezTo>
                    <a:pt x="1288144" y="292347"/>
                    <a:pt x="1277667" y="321874"/>
                    <a:pt x="1266237" y="352354"/>
                  </a:cubicBezTo>
                  <a:cubicBezTo>
                    <a:pt x="1266237" y="352354"/>
                    <a:pt x="1266237" y="352354"/>
                    <a:pt x="1266237" y="352354"/>
                  </a:cubicBezTo>
                  <a:cubicBezTo>
                    <a:pt x="1264332" y="356164"/>
                    <a:pt x="1263380" y="360927"/>
                    <a:pt x="1261474" y="364737"/>
                  </a:cubicBezTo>
                  <a:cubicBezTo>
                    <a:pt x="1260522" y="366642"/>
                    <a:pt x="1259569" y="368547"/>
                    <a:pt x="1259569" y="370452"/>
                  </a:cubicBezTo>
                  <a:cubicBezTo>
                    <a:pt x="1258617" y="373309"/>
                    <a:pt x="1256712" y="377119"/>
                    <a:pt x="1255759" y="379977"/>
                  </a:cubicBezTo>
                  <a:cubicBezTo>
                    <a:pt x="1254807" y="382834"/>
                    <a:pt x="1252902" y="386644"/>
                    <a:pt x="1251949" y="389502"/>
                  </a:cubicBezTo>
                  <a:cubicBezTo>
                    <a:pt x="1250997" y="392359"/>
                    <a:pt x="1250044" y="394264"/>
                    <a:pt x="1249092" y="397122"/>
                  </a:cubicBezTo>
                  <a:cubicBezTo>
                    <a:pt x="1247187" y="402837"/>
                    <a:pt x="1244330" y="408552"/>
                    <a:pt x="1241472" y="414267"/>
                  </a:cubicBezTo>
                  <a:cubicBezTo>
                    <a:pt x="1218612" y="467607"/>
                    <a:pt x="1203372" y="522852"/>
                    <a:pt x="1183369" y="576192"/>
                  </a:cubicBezTo>
                  <a:cubicBezTo>
                    <a:pt x="1175749" y="596194"/>
                    <a:pt x="1168130" y="616197"/>
                    <a:pt x="1160509" y="636199"/>
                  </a:cubicBezTo>
                  <a:cubicBezTo>
                    <a:pt x="1151937" y="658107"/>
                    <a:pt x="1144317" y="660964"/>
                    <a:pt x="1122409" y="649534"/>
                  </a:cubicBezTo>
                  <a:cubicBezTo>
                    <a:pt x="1098597" y="637152"/>
                    <a:pt x="1076689" y="620959"/>
                    <a:pt x="1054782" y="603814"/>
                  </a:cubicBezTo>
                  <a:cubicBezTo>
                    <a:pt x="1050019" y="600004"/>
                    <a:pt x="1044304" y="596194"/>
                    <a:pt x="1039542" y="593337"/>
                  </a:cubicBezTo>
                  <a:cubicBezTo>
                    <a:pt x="1030969" y="588574"/>
                    <a:pt x="1024302" y="588574"/>
                    <a:pt x="1015729" y="595242"/>
                  </a:cubicBezTo>
                  <a:cubicBezTo>
                    <a:pt x="967152" y="636199"/>
                    <a:pt x="918574" y="676204"/>
                    <a:pt x="869997" y="716209"/>
                  </a:cubicBezTo>
                  <a:cubicBezTo>
                    <a:pt x="851899" y="731449"/>
                    <a:pt x="831897" y="745737"/>
                    <a:pt x="812847" y="760024"/>
                  </a:cubicBezTo>
                  <a:cubicBezTo>
                    <a:pt x="773794" y="787647"/>
                    <a:pt x="736647" y="818127"/>
                    <a:pt x="698547" y="846702"/>
                  </a:cubicBezTo>
                  <a:cubicBezTo>
                    <a:pt x="633777" y="893374"/>
                    <a:pt x="570912" y="942904"/>
                    <a:pt x="507094" y="990529"/>
                  </a:cubicBezTo>
                  <a:cubicBezTo>
                    <a:pt x="452802" y="1031487"/>
                    <a:pt x="399462" y="1073397"/>
                    <a:pt x="345169" y="1113402"/>
                  </a:cubicBezTo>
                  <a:cubicBezTo>
                    <a:pt x="327072" y="1126737"/>
                    <a:pt x="312784" y="1143882"/>
                    <a:pt x="292782" y="1155312"/>
                  </a:cubicBezTo>
                  <a:cubicBezTo>
                    <a:pt x="274684" y="1165789"/>
                    <a:pt x="273732" y="1166742"/>
                    <a:pt x="261349" y="1151502"/>
                  </a:cubicBezTo>
                  <a:cubicBezTo>
                    <a:pt x="229917" y="1111497"/>
                    <a:pt x="194674" y="1074349"/>
                    <a:pt x="166099" y="1031487"/>
                  </a:cubicBezTo>
                  <a:cubicBezTo>
                    <a:pt x="158479" y="1021009"/>
                    <a:pt x="151812" y="1010532"/>
                    <a:pt x="144192" y="999102"/>
                  </a:cubicBezTo>
                  <a:cubicBezTo>
                    <a:pt x="144192" y="999102"/>
                    <a:pt x="144192" y="999102"/>
                    <a:pt x="144192" y="999102"/>
                  </a:cubicBezTo>
                  <a:cubicBezTo>
                    <a:pt x="136572" y="988624"/>
                    <a:pt x="129904" y="977194"/>
                    <a:pt x="122284" y="966717"/>
                  </a:cubicBezTo>
                  <a:cubicBezTo>
                    <a:pt x="122284" y="966717"/>
                    <a:pt x="122284" y="966717"/>
                    <a:pt x="122284" y="966717"/>
                  </a:cubicBezTo>
                  <a:cubicBezTo>
                    <a:pt x="114664" y="955287"/>
                    <a:pt x="107044" y="943857"/>
                    <a:pt x="99424" y="931474"/>
                  </a:cubicBezTo>
                  <a:cubicBezTo>
                    <a:pt x="85137" y="909567"/>
                    <a:pt x="75612" y="884802"/>
                    <a:pt x="66087" y="860037"/>
                  </a:cubicBezTo>
                  <a:cubicBezTo>
                    <a:pt x="61324" y="847654"/>
                    <a:pt x="65134" y="841939"/>
                    <a:pt x="73707" y="836224"/>
                  </a:cubicBezTo>
                  <a:close/>
                  <a:moveTo>
                    <a:pt x="26082" y="916234"/>
                  </a:moveTo>
                  <a:cubicBezTo>
                    <a:pt x="31797" y="900994"/>
                    <a:pt x="40369" y="886707"/>
                    <a:pt x="47989" y="869562"/>
                  </a:cubicBezTo>
                  <a:cubicBezTo>
                    <a:pt x="50847" y="874324"/>
                    <a:pt x="53704" y="876229"/>
                    <a:pt x="54657" y="879087"/>
                  </a:cubicBezTo>
                  <a:cubicBezTo>
                    <a:pt x="95614" y="970527"/>
                    <a:pt x="157527" y="1047679"/>
                    <a:pt x="219439" y="1124832"/>
                  </a:cubicBezTo>
                  <a:cubicBezTo>
                    <a:pt x="228964" y="1137214"/>
                    <a:pt x="238489" y="1150549"/>
                    <a:pt x="249919" y="1161980"/>
                  </a:cubicBezTo>
                  <a:cubicBezTo>
                    <a:pt x="272779" y="1183887"/>
                    <a:pt x="271827" y="1211509"/>
                    <a:pt x="270874" y="1240084"/>
                  </a:cubicBezTo>
                  <a:cubicBezTo>
                    <a:pt x="270874" y="1248657"/>
                    <a:pt x="266112" y="1251514"/>
                    <a:pt x="258492" y="1247705"/>
                  </a:cubicBezTo>
                  <a:cubicBezTo>
                    <a:pt x="244204" y="1241037"/>
                    <a:pt x="232774" y="1230559"/>
                    <a:pt x="222297" y="1220082"/>
                  </a:cubicBezTo>
                  <a:cubicBezTo>
                    <a:pt x="168957" y="1165789"/>
                    <a:pt x="119427" y="1108639"/>
                    <a:pt x="75612" y="1045774"/>
                  </a:cubicBezTo>
                  <a:cubicBezTo>
                    <a:pt x="55609" y="1017199"/>
                    <a:pt x="40369" y="986719"/>
                    <a:pt x="26082" y="955287"/>
                  </a:cubicBezTo>
                  <a:cubicBezTo>
                    <a:pt x="20367" y="940999"/>
                    <a:pt x="21319" y="928617"/>
                    <a:pt x="26082" y="916234"/>
                  </a:cubicBezTo>
                  <a:close/>
                </a:path>
              </a:pathLst>
            </a:custGeom>
            <a:solidFill>
              <a:srgbClr val="000000"/>
            </a:solidFill>
            <a:ln w="9525" cap="flat">
              <a:noFill/>
              <a:prstDash val="solid"/>
              <a:miter/>
            </a:ln>
          </p:spPr>
          <p:txBody>
            <a:bodyPr rtlCol="0" anchor="ctr"/>
            <a:lstStyle/>
            <a:p>
              <a:endParaRPr lang="en-US"/>
            </a:p>
          </p:txBody>
        </p:sp>
        <p:sp>
          <p:nvSpPr>
            <p:cNvPr id="2144" name="Freeform 255">
              <a:extLst>
                <a:ext uri="{FF2B5EF4-FFF2-40B4-BE49-F238E27FC236}">
                  <a16:creationId xmlns:a16="http://schemas.microsoft.com/office/drawing/2014/main" id="{A5BD1402-91CA-D322-7468-8106E8D37AC7}"/>
                </a:ext>
              </a:extLst>
            </p:cNvPr>
            <p:cNvSpPr/>
            <p:nvPr/>
          </p:nvSpPr>
          <p:spPr>
            <a:xfrm>
              <a:off x="7817167" y="5472112"/>
              <a:ext cx="600113" cy="452437"/>
            </a:xfrm>
            <a:custGeom>
              <a:avLst/>
              <a:gdLst>
                <a:gd name="connsiteX0" fmla="*/ 571500 w 600113"/>
                <a:gd name="connsiteY0" fmla="*/ 29527 h 452437"/>
                <a:gd name="connsiteX1" fmla="*/ 597218 w 600113"/>
                <a:gd name="connsiteY1" fmla="*/ 12382 h 452437"/>
                <a:gd name="connsiteX2" fmla="*/ 599122 w 600113"/>
                <a:gd name="connsiteY2" fmla="*/ 3810 h 452437"/>
                <a:gd name="connsiteX3" fmla="*/ 591502 w 600113"/>
                <a:gd name="connsiteY3" fmla="*/ 0 h 452437"/>
                <a:gd name="connsiteX4" fmla="*/ 566738 w 600113"/>
                <a:gd name="connsiteY4" fmla="*/ 13335 h 452437"/>
                <a:gd name="connsiteX5" fmla="*/ 486727 w 600113"/>
                <a:gd name="connsiteY5" fmla="*/ 69532 h 452437"/>
                <a:gd name="connsiteX6" fmla="*/ 276225 w 600113"/>
                <a:gd name="connsiteY6" fmla="*/ 226695 h 452437"/>
                <a:gd name="connsiteX7" fmla="*/ 67627 w 600113"/>
                <a:gd name="connsiteY7" fmla="*/ 391477 h 452437"/>
                <a:gd name="connsiteX8" fmla="*/ 0 w 600113"/>
                <a:gd name="connsiteY8" fmla="*/ 448627 h 452437"/>
                <a:gd name="connsiteX9" fmla="*/ 2857 w 600113"/>
                <a:gd name="connsiteY9" fmla="*/ 452438 h 452437"/>
                <a:gd name="connsiteX10" fmla="*/ 38100 w 600113"/>
                <a:gd name="connsiteY10" fmla="*/ 429577 h 452437"/>
                <a:gd name="connsiteX11" fmla="*/ 262890 w 600113"/>
                <a:gd name="connsiteY11" fmla="*/ 255270 h 452437"/>
                <a:gd name="connsiteX12" fmla="*/ 571500 w 600113"/>
                <a:gd name="connsiteY12" fmla="*/ 29527 h 452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0113" h="452437">
                  <a:moveTo>
                    <a:pt x="571500" y="29527"/>
                  </a:moveTo>
                  <a:cubicBezTo>
                    <a:pt x="580072" y="23813"/>
                    <a:pt x="588645" y="18098"/>
                    <a:pt x="597218" y="12382"/>
                  </a:cubicBezTo>
                  <a:cubicBezTo>
                    <a:pt x="600075" y="10477"/>
                    <a:pt x="601027" y="7620"/>
                    <a:pt x="599122" y="3810"/>
                  </a:cubicBezTo>
                  <a:cubicBezTo>
                    <a:pt x="597218" y="952"/>
                    <a:pt x="594360" y="0"/>
                    <a:pt x="591502" y="0"/>
                  </a:cubicBezTo>
                  <a:cubicBezTo>
                    <a:pt x="581977" y="1905"/>
                    <a:pt x="574357" y="8573"/>
                    <a:pt x="566738" y="13335"/>
                  </a:cubicBezTo>
                  <a:cubicBezTo>
                    <a:pt x="539115" y="31432"/>
                    <a:pt x="513397" y="51435"/>
                    <a:pt x="486727" y="69532"/>
                  </a:cubicBezTo>
                  <a:cubicBezTo>
                    <a:pt x="414338" y="119063"/>
                    <a:pt x="344805" y="172402"/>
                    <a:pt x="276225" y="226695"/>
                  </a:cubicBezTo>
                  <a:cubicBezTo>
                    <a:pt x="206693" y="281940"/>
                    <a:pt x="138113" y="337185"/>
                    <a:pt x="67627" y="391477"/>
                  </a:cubicBezTo>
                  <a:cubicBezTo>
                    <a:pt x="44768" y="409575"/>
                    <a:pt x="22860" y="429577"/>
                    <a:pt x="0" y="448627"/>
                  </a:cubicBezTo>
                  <a:cubicBezTo>
                    <a:pt x="952" y="449580"/>
                    <a:pt x="1905" y="451485"/>
                    <a:pt x="2857" y="452438"/>
                  </a:cubicBezTo>
                  <a:cubicBezTo>
                    <a:pt x="15240" y="445770"/>
                    <a:pt x="27622" y="439102"/>
                    <a:pt x="38100" y="429577"/>
                  </a:cubicBezTo>
                  <a:cubicBezTo>
                    <a:pt x="112395" y="370523"/>
                    <a:pt x="188595" y="313373"/>
                    <a:pt x="262890" y="255270"/>
                  </a:cubicBezTo>
                  <a:cubicBezTo>
                    <a:pt x="362902" y="177165"/>
                    <a:pt x="464820" y="100013"/>
                    <a:pt x="571500" y="29527"/>
                  </a:cubicBezTo>
                  <a:close/>
                </a:path>
              </a:pathLst>
            </a:custGeom>
            <a:solidFill>
              <a:srgbClr val="000000"/>
            </a:solidFill>
            <a:ln w="9525" cap="flat">
              <a:noFill/>
              <a:prstDash val="solid"/>
              <a:miter/>
            </a:ln>
          </p:spPr>
          <p:txBody>
            <a:bodyPr rtlCol="0" anchor="ctr"/>
            <a:lstStyle/>
            <a:p>
              <a:endParaRPr lang="en-US"/>
            </a:p>
          </p:txBody>
        </p:sp>
        <p:sp>
          <p:nvSpPr>
            <p:cNvPr id="2145" name="Freeform 256">
              <a:extLst>
                <a:ext uri="{FF2B5EF4-FFF2-40B4-BE49-F238E27FC236}">
                  <a16:creationId xmlns:a16="http://schemas.microsoft.com/office/drawing/2014/main" id="{6A7D6972-753F-F189-9B8C-723FC504632F}"/>
                </a:ext>
              </a:extLst>
            </p:cNvPr>
            <p:cNvSpPr/>
            <p:nvPr/>
          </p:nvSpPr>
          <p:spPr>
            <a:xfrm>
              <a:off x="7251382" y="5414559"/>
              <a:ext cx="347574" cy="253767"/>
            </a:xfrm>
            <a:custGeom>
              <a:avLst/>
              <a:gdLst>
                <a:gd name="connsiteX0" fmla="*/ 345757 w 347574"/>
                <a:gd name="connsiteY0" fmla="*/ 3260 h 253767"/>
                <a:gd name="connsiteX1" fmla="*/ 324803 w 347574"/>
                <a:gd name="connsiteY1" fmla="*/ 7071 h 253767"/>
                <a:gd name="connsiteX2" fmla="*/ 264795 w 347574"/>
                <a:gd name="connsiteY2" fmla="*/ 46123 h 253767"/>
                <a:gd name="connsiteX3" fmla="*/ 18098 w 347574"/>
                <a:gd name="connsiteY3" fmla="*/ 230908 h 253767"/>
                <a:gd name="connsiteX4" fmla="*/ 0 w 347574"/>
                <a:gd name="connsiteY4" fmla="*/ 249005 h 253767"/>
                <a:gd name="connsiteX5" fmla="*/ 2858 w 347574"/>
                <a:gd name="connsiteY5" fmla="*/ 253768 h 253767"/>
                <a:gd name="connsiteX6" fmla="*/ 32385 w 347574"/>
                <a:gd name="connsiteY6" fmla="*/ 235671 h 253767"/>
                <a:gd name="connsiteX7" fmla="*/ 119063 w 347574"/>
                <a:gd name="connsiteY7" fmla="*/ 168043 h 253767"/>
                <a:gd name="connsiteX8" fmla="*/ 332423 w 347574"/>
                <a:gd name="connsiteY8" fmla="*/ 19453 h 253767"/>
                <a:gd name="connsiteX9" fmla="*/ 345757 w 347574"/>
                <a:gd name="connsiteY9" fmla="*/ 3260 h 25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574" h="253767">
                  <a:moveTo>
                    <a:pt x="345757" y="3260"/>
                  </a:moveTo>
                  <a:cubicBezTo>
                    <a:pt x="340995" y="-4360"/>
                    <a:pt x="331470" y="3260"/>
                    <a:pt x="324803" y="7071"/>
                  </a:cubicBezTo>
                  <a:cubicBezTo>
                    <a:pt x="304800" y="19453"/>
                    <a:pt x="284798" y="32788"/>
                    <a:pt x="264795" y="46123"/>
                  </a:cubicBezTo>
                  <a:cubicBezTo>
                    <a:pt x="180023" y="104226"/>
                    <a:pt x="96203" y="164233"/>
                    <a:pt x="18098" y="230908"/>
                  </a:cubicBezTo>
                  <a:cubicBezTo>
                    <a:pt x="11430" y="236623"/>
                    <a:pt x="5715" y="243290"/>
                    <a:pt x="0" y="249005"/>
                  </a:cubicBezTo>
                  <a:cubicBezTo>
                    <a:pt x="953" y="250910"/>
                    <a:pt x="1905" y="251863"/>
                    <a:pt x="2858" y="253768"/>
                  </a:cubicBezTo>
                  <a:cubicBezTo>
                    <a:pt x="14288" y="249958"/>
                    <a:pt x="22860" y="242338"/>
                    <a:pt x="32385" y="235671"/>
                  </a:cubicBezTo>
                  <a:cubicBezTo>
                    <a:pt x="60960" y="212810"/>
                    <a:pt x="89535" y="189951"/>
                    <a:pt x="119063" y="168043"/>
                  </a:cubicBezTo>
                  <a:cubicBezTo>
                    <a:pt x="188595" y="115655"/>
                    <a:pt x="258128" y="65173"/>
                    <a:pt x="332423" y="19453"/>
                  </a:cubicBezTo>
                  <a:cubicBezTo>
                    <a:pt x="339090" y="15643"/>
                    <a:pt x="352425" y="12785"/>
                    <a:pt x="345757" y="3260"/>
                  </a:cubicBezTo>
                  <a:close/>
                </a:path>
              </a:pathLst>
            </a:custGeom>
            <a:solidFill>
              <a:srgbClr val="000000"/>
            </a:solidFill>
            <a:ln w="9525" cap="flat">
              <a:noFill/>
              <a:prstDash val="solid"/>
              <a:miter/>
            </a:ln>
          </p:spPr>
          <p:txBody>
            <a:bodyPr rtlCol="0" anchor="ctr"/>
            <a:lstStyle/>
            <a:p>
              <a:endParaRPr lang="en-US"/>
            </a:p>
          </p:txBody>
        </p:sp>
        <p:sp>
          <p:nvSpPr>
            <p:cNvPr id="2146" name="Freeform 257">
              <a:extLst>
                <a:ext uri="{FF2B5EF4-FFF2-40B4-BE49-F238E27FC236}">
                  <a16:creationId xmlns:a16="http://schemas.microsoft.com/office/drawing/2014/main" id="{186BDB56-292D-9ED6-A28A-02305F9424D6}"/>
                </a:ext>
              </a:extLst>
            </p:cNvPr>
            <p:cNvSpPr/>
            <p:nvPr/>
          </p:nvSpPr>
          <p:spPr>
            <a:xfrm>
              <a:off x="9019988" y="4743642"/>
              <a:ext cx="68294" cy="180977"/>
            </a:xfrm>
            <a:custGeom>
              <a:avLst/>
              <a:gdLst>
                <a:gd name="connsiteX0" fmla="*/ 35429 w 68294"/>
                <a:gd name="connsiteY0" fmla="*/ 158875 h 180977"/>
                <a:gd name="connsiteX1" fmla="*/ 67814 w 68294"/>
                <a:gd name="connsiteY1" fmla="*/ 75055 h 180977"/>
                <a:gd name="connsiteX2" fmla="*/ 57337 w 68294"/>
                <a:gd name="connsiteY2" fmla="*/ 9333 h 180977"/>
                <a:gd name="connsiteX3" fmla="*/ 43049 w 68294"/>
                <a:gd name="connsiteY3" fmla="*/ 760 h 180977"/>
                <a:gd name="connsiteX4" fmla="*/ 39239 w 68294"/>
                <a:gd name="connsiteY4" fmla="*/ 16952 h 180977"/>
                <a:gd name="connsiteX5" fmla="*/ 4949 w 68294"/>
                <a:gd name="connsiteY5" fmla="*/ 169352 h 180977"/>
                <a:gd name="connsiteX6" fmla="*/ 187 w 68294"/>
                <a:gd name="connsiteY6" fmla="*/ 180783 h 180977"/>
                <a:gd name="connsiteX7" fmla="*/ 35429 w 68294"/>
                <a:gd name="connsiteY7" fmla="*/ 158875 h 18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294" h="180977">
                  <a:moveTo>
                    <a:pt x="35429" y="158875"/>
                  </a:moveTo>
                  <a:cubicBezTo>
                    <a:pt x="53527" y="134110"/>
                    <a:pt x="64957" y="105535"/>
                    <a:pt x="67814" y="75055"/>
                  </a:cubicBezTo>
                  <a:cubicBezTo>
                    <a:pt x="69719" y="52195"/>
                    <a:pt x="65909" y="30288"/>
                    <a:pt x="57337" y="9333"/>
                  </a:cubicBezTo>
                  <a:cubicBezTo>
                    <a:pt x="54479" y="3618"/>
                    <a:pt x="50669" y="-2098"/>
                    <a:pt x="43049" y="760"/>
                  </a:cubicBezTo>
                  <a:cubicBezTo>
                    <a:pt x="35429" y="3618"/>
                    <a:pt x="36382" y="10285"/>
                    <a:pt x="39239" y="16952"/>
                  </a:cubicBezTo>
                  <a:cubicBezTo>
                    <a:pt x="63052" y="76008"/>
                    <a:pt x="46859" y="125538"/>
                    <a:pt x="4949" y="169352"/>
                  </a:cubicBezTo>
                  <a:cubicBezTo>
                    <a:pt x="2092" y="172210"/>
                    <a:pt x="-766" y="175068"/>
                    <a:pt x="187" y="180783"/>
                  </a:cubicBezTo>
                  <a:cubicBezTo>
                    <a:pt x="17332" y="182688"/>
                    <a:pt x="27809" y="170305"/>
                    <a:pt x="35429" y="158875"/>
                  </a:cubicBezTo>
                  <a:close/>
                </a:path>
              </a:pathLst>
            </a:custGeom>
            <a:solidFill>
              <a:srgbClr val="000000"/>
            </a:solidFill>
            <a:ln w="9525" cap="flat">
              <a:noFill/>
              <a:prstDash val="solid"/>
              <a:miter/>
            </a:ln>
          </p:spPr>
          <p:txBody>
            <a:bodyPr rtlCol="0" anchor="ctr"/>
            <a:lstStyle/>
            <a:p>
              <a:endParaRPr lang="en-US"/>
            </a:p>
          </p:txBody>
        </p:sp>
        <p:sp>
          <p:nvSpPr>
            <p:cNvPr id="2147" name="Freeform 258">
              <a:extLst>
                <a:ext uri="{FF2B5EF4-FFF2-40B4-BE49-F238E27FC236}">
                  <a16:creationId xmlns:a16="http://schemas.microsoft.com/office/drawing/2014/main" id="{C3D7A357-D065-C1A8-E09C-6DBCB2416971}"/>
                </a:ext>
              </a:extLst>
            </p:cNvPr>
            <p:cNvSpPr/>
            <p:nvPr/>
          </p:nvSpPr>
          <p:spPr>
            <a:xfrm>
              <a:off x="7430004" y="5260657"/>
              <a:ext cx="180470" cy="139065"/>
            </a:xfrm>
            <a:custGeom>
              <a:avLst/>
              <a:gdLst>
                <a:gd name="connsiteX0" fmla="*/ 180471 w 180470"/>
                <a:gd name="connsiteY0" fmla="*/ 0 h 139065"/>
                <a:gd name="connsiteX1" fmla="*/ 152848 w 180470"/>
                <a:gd name="connsiteY1" fmla="*/ 12383 h 139065"/>
                <a:gd name="connsiteX2" fmla="*/ 94746 w 180470"/>
                <a:gd name="connsiteY2" fmla="*/ 54293 h 139065"/>
                <a:gd name="connsiteX3" fmla="*/ 6163 w 180470"/>
                <a:gd name="connsiteY3" fmla="*/ 125730 h 139065"/>
                <a:gd name="connsiteX4" fmla="*/ 1401 w 180470"/>
                <a:gd name="connsiteY4" fmla="*/ 139065 h 139065"/>
                <a:gd name="connsiteX5" fmla="*/ 180471 w 180470"/>
                <a:gd name="connsiteY5" fmla="*/ 0 h 13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70" h="139065">
                  <a:moveTo>
                    <a:pt x="180471" y="0"/>
                  </a:moveTo>
                  <a:cubicBezTo>
                    <a:pt x="167136" y="0"/>
                    <a:pt x="160468" y="6668"/>
                    <a:pt x="152848" y="12383"/>
                  </a:cubicBezTo>
                  <a:cubicBezTo>
                    <a:pt x="133798" y="25718"/>
                    <a:pt x="114748" y="40957"/>
                    <a:pt x="94746" y="54293"/>
                  </a:cubicBezTo>
                  <a:cubicBezTo>
                    <a:pt x="63313" y="76200"/>
                    <a:pt x="32833" y="98107"/>
                    <a:pt x="6163" y="125730"/>
                  </a:cubicBezTo>
                  <a:cubicBezTo>
                    <a:pt x="2353" y="129540"/>
                    <a:pt x="-2409" y="132398"/>
                    <a:pt x="1401" y="139065"/>
                  </a:cubicBezTo>
                  <a:cubicBezTo>
                    <a:pt x="71886" y="95250"/>
                    <a:pt x="169041" y="20955"/>
                    <a:pt x="180471" y="0"/>
                  </a:cubicBezTo>
                  <a:close/>
                </a:path>
              </a:pathLst>
            </a:custGeom>
            <a:solidFill>
              <a:srgbClr val="000000"/>
            </a:solidFill>
            <a:ln w="9525" cap="flat">
              <a:noFill/>
              <a:prstDash val="solid"/>
              <a:miter/>
            </a:ln>
          </p:spPr>
          <p:txBody>
            <a:bodyPr rtlCol="0" anchor="ctr"/>
            <a:lstStyle/>
            <a:p>
              <a:endParaRPr lang="en-US"/>
            </a:p>
          </p:txBody>
        </p:sp>
        <p:sp>
          <p:nvSpPr>
            <p:cNvPr id="2148" name="Freeform 259">
              <a:extLst>
                <a:ext uri="{FF2B5EF4-FFF2-40B4-BE49-F238E27FC236}">
                  <a16:creationId xmlns:a16="http://schemas.microsoft.com/office/drawing/2014/main" id="{EDA03803-38E5-95F6-E6D0-F99CD0678D8F}"/>
                </a:ext>
              </a:extLst>
            </p:cNvPr>
            <p:cNvSpPr/>
            <p:nvPr/>
          </p:nvSpPr>
          <p:spPr>
            <a:xfrm>
              <a:off x="8086683" y="4769503"/>
              <a:ext cx="43375" cy="161589"/>
            </a:xfrm>
            <a:custGeom>
              <a:avLst/>
              <a:gdLst>
                <a:gd name="connsiteX0" fmla="*/ 30521 w 43375"/>
                <a:gd name="connsiteY0" fmla="*/ 161589 h 161589"/>
                <a:gd name="connsiteX1" fmla="*/ 32426 w 43375"/>
                <a:gd name="connsiteY1" fmla="*/ 153969 h 161589"/>
                <a:gd name="connsiteX2" fmla="*/ 39093 w 43375"/>
                <a:gd name="connsiteY2" fmla="*/ 21572 h 161589"/>
                <a:gd name="connsiteX3" fmla="*/ 42904 w 43375"/>
                <a:gd name="connsiteY3" fmla="*/ 12999 h 161589"/>
                <a:gd name="connsiteX4" fmla="*/ 38141 w 43375"/>
                <a:gd name="connsiteY4" fmla="*/ 617 h 161589"/>
                <a:gd name="connsiteX5" fmla="*/ 27664 w 43375"/>
                <a:gd name="connsiteY5" fmla="*/ 4427 h 161589"/>
                <a:gd name="connsiteX6" fmla="*/ 8614 w 43375"/>
                <a:gd name="connsiteY6" fmla="*/ 138729 h 161589"/>
                <a:gd name="connsiteX7" fmla="*/ 30521 w 43375"/>
                <a:gd name="connsiteY7" fmla="*/ 161589 h 161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375" h="161589">
                  <a:moveTo>
                    <a:pt x="30521" y="161589"/>
                  </a:moveTo>
                  <a:cubicBezTo>
                    <a:pt x="33379" y="158732"/>
                    <a:pt x="33379" y="155874"/>
                    <a:pt x="32426" y="153969"/>
                  </a:cubicBezTo>
                  <a:cubicBezTo>
                    <a:pt x="8614" y="108249"/>
                    <a:pt x="15281" y="64434"/>
                    <a:pt x="39093" y="21572"/>
                  </a:cubicBezTo>
                  <a:cubicBezTo>
                    <a:pt x="40998" y="18714"/>
                    <a:pt x="41951" y="15857"/>
                    <a:pt x="42904" y="12999"/>
                  </a:cubicBezTo>
                  <a:cubicBezTo>
                    <a:pt x="43856" y="8237"/>
                    <a:pt x="43856" y="3474"/>
                    <a:pt x="38141" y="617"/>
                  </a:cubicBezTo>
                  <a:cubicBezTo>
                    <a:pt x="33379" y="-1288"/>
                    <a:pt x="30521" y="1569"/>
                    <a:pt x="27664" y="4427"/>
                  </a:cubicBezTo>
                  <a:cubicBezTo>
                    <a:pt x="993" y="46337"/>
                    <a:pt x="-8532" y="90152"/>
                    <a:pt x="8614" y="138729"/>
                  </a:cubicBezTo>
                  <a:cubicBezTo>
                    <a:pt x="13376" y="149207"/>
                    <a:pt x="19091" y="158732"/>
                    <a:pt x="30521" y="161589"/>
                  </a:cubicBezTo>
                  <a:close/>
                </a:path>
              </a:pathLst>
            </a:custGeom>
            <a:solidFill>
              <a:srgbClr val="000000"/>
            </a:solidFill>
            <a:ln w="9525" cap="flat">
              <a:noFill/>
              <a:prstDash val="solid"/>
              <a:miter/>
            </a:ln>
          </p:spPr>
          <p:txBody>
            <a:bodyPr rtlCol="0" anchor="ctr"/>
            <a:lstStyle/>
            <a:p>
              <a:endParaRPr lang="en-US"/>
            </a:p>
          </p:txBody>
        </p:sp>
        <p:sp>
          <p:nvSpPr>
            <p:cNvPr id="2149" name="Freeform 260">
              <a:extLst>
                <a:ext uri="{FF2B5EF4-FFF2-40B4-BE49-F238E27FC236}">
                  <a16:creationId xmlns:a16="http://schemas.microsoft.com/office/drawing/2014/main" id="{34D903A7-E81C-DA45-1DA3-590EE47347F6}"/>
                </a:ext>
              </a:extLst>
            </p:cNvPr>
            <p:cNvSpPr/>
            <p:nvPr/>
          </p:nvSpPr>
          <p:spPr>
            <a:xfrm>
              <a:off x="7555230" y="5512984"/>
              <a:ext cx="63817" cy="45805"/>
            </a:xfrm>
            <a:custGeom>
              <a:avLst/>
              <a:gdLst>
                <a:gd name="connsiteX0" fmla="*/ 62865 w 63817"/>
                <a:gd name="connsiteY0" fmla="*/ 1991 h 45805"/>
                <a:gd name="connsiteX1" fmla="*/ 56197 w 63817"/>
                <a:gd name="connsiteY1" fmla="*/ 1039 h 45805"/>
                <a:gd name="connsiteX2" fmla="*/ 0 w 63817"/>
                <a:gd name="connsiteY2" fmla="*/ 45806 h 45805"/>
                <a:gd name="connsiteX3" fmla="*/ 60007 w 63817"/>
                <a:gd name="connsiteY3" fmla="*/ 10564 h 45805"/>
                <a:gd name="connsiteX4" fmla="*/ 62865 w 63817"/>
                <a:gd name="connsiteY4" fmla="*/ 1991 h 45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45805">
                  <a:moveTo>
                    <a:pt x="62865" y="1991"/>
                  </a:moveTo>
                  <a:cubicBezTo>
                    <a:pt x="60960" y="86"/>
                    <a:pt x="59055" y="-867"/>
                    <a:pt x="56197" y="1039"/>
                  </a:cubicBezTo>
                  <a:cubicBezTo>
                    <a:pt x="34290" y="12468"/>
                    <a:pt x="13335" y="23898"/>
                    <a:pt x="0" y="45806"/>
                  </a:cubicBezTo>
                  <a:cubicBezTo>
                    <a:pt x="19050" y="32471"/>
                    <a:pt x="40957" y="23898"/>
                    <a:pt x="60007" y="10564"/>
                  </a:cubicBezTo>
                  <a:cubicBezTo>
                    <a:pt x="63818" y="7706"/>
                    <a:pt x="64770" y="4848"/>
                    <a:pt x="62865" y="1991"/>
                  </a:cubicBezTo>
                  <a:close/>
                </a:path>
              </a:pathLst>
            </a:custGeom>
            <a:solidFill>
              <a:srgbClr val="000000"/>
            </a:solidFill>
            <a:ln w="9525" cap="flat">
              <a:noFill/>
              <a:prstDash val="solid"/>
              <a:miter/>
            </a:ln>
          </p:spPr>
          <p:txBody>
            <a:bodyPr rtlCol="0" anchor="ctr"/>
            <a:lstStyle/>
            <a:p>
              <a:endParaRPr lang="en-US"/>
            </a:p>
          </p:txBody>
        </p:sp>
      </p:grpSp>
      <p:pic>
        <p:nvPicPr>
          <p:cNvPr id="2153" name="Graphic 2152" descr="Smiling face with solid fill with solid fill">
            <a:extLst>
              <a:ext uri="{FF2B5EF4-FFF2-40B4-BE49-F238E27FC236}">
                <a16:creationId xmlns:a16="http://schemas.microsoft.com/office/drawing/2014/main" id="{A44421FB-3DCF-C369-4C00-93841637D2A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48929" y="2982318"/>
            <a:ext cx="914400" cy="914400"/>
          </a:xfrm>
          <a:prstGeom prst="rect">
            <a:avLst/>
          </a:prstGeom>
        </p:spPr>
      </p:pic>
      <p:pic>
        <p:nvPicPr>
          <p:cNvPr id="2157" name="Graphic 2156" descr="Worried face with solid fill with solid fill">
            <a:extLst>
              <a:ext uri="{FF2B5EF4-FFF2-40B4-BE49-F238E27FC236}">
                <a16:creationId xmlns:a16="http://schemas.microsoft.com/office/drawing/2014/main" id="{D30BD7A5-2465-529E-75FD-3122B80622D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67933" y="3040116"/>
            <a:ext cx="914400" cy="914400"/>
          </a:xfrm>
          <a:prstGeom prst="rect">
            <a:avLst/>
          </a:prstGeom>
        </p:spPr>
      </p:pic>
    </p:spTree>
    <p:extLst>
      <p:ext uri="{BB962C8B-B14F-4D97-AF65-F5344CB8AC3E}">
        <p14:creationId xmlns:p14="http://schemas.microsoft.com/office/powerpoint/2010/main" val="3050418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1CD78E8-D34C-9AAA-D8C9-3FA196649210}"/>
              </a:ext>
            </a:extLst>
          </p:cNvPr>
          <p:cNvSpPr>
            <a:spLocks noGrp="1"/>
          </p:cNvSpPr>
          <p:nvPr>
            <p:ph type="body" sz="quarter" idx="18"/>
          </p:nvPr>
        </p:nvSpPr>
        <p:spPr>
          <a:xfrm>
            <a:off x="798380" y="1627942"/>
            <a:ext cx="10942171" cy="3849918"/>
          </a:xfrm>
        </p:spPr>
        <p:txBody>
          <a:bodyPr/>
          <a:lstStyle/>
          <a:p>
            <a:pPr marL="342900" indent="-342900">
              <a:buClr>
                <a:srgbClr val="702E8C"/>
              </a:buClr>
              <a:buFont typeface="Wingdings" panose="05000000000000000000" pitchFamily="2" charset="2"/>
              <a:buChar char="q"/>
            </a:pPr>
            <a:r>
              <a:rPr lang="en-US" sz="2300" dirty="0">
                <a:solidFill>
                  <a:schemeClr val="bg1"/>
                </a:solidFill>
                <a:highlight>
                  <a:srgbClr val="EE1765"/>
                </a:highlight>
              </a:rPr>
              <a:t>Language </a:t>
            </a:r>
            <a:r>
              <a:rPr lang="en-US" sz="2300" dirty="0"/>
              <a:t>Use plain English and simple fonts like Arial or Verdana which are more accessible to people with Dyslexia. Avoid complex language and industry jargon. </a:t>
            </a:r>
            <a:r>
              <a:rPr lang="en-US" sz="2300" dirty="0">
                <a:solidFill>
                  <a:srgbClr val="083F59"/>
                </a:solidFill>
                <a:latin typeface="+mn-lt"/>
              </a:rPr>
              <a:t>For example, replace "strong" with "excellent" and "rockstar" with "skilled professional.“</a:t>
            </a:r>
          </a:p>
          <a:p>
            <a:pPr marL="342900" indent="-342900">
              <a:buClr>
                <a:srgbClr val="702E8C"/>
              </a:buClr>
              <a:buFont typeface="Wingdings" panose="05000000000000000000" pitchFamily="2" charset="2"/>
              <a:buChar char="q"/>
            </a:pPr>
            <a:r>
              <a:rPr lang="en-US" sz="2300" dirty="0">
                <a:solidFill>
                  <a:schemeClr val="bg1"/>
                </a:solidFill>
                <a:highlight>
                  <a:srgbClr val="EE1765"/>
                </a:highlight>
              </a:rPr>
              <a:t>Remove gender descriptors</a:t>
            </a:r>
            <a:r>
              <a:rPr lang="en-US" sz="2300" dirty="0">
                <a:solidFill>
                  <a:schemeClr val="bg1"/>
                </a:solidFill>
              </a:rPr>
              <a:t> </a:t>
            </a:r>
            <a:r>
              <a:rPr lang="en-US" sz="2300" dirty="0"/>
              <a:t>or discriminatory language. This will deter applicants. Use free online tools such as </a:t>
            </a:r>
            <a:r>
              <a:rPr lang="en-US" sz="2300" dirty="0">
                <a:hlinkClick r:id="rId2"/>
              </a:rPr>
              <a:t>Gender Decoder </a:t>
            </a:r>
            <a:r>
              <a:rPr lang="en-US" sz="2300" dirty="0"/>
              <a:t>to detect gendered language in job descriptions. Remove any reference to physical characteristics, age, or ethnicity.</a:t>
            </a:r>
          </a:p>
          <a:p>
            <a:pPr marL="342900" indent="-342900">
              <a:buClr>
                <a:srgbClr val="702E8C"/>
              </a:buClr>
              <a:buFont typeface="Wingdings" panose="05000000000000000000" pitchFamily="2" charset="2"/>
              <a:buChar char="q"/>
            </a:pPr>
            <a:r>
              <a:rPr lang="en-US" sz="2300" dirty="0"/>
              <a:t>Use gender-neutral terms like “salesperson” or “chairperson” and avoid gendered words like “salesman” or “chairman.”</a:t>
            </a:r>
          </a:p>
          <a:p>
            <a:pPr marL="342900" indent="-342900">
              <a:buClr>
                <a:srgbClr val="702E8C"/>
              </a:buClr>
              <a:buFont typeface="Wingdings" panose="05000000000000000000" pitchFamily="2" charset="2"/>
              <a:buChar char="q"/>
            </a:pPr>
            <a:r>
              <a:rPr lang="en-US" sz="2300" dirty="0">
                <a:solidFill>
                  <a:schemeClr val="bg1"/>
                </a:solidFill>
                <a:highlight>
                  <a:srgbClr val="EE1765"/>
                </a:highlight>
              </a:rPr>
              <a:t>Eliminate jargon and buzzwords. </a:t>
            </a:r>
            <a:r>
              <a:rPr lang="en-US" sz="2300" dirty="0"/>
              <a:t>Use clear, straightforward language. Avoid corporate jargon or buzzwords that might be unfamiliar to people from different backgrounds.</a:t>
            </a:r>
          </a:p>
          <a:p>
            <a:pPr marL="342900" indent="-342900">
              <a:buClr>
                <a:srgbClr val="702E8C"/>
              </a:buClr>
              <a:buFont typeface="Wingdings" panose="05000000000000000000" pitchFamily="2" charset="2"/>
              <a:buChar char="q"/>
            </a:pPr>
            <a:r>
              <a:rPr lang="en-US" sz="2300" dirty="0">
                <a:solidFill>
                  <a:schemeClr val="bg1"/>
                </a:solidFill>
                <a:highlight>
                  <a:srgbClr val="EE1765"/>
                </a:highlight>
              </a:rPr>
              <a:t>Keep a positive tone. </a:t>
            </a:r>
            <a:r>
              <a:rPr lang="en-US" sz="2300" dirty="0"/>
              <a:t>Write in a positive, encouraging tone that welcomes applicants from all backgrounds. Make it sound like a warm welcome handshake.</a:t>
            </a:r>
          </a:p>
        </p:txBody>
      </p:sp>
      <p:pic>
        <p:nvPicPr>
          <p:cNvPr id="7" name="Graphic 6" descr="Chevron arrows with solid fill">
            <a:extLst>
              <a:ext uri="{FF2B5EF4-FFF2-40B4-BE49-F238E27FC236}">
                <a16:creationId xmlns:a16="http://schemas.microsoft.com/office/drawing/2014/main" id="{28940997-A304-2C53-B4D0-767737AEEEE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495414" y="694782"/>
            <a:ext cx="520661" cy="520661"/>
          </a:xfrm>
          <a:prstGeom prst="rect">
            <a:avLst/>
          </a:prstGeom>
        </p:spPr>
      </p:pic>
      <p:sp>
        <p:nvSpPr>
          <p:cNvPr id="8" name="Round Diagonal Corner Rectangle 9">
            <a:extLst>
              <a:ext uri="{FF2B5EF4-FFF2-40B4-BE49-F238E27FC236}">
                <a16:creationId xmlns:a16="http://schemas.microsoft.com/office/drawing/2014/main" id="{047B0335-B017-D174-D324-904D5473F61F}"/>
              </a:ext>
            </a:extLst>
          </p:cNvPr>
          <p:cNvSpPr/>
          <p:nvPr/>
        </p:nvSpPr>
        <p:spPr>
          <a:xfrm rot="16200000">
            <a:off x="835870" y="-69384"/>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A0B433F-821F-1E85-1D02-D25160973EDC}"/>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
        <p:nvSpPr>
          <p:cNvPr id="10" name="Text Placeholder 1">
            <a:extLst>
              <a:ext uri="{FF2B5EF4-FFF2-40B4-BE49-F238E27FC236}">
                <a16:creationId xmlns:a16="http://schemas.microsoft.com/office/drawing/2014/main" id="{E3AEA8A3-AAF1-2EA9-FC14-2D23720DC53A}"/>
              </a:ext>
            </a:extLst>
          </p:cNvPr>
          <p:cNvSpPr txBox="1">
            <a:spLocks/>
          </p:cNvSpPr>
          <p:nvPr/>
        </p:nvSpPr>
        <p:spPr>
          <a:xfrm>
            <a:off x="2989511" y="611890"/>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2800" b="1" dirty="0">
                <a:solidFill>
                  <a:srgbClr val="702E8C"/>
                </a:solidFill>
              </a:rPr>
              <a:t>Step 2 </a:t>
            </a:r>
            <a:r>
              <a:rPr lang="en-IE" sz="2800" dirty="0">
                <a:solidFill>
                  <a:srgbClr val="702E8C"/>
                </a:solidFill>
              </a:rPr>
              <a:t>Use Inclusive Language &amp; Accessible Formats</a:t>
            </a:r>
          </a:p>
        </p:txBody>
      </p:sp>
    </p:spTree>
    <p:extLst>
      <p:ext uri="{BB962C8B-B14F-4D97-AF65-F5344CB8AC3E}">
        <p14:creationId xmlns:p14="http://schemas.microsoft.com/office/powerpoint/2010/main" val="30196515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group of people looking at a computer&#10;&#10;Description automatically generated">
            <a:extLst>
              <a:ext uri="{FF2B5EF4-FFF2-40B4-BE49-F238E27FC236}">
                <a16:creationId xmlns:a16="http://schemas.microsoft.com/office/drawing/2014/main" id="{F85F29CB-F53D-05C8-86E6-FC6DB4AA5B8B}"/>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l="-13336" t="5842" r="13336" b="6421"/>
          <a:stretch/>
        </p:blipFill>
        <p:spPr>
          <a:xfrm>
            <a:off x="320540" y="335338"/>
            <a:ext cx="11578483" cy="6146707"/>
          </a:xfrm>
        </p:spPr>
      </p:pic>
      <p:sp>
        <p:nvSpPr>
          <p:cNvPr id="7" name="Text Placeholder 3">
            <a:extLst>
              <a:ext uri="{FF2B5EF4-FFF2-40B4-BE49-F238E27FC236}">
                <a16:creationId xmlns:a16="http://schemas.microsoft.com/office/drawing/2014/main" id="{32E28582-F121-7FBD-10C0-D24F2C4AF44A}"/>
              </a:ext>
            </a:extLst>
          </p:cNvPr>
          <p:cNvSpPr txBox="1">
            <a:spLocks/>
          </p:cNvSpPr>
          <p:nvPr/>
        </p:nvSpPr>
        <p:spPr>
          <a:xfrm>
            <a:off x="380850" y="810410"/>
            <a:ext cx="5055171" cy="1104445"/>
          </a:xfrm>
          <a:prstGeom prst="rect">
            <a:avLst/>
          </a:prstGeom>
          <a:no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dirty="0">
                <a:solidFill>
                  <a:srgbClr val="EE1765"/>
                </a:solidFill>
              </a:rPr>
              <a:t>Inclusive Job Descriptions</a:t>
            </a:r>
          </a:p>
          <a:p>
            <a:pPr>
              <a:spcBef>
                <a:spcPts val="0"/>
              </a:spcBef>
            </a:pPr>
            <a:r>
              <a:rPr lang="en-IE" sz="2800" b="1" dirty="0">
                <a:solidFill>
                  <a:srgbClr val="EE1765"/>
                </a:solidFill>
              </a:rPr>
              <a:t>Remove Jargon</a:t>
            </a:r>
          </a:p>
        </p:txBody>
      </p:sp>
      <p:graphicFrame>
        <p:nvGraphicFramePr>
          <p:cNvPr id="8" name="Table 7">
            <a:extLst>
              <a:ext uri="{FF2B5EF4-FFF2-40B4-BE49-F238E27FC236}">
                <a16:creationId xmlns:a16="http://schemas.microsoft.com/office/drawing/2014/main" id="{741CAB5E-7F83-442A-E633-4793C2C36CF9}"/>
              </a:ext>
            </a:extLst>
          </p:cNvPr>
          <p:cNvGraphicFramePr>
            <a:graphicFrameLocks noGrp="1"/>
          </p:cNvGraphicFramePr>
          <p:nvPr>
            <p:extLst>
              <p:ext uri="{D42A27DB-BD31-4B8C-83A1-F6EECF244321}">
                <p14:modId xmlns:p14="http://schemas.microsoft.com/office/powerpoint/2010/main" val="632559643"/>
              </p:ext>
            </p:extLst>
          </p:nvPr>
        </p:nvGraphicFramePr>
        <p:xfrm>
          <a:off x="498615" y="2083948"/>
          <a:ext cx="8490111" cy="3901440"/>
        </p:xfrm>
        <a:graphic>
          <a:graphicData uri="http://schemas.openxmlformats.org/drawingml/2006/table">
            <a:tbl>
              <a:tblPr firstRow="1" bandRow="1">
                <a:tableStyleId>{5C22544A-7EE6-4342-B048-85BDC9FD1C3A}</a:tableStyleId>
              </a:tblPr>
              <a:tblGrid>
                <a:gridCol w="1640736">
                  <a:extLst>
                    <a:ext uri="{9D8B030D-6E8A-4147-A177-3AD203B41FA5}">
                      <a16:colId xmlns:a16="http://schemas.microsoft.com/office/drawing/2014/main" val="577284864"/>
                    </a:ext>
                  </a:extLst>
                </a:gridCol>
                <a:gridCol w="4451231">
                  <a:extLst>
                    <a:ext uri="{9D8B030D-6E8A-4147-A177-3AD203B41FA5}">
                      <a16:colId xmlns:a16="http://schemas.microsoft.com/office/drawing/2014/main" val="3393420045"/>
                    </a:ext>
                  </a:extLst>
                </a:gridCol>
                <a:gridCol w="2398144">
                  <a:extLst>
                    <a:ext uri="{9D8B030D-6E8A-4147-A177-3AD203B41FA5}">
                      <a16:colId xmlns:a16="http://schemas.microsoft.com/office/drawing/2014/main" val="936392848"/>
                    </a:ext>
                  </a:extLst>
                </a:gridCol>
              </a:tblGrid>
              <a:tr h="370840">
                <a:tc>
                  <a:txBody>
                    <a:bodyPr/>
                    <a:lstStyle/>
                    <a:p>
                      <a:pPr algn="ctr"/>
                      <a:r>
                        <a:rPr lang="en-IE" sz="2800" b="0" dirty="0"/>
                        <a:t>Jargon</a:t>
                      </a:r>
                    </a:p>
                  </a:txBody>
                  <a:tcPr anchor="ctr">
                    <a:solidFill>
                      <a:srgbClr val="EE1765"/>
                    </a:solidFill>
                  </a:tcPr>
                </a:tc>
                <a:tc>
                  <a:txBody>
                    <a:bodyPr/>
                    <a:lstStyle/>
                    <a:p>
                      <a:pPr algn="ctr"/>
                      <a:r>
                        <a:rPr lang="en-IE" sz="2800" b="0" dirty="0"/>
                        <a:t>Meaning</a:t>
                      </a:r>
                    </a:p>
                  </a:txBody>
                  <a:tcPr anchor="ctr">
                    <a:solidFill>
                      <a:srgbClr val="EE1765"/>
                    </a:solidFill>
                  </a:tcPr>
                </a:tc>
                <a:tc>
                  <a:txBody>
                    <a:bodyPr/>
                    <a:lstStyle/>
                    <a:p>
                      <a:pPr algn="ctr"/>
                      <a:r>
                        <a:rPr lang="en-IE" sz="2800" b="0" dirty="0"/>
                        <a:t>Alternative</a:t>
                      </a:r>
                    </a:p>
                  </a:txBody>
                  <a:tcPr anchor="ctr">
                    <a:solidFill>
                      <a:srgbClr val="EE1765"/>
                    </a:solidFill>
                  </a:tcPr>
                </a:tc>
                <a:extLst>
                  <a:ext uri="{0D108BD9-81ED-4DB2-BD59-A6C34878D82A}">
                    <a16:rowId xmlns:a16="http://schemas.microsoft.com/office/drawing/2014/main" val="2067704673"/>
                  </a:ext>
                </a:extLst>
              </a:tr>
              <a:tr h="370840">
                <a:tc>
                  <a:txBody>
                    <a:bodyPr/>
                    <a:lstStyle/>
                    <a:p>
                      <a:pPr algn="ctr"/>
                      <a:r>
                        <a:rPr lang="en-US" dirty="0"/>
                        <a:t>Guru</a:t>
                      </a:r>
                    </a:p>
                  </a:txBody>
                  <a:tcPr/>
                </a:tc>
                <a:tc>
                  <a:txBody>
                    <a:bodyPr/>
                    <a:lstStyle/>
                    <a:p>
                      <a:pPr algn="ctr"/>
                      <a:r>
                        <a:rPr lang="en-US" dirty="0"/>
                        <a:t>It comes from the Buddhist and Hindu religions and refers to a spiritual leader held in high esteem. Using it casually can be interpreted as disrespectful.</a:t>
                      </a:r>
                      <a:endParaRPr lang="en-IE" dirty="0"/>
                    </a:p>
                  </a:txBody>
                  <a:tcPr/>
                </a:tc>
                <a:tc>
                  <a:txBody>
                    <a:bodyPr/>
                    <a:lstStyle/>
                    <a:p>
                      <a:pPr algn="ctr"/>
                      <a:r>
                        <a:rPr lang="en-IE" dirty="0"/>
                        <a:t>Expert</a:t>
                      </a:r>
                    </a:p>
                  </a:txBody>
                  <a:tcPr/>
                </a:tc>
                <a:extLst>
                  <a:ext uri="{0D108BD9-81ED-4DB2-BD59-A6C34878D82A}">
                    <a16:rowId xmlns:a16="http://schemas.microsoft.com/office/drawing/2014/main" val="262988424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dirty="0"/>
                        <a:t>Tribe</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Historically used to marginalize indigenous communities</a:t>
                      </a:r>
                      <a:endParaRPr lang="en-IE"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dirty="0"/>
                        <a:t>Team</a:t>
                      </a:r>
                    </a:p>
                  </a:txBody>
                  <a:tcPr/>
                </a:tc>
                <a:extLst>
                  <a:ext uri="{0D108BD9-81ED-4DB2-BD59-A6C34878D82A}">
                    <a16:rowId xmlns:a16="http://schemas.microsoft.com/office/drawing/2014/main" val="2839901345"/>
                  </a:ext>
                </a:extLst>
              </a:tr>
              <a:tr h="370840">
                <a:tc>
                  <a:txBody>
                    <a:bodyPr/>
                    <a:lstStyle/>
                    <a:p>
                      <a:pPr algn="ctr"/>
                      <a:r>
                        <a:rPr lang="en-IE" dirty="0"/>
                        <a:t>Pow Wow</a:t>
                      </a:r>
                    </a:p>
                  </a:txBody>
                  <a:tcPr/>
                </a:tc>
                <a:tc>
                  <a:txBody>
                    <a:bodyPr/>
                    <a:lstStyle/>
                    <a:p>
                      <a:pPr algn="ctr"/>
                      <a:r>
                        <a:rPr lang="en-US" dirty="0"/>
                        <a:t>An indigenous ceremony historically banned in colonial law. It can be triggering for some.</a:t>
                      </a:r>
                      <a:endParaRPr lang="en-IE" dirty="0"/>
                    </a:p>
                  </a:txBody>
                  <a:tcPr/>
                </a:tc>
                <a:tc>
                  <a:txBody>
                    <a:bodyPr/>
                    <a:lstStyle/>
                    <a:p>
                      <a:pPr algn="ctr"/>
                      <a:r>
                        <a:rPr lang="en-IE" dirty="0"/>
                        <a:t>Huddle</a:t>
                      </a:r>
                    </a:p>
                  </a:txBody>
                  <a:tcPr/>
                </a:tc>
                <a:extLst>
                  <a:ext uri="{0D108BD9-81ED-4DB2-BD59-A6C34878D82A}">
                    <a16:rowId xmlns:a16="http://schemas.microsoft.com/office/drawing/2014/main" val="86701065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dirty="0"/>
                        <a:t>Nitty Gritty</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Refers to the debris found at the bottom of a slave ship once human cargo was unloaded. Can also be triggering. </a:t>
                      </a:r>
                      <a:endParaRPr lang="en-IE"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IE" dirty="0"/>
                        <a:t>Essentials</a:t>
                      </a:r>
                    </a:p>
                  </a:txBody>
                  <a:tcPr/>
                </a:tc>
                <a:extLst>
                  <a:ext uri="{0D108BD9-81ED-4DB2-BD59-A6C34878D82A}">
                    <a16:rowId xmlns:a16="http://schemas.microsoft.com/office/drawing/2014/main" val="4121020528"/>
                  </a:ext>
                </a:extLst>
              </a:tr>
            </a:tbl>
          </a:graphicData>
        </a:graphic>
      </p:graphicFrame>
      <p:grpSp>
        <p:nvGrpSpPr>
          <p:cNvPr id="12" name="Graphic 2">
            <a:extLst>
              <a:ext uri="{FF2B5EF4-FFF2-40B4-BE49-F238E27FC236}">
                <a16:creationId xmlns:a16="http://schemas.microsoft.com/office/drawing/2014/main" id="{613E5A45-F6B9-ECE0-E018-606AE102AE52}"/>
              </a:ext>
            </a:extLst>
          </p:cNvPr>
          <p:cNvGrpSpPr/>
          <p:nvPr/>
        </p:nvGrpSpPr>
        <p:grpSpPr>
          <a:xfrm>
            <a:off x="8120712" y="4740626"/>
            <a:ext cx="1552576" cy="1513167"/>
            <a:chOff x="5127892" y="1642689"/>
            <a:chExt cx="1294219" cy="947086"/>
          </a:xfrm>
        </p:grpSpPr>
        <p:sp>
          <p:nvSpPr>
            <p:cNvPr id="13" name="Freeform 6">
              <a:extLst>
                <a:ext uri="{FF2B5EF4-FFF2-40B4-BE49-F238E27FC236}">
                  <a16:creationId xmlns:a16="http://schemas.microsoft.com/office/drawing/2014/main" id="{8474747A-431E-26E2-AC13-EB9F4369F7BB}"/>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57970326-E4D3-5EAF-BDB7-405629298BC5}"/>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FF8A55B-4FA7-B506-A209-7B414A6D18C0}"/>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22AB630A-0FBF-2A2E-D22A-94D55FEDFA78}"/>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5508BD6E-45A6-F3BC-88DC-9F1CC522BBEB}"/>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7E0EB7B8-317A-E2E5-8825-205D6A0D0FE4}"/>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A887E0E9-F233-E2DD-A8D5-F4EEF131394A}"/>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4346C081-03B6-27B5-DD87-CB5AD8534215}"/>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EED8D3DA-5180-260F-2F02-B598A7C541E3}"/>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F2B61392-CF43-027D-1796-843B3472EA78}"/>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7E2C605E-624E-258A-4D00-8792386B8BE3}"/>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5303413D-3BD3-E686-47B5-2613BD82F1E6}"/>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8FE58E47-9182-3B5D-AD3B-F1C99ED7D87D}"/>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07D7E95B-DF8B-D6F6-EBD6-A8CC0FC20DC3}"/>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0DFEE177-06E3-98AD-19D7-A3F0B541D357}"/>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EA8C09DF-1A0D-2A75-205C-8BFD27D164F2}"/>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F9DFAAAE-AD1D-1A39-2C89-2D497CBB3210}"/>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8C11623C-ED46-53A2-BA55-1791958BE4D0}"/>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CEB46E17-EDAA-C46F-532C-D90BB724312F}"/>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17E12991-B5B6-A5B3-F822-A2A23123C635}"/>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9318F0C8-44F3-191A-6BD2-ED7BF335C80C}"/>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9EE02D7D-CADA-6CC2-CAD4-E08069DCD689}"/>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F36FC1CF-0D7F-0027-9A77-F550838A71CF}"/>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0C8A09EA-E282-14FA-6AFD-CCFC6C59A109}"/>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5812997D-C0BE-0E30-01C2-0629E958B45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4223F460-3CDB-F492-6C71-996F2FFD1D71}"/>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924E5422-3538-6098-5578-5DB9B8186881}"/>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7D6532B5-903F-7AE6-13DB-EA4EB7921DDA}"/>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3A0DA608-59A3-834C-D282-5734C6FE3F6B}"/>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39CA6019-F0E6-C7DB-33BD-5AC8467B6896}"/>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D767A053-79A8-2DAC-B383-99BA2CB28B74}"/>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DBE53CD2-2012-A615-3123-28B85910375D}"/>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82ED0FC-DEB5-B35F-E6FE-EDB1FB319D64}"/>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A3CE331C-C904-F36F-E80D-B8762418C82E}"/>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5EBF4C7A-B740-B6F7-5982-5C0C188459F4}"/>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E06BB7DF-C3C3-9BBC-1A11-C5A91C3C92E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FA852A61-F90B-2612-546C-C066AC79CD8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ECA60B26-49B0-6329-C1FB-8B5C65558DD6}"/>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4E1C9D3D-97ED-B17F-F7E6-EAA5A71DF2B1}"/>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9B57EFB3-039E-DA8C-00F3-E67788821715}"/>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81ADB38F-42E4-D9A9-A3B5-5E34EA22C2B3}"/>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56585F94-87FD-EFCF-40AD-9008DBADFB8C}"/>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5" name="Freeform 48">
              <a:extLst>
                <a:ext uri="{FF2B5EF4-FFF2-40B4-BE49-F238E27FC236}">
                  <a16:creationId xmlns:a16="http://schemas.microsoft.com/office/drawing/2014/main" id="{CA0FF6A8-B9AC-2B9C-FB96-8C92FFB5D118}"/>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E3B2527A-B943-D6CF-98C6-8C29E44517F5}"/>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06C2D1BB-3F0E-BF9C-E180-8C4804D7ED7D}"/>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22F14F81-6D05-A028-A71C-C18D5D6F0125}"/>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A3075A09-FA3C-A1FA-CF2C-A9BF63093A9B}"/>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04625499-0B35-5A56-6AE1-8585B15E2BD1}"/>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9F4691A9-DBFA-7F7E-9C61-AF0F2CEE76D3}"/>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2C94E0B6-377E-35F0-9F8D-9955E00D31FE}"/>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4AC3C8E-D3DA-8F38-3BE9-4990DB7E2482}"/>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C76EA56-BD76-D4E7-FD63-B14475CDD543}"/>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C0B7B532-468D-7FF9-0C29-BD0E1F6332E7}"/>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6BD81CEF-AD4F-46DD-08CB-143DBBC6891C}"/>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B90BC533-1413-934E-479C-42FE03A3218C}"/>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3BA078C2-4182-135D-5FE8-6DF8F592C1B0}"/>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7497A6F0-80A3-2A44-4029-95C33A53EE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4C1AEE7-B0C8-5BE4-A6DE-93D8AA6E8449}"/>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414219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7">
            <a:extLst>
              <a:ext uri="{FF2B5EF4-FFF2-40B4-BE49-F238E27FC236}">
                <a16:creationId xmlns:a16="http://schemas.microsoft.com/office/drawing/2014/main" id="{9C38DF98-8C77-6263-4A9D-A82A40452FEB}"/>
              </a:ext>
            </a:extLst>
          </p:cNvPr>
          <p:cNvSpPr>
            <a:spLocks noGrp="1"/>
          </p:cNvSpPr>
          <p:nvPr>
            <p:ph type="pic" sz="quarter" idx="42"/>
          </p:nvPr>
        </p:nvSpPr>
        <p:spPr>
          <a:xfrm>
            <a:off x="320540" y="335338"/>
            <a:ext cx="11578483" cy="6146707"/>
          </a:xfrm>
        </p:spPr>
        <p:txBody>
          <a:bodyPr/>
          <a:lstStyle/>
          <a:p>
            <a:endParaRPr lang="en-IE"/>
          </a:p>
        </p:txBody>
      </p:sp>
      <p:sp>
        <p:nvSpPr>
          <p:cNvPr id="9" name="Text Placeholder 3">
            <a:extLst>
              <a:ext uri="{FF2B5EF4-FFF2-40B4-BE49-F238E27FC236}">
                <a16:creationId xmlns:a16="http://schemas.microsoft.com/office/drawing/2014/main" id="{7BA8151F-1B85-D846-1B74-D01057443875}"/>
              </a:ext>
            </a:extLst>
          </p:cNvPr>
          <p:cNvSpPr txBox="1">
            <a:spLocks/>
          </p:cNvSpPr>
          <p:nvPr/>
        </p:nvSpPr>
        <p:spPr>
          <a:xfrm>
            <a:off x="320540" y="629942"/>
            <a:ext cx="5055171" cy="1104445"/>
          </a:xfrm>
          <a:prstGeom prst="rect">
            <a:avLst/>
          </a:prstGeom>
          <a:no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dirty="0">
                <a:solidFill>
                  <a:srgbClr val="EE1765"/>
                </a:solidFill>
              </a:rPr>
              <a:t>Inclusive Job Descriptions</a:t>
            </a:r>
          </a:p>
          <a:p>
            <a:pPr>
              <a:spcBef>
                <a:spcPts val="0"/>
              </a:spcBef>
            </a:pPr>
            <a:r>
              <a:rPr lang="en-IE" sz="2800" b="1" dirty="0">
                <a:solidFill>
                  <a:srgbClr val="EE1765"/>
                </a:solidFill>
              </a:rPr>
              <a:t>Consider Gender Terms</a:t>
            </a:r>
          </a:p>
        </p:txBody>
      </p:sp>
      <p:graphicFrame>
        <p:nvGraphicFramePr>
          <p:cNvPr id="10" name="Table 9">
            <a:extLst>
              <a:ext uri="{FF2B5EF4-FFF2-40B4-BE49-F238E27FC236}">
                <a16:creationId xmlns:a16="http://schemas.microsoft.com/office/drawing/2014/main" id="{65C1891F-D123-E825-5BA3-67B18F723EE8}"/>
              </a:ext>
            </a:extLst>
          </p:cNvPr>
          <p:cNvGraphicFramePr>
            <a:graphicFrameLocks noGrp="1"/>
          </p:cNvGraphicFramePr>
          <p:nvPr>
            <p:extLst>
              <p:ext uri="{D42A27DB-BD31-4B8C-83A1-F6EECF244321}">
                <p14:modId xmlns:p14="http://schemas.microsoft.com/office/powerpoint/2010/main" val="4214095274"/>
              </p:ext>
            </p:extLst>
          </p:nvPr>
        </p:nvGraphicFramePr>
        <p:xfrm>
          <a:off x="341793" y="1608559"/>
          <a:ext cx="5306813" cy="3977640"/>
        </p:xfrm>
        <a:graphic>
          <a:graphicData uri="http://schemas.openxmlformats.org/drawingml/2006/table">
            <a:tbl>
              <a:tblPr firstRow="1" bandRow="1">
                <a:tableStyleId>{5C22544A-7EE6-4342-B048-85BDC9FD1C3A}</a:tableStyleId>
              </a:tblPr>
              <a:tblGrid>
                <a:gridCol w="2209446">
                  <a:extLst>
                    <a:ext uri="{9D8B030D-6E8A-4147-A177-3AD203B41FA5}">
                      <a16:colId xmlns:a16="http://schemas.microsoft.com/office/drawing/2014/main" val="577284864"/>
                    </a:ext>
                  </a:extLst>
                </a:gridCol>
                <a:gridCol w="3097367">
                  <a:extLst>
                    <a:ext uri="{9D8B030D-6E8A-4147-A177-3AD203B41FA5}">
                      <a16:colId xmlns:a16="http://schemas.microsoft.com/office/drawing/2014/main" val="3393420045"/>
                    </a:ext>
                  </a:extLst>
                </a:gridCol>
              </a:tblGrid>
              <a:tr h="370840">
                <a:tc>
                  <a:txBody>
                    <a:bodyPr/>
                    <a:lstStyle/>
                    <a:p>
                      <a:pPr algn="ctr"/>
                      <a:r>
                        <a:rPr lang="en-IE" dirty="0"/>
                        <a:t>Gender terms</a:t>
                      </a:r>
                    </a:p>
                  </a:txBody>
                  <a:tcPr anchor="ctr">
                    <a:solidFill>
                      <a:srgbClr val="EE1765"/>
                    </a:solidFill>
                  </a:tcPr>
                </a:tc>
                <a:tc>
                  <a:txBody>
                    <a:bodyPr/>
                    <a:lstStyle/>
                    <a:p>
                      <a:pPr algn="ctr"/>
                      <a:r>
                        <a:rPr lang="en-IE" dirty="0"/>
                        <a:t>Non-gendered alternatives</a:t>
                      </a:r>
                    </a:p>
                  </a:txBody>
                  <a:tcPr anchor="ctr">
                    <a:solidFill>
                      <a:srgbClr val="EE1765"/>
                    </a:solidFill>
                  </a:tcPr>
                </a:tc>
                <a:extLst>
                  <a:ext uri="{0D108BD9-81ED-4DB2-BD59-A6C34878D82A}">
                    <a16:rowId xmlns:a16="http://schemas.microsoft.com/office/drawing/2014/main" val="2067704673"/>
                  </a:ext>
                </a:extLst>
              </a:tr>
              <a:tr h="370840">
                <a:tc>
                  <a:txBody>
                    <a:bodyPr/>
                    <a:lstStyle/>
                    <a:p>
                      <a:r>
                        <a:rPr lang="en-US" dirty="0"/>
                        <a:t>Lead </a:t>
                      </a:r>
                    </a:p>
                  </a:txBody>
                  <a:tcPr/>
                </a:tc>
                <a:tc>
                  <a:txBody>
                    <a:bodyPr/>
                    <a:lstStyle/>
                    <a:p>
                      <a:r>
                        <a:rPr lang="en-US" dirty="0"/>
                        <a:t>Head, steer, manage, grow </a:t>
                      </a:r>
                      <a:endParaRPr lang="en-IE" dirty="0"/>
                    </a:p>
                  </a:txBody>
                  <a:tcPr/>
                </a:tc>
                <a:extLst>
                  <a:ext uri="{0D108BD9-81ED-4DB2-BD59-A6C34878D82A}">
                    <a16:rowId xmlns:a16="http://schemas.microsoft.com/office/drawing/2014/main" val="2629884246"/>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Drive</a:t>
                      </a:r>
                      <a:endParaRPr lang="en-I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Inspire, steer, guide </a:t>
                      </a:r>
                      <a:endParaRPr lang="en-IE" dirty="0"/>
                    </a:p>
                  </a:txBody>
                  <a:tcPr/>
                </a:tc>
                <a:extLst>
                  <a:ext uri="{0D108BD9-81ED-4DB2-BD59-A6C34878D82A}">
                    <a16:rowId xmlns:a16="http://schemas.microsoft.com/office/drawing/2014/main" val="2839901345"/>
                  </a:ext>
                </a:extLst>
              </a:tr>
              <a:tr h="370840">
                <a:tc>
                  <a:txBody>
                    <a:bodyPr/>
                    <a:lstStyle/>
                    <a:p>
                      <a:r>
                        <a:rPr lang="en-US" dirty="0"/>
                        <a:t>Strong</a:t>
                      </a:r>
                      <a:endParaRPr lang="en-IE" dirty="0"/>
                    </a:p>
                  </a:txBody>
                  <a:tcPr/>
                </a:tc>
                <a:tc>
                  <a:txBody>
                    <a:bodyPr/>
                    <a:lstStyle/>
                    <a:p>
                      <a:r>
                        <a:rPr lang="en-US" dirty="0"/>
                        <a:t>Sound, demonstrated, excellent </a:t>
                      </a:r>
                      <a:endParaRPr lang="en-IE" dirty="0"/>
                    </a:p>
                  </a:txBody>
                  <a:tcPr/>
                </a:tc>
                <a:extLst>
                  <a:ext uri="{0D108BD9-81ED-4DB2-BD59-A6C34878D82A}">
                    <a16:rowId xmlns:a16="http://schemas.microsoft.com/office/drawing/2014/main" val="86701065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Analytical</a:t>
                      </a:r>
                      <a:endParaRPr lang="en-I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Thorough, systematic</a:t>
                      </a:r>
                      <a:endParaRPr lang="en-IE" dirty="0"/>
                    </a:p>
                  </a:txBody>
                  <a:tcPr/>
                </a:tc>
                <a:extLst>
                  <a:ext uri="{0D108BD9-81ED-4DB2-BD59-A6C34878D82A}">
                    <a16:rowId xmlns:a16="http://schemas.microsoft.com/office/drawing/2014/main" val="4121020528"/>
                  </a:ext>
                </a:extLst>
              </a:tr>
              <a:tr h="370840">
                <a:tc>
                  <a:txBody>
                    <a:bodyPr/>
                    <a:lstStyle/>
                    <a:p>
                      <a:r>
                        <a:rPr lang="en-US" dirty="0"/>
                        <a:t>Proven</a:t>
                      </a:r>
                      <a:endParaRPr lang="en-IE" dirty="0"/>
                    </a:p>
                  </a:txBody>
                  <a:tcPr/>
                </a:tc>
                <a:tc>
                  <a:txBody>
                    <a:bodyPr/>
                    <a:lstStyle/>
                    <a:p>
                      <a:r>
                        <a:rPr lang="en-US" dirty="0"/>
                        <a:t>Established, trusted, successful </a:t>
                      </a:r>
                      <a:endParaRPr lang="en-IE" dirty="0"/>
                    </a:p>
                  </a:txBody>
                  <a:tcPr/>
                </a:tc>
                <a:extLst>
                  <a:ext uri="{0D108BD9-81ED-4DB2-BD59-A6C34878D82A}">
                    <a16:rowId xmlns:a16="http://schemas.microsoft.com/office/drawing/2014/main" val="41431668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Decisive</a:t>
                      </a:r>
                      <a:endParaRPr lang="en-I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Assured, purposeful </a:t>
                      </a:r>
                      <a:endParaRPr lang="en-IE" dirty="0"/>
                    </a:p>
                  </a:txBody>
                  <a:tcPr/>
                </a:tc>
                <a:extLst>
                  <a:ext uri="{0D108BD9-81ED-4DB2-BD59-A6C34878D82A}">
                    <a16:rowId xmlns:a16="http://schemas.microsoft.com/office/drawing/2014/main" val="196649154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Ambitious</a:t>
                      </a:r>
                      <a:endParaRPr lang="en-IE"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Goal-oriented, enthusiastic</a:t>
                      </a:r>
                      <a:endParaRPr lang="en-IE" dirty="0"/>
                    </a:p>
                  </a:txBody>
                  <a:tcPr/>
                </a:tc>
                <a:extLst>
                  <a:ext uri="{0D108BD9-81ED-4DB2-BD59-A6C34878D82A}">
                    <a16:rowId xmlns:a16="http://schemas.microsoft.com/office/drawing/2014/main" val="32001626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1600" dirty="0"/>
                        <a:t>Chairman/chairwoman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Chairperson</a:t>
                      </a:r>
                    </a:p>
                  </a:txBody>
                  <a:tcPr/>
                </a:tc>
                <a:extLst>
                  <a:ext uri="{0D108BD9-81ED-4DB2-BD59-A6C34878D82A}">
                    <a16:rowId xmlns:a16="http://schemas.microsoft.com/office/drawing/2014/main" val="284513768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He/she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They/them</a:t>
                      </a:r>
                    </a:p>
                  </a:txBody>
                  <a:tcPr/>
                </a:tc>
                <a:extLst>
                  <a:ext uri="{0D108BD9-81ED-4DB2-BD59-A6C34878D82A}">
                    <a16:rowId xmlns:a16="http://schemas.microsoft.com/office/drawing/2014/main" val="1335770520"/>
                  </a:ext>
                </a:extLst>
              </a:tr>
            </a:tbl>
          </a:graphicData>
        </a:graphic>
      </p:graphicFrame>
      <p:sp>
        <p:nvSpPr>
          <p:cNvPr id="12" name="Text Placeholder 8">
            <a:extLst>
              <a:ext uri="{FF2B5EF4-FFF2-40B4-BE49-F238E27FC236}">
                <a16:creationId xmlns:a16="http://schemas.microsoft.com/office/drawing/2014/main" id="{96781F3E-D64B-393C-96A1-97D930AE58B2}"/>
              </a:ext>
            </a:extLst>
          </p:cNvPr>
          <p:cNvSpPr txBox="1">
            <a:spLocks/>
          </p:cNvSpPr>
          <p:nvPr/>
        </p:nvSpPr>
        <p:spPr>
          <a:xfrm>
            <a:off x="5190406" y="652934"/>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pic>
        <p:nvPicPr>
          <p:cNvPr id="72" name="Picture Placeholder 71" descr="A large group of people&#10;&#10;Description automatically generated">
            <a:extLst>
              <a:ext uri="{FF2B5EF4-FFF2-40B4-BE49-F238E27FC236}">
                <a16:creationId xmlns:a16="http://schemas.microsoft.com/office/drawing/2014/main" id="{CD66BFC6-479C-F433-BC22-9A83FD11FA22}"/>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l="-1760" t="78" r="5860" b="-78"/>
          <a:stretch/>
        </p:blipFill>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pic>
      <p:sp>
        <p:nvSpPr>
          <p:cNvPr id="73" name="Round Diagonal Corner Rectangle 9">
            <a:extLst>
              <a:ext uri="{FF2B5EF4-FFF2-40B4-BE49-F238E27FC236}">
                <a16:creationId xmlns:a16="http://schemas.microsoft.com/office/drawing/2014/main" id="{34361A23-74A9-0642-B673-E86CC6B851A0}"/>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Text Placeholder 8">
            <a:extLst>
              <a:ext uri="{FF2B5EF4-FFF2-40B4-BE49-F238E27FC236}">
                <a16:creationId xmlns:a16="http://schemas.microsoft.com/office/drawing/2014/main" id="{069618A6-C768-23E0-24BB-E1C99DB4F577}"/>
              </a:ext>
            </a:extLst>
          </p:cNvPr>
          <p:cNvSpPr txBox="1">
            <a:spLocks/>
          </p:cNvSpPr>
          <p:nvPr/>
        </p:nvSpPr>
        <p:spPr>
          <a:xfrm>
            <a:off x="5843138" y="77544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grpSp>
        <p:nvGrpSpPr>
          <p:cNvPr id="13" name="Graphic 2">
            <a:extLst>
              <a:ext uri="{FF2B5EF4-FFF2-40B4-BE49-F238E27FC236}">
                <a16:creationId xmlns:a16="http://schemas.microsoft.com/office/drawing/2014/main" id="{8CE6C06E-B2A0-F7B8-00D6-138C3E2695D3}"/>
              </a:ext>
            </a:extLst>
          </p:cNvPr>
          <p:cNvGrpSpPr/>
          <p:nvPr/>
        </p:nvGrpSpPr>
        <p:grpSpPr>
          <a:xfrm>
            <a:off x="6490263" y="1414589"/>
            <a:ext cx="1552576" cy="1513167"/>
            <a:chOff x="5127892" y="1642689"/>
            <a:chExt cx="1294219" cy="947086"/>
          </a:xfrm>
        </p:grpSpPr>
        <p:sp>
          <p:nvSpPr>
            <p:cNvPr id="14" name="Freeform 6">
              <a:extLst>
                <a:ext uri="{FF2B5EF4-FFF2-40B4-BE49-F238E27FC236}">
                  <a16:creationId xmlns:a16="http://schemas.microsoft.com/office/drawing/2014/main" id="{D72D229B-159D-70A5-D8BA-E87B96BA7CFF}"/>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BEA95DFE-1276-71BE-95BB-E548DA1993E8}"/>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FEBAE135-3443-63B0-609E-210BBE322294}"/>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F27FD95D-3CCB-08E7-FD04-3D4E9C9CAAF1}"/>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407096C4-3512-2A8E-64E7-5B92094B49BB}"/>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4ED7242A-4818-CFC2-7823-D0E3B3982375}"/>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CA940758-9469-A0C3-1B50-2FB9B2FF1E99}"/>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5F77D7CF-DA1B-6E4C-F561-8B3C2F5057D9}"/>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67CB1698-04FE-93C8-BF55-503091B2CB17}"/>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45CA7CE4-2838-E139-2129-010D7BEB7D90}"/>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8B7AE312-121B-F21E-2474-E615CBEF3B1B}"/>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7179F856-CA7F-B8F9-D779-AA1899300B20}"/>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078CAE5F-3B36-3DF8-494D-F6AAC11A298C}"/>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050810E8-F946-7FE7-D41E-88F8E3A9C260}"/>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194D76ED-3373-FC80-429D-4DCF225461CE}"/>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EC3DF417-FF68-B2B0-3F8D-A78962BB3D91}"/>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9500912D-2C95-0954-2CA1-68E60945B70A}"/>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A91EC7D6-5315-389B-0F20-C7D66E1637FC}"/>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0E8428AC-9139-189D-4296-05BEB07122D9}"/>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9CECFCC7-F9A1-E62E-3A70-5A7AAE791231}"/>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9770ACA3-41FE-0531-EB8A-C8DA21CF008A}"/>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0923BAC5-DB36-421F-24DB-E93FA190EBFA}"/>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934FEA11-935D-2C98-DA65-65EB8D852FED}"/>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5DB17609-2C47-687C-B276-1B0BAEA0C9B3}"/>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AEE7D523-AA4E-BF30-8F99-08D24C3190A9}"/>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C4EDB22A-0912-F3C2-E223-9BF9CD2914F8}"/>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EB141E11-9C0A-3C75-F6D9-12AFD930926F}"/>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ACD2F09A-7674-9455-45E5-7EE2978A4108}"/>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90B658DC-0A83-FD9E-E661-AA5C35460950}"/>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4DCC7627-8C4B-B2B7-43FC-5B074DE0D30A}"/>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B5A8BF69-AAD4-B081-F3ED-C4DBAC1947DC}"/>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B956BF88-3560-18F5-FAE4-0302886EA74E}"/>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CC7E06DB-BD76-7C55-392C-62CE80538290}"/>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BB87FD7D-5252-C84A-F000-A80CF14FB5C3}"/>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7DC439FA-E448-D6A7-F0EB-EDD6CBB6B1B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74DE6CE1-3259-CD41-6FC1-20FED41E6146}"/>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65BB8CB7-2B32-C300-E46C-002031C97338}"/>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1131AFAE-1FF9-4438-A274-BA7F91D76AD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5FD55044-4508-466B-BEB0-E4509CA6775B}"/>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D2C27747-7414-97D3-F0B1-92D0CB6C6BBA}"/>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15BB92C6-2077-F8EC-6EE4-460A2011CB71}"/>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4D37E523-C721-DE06-FEA8-0260E6A65C5F}"/>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8BDBAA1-4DE0-1066-BFB4-8FCDB3455A42}"/>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3B4A5418-AA23-D96C-A67A-5E135867B977}"/>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792D43F1-E3FD-9DE1-663E-D9C9B42546CA}"/>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02E22D89-A94D-E76B-EF60-AF2AE21488E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22D65215-2725-6A98-A43F-C8BDCFC19346}"/>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2B136FF3-1CAB-037D-44CB-75D80A0FE620}"/>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5CB6044E-0C34-1517-1CC8-3CDAAAFAC11B}"/>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E24E6501-0422-71F2-1FF5-8A6CBADF3E1F}"/>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B4A1EA18-BD69-60EA-AEAE-B4806773C175}"/>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36B0F4FF-30EA-E7B5-22D8-118E4E2E4034}"/>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31CC4261-BF72-A1ED-2D1F-0E610EBF8DE2}"/>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9D4C85D8-AA2F-3E89-08C2-E855D01853ED}"/>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52601153-186F-BB13-212C-DC372A3CB16D}"/>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8F065796-177B-EB0A-F009-8FCA2A35CEC9}"/>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09703290-0A2F-6302-4268-506970150854}"/>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C52F3221-127F-AF4A-C585-FCEFDC0FE7F8}"/>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graphicFrame>
        <p:nvGraphicFramePr>
          <p:cNvPr id="2" name="Table 1">
            <a:extLst>
              <a:ext uri="{FF2B5EF4-FFF2-40B4-BE49-F238E27FC236}">
                <a16:creationId xmlns:a16="http://schemas.microsoft.com/office/drawing/2014/main" id="{65C1891F-D123-E825-5BA3-67B18F723EE8}"/>
              </a:ext>
            </a:extLst>
          </p:cNvPr>
          <p:cNvGraphicFramePr>
            <a:graphicFrameLocks noGrp="1"/>
          </p:cNvGraphicFramePr>
          <p:nvPr>
            <p:extLst>
              <p:ext uri="{D42A27DB-BD31-4B8C-83A1-F6EECF244321}">
                <p14:modId xmlns:p14="http://schemas.microsoft.com/office/powerpoint/2010/main" val="2303956181"/>
              </p:ext>
            </p:extLst>
          </p:nvPr>
        </p:nvGraphicFramePr>
        <p:xfrm>
          <a:off x="6490263" y="3000933"/>
          <a:ext cx="4291266" cy="2392680"/>
        </p:xfrm>
        <a:graphic>
          <a:graphicData uri="http://schemas.openxmlformats.org/drawingml/2006/table">
            <a:tbl>
              <a:tblPr firstRow="1" bandRow="1">
                <a:tableStyleId>{5C22544A-7EE6-4342-B048-85BDC9FD1C3A}</a:tableStyleId>
              </a:tblPr>
              <a:tblGrid>
                <a:gridCol w="2095321">
                  <a:extLst>
                    <a:ext uri="{9D8B030D-6E8A-4147-A177-3AD203B41FA5}">
                      <a16:colId xmlns:a16="http://schemas.microsoft.com/office/drawing/2014/main" val="577284864"/>
                    </a:ext>
                  </a:extLst>
                </a:gridCol>
                <a:gridCol w="2195945">
                  <a:extLst>
                    <a:ext uri="{9D8B030D-6E8A-4147-A177-3AD203B41FA5}">
                      <a16:colId xmlns:a16="http://schemas.microsoft.com/office/drawing/2014/main" val="3393420045"/>
                    </a:ext>
                  </a:extLst>
                </a:gridCol>
              </a:tblGrid>
              <a:tr h="370840">
                <a:tc>
                  <a:txBody>
                    <a:bodyPr/>
                    <a:lstStyle/>
                    <a:p>
                      <a:pPr algn="ctr"/>
                      <a:r>
                        <a:rPr lang="en-IE" dirty="0"/>
                        <a:t>Jargon</a:t>
                      </a:r>
                    </a:p>
                  </a:txBody>
                  <a:tcPr anchor="ctr">
                    <a:solidFill>
                      <a:srgbClr val="EE1765"/>
                    </a:solidFill>
                  </a:tcPr>
                </a:tc>
                <a:tc>
                  <a:txBody>
                    <a:bodyPr/>
                    <a:lstStyle/>
                    <a:p>
                      <a:pPr algn="ctr"/>
                      <a:r>
                        <a:rPr lang="en-IE" dirty="0"/>
                        <a:t>Clear and Simple</a:t>
                      </a:r>
                    </a:p>
                  </a:txBody>
                  <a:tcPr anchor="ctr">
                    <a:solidFill>
                      <a:srgbClr val="EE1765"/>
                    </a:solidFill>
                  </a:tcPr>
                </a:tc>
                <a:extLst>
                  <a:ext uri="{0D108BD9-81ED-4DB2-BD59-A6C34878D82A}">
                    <a16:rowId xmlns:a16="http://schemas.microsoft.com/office/drawing/2014/main" val="2067704673"/>
                  </a:ext>
                </a:extLst>
              </a:tr>
              <a:tr h="370840">
                <a:tc>
                  <a:txBody>
                    <a:bodyPr/>
                    <a:lstStyle/>
                    <a:p>
                      <a:pPr algn="ctr"/>
                      <a:r>
                        <a:rPr lang="en-US" dirty="0"/>
                        <a:t>Make a request</a:t>
                      </a:r>
                    </a:p>
                  </a:txBody>
                  <a:tcPr/>
                </a:tc>
                <a:tc>
                  <a:txBody>
                    <a:bodyPr/>
                    <a:lstStyle/>
                    <a:p>
                      <a:pPr algn="ctr"/>
                      <a:r>
                        <a:rPr lang="en-US" dirty="0"/>
                        <a:t>Ask</a:t>
                      </a:r>
                      <a:endParaRPr lang="en-IE" dirty="0"/>
                    </a:p>
                  </a:txBody>
                  <a:tcPr/>
                </a:tc>
                <a:extLst>
                  <a:ext uri="{0D108BD9-81ED-4DB2-BD59-A6C34878D82A}">
                    <a16:rowId xmlns:a16="http://schemas.microsoft.com/office/drawing/2014/main" val="2629884246"/>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In the absence of</a:t>
                      </a:r>
                      <a:endParaRPr lang="en-IE"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Without</a:t>
                      </a:r>
                      <a:endParaRPr lang="en-IE" dirty="0"/>
                    </a:p>
                  </a:txBody>
                  <a:tcPr/>
                </a:tc>
                <a:extLst>
                  <a:ext uri="{0D108BD9-81ED-4DB2-BD59-A6C34878D82A}">
                    <a16:rowId xmlns:a16="http://schemas.microsoft.com/office/drawing/2014/main" val="2839901345"/>
                  </a:ext>
                </a:extLst>
              </a:tr>
              <a:tr h="370840">
                <a:tc>
                  <a:txBody>
                    <a:bodyPr/>
                    <a:lstStyle/>
                    <a:p>
                      <a:pPr algn="ctr"/>
                      <a:r>
                        <a:rPr lang="en-US" dirty="0"/>
                        <a:t>Take into consideration</a:t>
                      </a:r>
                      <a:endParaRPr lang="en-IE" dirty="0"/>
                    </a:p>
                  </a:txBody>
                  <a:tcPr/>
                </a:tc>
                <a:tc>
                  <a:txBody>
                    <a:bodyPr/>
                    <a:lstStyle/>
                    <a:p>
                      <a:pPr algn="ctr"/>
                      <a:r>
                        <a:rPr lang="en-US" dirty="0"/>
                        <a:t>Consider</a:t>
                      </a:r>
                      <a:endParaRPr lang="en-IE" dirty="0"/>
                    </a:p>
                  </a:txBody>
                  <a:tcPr/>
                </a:tc>
                <a:extLst>
                  <a:ext uri="{0D108BD9-81ED-4DB2-BD59-A6C34878D82A}">
                    <a16:rowId xmlns:a16="http://schemas.microsoft.com/office/drawing/2014/main" val="867010658"/>
                  </a:ext>
                </a:extLst>
              </a:tr>
              <a:tr h="37084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Submit your application</a:t>
                      </a:r>
                      <a:endParaRPr lang="en-IE"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Apply</a:t>
                      </a:r>
                      <a:endParaRPr lang="en-IE" dirty="0"/>
                    </a:p>
                  </a:txBody>
                  <a:tcPr/>
                </a:tc>
                <a:extLst>
                  <a:ext uri="{0D108BD9-81ED-4DB2-BD59-A6C34878D82A}">
                    <a16:rowId xmlns:a16="http://schemas.microsoft.com/office/drawing/2014/main" val="4121020528"/>
                  </a:ext>
                </a:extLst>
              </a:tr>
            </a:tbl>
          </a:graphicData>
        </a:graphic>
      </p:graphicFrame>
    </p:spTree>
    <p:extLst>
      <p:ext uri="{BB962C8B-B14F-4D97-AF65-F5344CB8AC3E}">
        <p14:creationId xmlns:p14="http://schemas.microsoft.com/office/powerpoint/2010/main" val="36044699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1" name="Flowchart: Alternate Process 2150">
            <a:extLst>
              <a:ext uri="{FF2B5EF4-FFF2-40B4-BE49-F238E27FC236}">
                <a16:creationId xmlns:a16="http://schemas.microsoft.com/office/drawing/2014/main" id="{909722A3-213F-873B-BC92-F430637D5FE0}"/>
              </a:ext>
            </a:extLst>
          </p:cNvPr>
          <p:cNvSpPr/>
          <p:nvPr/>
        </p:nvSpPr>
        <p:spPr>
          <a:xfrm>
            <a:off x="6499829" y="2843805"/>
            <a:ext cx="4880234" cy="3235098"/>
          </a:xfrm>
          <a:prstGeom prst="flowChartAlternateProcess">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150" name="Flowchart: Alternate Process 2149">
            <a:extLst>
              <a:ext uri="{FF2B5EF4-FFF2-40B4-BE49-F238E27FC236}">
                <a16:creationId xmlns:a16="http://schemas.microsoft.com/office/drawing/2014/main" id="{AF8C36CE-F15A-AA5C-1AF9-E91994B60AC3}"/>
              </a:ext>
            </a:extLst>
          </p:cNvPr>
          <p:cNvSpPr/>
          <p:nvPr/>
        </p:nvSpPr>
        <p:spPr>
          <a:xfrm>
            <a:off x="1109709" y="2846106"/>
            <a:ext cx="4880234" cy="3235098"/>
          </a:xfrm>
          <a:prstGeom prst="flowChartAlternateProcess">
            <a:avLst/>
          </a:prstGeom>
          <a:solidFill>
            <a:srgbClr val="DF462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4" name="TextBox 3">
            <a:extLst>
              <a:ext uri="{FF2B5EF4-FFF2-40B4-BE49-F238E27FC236}">
                <a16:creationId xmlns:a16="http://schemas.microsoft.com/office/drawing/2014/main" id="{8943BF36-3F79-E333-3E52-A2B293B1D1AC}"/>
              </a:ext>
            </a:extLst>
          </p:cNvPr>
          <p:cNvSpPr txBox="1"/>
          <p:nvPr/>
        </p:nvSpPr>
        <p:spPr>
          <a:xfrm>
            <a:off x="1241941" y="4296944"/>
            <a:ext cx="4430567" cy="1631216"/>
          </a:xfrm>
          <a:prstGeom prst="rect">
            <a:avLst/>
          </a:prstGeom>
          <a:noFill/>
        </p:spPr>
        <p:txBody>
          <a:bodyPr wrap="square" rtlCol="0">
            <a:spAutoFit/>
          </a:bodyPr>
          <a:lstStyle/>
          <a:p>
            <a:pPr algn="ctr"/>
            <a:r>
              <a:rPr lang="en-IE" sz="2000" dirty="0">
                <a:solidFill>
                  <a:schemeClr val="bg1"/>
                </a:solidFill>
              </a:rPr>
              <a:t>The ideal candidate will collaborate across functions to deliver an effective content marketing strategy to meet KPIs in the most efficient manner within the SCRUM framework. </a:t>
            </a:r>
          </a:p>
        </p:txBody>
      </p:sp>
      <p:sp>
        <p:nvSpPr>
          <p:cNvPr id="5" name="TextBox 4">
            <a:extLst>
              <a:ext uri="{FF2B5EF4-FFF2-40B4-BE49-F238E27FC236}">
                <a16:creationId xmlns:a16="http://schemas.microsoft.com/office/drawing/2014/main" id="{099914E0-7CDF-C5DF-BAF6-9B66A5254006}"/>
              </a:ext>
            </a:extLst>
          </p:cNvPr>
          <p:cNvSpPr txBox="1"/>
          <p:nvPr/>
        </p:nvSpPr>
        <p:spPr>
          <a:xfrm>
            <a:off x="6422388" y="4279038"/>
            <a:ext cx="4825620" cy="1631216"/>
          </a:xfrm>
          <a:prstGeom prst="rect">
            <a:avLst/>
          </a:prstGeom>
          <a:noFill/>
        </p:spPr>
        <p:txBody>
          <a:bodyPr wrap="square" rtlCol="0">
            <a:spAutoFit/>
          </a:bodyPr>
          <a:lstStyle/>
          <a:p>
            <a:pPr algn="ctr"/>
            <a:r>
              <a:rPr lang="en-IE" sz="2000" dirty="0">
                <a:solidFill>
                  <a:schemeClr val="bg1"/>
                </a:solidFill>
              </a:rPr>
              <a:t>As our </a:t>
            </a:r>
            <a:r>
              <a:rPr lang="en-US" sz="2000" dirty="0">
                <a:solidFill>
                  <a:schemeClr val="bg1"/>
                </a:solidFill>
              </a:rPr>
              <a:t>first content marketeer, you'll work with and grow our brand team to come up with a content marketing strategy ideally this will lead to creative inspiring content that gets people excited to use our product</a:t>
            </a:r>
            <a:endParaRPr lang="en-IE" sz="2000" dirty="0">
              <a:solidFill>
                <a:schemeClr val="bg1"/>
              </a:solidFill>
            </a:endParaRPr>
          </a:p>
        </p:txBody>
      </p:sp>
      <p:sp>
        <p:nvSpPr>
          <p:cNvPr id="6" name="TextBox 5">
            <a:extLst>
              <a:ext uri="{FF2B5EF4-FFF2-40B4-BE49-F238E27FC236}">
                <a16:creationId xmlns:a16="http://schemas.microsoft.com/office/drawing/2014/main" id="{8B16D96A-D79C-1F32-3AE6-0902C9A6A0E9}"/>
              </a:ext>
            </a:extLst>
          </p:cNvPr>
          <p:cNvSpPr txBox="1"/>
          <p:nvPr/>
        </p:nvSpPr>
        <p:spPr>
          <a:xfrm>
            <a:off x="1457892" y="533115"/>
            <a:ext cx="9064101" cy="2154436"/>
          </a:xfrm>
          <a:prstGeom prst="rect">
            <a:avLst/>
          </a:prstGeom>
          <a:noFill/>
        </p:spPr>
        <p:txBody>
          <a:bodyPr wrap="square" rtlCol="0">
            <a:spAutoFit/>
          </a:bodyPr>
          <a:lstStyle/>
          <a:p>
            <a:pPr algn="ctr"/>
            <a:r>
              <a:rPr lang="en-US" sz="3200" i="0" dirty="0">
                <a:solidFill>
                  <a:srgbClr val="EE1765"/>
                </a:solidFill>
                <a:effectLst/>
                <a:highlight>
                  <a:srgbClr val="FFFFFF"/>
                </a:highlight>
              </a:rPr>
              <a:t>Use Gender Neutral Language</a:t>
            </a:r>
          </a:p>
          <a:p>
            <a:pPr algn="ctr"/>
            <a:endParaRPr lang="en-US" sz="1400" b="0" i="0" dirty="0">
              <a:solidFill>
                <a:srgbClr val="2D2323"/>
              </a:solidFill>
              <a:effectLst/>
              <a:highlight>
                <a:srgbClr val="FFFFFF"/>
              </a:highlight>
            </a:endParaRPr>
          </a:p>
          <a:p>
            <a:pPr algn="ctr"/>
            <a:r>
              <a:rPr lang="en-US" sz="2200" dirty="0">
                <a:solidFill>
                  <a:srgbClr val="2D2323"/>
                </a:solidFill>
                <a:highlight>
                  <a:srgbClr val="FFFFFF"/>
                </a:highlight>
              </a:rPr>
              <a:t>Don’t use the term ‘he/she’ when referring to the person in the role you’re hiring. Instead, talk to your candidates by using ‘you’ as much as you can. It’s much more friendly and personal, and it’s more inclusive towards people who don’t use ‘he’ or ‘she’ pronouns.</a:t>
            </a:r>
            <a:endParaRPr lang="en-IE" sz="2200" dirty="0"/>
          </a:p>
        </p:txBody>
      </p:sp>
      <p:grpSp>
        <p:nvGrpSpPr>
          <p:cNvPr id="7" name="Graphic 2">
            <a:extLst>
              <a:ext uri="{FF2B5EF4-FFF2-40B4-BE49-F238E27FC236}">
                <a16:creationId xmlns:a16="http://schemas.microsoft.com/office/drawing/2014/main" id="{914FB0E3-DAF7-23B1-C951-C37C76BCD76E}"/>
              </a:ext>
            </a:extLst>
          </p:cNvPr>
          <p:cNvGrpSpPr/>
          <p:nvPr/>
        </p:nvGrpSpPr>
        <p:grpSpPr>
          <a:xfrm>
            <a:off x="2801116" y="3031374"/>
            <a:ext cx="1370431" cy="1130593"/>
            <a:chOff x="2473961" y="4308747"/>
            <a:chExt cx="1108574" cy="958841"/>
          </a:xfrm>
        </p:grpSpPr>
        <p:sp>
          <p:nvSpPr>
            <p:cNvPr id="8" name="Freeform 1985">
              <a:extLst>
                <a:ext uri="{FF2B5EF4-FFF2-40B4-BE49-F238E27FC236}">
                  <a16:creationId xmlns:a16="http://schemas.microsoft.com/office/drawing/2014/main" id="{4365C0C3-D503-ADD7-7424-0B55E6F7C3B0}"/>
                </a:ext>
              </a:extLst>
            </p:cNvPr>
            <p:cNvSpPr/>
            <p:nvPr/>
          </p:nvSpPr>
          <p:spPr>
            <a:xfrm>
              <a:off x="2971395" y="4593259"/>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457"/>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9" name="Freeform 1986">
              <a:extLst>
                <a:ext uri="{FF2B5EF4-FFF2-40B4-BE49-F238E27FC236}">
                  <a16:creationId xmlns:a16="http://schemas.microsoft.com/office/drawing/2014/main" id="{28CE25A8-1B83-91E4-F2D4-F9FB09A8A354}"/>
                </a:ext>
              </a:extLst>
            </p:cNvPr>
            <p:cNvSpPr/>
            <p:nvPr/>
          </p:nvSpPr>
          <p:spPr>
            <a:xfrm>
              <a:off x="2969794" y="4590973"/>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10" name="Freeform 1987">
              <a:extLst>
                <a:ext uri="{FF2B5EF4-FFF2-40B4-BE49-F238E27FC236}">
                  <a16:creationId xmlns:a16="http://schemas.microsoft.com/office/drawing/2014/main" id="{BFF84996-9A62-12F9-03B0-27DFC9608491}"/>
                </a:ext>
              </a:extLst>
            </p:cNvPr>
            <p:cNvSpPr/>
            <p:nvPr/>
          </p:nvSpPr>
          <p:spPr>
            <a:xfrm>
              <a:off x="2975281" y="4598517"/>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11" name="Freeform 1988">
              <a:extLst>
                <a:ext uri="{FF2B5EF4-FFF2-40B4-BE49-F238E27FC236}">
                  <a16:creationId xmlns:a16="http://schemas.microsoft.com/office/drawing/2014/main" id="{A252B130-E1AB-7A61-AD91-8ECD058AA6A5}"/>
                </a:ext>
              </a:extLst>
            </p:cNvPr>
            <p:cNvSpPr/>
            <p:nvPr/>
          </p:nvSpPr>
          <p:spPr>
            <a:xfrm>
              <a:off x="2973452" y="4596460"/>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457" y="0"/>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12" name="Freeform 1989">
              <a:extLst>
                <a:ext uri="{FF2B5EF4-FFF2-40B4-BE49-F238E27FC236}">
                  <a16:creationId xmlns:a16="http://schemas.microsoft.com/office/drawing/2014/main" id="{065EE30D-236F-E717-35CA-F2A8D1F219BA}"/>
                </a:ext>
              </a:extLst>
            </p:cNvPr>
            <p:cNvSpPr/>
            <p:nvPr/>
          </p:nvSpPr>
          <p:spPr>
            <a:xfrm>
              <a:off x="2964537" y="4580229"/>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229" y="229"/>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13" name="Freeform 1990">
              <a:extLst>
                <a:ext uri="{FF2B5EF4-FFF2-40B4-BE49-F238E27FC236}">
                  <a16:creationId xmlns:a16="http://schemas.microsoft.com/office/drawing/2014/main" id="{DBB17E94-8203-6D04-7165-B613D8FC744E}"/>
                </a:ext>
              </a:extLst>
            </p:cNvPr>
            <p:cNvSpPr/>
            <p:nvPr/>
          </p:nvSpPr>
          <p:spPr>
            <a:xfrm>
              <a:off x="2965680" y="4582744"/>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14" name="Freeform 1991">
              <a:extLst>
                <a:ext uri="{FF2B5EF4-FFF2-40B4-BE49-F238E27FC236}">
                  <a16:creationId xmlns:a16="http://schemas.microsoft.com/office/drawing/2014/main" id="{12C63233-5DAB-D9B1-6FF6-433773E01357}"/>
                </a:ext>
              </a:extLst>
            </p:cNvPr>
            <p:cNvSpPr/>
            <p:nvPr/>
          </p:nvSpPr>
          <p:spPr>
            <a:xfrm>
              <a:off x="2968423" y="4588459"/>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5" name="Freeform 1992">
              <a:extLst>
                <a:ext uri="{FF2B5EF4-FFF2-40B4-BE49-F238E27FC236}">
                  <a16:creationId xmlns:a16="http://schemas.microsoft.com/office/drawing/2014/main" id="{185C127F-FC46-274B-31CB-BFE7BC277EF6}"/>
                </a:ext>
              </a:extLst>
            </p:cNvPr>
            <p:cNvSpPr/>
            <p:nvPr/>
          </p:nvSpPr>
          <p:spPr>
            <a:xfrm>
              <a:off x="2977110" y="4600575"/>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457"/>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16" name="Freeform 1993">
              <a:extLst>
                <a:ext uri="{FF2B5EF4-FFF2-40B4-BE49-F238E27FC236}">
                  <a16:creationId xmlns:a16="http://schemas.microsoft.com/office/drawing/2014/main" id="{53DB8F48-2503-A5C3-9F60-F7C604496451}"/>
                </a:ext>
              </a:extLst>
            </p:cNvPr>
            <p:cNvSpPr/>
            <p:nvPr/>
          </p:nvSpPr>
          <p:spPr>
            <a:xfrm>
              <a:off x="2966823" y="4585487"/>
              <a:ext cx="685" cy="1371"/>
            </a:xfrm>
            <a:custGeom>
              <a:avLst/>
              <a:gdLst>
                <a:gd name="connsiteX0" fmla="*/ 686 w 685"/>
                <a:gd name="connsiteY0" fmla="*/ 1372 h 1371"/>
                <a:gd name="connsiteX1" fmla="*/ 0 w 685"/>
                <a:gd name="connsiteY1" fmla="*/ 0 h 1371"/>
                <a:gd name="connsiteX2" fmla="*/ 686 w 685"/>
                <a:gd name="connsiteY2" fmla="*/ 1372 h 1371"/>
              </a:gdLst>
              <a:ahLst/>
              <a:cxnLst>
                <a:cxn ang="0">
                  <a:pos x="connsiteX0" y="connsiteY0"/>
                </a:cxn>
                <a:cxn ang="0">
                  <a:pos x="connsiteX1" y="connsiteY1"/>
                </a:cxn>
                <a:cxn ang="0">
                  <a:pos x="connsiteX2" y="connsiteY2"/>
                </a:cxn>
              </a:cxnLst>
              <a:rect l="l" t="t" r="r" b="b"/>
              <a:pathLst>
                <a:path w="685" h="1371">
                  <a:moveTo>
                    <a:pt x="686" y="1372"/>
                  </a:moveTo>
                  <a:cubicBezTo>
                    <a:pt x="457" y="914"/>
                    <a:pt x="229" y="457"/>
                    <a:pt x="0" y="0"/>
                  </a:cubicBezTo>
                  <a:cubicBezTo>
                    <a:pt x="229" y="686"/>
                    <a:pt x="457" y="914"/>
                    <a:pt x="686" y="1372"/>
                  </a:cubicBezTo>
                  <a:close/>
                </a:path>
              </a:pathLst>
            </a:custGeom>
            <a:solidFill>
              <a:srgbClr val="FFFFFF"/>
            </a:solidFill>
            <a:ln w="2286" cap="flat">
              <a:noFill/>
              <a:prstDash val="solid"/>
              <a:miter/>
            </a:ln>
          </p:spPr>
          <p:txBody>
            <a:bodyPr rtlCol="0" anchor="ctr"/>
            <a:lstStyle/>
            <a:p>
              <a:endParaRPr lang="en-US"/>
            </a:p>
          </p:txBody>
        </p:sp>
        <p:sp>
          <p:nvSpPr>
            <p:cNvPr id="17" name="Freeform 1994">
              <a:extLst>
                <a:ext uri="{FF2B5EF4-FFF2-40B4-BE49-F238E27FC236}">
                  <a16:creationId xmlns:a16="http://schemas.microsoft.com/office/drawing/2014/main" id="{57F94E36-9B74-ADBA-A889-FF08C4930D57}"/>
                </a:ext>
              </a:extLst>
            </p:cNvPr>
            <p:cNvSpPr/>
            <p:nvPr/>
          </p:nvSpPr>
          <p:spPr>
            <a:xfrm>
              <a:off x="2979396" y="4602861"/>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229"/>
                    <a:pt x="229" y="457"/>
                    <a:pt x="457" y="457"/>
                  </a:cubicBezTo>
                  <a:close/>
                </a:path>
              </a:pathLst>
            </a:custGeom>
            <a:solidFill>
              <a:srgbClr val="FFFFFF"/>
            </a:solidFill>
            <a:ln w="2286" cap="flat">
              <a:noFill/>
              <a:prstDash val="solid"/>
              <a:miter/>
            </a:ln>
          </p:spPr>
          <p:txBody>
            <a:bodyPr rtlCol="0" anchor="ctr"/>
            <a:lstStyle/>
            <a:p>
              <a:endParaRPr lang="en-US"/>
            </a:p>
          </p:txBody>
        </p:sp>
        <p:sp>
          <p:nvSpPr>
            <p:cNvPr id="18" name="Freeform 1995">
              <a:extLst>
                <a:ext uri="{FF2B5EF4-FFF2-40B4-BE49-F238E27FC236}">
                  <a16:creationId xmlns:a16="http://schemas.microsoft.com/office/drawing/2014/main" id="{8D396B39-8A83-2909-6412-C97B65BE4BDA}"/>
                </a:ext>
              </a:extLst>
            </p:cNvPr>
            <p:cNvSpPr/>
            <p:nvPr/>
          </p:nvSpPr>
          <p:spPr>
            <a:xfrm>
              <a:off x="2991054" y="461269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19" name="Freeform 1996">
              <a:extLst>
                <a:ext uri="{FF2B5EF4-FFF2-40B4-BE49-F238E27FC236}">
                  <a16:creationId xmlns:a16="http://schemas.microsoft.com/office/drawing/2014/main" id="{FC711024-B5F5-2730-7FA4-E6FBACD8356D}"/>
                </a:ext>
              </a:extLst>
            </p:cNvPr>
            <p:cNvSpPr/>
            <p:nvPr/>
          </p:nvSpPr>
          <p:spPr>
            <a:xfrm>
              <a:off x="2986025" y="4609033"/>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0"/>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0" name="Freeform 1997">
              <a:extLst>
                <a:ext uri="{FF2B5EF4-FFF2-40B4-BE49-F238E27FC236}">
                  <a16:creationId xmlns:a16="http://schemas.microsoft.com/office/drawing/2014/main" id="{58D33478-2FAE-7E24-A7B7-EEEA6EDC46D0}"/>
                </a:ext>
              </a:extLst>
            </p:cNvPr>
            <p:cNvSpPr/>
            <p:nvPr/>
          </p:nvSpPr>
          <p:spPr>
            <a:xfrm>
              <a:off x="2993340" y="4614291"/>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1" name="Freeform 1998">
              <a:extLst>
                <a:ext uri="{FF2B5EF4-FFF2-40B4-BE49-F238E27FC236}">
                  <a16:creationId xmlns:a16="http://schemas.microsoft.com/office/drawing/2014/main" id="{3CF36735-7190-6CF8-CC28-279D1A619165}"/>
                </a:ext>
              </a:extLst>
            </p:cNvPr>
            <p:cNvSpPr/>
            <p:nvPr/>
          </p:nvSpPr>
          <p:spPr>
            <a:xfrm>
              <a:off x="2988768" y="4611319"/>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0"/>
                    <a:pt x="0" y="0"/>
                  </a:cubicBezTo>
                  <a:cubicBezTo>
                    <a:pt x="229"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22" name="Freeform 1999">
              <a:extLst>
                <a:ext uri="{FF2B5EF4-FFF2-40B4-BE49-F238E27FC236}">
                  <a16:creationId xmlns:a16="http://schemas.microsoft.com/office/drawing/2014/main" id="{F8EB96DE-7B4F-6CBF-7E5C-63666D149DEC}"/>
                </a:ext>
              </a:extLst>
            </p:cNvPr>
            <p:cNvSpPr/>
            <p:nvPr/>
          </p:nvSpPr>
          <p:spPr>
            <a:xfrm>
              <a:off x="2981682" y="460514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23" name="Freeform 2000">
              <a:extLst>
                <a:ext uri="{FF2B5EF4-FFF2-40B4-BE49-F238E27FC236}">
                  <a16:creationId xmlns:a16="http://schemas.microsoft.com/office/drawing/2014/main" id="{AF94A519-33F3-5936-8F10-26FD6E3A2999}"/>
                </a:ext>
              </a:extLst>
            </p:cNvPr>
            <p:cNvSpPr/>
            <p:nvPr/>
          </p:nvSpPr>
          <p:spPr>
            <a:xfrm>
              <a:off x="2963622" y="4577486"/>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914"/>
                    <a:pt x="457" y="1143"/>
                  </a:cubicBezTo>
                  <a:close/>
                </a:path>
              </a:pathLst>
            </a:custGeom>
            <a:solidFill>
              <a:srgbClr val="FFFFFF"/>
            </a:solidFill>
            <a:ln w="2286" cap="flat">
              <a:noFill/>
              <a:prstDash val="solid"/>
              <a:miter/>
            </a:ln>
          </p:spPr>
          <p:txBody>
            <a:bodyPr rtlCol="0" anchor="ctr"/>
            <a:lstStyle/>
            <a:p>
              <a:endParaRPr lang="en-US"/>
            </a:p>
          </p:txBody>
        </p:sp>
        <p:sp>
          <p:nvSpPr>
            <p:cNvPr id="24" name="Freeform 2001">
              <a:extLst>
                <a:ext uri="{FF2B5EF4-FFF2-40B4-BE49-F238E27FC236}">
                  <a16:creationId xmlns:a16="http://schemas.microsoft.com/office/drawing/2014/main" id="{93B9D5D5-F9AA-1880-5A51-104343D05DBF}"/>
                </a:ext>
              </a:extLst>
            </p:cNvPr>
            <p:cNvSpPr/>
            <p:nvPr/>
          </p:nvSpPr>
          <p:spPr>
            <a:xfrm>
              <a:off x="2983739" y="4606975"/>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457"/>
                    <a:pt x="457" y="686"/>
                    <a:pt x="686" y="686"/>
                  </a:cubicBezTo>
                  <a:close/>
                </a:path>
              </a:pathLst>
            </a:custGeom>
            <a:solidFill>
              <a:srgbClr val="FFFFFF"/>
            </a:solidFill>
            <a:ln w="2286" cap="flat">
              <a:noFill/>
              <a:prstDash val="solid"/>
              <a:miter/>
            </a:ln>
          </p:spPr>
          <p:txBody>
            <a:bodyPr rtlCol="0" anchor="ctr"/>
            <a:lstStyle/>
            <a:p>
              <a:endParaRPr lang="en-US"/>
            </a:p>
          </p:txBody>
        </p:sp>
        <p:sp>
          <p:nvSpPr>
            <p:cNvPr id="25" name="Freeform 2002">
              <a:extLst>
                <a:ext uri="{FF2B5EF4-FFF2-40B4-BE49-F238E27FC236}">
                  <a16:creationId xmlns:a16="http://schemas.microsoft.com/office/drawing/2014/main" id="{575B6258-A02D-F1D1-CF14-BD08A1837413}"/>
                </a:ext>
              </a:extLst>
            </p:cNvPr>
            <p:cNvSpPr/>
            <p:nvPr/>
          </p:nvSpPr>
          <p:spPr>
            <a:xfrm>
              <a:off x="3166619" y="4509592"/>
              <a:ext cx="1600" cy="1371"/>
            </a:xfrm>
            <a:custGeom>
              <a:avLst/>
              <a:gdLst>
                <a:gd name="connsiteX0" fmla="*/ 0 w 1600"/>
                <a:gd name="connsiteY0" fmla="*/ 1372 h 1371"/>
                <a:gd name="connsiteX1" fmla="*/ 1600 w 1600"/>
                <a:gd name="connsiteY1" fmla="*/ 0 h 1371"/>
                <a:gd name="connsiteX2" fmla="*/ 0 w 1600"/>
                <a:gd name="connsiteY2" fmla="*/ 1372 h 1371"/>
              </a:gdLst>
              <a:ahLst/>
              <a:cxnLst>
                <a:cxn ang="0">
                  <a:pos x="connsiteX0" y="connsiteY0"/>
                </a:cxn>
                <a:cxn ang="0">
                  <a:pos x="connsiteX1" y="connsiteY1"/>
                </a:cxn>
                <a:cxn ang="0">
                  <a:pos x="connsiteX2" y="connsiteY2"/>
                </a:cxn>
              </a:cxnLst>
              <a:rect l="l" t="t" r="r" b="b"/>
              <a:pathLst>
                <a:path w="1600" h="1371">
                  <a:moveTo>
                    <a:pt x="0" y="1372"/>
                  </a:moveTo>
                  <a:cubicBezTo>
                    <a:pt x="457" y="914"/>
                    <a:pt x="914" y="457"/>
                    <a:pt x="1600" y="0"/>
                  </a:cubicBezTo>
                  <a:cubicBezTo>
                    <a:pt x="1143" y="229"/>
                    <a:pt x="686" y="686"/>
                    <a:pt x="0" y="1372"/>
                  </a:cubicBezTo>
                  <a:close/>
                </a:path>
              </a:pathLst>
            </a:custGeom>
            <a:solidFill>
              <a:srgbClr val="FFFFFF"/>
            </a:solidFill>
            <a:ln w="2286" cap="flat">
              <a:noFill/>
              <a:prstDash val="solid"/>
              <a:miter/>
            </a:ln>
          </p:spPr>
          <p:txBody>
            <a:bodyPr rtlCol="0" anchor="ctr"/>
            <a:lstStyle/>
            <a:p>
              <a:endParaRPr lang="en-US"/>
            </a:p>
          </p:txBody>
        </p:sp>
        <p:sp>
          <p:nvSpPr>
            <p:cNvPr id="26" name="Freeform 2003">
              <a:extLst>
                <a:ext uri="{FF2B5EF4-FFF2-40B4-BE49-F238E27FC236}">
                  <a16:creationId xmlns:a16="http://schemas.microsoft.com/office/drawing/2014/main" id="{BE02BD70-7281-7E27-D733-63EA79B3DBA5}"/>
                </a:ext>
              </a:extLst>
            </p:cNvPr>
            <p:cNvSpPr/>
            <p:nvPr/>
          </p:nvSpPr>
          <p:spPr>
            <a:xfrm>
              <a:off x="3448254" y="4455185"/>
              <a:ext cx="4800" cy="12573"/>
            </a:xfrm>
            <a:custGeom>
              <a:avLst/>
              <a:gdLst>
                <a:gd name="connsiteX0" fmla="*/ 0 w 4800"/>
                <a:gd name="connsiteY0" fmla="*/ 0 h 12573"/>
                <a:gd name="connsiteX1" fmla="*/ 4801 w 4800"/>
                <a:gd name="connsiteY1" fmla="*/ 12573 h 12573"/>
                <a:gd name="connsiteX2" fmla="*/ 0 w 4800"/>
                <a:gd name="connsiteY2" fmla="*/ 0 h 12573"/>
              </a:gdLst>
              <a:ahLst/>
              <a:cxnLst>
                <a:cxn ang="0">
                  <a:pos x="connsiteX0" y="connsiteY0"/>
                </a:cxn>
                <a:cxn ang="0">
                  <a:pos x="connsiteX1" y="connsiteY1"/>
                </a:cxn>
                <a:cxn ang="0">
                  <a:pos x="connsiteX2" y="connsiteY2"/>
                </a:cxn>
              </a:cxnLst>
              <a:rect l="l" t="t" r="r" b="b"/>
              <a:pathLst>
                <a:path w="4800" h="12573">
                  <a:moveTo>
                    <a:pt x="0" y="0"/>
                  </a:moveTo>
                  <a:cubicBezTo>
                    <a:pt x="1600" y="4115"/>
                    <a:pt x="3200" y="8230"/>
                    <a:pt x="4801" y="12573"/>
                  </a:cubicBezTo>
                  <a:cubicBezTo>
                    <a:pt x="3200" y="8230"/>
                    <a:pt x="1600" y="4115"/>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04">
              <a:extLst>
                <a:ext uri="{FF2B5EF4-FFF2-40B4-BE49-F238E27FC236}">
                  <a16:creationId xmlns:a16="http://schemas.microsoft.com/office/drawing/2014/main" id="{09119B5A-9224-C140-8E57-DDECC8D59FF4}"/>
                </a:ext>
              </a:extLst>
            </p:cNvPr>
            <p:cNvSpPr/>
            <p:nvPr/>
          </p:nvSpPr>
          <p:spPr>
            <a:xfrm>
              <a:off x="3147188" y="4579315"/>
              <a:ext cx="1775" cy="18288"/>
            </a:xfrm>
            <a:custGeom>
              <a:avLst/>
              <a:gdLst>
                <a:gd name="connsiteX0" fmla="*/ 1600 w 1775"/>
                <a:gd name="connsiteY0" fmla="*/ 18288 h 18288"/>
                <a:gd name="connsiteX1" fmla="*/ 457 w 1775"/>
                <a:gd name="connsiteY1" fmla="*/ 2286 h 18288"/>
                <a:gd name="connsiteX2" fmla="*/ 0 w 1775"/>
                <a:gd name="connsiteY2" fmla="*/ 0 h 18288"/>
                <a:gd name="connsiteX3" fmla="*/ 457 w 1775"/>
                <a:gd name="connsiteY3" fmla="*/ 2286 h 18288"/>
                <a:gd name="connsiteX4" fmla="*/ 1600 w 1775"/>
                <a:gd name="connsiteY4" fmla="*/ 18288 h 18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5" h="18288">
                  <a:moveTo>
                    <a:pt x="1600" y="18288"/>
                  </a:moveTo>
                  <a:cubicBezTo>
                    <a:pt x="2057" y="13487"/>
                    <a:pt x="1600" y="8230"/>
                    <a:pt x="457" y="2286"/>
                  </a:cubicBezTo>
                  <a:cubicBezTo>
                    <a:pt x="229" y="1600"/>
                    <a:pt x="229" y="686"/>
                    <a:pt x="0" y="0"/>
                  </a:cubicBezTo>
                  <a:cubicBezTo>
                    <a:pt x="229" y="686"/>
                    <a:pt x="229" y="1600"/>
                    <a:pt x="457" y="2286"/>
                  </a:cubicBezTo>
                  <a:cubicBezTo>
                    <a:pt x="1600" y="8001"/>
                    <a:pt x="1829" y="13487"/>
                    <a:pt x="1600" y="18288"/>
                  </a:cubicBezTo>
                  <a:close/>
                </a:path>
              </a:pathLst>
            </a:custGeom>
            <a:solidFill>
              <a:srgbClr val="FFFFFF"/>
            </a:solidFill>
            <a:ln w="2286" cap="flat">
              <a:noFill/>
              <a:prstDash val="solid"/>
              <a:miter/>
            </a:ln>
          </p:spPr>
          <p:txBody>
            <a:bodyPr rtlCol="0" anchor="ctr"/>
            <a:lstStyle/>
            <a:p>
              <a:endParaRPr lang="en-US"/>
            </a:p>
          </p:txBody>
        </p:sp>
        <p:sp>
          <p:nvSpPr>
            <p:cNvPr id="28" name="Freeform 2005">
              <a:extLst>
                <a:ext uri="{FF2B5EF4-FFF2-40B4-BE49-F238E27FC236}">
                  <a16:creationId xmlns:a16="http://schemas.microsoft.com/office/drawing/2014/main" id="{C89A01F6-9FFF-28CD-FA30-5657FDB459DF}"/>
                </a:ext>
              </a:extLst>
            </p:cNvPr>
            <p:cNvSpPr/>
            <p:nvPr/>
          </p:nvSpPr>
          <p:spPr>
            <a:xfrm>
              <a:off x="3137358" y="4618634"/>
              <a:ext cx="3200" cy="3429"/>
            </a:xfrm>
            <a:custGeom>
              <a:avLst/>
              <a:gdLst>
                <a:gd name="connsiteX0" fmla="*/ 0 w 3200"/>
                <a:gd name="connsiteY0" fmla="*/ 3429 h 3429"/>
                <a:gd name="connsiteX1" fmla="*/ 3200 w 3200"/>
                <a:gd name="connsiteY1" fmla="*/ 0 h 3429"/>
                <a:gd name="connsiteX2" fmla="*/ 0 w 3200"/>
                <a:gd name="connsiteY2" fmla="*/ 3429 h 3429"/>
              </a:gdLst>
              <a:ahLst/>
              <a:cxnLst>
                <a:cxn ang="0">
                  <a:pos x="connsiteX0" y="connsiteY0"/>
                </a:cxn>
                <a:cxn ang="0">
                  <a:pos x="connsiteX1" y="connsiteY1"/>
                </a:cxn>
                <a:cxn ang="0">
                  <a:pos x="connsiteX2" y="connsiteY2"/>
                </a:cxn>
              </a:cxnLst>
              <a:rect l="l" t="t" r="r" b="b"/>
              <a:pathLst>
                <a:path w="3200" h="3429">
                  <a:moveTo>
                    <a:pt x="0" y="3429"/>
                  </a:moveTo>
                  <a:cubicBezTo>
                    <a:pt x="1143" y="2286"/>
                    <a:pt x="2286" y="1143"/>
                    <a:pt x="3200" y="0"/>
                  </a:cubicBezTo>
                  <a:cubicBezTo>
                    <a:pt x="2286" y="1143"/>
                    <a:pt x="1143" y="2286"/>
                    <a:pt x="0" y="3429"/>
                  </a:cubicBezTo>
                  <a:close/>
                </a:path>
              </a:pathLst>
            </a:custGeom>
            <a:solidFill>
              <a:srgbClr val="FFFFFF"/>
            </a:solidFill>
            <a:ln w="2286" cap="flat">
              <a:noFill/>
              <a:prstDash val="solid"/>
              <a:miter/>
            </a:ln>
          </p:spPr>
          <p:txBody>
            <a:bodyPr rtlCol="0" anchor="ctr"/>
            <a:lstStyle/>
            <a:p>
              <a:endParaRPr lang="en-US"/>
            </a:p>
          </p:txBody>
        </p:sp>
        <p:sp>
          <p:nvSpPr>
            <p:cNvPr id="29" name="Freeform 2006">
              <a:extLst>
                <a:ext uri="{FF2B5EF4-FFF2-40B4-BE49-F238E27FC236}">
                  <a16:creationId xmlns:a16="http://schemas.microsoft.com/office/drawing/2014/main" id="{5FCAAEA0-AF1D-C53C-8EAA-EDB3844155E1}"/>
                </a:ext>
              </a:extLst>
            </p:cNvPr>
            <p:cNvSpPr/>
            <p:nvPr/>
          </p:nvSpPr>
          <p:spPr>
            <a:xfrm>
              <a:off x="3355214" y="4351629"/>
              <a:ext cx="29489" cy="20116"/>
            </a:xfrm>
            <a:custGeom>
              <a:avLst/>
              <a:gdLst>
                <a:gd name="connsiteX0" fmla="*/ 29489 w 29489"/>
                <a:gd name="connsiteY0" fmla="*/ 20117 h 20116"/>
                <a:gd name="connsiteX1" fmla="*/ 0 w 29489"/>
                <a:gd name="connsiteY1" fmla="*/ 0 h 20116"/>
                <a:gd name="connsiteX2" fmla="*/ 0 w 29489"/>
                <a:gd name="connsiteY2" fmla="*/ 0 h 20116"/>
                <a:gd name="connsiteX3" fmla="*/ 0 w 29489"/>
                <a:gd name="connsiteY3" fmla="*/ 0 h 20116"/>
                <a:gd name="connsiteX4" fmla="*/ 29489 w 29489"/>
                <a:gd name="connsiteY4" fmla="*/ 20117 h 2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89" h="20116">
                  <a:moveTo>
                    <a:pt x="29489" y="20117"/>
                  </a:moveTo>
                  <a:cubicBezTo>
                    <a:pt x="20345" y="13030"/>
                    <a:pt x="10516" y="6172"/>
                    <a:pt x="0" y="0"/>
                  </a:cubicBezTo>
                  <a:cubicBezTo>
                    <a:pt x="0" y="0"/>
                    <a:pt x="0" y="0"/>
                    <a:pt x="0" y="0"/>
                  </a:cubicBezTo>
                  <a:cubicBezTo>
                    <a:pt x="0" y="0"/>
                    <a:pt x="0" y="0"/>
                    <a:pt x="0" y="0"/>
                  </a:cubicBezTo>
                  <a:cubicBezTo>
                    <a:pt x="10516" y="6401"/>
                    <a:pt x="20345" y="13030"/>
                    <a:pt x="29489" y="20117"/>
                  </a:cubicBezTo>
                  <a:close/>
                </a:path>
              </a:pathLst>
            </a:custGeom>
            <a:solidFill>
              <a:srgbClr val="FFFFFF"/>
            </a:solidFill>
            <a:ln w="2286" cap="flat">
              <a:noFill/>
              <a:prstDash val="solid"/>
              <a:miter/>
            </a:ln>
          </p:spPr>
          <p:txBody>
            <a:bodyPr rtlCol="0" anchor="ctr"/>
            <a:lstStyle/>
            <a:p>
              <a:endParaRPr lang="en-US"/>
            </a:p>
          </p:txBody>
        </p:sp>
        <p:sp>
          <p:nvSpPr>
            <p:cNvPr id="30" name="Freeform 2007">
              <a:extLst>
                <a:ext uri="{FF2B5EF4-FFF2-40B4-BE49-F238E27FC236}">
                  <a16:creationId xmlns:a16="http://schemas.microsoft.com/office/drawing/2014/main" id="{9B60C669-5ABD-A8A7-D54E-C0161596F6D3}"/>
                </a:ext>
              </a:extLst>
            </p:cNvPr>
            <p:cNvSpPr/>
            <p:nvPr/>
          </p:nvSpPr>
          <p:spPr>
            <a:xfrm>
              <a:off x="2996083" y="4615891"/>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0" y="0"/>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31" name="Freeform 2008">
              <a:extLst>
                <a:ext uri="{FF2B5EF4-FFF2-40B4-BE49-F238E27FC236}">
                  <a16:creationId xmlns:a16="http://schemas.microsoft.com/office/drawing/2014/main" id="{13810D5F-653B-A311-AC98-A3931CBE3DE8}"/>
                </a:ext>
              </a:extLst>
            </p:cNvPr>
            <p:cNvSpPr/>
            <p:nvPr/>
          </p:nvSpPr>
          <p:spPr>
            <a:xfrm>
              <a:off x="3314282" y="4866208"/>
              <a:ext cx="1613" cy="29946"/>
            </a:xfrm>
            <a:custGeom>
              <a:avLst/>
              <a:gdLst>
                <a:gd name="connsiteX0" fmla="*/ 699 w 1613"/>
                <a:gd name="connsiteY0" fmla="*/ 29947 h 29946"/>
                <a:gd name="connsiteX1" fmla="*/ 1613 w 1613"/>
                <a:gd name="connsiteY1" fmla="*/ 0 h 29946"/>
                <a:gd name="connsiteX2" fmla="*/ 699 w 1613"/>
                <a:gd name="connsiteY2" fmla="*/ 29947 h 29946"/>
              </a:gdLst>
              <a:ahLst/>
              <a:cxnLst>
                <a:cxn ang="0">
                  <a:pos x="connsiteX0" y="connsiteY0"/>
                </a:cxn>
                <a:cxn ang="0">
                  <a:pos x="connsiteX1" y="connsiteY1"/>
                </a:cxn>
                <a:cxn ang="0">
                  <a:pos x="connsiteX2" y="connsiteY2"/>
                </a:cxn>
              </a:cxnLst>
              <a:rect l="l" t="t" r="r" b="b"/>
              <a:pathLst>
                <a:path w="1613" h="29946">
                  <a:moveTo>
                    <a:pt x="699" y="29947"/>
                  </a:moveTo>
                  <a:cubicBezTo>
                    <a:pt x="-444" y="19431"/>
                    <a:pt x="-216" y="9601"/>
                    <a:pt x="1613" y="0"/>
                  </a:cubicBezTo>
                  <a:cubicBezTo>
                    <a:pt x="-216" y="9601"/>
                    <a:pt x="-216" y="19660"/>
                    <a:pt x="699" y="29947"/>
                  </a:cubicBezTo>
                  <a:close/>
                </a:path>
              </a:pathLst>
            </a:custGeom>
            <a:solidFill>
              <a:srgbClr val="FFFFFF"/>
            </a:solidFill>
            <a:ln w="2286" cap="flat">
              <a:noFill/>
              <a:prstDash val="solid"/>
              <a:miter/>
            </a:ln>
          </p:spPr>
          <p:txBody>
            <a:bodyPr rtlCol="0" anchor="ctr"/>
            <a:lstStyle/>
            <a:p>
              <a:endParaRPr lang="en-US"/>
            </a:p>
          </p:txBody>
        </p:sp>
        <p:sp>
          <p:nvSpPr>
            <p:cNvPr id="32" name="Freeform 2009">
              <a:extLst>
                <a:ext uri="{FF2B5EF4-FFF2-40B4-BE49-F238E27FC236}">
                  <a16:creationId xmlns:a16="http://schemas.microsoft.com/office/drawing/2014/main" id="{3CD19CFB-A85C-B611-FB69-8B64639EA16C}"/>
                </a:ext>
              </a:extLst>
            </p:cNvPr>
            <p:cNvSpPr/>
            <p:nvPr/>
          </p:nvSpPr>
          <p:spPr>
            <a:xfrm>
              <a:off x="3315209" y="4896154"/>
              <a:ext cx="3200" cy="19659"/>
            </a:xfrm>
            <a:custGeom>
              <a:avLst/>
              <a:gdLst>
                <a:gd name="connsiteX0" fmla="*/ 3200 w 3200"/>
                <a:gd name="connsiteY0" fmla="*/ 19659 h 19659"/>
                <a:gd name="connsiteX1" fmla="*/ 2515 w 3200"/>
                <a:gd name="connsiteY1" fmla="*/ 16002 h 19659"/>
                <a:gd name="connsiteX2" fmla="*/ 0 w 3200"/>
                <a:gd name="connsiteY2" fmla="*/ 0 h 19659"/>
                <a:gd name="connsiteX3" fmla="*/ 2515 w 3200"/>
                <a:gd name="connsiteY3" fmla="*/ 16002 h 19659"/>
                <a:gd name="connsiteX4" fmla="*/ 3200 w 3200"/>
                <a:gd name="connsiteY4" fmla="*/ 19659 h 19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 h="19659">
                  <a:moveTo>
                    <a:pt x="3200" y="19659"/>
                  </a:moveTo>
                  <a:cubicBezTo>
                    <a:pt x="2972" y="18516"/>
                    <a:pt x="2743" y="17145"/>
                    <a:pt x="2515" y="16002"/>
                  </a:cubicBezTo>
                  <a:cubicBezTo>
                    <a:pt x="1372" y="10515"/>
                    <a:pt x="457" y="5258"/>
                    <a:pt x="0" y="0"/>
                  </a:cubicBezTo>
                  <a:cubicBezTo>
                    <a:pt x="457" y="5258"/>
                    <a:pt x="1372" y="10515"/>
                    <a:pt x="2515" y="16002"/>
                  </a:cubicBezTo>
                  <a:cubicBezTo>
                    <a:pt x="2743" y="17145"/>
                    <a:pt x="2972" y="18516"/>
                    <a:pt x="3200" y="19659"/>
                  </a:cubicBezTo>
                  <a:close/>
                </a:path>
              </a:pathLst>
            </a:custGeom>
            <a:solidFill>
              <a:srgbClr val="FFFFFF"/>
            </a:solidFill>
            <a:ln w="2286" cap="flat">
              <a:noFill/>
              <a:prstDash val="solid"/>
              <a:miter/>
            </a:ln>
          </p:spPr>
          <p:txBody>
            <a:bodyPr rtlCol="0" anchor="ctr"/>
            <a:lstStyle/>
            <a:p>
              <a:endParaRPr lang="en-US"/>
            </a:p>
          </p:txBody>
        </p:sp>
        <p:sp>
          <p:nvSpPr>
            <p:cNvPr id="33" name="Freeform 2010">
              <a:extLst>
                <a:ext uri="{FF2B5EF4-FFF2-40B4-BE49-F238E27FC236}">
                  <a16:creationId xmlns:a16="http://schemas.microsoft.com/office/drawing/2014/main" id="{937DC8F0-2BC6-05E2-8C8C-DF3328C26F8E}"/>
                </a:ext>
              </a:extLst>
            </p:cNvPr>
            <p:cNvSpPr/>
            <p:nvPr/>
          </p:nvSpPr>
          <p:spPr>
            <a:xfrm>
              <a:off x="2960587" y="4324389"/>
              <a:ext cx="469630" cy="643088"/>
            </a:xfrm>
            <a:custGeom>
              <a:avLst/>
              <a:gdLst>
                <a:gd name="connsiteX0" fmla="*/ 182029 w 469630"/>
                <a:gd name="connsiteY0" fmla="*/ 640803 h 643088"/>
                <a:gd name="connsiteX1" fmla="*/ 267754 w 469630"/>
                <a:gd name="connsiteY1" fmla="*/ 616342 h 643088"/>
                <a:gd name="connsiteX2" fmla="*/ 308216 w 469630"/>
                <a:gd name="connsiteY2" fmla="*/ 576795 h 643088"/>
                <a:gd name="connsiteX3" fmla="*/ 328333 w 469630"/>
                <a:gd name="connsiteY3" fmla="*/ 532446 h 643088"/>
                <a:gd name="connsiteX4" fmla="*/ 347764 w 469630"/>
                <a:gd name="connsiteY4" fmla="*/ 464323 h 643088"/>
                <a:gd name="connsiteX5" fmla="*/ 359423 w 469630"/>
                <a:gd name="connsiteY5" fmla="*/ 444892 h 643088"/>
                <a:gd name="connsiteX6" fmla="*/ 461378 w 469630"/>
                <a:gd name="connsiteY6" fmla="*/ 275500 h 643088"/>
                <a:gd name="connsiteX7" fmla="*/ 431203 w 469630"/>
                <a:gd name="connsiteY7" fmla="*/ 84847 h 643088"/>
                <a:gd name="connsiteX8" fmla="*/ 366052 w 469630"/>
                <a:gd name="connsiteY8" fmla="*/ 14667 h 643088"/>
                <a:gd name="connsiteX9" fmla="*/ 376568 w 469630"/>
                <a:gd name="connsiteY9" fmla="*/ 18553 h 643088"/>
                <a:gd name="connsiteX10" fmla="*/ 311874 w 469630"/>
                <a:gd name="connsiteY10" fmla="*/ 3466 h 643088"/>
                <a:gd name="connsiteX11" fmla="*/ 104077 w 469630"/>
                <a:gd name="connsiteY11" fmla="*/ 51929 h 643088"/>
                <a:gd name="connsiteX12" fmla="*/ 2350 w 469630"/>
                <a:gd name="connsiteY12" fmla="*/ 219264 h 643088"/>
                <a:gd name="connsiteX13" fmla="*/ 292 w 469630"/>
                <a:gd name="connsiteY13" fmla="*/ 241667 h 643088"/>
                <a:gd name="connsiteX14" fmla="*/ 5321 w 469630"/>
                <a:gd name="connsiteY14" fmla="*/ 245096 h 643088"/>
                <a:gd name="connsiteX15" fmla="*/ 37783 w 469630"/>
                <a:gd name="connsiteY15" fmla="*/ 260869 h 643088"/>
                <a:gd name="connsiteX16" fmla="*/ 60871 w 469630"/>
                <a:gd name="connsiteY16" fmla="*/ 266584 h 643088"/>
                <a:gd name="connsiteX17" fmla="*/ 55842 w 469630"/>
                <a:gd name="connsiteY17" fmla="*/ 265899 h 643088"/>
                <a:gd name="connsiteX18" fmla="*/ 134023 w 469630"/>
                <a:gd name="connsiteY18" fmla="*/ 257440 h 643088"/>
                <a:gd name="connsiteX19" fmla="*/ 163284 w 469630"/>
                <a:gd name="connsiteY19" fmla="*/ 226122 h 643088"/>
                <a:gd name="connsiteX20" fmla="*/ 172885 w 469630"/>
                <a:gd name="connsiteY20" fmla="*/ 204177 h 643088"/>
                <a:gd name="connsiteX21" fmla="*/ 185458 w 469630"/>
                <a:gd name="connsiteY21" fmla="*/ 180859 h 643088"/>
                <a:gd name="connsiteX22" fmla="*/ 194145 w 469630"/>
                <a:gd name="connsiteY22" fmla="*/ 172401 h 643088"/>
                <a:gd name="connsiteX23" fmla="*/ 204203 w 469630"/>
                <a:gd name="connsiteY23" fmla="*/ 166686 h 643088"/>
                <a:gd name="connsiteX24" fmla="*/ 214948 w 469630"/>
                <a:gd name="connsiteY24" fmla="*/ 163714 h 643088"/>
                <a:gd name="connsiteX25" fmla="*/ 226149 w 469630"/>
                <a:gd name="connsiteY25" fmla="*/ 163714 h 643088"/>
                <a:gd name="connsiteX26" fmla="*/ 237808 w 469630"/>
                <a:gd name="connsiteY26" fmla="*/ 166915 h 643088"/>
                <a:gd name="connsiteX27" fmla="*/ 238951 w 469630"/>
                <a:gd name="connsiteY27" fmla="*/ 167601 h 643088"/>
                <a:gd name="connsiteX28" fmla="*/ 238951 w 469630"/>
                <a:gd name="connsiteY28" fmla="*/ 167601 h 643088"/>
                <a:gd name="connsiteX29" fmla="*/ 250609 w 469630"/>
                <a:gd name="connsiteY29" fmla="*/ 164400 h 643088"/>
                <a:gd name="connsiteX30" fmla="*/ 322161 w 469630"/>
                <a:gd name="connsiteY30" fmla="*/ 184517 h 643088"/>
                <a:gd name="connsiteX31" fmla="*/ 340220 w 469630"/>
                <a:gd name="connsiteY31" fmla="*/ 264984 h 643088"/>
                <a:gd name="connsiteX32" fmla="*/ 303873 w 469630"/>
                <a:gd name="connsiteY32" fmla="*/ 328306 h 643088"/>
                <a:gd name="connsiteX33" fmla="*/ 202146 w 469630"/>
                <a:gd name="connsiteY33" fmla="*/ 431862 h 643088"/>
                <a:gd name="connsiteX34" fmla="*/ 174485 w 469630"/>
                <a:gd name="connsiteY34" fmla="*/ 467752 h 643088"/>
                <a:gd name="connsiteX35" fmla="*/ 143624 w 469630"/>
                <a:gd name="connsiteY35" fmla="*/ 621829 h 643088"/>
                <a:gd name="connsiteX36" fmla="*/ 153911 w 469630"/>
                <a:gd name="connsiteY36" fmla="*/ 643089 h 643088"/>
                <a:gd name="connsiteX37" fmla="*/ 150254 w 469630"/>
                <a:gd name="connsiteY37" fmla="*/ 641260 h 643088"/>
                <a:gd name="connsiteX38" fmla="*/ 182029 w 469630"/>
                <a:gd name="connsiteY38" fmla="*/ 640803 h 64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69630" h="643088">
                  <a:moveTo>
                    <a:pt x="182029" y="640803"/>
                  </a:moveTo>
                  <a:cubicBezTo>
                    <a:pt x="211747" y="637831"/>
                    <a:pt x="242151" y="632802"/>
                    <a:pt x="267754" y="616342"/>
                  </a:cubicBezTo>
                  <a:cubicBezTo>
                    <a:pt x="284442" y="605598"/>
                    <a:pt x="296786" y="593025"/>
                    <a:pt x="308216" y="576795"/>
                  </a:cubicBezTo>
                  <a:cubicBezTo>
                    <a:pt x="317360" y="563536"/>
                    <a:pt x="323075" y="547534"/>
                    <a:pt x="328333" y="532446"/>
                  </a:cubicBezTo>
                  <a:cubicBezTo>
                    <a:pt x="336106" y="510043"/>
                    <a:pt x="339763" y="486498"/>
                    <a:pt x="347764" y="464323"/>
                  </a:cubicBezTo>
                  <a:cubicBezTo>
                    <a:pt x="351193" y="457465"/>
                    <a:pt x="355079" y="451065"/>
                    <a:pt x="359423" y="444892"/>
                  </a:cubicBezTo>
                  <a:cubicBezTo>
                    <a:pt x="400342" y="393000"/>
                    <a:pt x="444005" y="340422"/>
                    <a:pt x="461378" y="275500"/>
                  </a:cubicBezTo>
                  <a:cubicBezTo>
                    <a:pt x="478752" y="211035"/>
                    <a:pt x="468694" y="140626"/>
                    <a:pt x="431203" y="84847"/>
                  </a:cubicBezTo>
                  <a:cubicBezTo>
                    <a:pt x="412915" y="57415"/>
                    <a:pt x="390970" y="35013"/>
                    <a:pt x="366052" y="14667"/>
                  </a:cubicBezTo>
                  <a:cubicBezTo>
                    <a:pt x="369481" y="15810"/>
                    <a:pt x="373139" y="17182"/>
                    <a:pt x="376568" y="18553"/>
                  </a:cubicBezTo>
                  <a:cubicBezTo>
                    <a:pt x="355994" y="10095"/>
                    <a:pt x="333820" y="6438"/>
                    <a:pt x="311874" y="3466"/>
                  </a:cubicBezTo>
                  <a:cubicBezTo>
                    <a:pt x="236665" y="-7278"/>
                    <a:pt x="166256" y="6438"/>
                    <a:pt x="104077" y="51929"/>
                  </a:cubicBezTo>
                  <a:cubicBezTo>
                    <a:pt x="47612" y="93306"/>
                    <a:pt x="21323" y="154799"/>
                    <a:pt x="2350" y="219264"/>
                  </a:cubicBezTo>
                  <a:cubicBezTo>
                    <a:pt x="64" y="227037"/>
                    <a:pt x="-394" y="234580"/>
                    <a:pt x="292" y="241667"/>
                  </a:cubicBezTo>
                  <a:cubicBezTo>
                    <a:pt x="1892" y="242810"/>
                    <a:pt x="3493" y="243953"/>
                    <a:pt x="5321" y="245096"/>
                  </a:cubicBezTo>
                  <a:cubicBezTo>
                    <a:pt x="15380" y="251954"/>
                    <a:pt x="26581" y="256297"/>
                    <a:pt x="37783" y="260869"/>
                  </a:cubicBezTo>
                  <a:cubicBezTo>
                    <a:pt x="45555" y="263841"/>
                    <a:pt x="53099" y="265441"/>
                    <a:pt x="60871" y="266584"/>
                  </a:cubicBezTo>
                  <a:lnTo>
                    <a:pt x="55842" y="265899"/>
                  </a:lnTo>
                  <a:cubicBezTo>
                    <a:pt x="82360" y="270699"/>
                    <a:pt x="110249" y="272985"/>
                    <a:pt x="134023" y="257440"/>
                  </a:cubicBezTo>
                  <a:cubicBezTo>
                    <a:pt x="146139" y="249439"/>
                    <a:pt x="156426" y="239152"/>
                    <a:pt x="163284" y="226122"/>
                  </a:cubicBezTo>
                  <a:cubicBezTo>
                    <a:pt x="166942" y="219036"/>
                    <a:pt x="169913" y="211720"/>
                    <a:pt x="172885" y="204177"/>
                  </a:cubicBezTo>
                  <a:cubicBezTo>
                    <a:pt x="176543" y="196176"/>
                    <a:pt x="180658" y="188175"/>
                    <a:pt x="185458" y="180859"/>
                  </a:cubicBezTo>
                  <a:cubicBezTo>
                    <a:pt x="188201" y="177888"/>
                    <a:pt x="190945" y="175144"/>
                    <a:pt x="194145" y="172401"/>
                  </a:cubicBezTo>
                  <a:cubicBezTo>
                    <a:pt x="197345" y="170344"/>
                    <a:pt x="200774" y="168286"/>
                    <a:pt x="204203" y="166686"/>
                  </a:cubicBezTo>
                  <a:cubicBezTo>
                    <a:pt x="207861" y="165543"/>
                    <a:pt x="211290" y="164629"/>
                    <a:pt x="214948" y="163714"/>
                  </a:cubicBezTo>
                  <a:cubicBezTo>
                    <a:pt x="218834" y="163486"/>
                    <a:pt x="222491" y="163486"/>
                    <a:pt x="226149" y="163714"/>
                  </a:cubicBezTo>
                  <a:cubicBezTo>
                    <a:pt x="230035" y="164629"/>
                    <a:pt x="233921" y="165772"/>
                    <a:pt x="237808" y="166915"/>
                  </a:cubicBezTo>
                  <a:cubicBezTo>
                    <a:pt x="238265" y="167143"/>
                    <a:pt x="238493" y="167372"/>
                    <a:pt x="238951" y="167601"/>
                  </a:cubicBezTo>
                  <a:cubicBezTo>
                    <a:pt x="238951" y="167601"/>
                    <a:pt x="238951" y="167601"/>
                    <a:pt x="238951" y="167601"/>
                  </a:cubicBezTo>
                  <a:cubicBezTo>
                    <a:pt x="242608" y="166458"/>
                    <a:pt x="246494" y="165315"/>
                    <a:pt x="250609" y="164400"/>
                  </a:cubicBezTo>
                  <a:cubicBezTo>
                    <a:pt x="277813" y="159371"/>
                    <a:pt x="303873" y="167372"/>
                    <a:pt x="322161" y="184517"/>
                  </a:cubicBezTo>
                  <a:cubicBezTo>
                    <a:pt x="344792" y="205548"/>
                    <a:pt x="348679" y="235495"/>
                    <a:pt x="340220" y="264984"/>
                  </a:cubicBezTo>
                  <a:cubicBezTo>
                    <a:pt x="333591" y="288759"/>
                    <a:pt x="319875" y="309104"/>
                    <a:pt x="303873" y="328306"/>
                  </a:cubicBezTo>
                  <a:cubicBezTo>
                    <a:pt x="272555" y="365568"/>
                    <a:pt x="237122" y="398487"/>
                    <a:pt x="202146" y="431862"/>
                  </a:cubicBezTo>
                  <a:cubicBezTo>
                    <a:pt x="191173" y="442378"/>
                    <a:pt x="181115" y="454036"/>
                    <a:pt x="174485" y="467752"/>
                  </a:cubicBezTo>
                  <a:cubicBezTo>
                    <a:pt x="150940" y="516216"/>
                    <a:pt x="145453" y="568794"/>
                    <a:pt x="143624" y="621829"/>
                  </a:cubicBezTo>
                  <a:cubicBezTo>
                    <a:pt x="143167" y="634859"/>
                    <a:pt x="145225" y="639431"/>
                    <a:pt x="153911" y="643089"/>
                  </a:cubicBezTo>
                  <a:cubicBezTo>
                    <a:pt x="152540" y="642631"/>
                    <a:pt x="151397" y="641946"/>
                    <a:pt x="150254" y="641260"/>
                  </a:cubicBezTo>
                  <a:cubicBezTo>
                    <a:pt x="160541" y="641717"/>
                    <a:pt x="171285" y="641946"/>
                    <a:pt x="182029" y="640803"/>
                  </a:cubicBezTo>
                  <a:close/>
                </a:path>
              </a:pathLst>
            </a:custGeom>
            <a:solidFill>
              <a:srgbClr val="FFFFFF"/>
            </a:solidFill>
            <a:ln w="2286" cap="flat">
              <a:noFill/>
              <a:prstDash val="solid"/>
              <a:miter/>
            </a:ln>
          </p:spPr>
          <p:txBody>
            <a:bodyPr rtlCol="0" anchor="ctr"/>
            <a:lstStyle/>
            <a:p>
              <a:endParaRPr lang="en-US"/>
            </a:p>
          </p:txBody>
        </p:sp>
        <p:sp>
          <p:nvSpPr>
            <p:cNvPr id="34" name="Freeform 2011">
              <a:extLst>
                <a:ext uri="{FF2B5EF4-FFF2-40B4-BE49-F238E27FC236}">
                  <a16:creationId xmlns:a16="http://schemas.microsoft.com/office/drawing/2014/main" id="{B2C811BE-8098-D5C9-3827-30C0BBEA1A98}"/>
                </a:ext>
              </a:extLst>
            </p:cNvPr>
            <p:cNvSpPr/>
            <p:nvPr/>
          </p:nvSpPr>
          <p:spPr>
            <a:xfrm>
              <a:off x="3338298" y="4343400"/>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35" name="Freeform 2012">
              <a:extLst>
                <a:ext uri="{FF2B5EF4-FFF2-40B4-BE49-F238E27FC236}">
                  <a16:creationId xmlns:a16="http://schemas.microsoft.com/office/drawing/2014/main" id="{9A8B8521-09FF-6BF3-8FB4-6982B41DDA19}"/>
                </a:ext>
              </a:extLst>
            </p:cNvPr>
            <p:cNvSpPr/>
            <p:nvPr/>
          </p:nvSpPr>
          <p:spPr>
            <a:xfrm>
              <a:off x="2960879" y="4565599"/>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229" y="457"/>
                    <a:pt x="0" y="0"/>
                  </a:cubicBezTo>
                  <a:cubicBezTo>
                    <a:pt x="0" y="457"/>
                    <a:pt x="229" y="914"/>
                    <a:pt x="229" y="1143"/>
                  </a:cubicBezTo>
                  <a:close/>
                </a:path>
              </a:pathLst>
            </a:custGeom>
            <a:solidFill>
              <a:srgbClr val="FFFFFF"/>
            </a:solidFill>
            <a:ln w="2286" cap="flat">
              <a:noFill/>
              <a:prstDash val="solid"/>
              <a:miter/>
            </a:ln>
          </p:spPr>
          <p:txBody>
            <a:bodyPr rtlCol="0" anchor="ctr"/>
            <a:lstStyle/>
            <a:p>
              <a:endParaRPr lang="en-US"/>
            </a:p>
          </p:txBody>
        </p:sp>
        <p:sp>
          <p:nvSpPr>
            <p:cNvPr id="36" name="Freeform 2013">
              <a:extLst>
                <a:ext uri="{FF2B5EF4-FFF2-40B4-BE49-F238E27FC236}">
                  <a16:creationId xmlns:a16="http://schemas.microsoft.com/office/drawing/2014/main" id="{C2AAD9FD-401B-7105-6DA0-EDC0DF8F81ED}"/>
                </a:ext>
              </a:extLst>
            </p:cNvPr>
            <p:cNvSpPr/>
            <p:nvPr/>
          </p:nvSpPr>
          <p:spPr>
            <a:xfrm>
              <a:off x="3384703" y="4371746"/>
              <a:ext cx="10515" cy="8915"/>
            </a:xfrm>
            <a:custGeom>
              <a:avLst/>
              <a:gdLst>
                <a:gd name="connsiteX0" fmla="*/ 0 w 10515"/>
                <a:gd name="connsiteY0" fmla="*/ 0 h 8915"/>
                <a:gd name="connsiteX1" fmla="*/ 10516 w 10515"/>
                <a:gd name="connsiteY1" fmla="*/ 8915 h 8915"/>
                <a:gd name="connsiteX2" fmla="*/ 0 w 10515"/>
                <a:gd name="connsiteY2" fmla="*/ 0 h 8915"/>
              </a:gdLst>
              <a:ahLst/>
              <a:cxnLst>
                <a:cxn ang="0">
                  <a:pos x="connsiteX0" y="connsiteY0"/>
                </a:cxn>
                <a:cxn ang="0">
                  <a:pos x="connsiteX1" y="connsiteY1"/>
                </a:cxn>
                <a:cxn ang="0">
                  <a:pos x="connsiteX2" y="connsiteY2"/>
                </a:cxn>
              </a:cxnLst>
              <a:rect l="l" t="t" r="r" b="b"/>
              <a:pathLst>
                <a:path w="10515" h="8915">
                  <a:moveTo>
                    <a:pt x="0" y="0"/>
                  </a:moveTo>
                  <a:cubicBezTo>
                    <a:pt x="3658" y="2972"/>
                    <a:pt x="7087" y="5715"/>
                    <a:pt x="10516" y="8915"/>
                  </a:cubicBezTo>
                  <a:cubicBezTo>
                    <a:pt x="7087" y="5944"/>
                    <a:pt x="3658" y="2972"/>
                    <a:pt x="0" y="0"/>
                  </a:cubicBezTo>
                  <a:close/>
                </a:path>
              </a:pathLst>
            </a:custGeom>
            <a:solidFill>
              <a:srgbClr val="FFFFFF"/>
            </a:solidFill>
            <a:ln w="2286" cap="flat">
              <a:noFill/>
              <a:prstDash val="solid"/>
              <a:miter/>
            </a:ln>
          </p:spPr>
          <p:txBody>
            <a:bodyPr rtlCol="0" anchor="ctr"/>
            <a:lstStyle/>
            <a:p>
              <a:endParaRPr lang="en-US"/>
            </a:p>
          </p:txBody>
        </p:sp>
        <p:sp>
          <p:nvSpPr>
            <p:cNvPr id="37" name="Freeform 2014">
              <a:extLst>
                <a:ext uri="{FF2B5EF4-FFF2-40B4-BE49-F238E27FC236}">
                  <a16:creationId xmlns:a16="http://schemas.microsoft.com/office/drawing/2014/main" id="{BE73083F-0070-1056-7200-59DAB308D08A}"/>
                </a:ext>
              </a:extLst>
            </p:cNvPr>
            <p:cNvSpPr/>
            <p:nvPr/>
          </p:nvSpPr>
          <p:spPr>
            <a:xfrm>
              <a:off x="2961793" y="4571314"/>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229"/>
                    <a:pt x="0" y="0"/>
                  </a:cubicBezTo>
                  <a:cubicBezTo>
                    <a:pt x="229" y="229"/>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38" name="Freeform 2015">
              <a:extLst>
                <a:ext uri="{FF2B5EF4-FFF2-40B4-BE49-F238E27FC236}">
                  <a16:creationId xmlns:a16="http://schemas.microsoft.com/office/drawing/2014/main" id="{55CD5635-B242-2C95-45E0-24641B72D36E}"/>
                </a:ext>
              </a:extLst>
            </p:cNvPr>
            <p:cNvSpPr/>
            <p:nvPr/>
          </p:nvSpPr>
          <p:spPr>
            <a:xfrm>
              <a:off x="2961336" y="4568342"/>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0" y="457"/>
                    <a:pt x="0" y="0"/>
                  </a:cubicBezTo>
                  <a:cubicBezTo>
                    <a:pt x="0" y="457"/>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39" name="Freeform 2016">
              <a:extLst>
                <a:ext uri="{FF2B5EF4-FFF2-40B4-BE49-F238E27FC236}">
                  <a16:creationId xmlns:a16="http://schemas.microsoft.com/office/drawing/2014/main" id="{24D11C96-C1D3-8B4B-8C60-9B6421583A23}"/>
                </a:ext>
              </a:extLst>
            </p:cNvPr>
            <p:cNvSpPr/>
            <p:nvPr/>
          </p:nvSpPr>
          <p:spPr>
            <a:xfrm>
              <a:off x="3349499" y="4348429"/>
              <a:ext cx="1371" cy="685"/>
            </a:xfrm>
            <a:custGeom>
              <a:avLst/>
              <a:gdLst>
                <a:gd name="connsiteX0" fmla="*/ 0 w 1371"/>
                <a:gd name="connsiteY0" fmla="*/ 0 h 685"/>
                <a:gd name="connsiteX1" fmla="*/ 1372 w 1371"/>
                <a:gd name="connsiteY1" fmla="*/ 686 h 685"/>
                <a:gd name="connsiteX2" fmla="*/ 0 w 1371"/>
                <a:gd name="connsiteY2" fmla="*/ 0 h 685"/>
              </a:gdLst>
              <a:ahLst/>
              <a:cxnLst>
                <a:cxn ang="0">
                  <a:pos x="connsiteX0" y="connsiteY0"/>
                </a:cxn>
                <a:cxn ang="0">
                  <a:pos x="connsiteX1" y="connsiteY1"/>
                </a:cxn>
                <a:cxn ang="0">
                  <a:pos x="connsiteX2" y="connsiteY2"/>
                </a:cxn>
              </a:cxnLst>
              <a:rect l="l" t="t" r="r" b="b"/>
              <a:pathLst>
                <a:path w="1371" h="685">
                  <a:moveTo>
                    <a:pt x="0" y="0"/>
                  </a:moveTo>
                  <a:cubicBezTo>
                    <a:pt x="457" y="229"/>
                    <a:pt x="914" y="457"/>
                    <a:pt x="1372"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40" name="Freeform 2017">
              <a:extLst>
                <a:ext uri="{FF2B5EF4-FFF2-40B4-BE49-F238E27FC236}">
                  <a16:creationId xmlns:a16="http://schemas.microsoft.com/office/drawing/2014/main" id="{6FE688DF-5448-2963-FDC8-D01DC45F9588}"/>
                </a:ext>
              </a:extLst>
            </p:cNvPr>
            <p:cNvSpPr/>
            <p:nvPr/>
          </p:nvSpPr>
          <p:spPr>
            <a:xfrm>
              <a:off x="3344927" y="4346143"/>
              <a:ext cx="1600" cy="685"/>
            </a:xfrm>
            <a:custGeom>
              <a:avLst/>
              <a:gdLst>
                <a:gd name="connsiteX0" fmla="*/ 0 w 1600"/>
                <a:gd name="connsiteY0" fmla="*/ 0 h 685"/>
                <a:gd name="connsiteX1" fmla="*/ 1600 w 1600"/>
                <a:gd name="connsiteY1" fmla="*/ 686 h 685"/>
                <a:gd name="connsiteX2" fmla="*/ 0 w 1600"/>
                <a:gd name="connsiteY2" fmla="*/ 0 h 685"/>
              </a:gdLst>
              <a:ahLst/>
              <a:cxnLst>
                <a:cxn ang="0">
                  <a:pos x="connsiteX0" y="connsiteY0"/>
                </a:cxn>
                <a:cxn ang="0">
                  <a:pos x="connsiteX1" y="connsiteY1"/>
                </a:cxn>
                <a:cxn ang="0">
                  <a:pos x="connsiteX2" y="connsiteY2"/>
                </a:cxn>
              </a:cxnLst>
              <a:rect l="l" t="t" r="r" b="b"/>
              <a:pathLst>
                <a:path w="1600" h="685">
                  <a:moveTo>
                    <a:pt x="0" y="0"/>
                  </a:moveTo>
                  <a:cubicBezTo>
                    <a:pt x="457" y="229"/>
                    <a:pt x="1143" y="457"/>
                    <a:pt x="1600"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41" name="Freeform 2018">
              <a:extLst>
                <a:ext uri="{FF2B5EF4-FFF2-40B4-BE49-F238E27FC236}">
                  <a16:creationId xmlns:a16="http://schemas.microsoft.com/office/drawing/2014/main" id="{59C8BD10-7202-B897-9C95-C9B1DB063942}"/>
                </a:ext>
              </a:extLst>
            </p:cNvPr>
            <p:cNvSpPr/>
            <p:nvPr/>
          </p:nvSpPr>
          <p:spPr>
            <a:xfrm>
              <a:off x="2962479" y="4574057"/>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457"/>
                    <a:pt x="0" y="0"/>
                  </a:cubicBezTo>
                  <a:cubicBezTo>
                    <a:pt x="229" y="457"/>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42" name="Freeform 2019">
              <a:extLst>
                <a:ext uri="{FF2B5EF4-FFF2-40B4-BE49-F238E27FC236}">
                  <a16:creationId xmlns:a16="http://schemas.microsoft.com/office/drawing/2014/main" id="{C1501221-5907-B56C-E0F9-AF459D612415}"/>
                </a:ext>
              </a:extLst>
            </p:cNvPr>
            <p:cNvSpPr/>
            <p:nvPr/>
          </p:nvSpPr>
          <p:spPr>
            <a:xfrm>
              <a:off x="3145816" y="4562627"/>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43" name="Freeform 2020">
              <a:extLst>
                <a:ext uri="{FF2B5EF4-FFF2-40B4-BE49-F238E27FC236}">
                  <a16:creationId xmlns:a16="http://schemas.microsoft.com/office/drawing/2014/main" id="{BBD4D6D0-FB72-74E5-9C04-9509633BB672}"/>
                </a:ext>
              </a:extLst>
            </p:cNvPr>
            <p:cNvSpPr/>
            <p:nvPr/>
          </p:nvSpPr>
          <p:spPr>
            <a:xfrm>
              <a:off x="3180792" y="4498848"/>
              <a:ext cx="2057" cy="1143"/>
            </a:xfrm>
            <a:custGeom>
              <a:avLst/>
              <a:gdLst>
                <a:gd name="connsiteX0" fmla="*/ 2057 w 2057"/>
                <a:gd name="connsiteY0" fmla="*/ 0 h 1143"/>
                <a:gd name="connsiteX1" fmla="*/ 0 w 2057"/>
                <a:gd name="connsiteY1" fmla="*/ 1143 h 1143"/>
                <a:gd name="connsiteX2" fmla="*/ 2057 w 2057"/>
                <a:gd name="connsiteY2" fmla="*/ 0 h 1143"/>
              </a:gdLst>
              <a:ahLst/>
              <a:cxnLst>
                <a:cxn ang="0">
                  <a:pos x="connsiteX0" y="connsiteY0"/>
                </a:cxn>
                <a:cxn ang="0">
                  <a:pos x="connsiteX1" y="connsiteY1"/>
                </a:cxn>
                <a:cxn ang="0">
                  <a:pos x="connsiteX2" y="connsiteY2"/>
                </a:cxn>
              </a:cxnLst>
              <a:rect l="l" t="t" r="r" b="b"/>
              <a:pathLst>
                <a:path w="2057" h="1143">
                  <a:moveTo>
                    <a:pt x="2057" y="0"/>
                  </a:moveTo>
                  <a:cubicBezTo>
                    <a:pt x="1372" y="457"/>
                    <a:pt x="686" y="914"/>
                    <a:pt x="0" y="1143"/>
                  </a:cubicBezTo>
                  <a:cubicBezTo>
                    <a:pt x="686" y="686"/>
                    <a:pt x="1372" y="229"/>
                    <a:pt x="2057" y="0"/>
                  </a:cubicBezTo>
                  <a:close/>
                </a:path>
              </a:pathLst>
            </a:custGeom>
            <a:solidFill>
              <a:srgbClr val="FFFFFF"/>
            </a:solidFill>
            <a:ln w="2286" cap="flat">
              <a:noFill/>
              <a:prstDash val="solid"/>
              <a:miter/>
            </a:ln>
          </p:spPr>
          <p:txBody>
            <a:bodyPr rtlCol="0" anchor="ctr"/>
            <a:lstStyle/>
            <a:p>
              <a:endParaRPr lang="en-US"/>
            </a:p>
          </p:txBody>
        </p:sp>
        <p:sp>
          <p:nvSpPr>
            <p:cNvPr id="44" name="Freeform 2021">
              <a:extLst>
                <a:ext uri="{FF2B5EF4-FFF2-40B4-BE49-F238E27FC236}">
                  <a16:creationId xmlns:a16="http://schemas.microsoft.com/office/drawing/2014/main" id="{C9E9F23A-ABBE-2620-974D-22C17341490C}"/>
                </a:ext>
              </a:extLst>
            </p:cNvPr>
            <p:cNvSpPr/>
            <p:nvPr/>
          </p:nvSpPr>
          <p:spPr>
            <a:xfrm>
              <a:off x="2998827" y="4617491"/>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45" name="Freeform 2022">
              <a:extLst>
                <a:ext uri="{FF2B5EF4-FFF2-40B4-BE49-F238E27FC236}">
                  <a16:creationId xmlns:a16="http://schemas.microsoft.com/office/drawing/2014/main" id="{C2880399-1CD1-DA18-23FD-902F2D05E665}"/>
                </a:ext>
              </a:extLst>
            </p:cNvPr>
            <p:cNvSpPr/>
            <p:nvPr/>
          </p:nvSpPr>
          <p:spPr>
            <a:xfrm>
              <a:off x="3176677" y="4501134"/>
              <a:ext cx="2057" cy="1371"/>
            </a:xfrm>
            <a:custGeom>
              <a:avLst/>
              <a:gdLst>
                <a:gd name="connsiteX0" fmla="*/ 2057 w 2057"/>
                <a:gd name="connsiteY0" fmla="*/ 0 h 1371"/>
                <a:gd name="connsiteX1" fmla="*/ 0 w 2057"/>
                <a:gd name="connsiteY1" fmla="*/ 1372 h 1371"/>
                <a:gd name="connsiteX2" fmla="*/ 2057 w 2057"/>
                <a:gd name="connsiteY2" fmla="*/ 0 h 1371"/>
              </a:gdLst>
              <a:ahLst/>
              <a:cxnLst>
                <a:cxn ang="0">
                  <a:pos x="connsiteX0" y="connsiteY0"/>
                </a:cxn>
                <a:cxn ang="0">
                  <a:pos x="connsiteX1" y="connsiteY1"/>
                </a:cxn>
                <a:cxn ang="0">
                  <a:pos x="connsiteX2" y="connsiteY2"/>
                </a:cxn>
              </a:cxnLst>
              <a:rect l="l" t="t" r="r" b="b"/>
              <a:pathLst>
                <a:path w="2057" h="1371">
                  <a:moveTo>
                    <a:pt x="2057" y="0"/>
                  </a:moveTo>
                  <a:cubicBezTo>
                    <a:pt x="1372" y="457"/>
                    <a:pt x="686" y="914"/>
                    <a:pt x="0" y="1372"/>
                  </a:cubicBezTo>
                  <a:cubicBezTo>
                    <a:pt x="686" y="914"/>
                    <a:pt x="1372" y="457"/>
                    <a:pt x="2057" y="0"/>
                  </a:cubicBezTo>
                  <a:close/>
                </a:path>
              </a:pathLst>
            </a:custGeom>
            <a:solidFill>
              <a:srgbClr val="FFFFFF"/>
            </a:solidFill>
            <a:ln w="2286" cap="flat">
              <a:noFill/>
              <a:prstDash val="solid"/>
              <a:miter/>
            </a:ln>
          </p:spPr>
          <p:txBody>
            <a:bodyPr rtlCol="0" anchor="ctr"/>
            <a:lstStyle/>
            <a:p>
              <a:endParaRPr lang="en-US"/>
            </a:p>
          </p:txBody>
        </p:sp>
        <p:sp>
          <p:nvSpPr>
            <p:cNvPr id="46" name="Freeform 2023">
              <a:extLst>
                <a:ext uri="{FF2B5EF4-FFF2-40B4-BE49-F238E27FC236}">
                  <a16:creationId xmlns:a16="http://schemas.microsoft.com/office/drawing/2014/main" id="{38717650-42C1-B2B9-ECCC-88ACE80EF12F}"/>
                </a:ext>
              </a:extLst>
            </p:cNvPr>
            <p:cNvSpPr/>
            <p:nvPr/>
          </p:nvSpPr>
          <p:spPr>
            <a:xfrm>
              <a:off x="3189479" y="4494276"/>
              <a:ext cx="2743" cy="1143"/>
            </a:xfrm>
            <a:custGeom>
              <a:avLst/>
              <a:gdLst>
                <a:gd name="connsiteX0" fmla="*/ 2743 w 2743"/>
                <a:gd name="connsiteY0" fmla="*/ 0 h 1143"/>
                <a:gd name="connsiteX1" fmla="*/ 0 w 2743"/>
                <a:gd name="connsiteY1" fmla="*/ 1143 h 1143"/>
                <a:gd name="connsiteX2" fmla="*/ 2743 w 2743"/>
                <a:gd name="connsiteY2" fmla="*/ 0 h 1143"/>
              </a:gdLst>
              <a:ahLst/>
              <a:cxnLst>
                <a:cxn ang="0">
                  <a:pos x="connsiteX0" y="connsiteY0"/>
                </a:cxn>
                <a:cxn ang="0">
                  <a:pos x="connsiteX1" y="connsiteY1"/>
                </a:cxn>
                <a:cxn ang="0">
                  <a:pos x="connsiteX2" y="connsiteY2"/>
                </a:cxn>
              </a:cxnLst>
              <a:rect l="l" t="t" r="r" b="b"/>
              <a:pathLst>
                <a:path w="2743" h="1143">
                  <a:moveTo>
                    <a:pt x="2743" y="0"/>
                  </a:moveTo>
                  <a:cubicBezTo>
                    <a:pt x="1829" y="457"/>
                    <a:pt x="914" y="686"/>
                    <a:pt x="0" y="1143"/>
                  </a:cubicBezTo>
                  <a:cubicBezTo>
                    <a:pt x="914" y="686"/>
                    <a:pt x="1829" y="229"/>
                    <a:pt x="2743" y="0"/>
                  </a:cubicBezTo>
                  <a:close/>
                </a:path>
              </a:pathLst>
            </a:custGeom>
            <a:solidFill>
              <a:srgbClr val="FFFFFF"/>
            </a:solidFill>
            <a:ln w="2286" cap="flat">
              <a:noFill/>
              <a:prstDash val="solid"/>
              <a:miter/>
            </a:ln>
          </p:spPr>
          <p:txBody>
            <a:bodyPr rtlCol="0" anchor="ctr"/>
            <a:lstStyle/>
            <a:p>
              <a:endParaRPr lang="en-US"/>
            </a:p>
          </p:txBody>
        </p:sp>
        <p:sp>
          <p:nvSpPr>
            <p:cNvPr id="47" name="Freeform 2024">
              <a:extLst>
                <a:ext uri="{FF2B5EF4-FFF2-40B4-BE49-F238E27FC236}">
                  <a16:creationId xmlns:a16="http://schemas.microsoft.com/office/drawing/2014/main" id="{4DCD0683-D5C2-7607-A649-D13B38902635}"/>
                </a:ext>
              </a:extLst>
            </p:cNvPr>
            <p:cNvSpPr/>
            <p:nvPr/>
          </p:nvSpPr>
          <p:spPr>
            <a:xfrm>
              <a:off x="3184907" y="4496333"/>
              <a:ext cx="2286" cy="1143"/>
            </a:xfrm>
            <a:custGeom>
              <a:avLst/>
              <a:gdLst>
                <a:gd name="connsiteX0" fmla="*/ 2286 w 2286"/>
                <a:gd name="connsiteY0" fmla="*/ 0 h 1143"/>
                <a:gd name="connsiteX1" fmla="*/ 0 w 2286"/>
                <a:gd name="connsiteY1" fmla="*/ 1143 h 1143"/>
                <a:gd name="connsiteX2" fmla="*/ 2286 w 2286"/>
                <a:gd name="connsiteY2" fmla="*/ 0 h 1143"/>
              </a:gdLst>
              <a:ahLst/>
              <a:cxnLst>
                <a:cxn ang="0">
                  <a:pos x="connsiteX0" y="connsiteY0"/>
                </a:cxn>
                <a:cxn ang="0">
                  <a:pos x="connsiteX1" y="connsiteY1"/>
                </a:cxn>
                <a:cxn ang="0">
                  <a:pos x="connsiteX2" y="connsiteY2"/>
                </a:cxn>
              </a:cxnLst>
              <a:rect l="l" t="t" r="r" b="b"/>
              <a:pathLst>
                <a:path w="2286" h="1143">
                  <a:moveTo>
                    <a:pt x="2286" y="0"/>
                  </a:moveTo>
                  <a:cubicBezTo>
                    <a:pt x="1600" y="457"/>
                    <a:pt x="686" y="686"/>
                    <a:pt x="0" y="1143"/>
                  </a:cubicBezTo>
                  <a:cubicBezTo>
                    <a:pt x="914" y="914"/>
                    <a:pt x="1600" y="457"/>
                    <a:pt x="2286" y="0"/>
                  </a:cubicBezTo>
                  <a:close/>
                </a:path>
              </a:pathLst>
            </a:custGeom>
            <a:solidFill>
              <a:srgbClr val="FFFFFF"/>
            </a:solidFill>
            <a:ln w="2286" cap="flat">
              <a:noFill/>
              <a:prstDash val="solid"/>
              <a:miter/>
            </a:ln>
          </p:spPr>
          <p:txBody>
            <a:bodyPr rtlCol="0" anchor="ctr"/>
            <a:lstStyle/>
            <a:p>
              <a:endParaRPr lang="en-US"/>
            </a:p>
          </p:txBody>
        </p:sp>
        <p:sp>
          <p:nvSpPr>
            <p:cNvPr id="48" name="Freeform 2025">
              <a:extLst>
                <a:ext uri="{FF2B5EF4-FFF2-40B4-BE49-F238E27FC236}">
                  <a16:creationId xmlns:a16="http://schemas.microsoft.com/office/drawing/2014/main" id="{3784FC14-7112-B0A9-CB23-F56C6679EF55}"/>
                </a:ext>
              </a:extLst>
            </p:cNvPr>
            <p:cNvSpPr/>
            <p:nvPr/>
          </p:nvSpPr>
          <p:spPr>
            <a:xfrm>
              <a:off x="3163876" y="4512335"/>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914"/>
                    <a:pt x="0" y="1600"/>
                  </a:cubicBezTo>
                  <a:cubicBezTo>
                    <a:pt x="457" y="914"/>
                    <a:pt x="914" y="457"/>
                    <a:pt x="1372" y="0"/>
                  </a:cubicBezTo>
                  <a:close/>
                </a:path>
              </a:pathLst>
            </a:custGeom>
            <a:solidFill>
              <a:srgbClr val="FFFFFF"/>
            </a:solidFill>
            <a:ln w="2286" cap="flat">
              <a:noFill/>
              <a:prstDash val="solid"/>
              <a:miter/>
            </a:ln>
          </p:spPr>
          <p:txBody>
            <a:bodyPr rtlCol="0" anchor="ctr"/>
            <a:lstStyle/>
            <a:p>
              <a:endParaRPr lang="en-US"/>
            </a:p>
          </p:txBody>
        </p:sp>
        <p:sp>
          <p:nvSpPr>
            <p:cNvPr id="49" name="Freeform 2026">
              <a:extLst>
                <a:ext uri="{FF2B5EF4-FFF2-40B4-BE49-F238E27FC236}">
                  <a16:creationId xmlns:a16="http://schemas.microsoft.com/office/drawing/2014/main" id="{EE398867-31C8-53EF-3E08-5561C97BF41B}"/>
                </a:ext>
              </a:extLst>
            </p:cNvPr>
            <p:cNvSpPr/>
            <p:nvPr/>
          </p:nvSpPr>
          <p:spPr>
            <a:xfrm>
              <a:off x="3169819" y="4506620"/>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7"/>
                    <a:pt x="457" y="914"/>
                    <a:pt x="0" y="1372"/>
                  </a:cubicBezTo>
                  <a:cubicBezTo>
                    <a:pt x="457" y="914"/>
                    <a:pt x="1143" y="457"/>
                    <a:pt x="1600" y="0"/>
                  </a:cubicBezTo>
                  <a:close/>
                </a:path>
              </a:pathLst>
            </a:custGeom>
            <a:solidFill>
              <a:srgbClr val="FFFFFF"/>
            </a:solidFill>
            <a:ln w="2286" cap="flat">
              <a:noFill/>
              <a:prstDash val="solid"/>
              <a:miter/>
            </a:ln>
          </p:spPr>
          <p:txBody>
            <a:bodyPr rtlCol="0" anchor="ctr"/>
            <a:lstStyle/>
            <a:p>
              <a:endParaRPr lang="en-US"/>
            </a:p>
          </p:txBody>
        </p:sp>
        <p:sp>
          <p:nvSpPr>
            <p:cNvPr id="50" name="Freeform 2027">
              <a:extLst>
                <a:ext uri="{FF2B5EF4-FFF2-40B4-BE49-F238E27FC236}">
                  <a16:creationId xmlns:a16="http://schemas.microsoft.com/office/drawing/2014/main" id="{0962BBA2-C213-B84D-7385-FB3683133E17}"/>
                </a:ext>
              </a:extLst>
            </p:cNvPr>
            <p:cNvSpPr/>
            <p:nvPr/>
          </p:nvSpPr>
          <p:spPr>
            <a:xfrm>
              <a:off x="3158847" y="4518507"/>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51" name="Freeform 2028">
              <a:extLst>
                <a:ext uri="{FF2B5EF4-FFF2-40B4-BE49-F238E27FC236}">
                  <a16:creationId xmlns:a16="http://schemas.microsoft.com/office/drawing/2014/main" id="{B77B2CB9-491D-4E39-0246-D4F75616C46A}"/>
                </a:ext>
              </a:extLst>
            </p:cNvPr>
            <p:cNvSpPr/>
            <p:nvPr/>
          </p:nvSpPr>
          <p:spPr>
            <a:xfrm>
              <a:off x="3156789" y="4521708"/>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52" name="Freeform 2029">
              <a:extLst>
                <a:ext uri="{FF2B5EF4-FFF2-40B4-BE49-F238E27FC236}">
                  <a16:creationId xmlns:a16="http://schemas.microsoft.com/office/drawing/2014/main" id="{42FC81F0-DBA6-7F47-57C8-2FDB462A1D82}"/>
                </a:ext>
              </a:extLst>
            </p:cNvPr>
            <p:cNvSpPr/>
            <p:nvPr/>
          </p:nvSpPr>
          <p:spPr>
            <a:xfrm>
              <a:off x="3194280" y="4492218"/>
              <a:ext cx="3200" cy="1143"/>
            </a:xfrm>
            <a:custGeom>
              <a:avLst/>
              <a:gdLst>
                <a:gd name="connsiteX0" fmla="*/ 3200 w 3200"/>
                <a:gd name="connsiteY0" fmla="*/ 0 h 1143"/>
                <a:gd name="connsiteX1" fmla="*/ 0 w 3200"/>
                <a:gd name="connsiteY1" fmla="*/ 1143 h 1143"/>
                <a:gd name="connsiteX2" fmla="*/ 3200 w 3200"/>
                <a:gd name="connsiteY2" fmla="*/ 0 h 1143"/>
              </a:gdLst>
              <a:ahLst/>
              <a:cxnLst>
                <a:cxn ang="0">
                  <a:pos x="connsiteX0" y="connsiteY0"/>
                </a:cxn>
                <a:cxn ang="0">
                  <a:pos x="connsiteX1" y="connsiteY1"/>
                </a:cxn>
                <a:cxn ang="0">
                  <a:pos x="connsiteX2" y="connsiteY2"/>
                </a:cxn>
              </a:cxnLst>
              <a:rect l="l" t="t" r="r" b="b"/>
              <a:pathLst>
                <a:path w="3200" h="1143">
                  <a:moveTo>
                    <a:pt x="3200" y="0"/>
                  </a:moveTo>
                  <a:cubicBezTo>
                    <a:pt x="2057" y="457"/>
                    <a:pt x="914" y="686"/>
                    <a:pt x="0" y="1143"/>
                  </a:cubicBezTo>
                  <a:cubicBezTo>
                    <a:pt x="1143" y="686"/>
                    <a:pt x="2286" y="229"/>
                    <a:pt x="3200" y="0"/>
                  </a:cubicBezTo>
                  <a:close/>
                </a:path>
              </a:pathLst>
            </a:custGeom>
            <a:solidFill>
              <a:srgbClr val="FFFFFF"/>
            </a:solidFill>
            <a:ln w="2286" cap="flat">
              <a:noFill/>
              <a:prstDash val="solid"/>
              <a:miter/>
            </a:ln>
          </p:spPr>
          <p:txBody>
            <a:bodyPr rtlCol="0" anchor="ctr"/>
            <a:lstStyle/>
            <a:p>
              <a:endParaRPr lang="en-US"/>
            </a:p>
          </p:txBody>
        </p:sp>
        <p:sp>
          <p:nvSpPr>
            <p:cNvPr id="53" name="Freeform 2030">
              <a:extLst>
                <a:ext uri="{FF2B5EF4-FFF2-40B4-BE49-F238E27FC236}">
                  <a16:creationId xmlns:a16="http://schemas.microsoft.com/office/drawing/2014/main" id="{153CA7BC-6DFB-9C1B-2A42-E34AA4813514}"/>
                </a:ext>
              </a:extLst>
            </p:cNvPr>
            <p:cNvSpPr/>
            <p:nvPr/>
          </p:nvSpPr>
          <p:spPr>
            <a:xfrm>
              <a:off x="3161133" y="4515307"/>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1143"/>
                    <a:pt x="0" y="1600"/>
                  </a:cubicBezTo>
                  <a:cubicBezTo>
                    <a:pt x="457" y="1143"/>
                    <a:pt x="914" y="686"/>
                    <a:pt x="1372" y="0"/>
                  </a:cubicBezTo>
                  <a:close/>
                </a:path>
              </a:pathLst>
            </a:custGeom>
            <a:solidFill>
              <a:srgbClr val="FFFFFF"/>
            </a:solidFill>
            <a:ln w="2286" cap="flat">
              <a:noFill/>
              <a:prstDash val="solid"/>
              <a:miter/>
            </a:ln>
          </p:spPr>
          <p:txBody>
            <a:bodyPr rtlCol="0" anchor="ctr"/>
            <a:lstStyle/>
            <a:p>
              <a:endParaRPr lang="en-US"/>
            </a:p>
          </p:txBody>
        </p:sp>
        <p:sp>
          <p:nvSpPr>
            <p:cNvPr id="54" name="Freeform 2031">
              <a:extLst>
                <a:ext uri="{FF2B5EF4-FFF2-40B4-BE49-F238E27FC236}">
                  <a16:creationId xmlns:a16="http://schemas.microsoft.com/office/drawing/2014/main" id="{2BE2924B-8B10-E335-BFB9-ED55657C420D}"/>
                </a:ext>
              </a:extLst>
            </p:cNvPr>
            <p:cNvSpPr/>
            <p:nvPr/>
          </p:nvSpPr>
          <p:spPr>
            <a:xfrm>
              <a:off x="3154960" y="45249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143"/>
                    <a:pt x="0" y="1829"/>
                  </a:cubicBezTo>
                  <a:cubicBezTo>
                    <a:pt x="229" y="1143"/>
                    <a:pt x="457" y="457"/>
                    <a:pt x="914" y="0"/>
                  </a:cubicBezTo>
                  <a:close/>
                </a:path>
              </a:pathLst>
            </a:custGeom>
            <a:solidFill>
              <a:srgbClr val="FFFFFF"/>
            </a:solidFill>
            <a:ln w="2286" cap="flat">
              <a:noFill/>
              <a:prstDash val="solid"/>
              <a:miter/>
            </a:ln>
          </p:spPr>
          <p:txBody>
            <a:bodyPr rtlCol="0" anchor="ctr"/>
            <a:lstStyle/>
            <a:p>
              <a:endParaRPr lang="en-US"/>
            </a:p>
          </p:txBody>
        </p:sp>
        <p:sp>
          <p:nvSpPr>
            <p:cNvPr id="55" name="Freeform 2032">
              <a:extLst>
                <a:ext uri="{FF2B5EF4-FFF2-40B4-BE49-F238E27FC236}">
                  <a16:creationId xmlns:a16="http://schemas.microsoft.com/office/drawing/2014/main" id="{DAF19F05-EBC9-F505-5A43-AC07B5D9F6CC}"/>
                </a:ext>
              </a:extLst>
            </p:cNvPr>
            <p:cNvSpPr/>
            <p:nvPr/>
          </p:nvSpPr>
          <p:spPr>
            <a:xfrm>
              <a:off x="3320238" y="4847691"/>
              <a:ext cx="2057" cy="4572"/>
            </a:xfrm>
            <a:custGeom>
              <a:avLst/>
              <a:gdLst>
                <a:gd name="connsiteX0" fmla="*/ 2057 w 2057"/>
                <a:gd name="connsiteY0" fmla="*/ 0 h 4572"/>
                <a:gd name="connsiteX1" fmla="*/ 0 w 2057"/>
                <a:gd name="connsiteY1" fmla="*/ 4572 h 4572"/>
                <a:gd name="connsiteX2" fmla="*/ 2057 w 2057"/>
                <a:gd name="connsiteY2" fmla="*/ 0 h 4572"/>
              </a:gdLst>
              <a:ahLst/>
              <a:cxnLst>
                <a:cxn ang="0">
                  <a:pos x="connsiteX0" y="connsiteY0"/>
                </a:cxn>
                <a:cxn ang="0">
                  <a:pos x="connsiteX1" y="connsiteY1"/>
                </a:cxn>
                <a:cxn ang="0">
                  <a:pos x="connsiteX2" y="connsiteY2"/>
                </a:cxn>
              </a:cxnLst>
              <a:rect l="l" t="t" r="r" b="b"/>
              <a:pathLst>
                <a:path w="2057" h="4572">
                  <a:moveTo>
                    <a:pt x="2057" y="0"/>
                  </a:moveTo>
                  <a:cubicBezTo>
                    <a:pt x="1372" y="1600"/>
                    <a:pt x="686" y="2971"/>
                    <a:pt x="0" y="4572"/>
                  </a:cubicBezTo>
                  <a:cubicBezTo>
                    <a:pt x="686" y="2971"/>
                    <a:pt x="1372" y="1371"/>
                    <a:pt x="2057" y="0"/>
                  </a:cubicBezTo>
                  <a:close/>
                </a:path>
              </a:pathLst>
            </a:custGeom>
            <a:solidFill>
              <a:srgbClr val="FFFFFF"/>
            </a:solidFill>
            <a:ln w="2286" cap="flat">
              <a:noFill/>
              <a:prstDash val="solid"/>
              <a:miter/>
            </a:ln>
          </p:spPr>
          <p:txBody>
            <a:bodyPr rtlCol="0" anchor="ctr"/>
            <a:lstStyle/>
            <a:p>
              <a:endParaRPr lang="en-US"/>
            </a:p>
          </p:txBody>
        </p:sp>
        <p:sp>
          <p:nvSpPr>
            <p:cNvPr id="56" name="Freeform 2033">
              <a:extLst>
                <a:ext uri="{FF2B5EF4-FFF2-40B4-BE49-F238E27FC236}">
                  <a16:creationId xmlns:a16="http://schemas.microsoft.com/office/drawing/2014/main" id="{79582AE2-7D17-4E42-4CD7-2A791DDA23A6}"/>
                </a:ext>
              </a:extLst>
            </p:cNvPr>
            <p:cNvSpPr/>
            <p:nvPr/>
          </p:nvSpPr>
          <p:spPr>
            <a:xfrm>
              <a:off x="3332811" y="48307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57" name="Freeform 2034">
              <a:extLst>
                <a:ext uri="{FF2B5EF4-FFF2-40B4-BE49-F238E27FC236}">
                  <a16:creationId xmlns:a16="http://schemas.microsoft.com/office/drawing/2014/main" id="{13C4EACD-80C1-78D1-8E50-9FB7380F6884}"/>
                </a:ext>
              </a:extLst>
            </p:cNvPr>
            <p:cNvSpPr/>
            <p:nvPr/>
          </p:nvSpPr>
          <p:spPr>
            <a:xfrm>
              <a:off x="3318638" y="4852035"/>
              <a:ext cx="1600" cy="4572"/>
            </a:xfrm>
            <a:custGeom>
              <a:avLst/>
              <a:gdLst>
                <a:gd name="connsiteX0" fmla="*/ 1600 w 1600"/>
                <a:gd name="connsiteY0" fmla="*/ 0 h 4572"/>
                <a:gd name="connsiteX1" fmla="*/ 0 w 1600"/>
                <a:gd name="connsiteY1" fmla="*/ 4572 h 4572"/>
                <a:gd name="connsiteX2" fmla="*/ 1600 w 1600"/>
                <a:gd name="connsiteY2" fmla="*/ 0 h 4572"/>
              </a:gdLst>
              <a:ahLst/>
              <a:cxnLst>
                <a:cxn ang="0">
                  <a:pos x="connsiteX0" y="connsiteY0"/>
                </a:cxn>
                <a:cxn ang="0">
                  <a:pos x="connsiteX1" y="connsiteY1"/>
                </a:cxn>
                <a:cxn ang="0">
                  <a:pos x="connsiteX2" y="connsiteY2"/>
                </a:cxn>
              </a:cxnLst>
              <a:rect l="l" t="t" r="r" b="b"/>
              <a:pathLst>
                <a:path w="1600" h="4572">
                  <a:moveTo>
                    <a:pt x="1600" y="0"/>
                  </a:moveTo>
                  <a:cubicBezTo>
                    <a:pt x="914" y="1600"/>
                    <a:pt x="457" y="2972"/>
                    <a:pt x="0" y="4572"/>
                  </a:cubicBezTo>
                  <a:cubicBezTo>
                    <a:pt x="457" y="3200"/>
                    <a:pt x="1143" y="1600"/>
                    <a:pt x="1600" y="0"/>
                  </a:cubicBezTo>
                  <a:close/>
                </a:path>
              </a:pathLst>
            </a:custGeom>
            <a:solidFill>
              <a:srgbClr val="FFFFFF"/>
            </a:solidFill>
            <a:ln w="2286" cap="flat">
              <a:noFill/>
              <a:prstDash val="solid"/>
              <a:miter/>
            </a:ln>
          </p:spPr>
          <p:txBody>
            <a:bodyPr rtlCol="0" anchor="ctr"/>
            <a:lstStyle/>
            <a:p>
              <a:endParaRPr lang="en-US"/>
            </a:p>
          </p:txBody>
        </p:sp>
        <p:sp>
          <p:nvSpPr>
            <p:cNvPr id="58" name="Freeform 2035">
              <a:extLst>
                <a:ext uri="{FF2B5EF4-FFF2-40B4-BE49-F238E27FC236}">
                  <a16:creationId xmlns:a16="http://schemas.microsoft.com/office/drawing/2014/main" id="{5FB67083-3CA3-2581-810B-49C89233015A}"/>
                </a:ext>
              </a:extLst>
            </p:cNvPr>
            <p:cNvSpPr/>
            <p:nvPr/>
          </p:nvSpPr>
          <p:spPr>
            <a:xfrm>
              <a:off x="3399562" y="4729734"/>
              <a:ext cx="21717" cy="30403"/>
            </a:xfrm>
            <a:custGeom>
              <a:avLst/>
              <a:gdLst>
                <a:gd name="connsiteX0" fmla="*/ 21717 w 21717"/>
                <a:gd name="connsiteY0" fmla="*/ 0 h 30403"/>
                <a:gd name="connsiteX1" fmla="*/ 0 w 21717"/>
                <a:gd name="connsiteY1" fmla="*/ 30404 h 30403"/>
                <a:gd name="connsiteX2" fmla="*/ 21717 w 21717"/>
                <a:gd name="connsiteY2" fmla="*/ 0 h 30403"/>
              </a:gdLst>
              <a:ahLst/>
              <a:cxnLst>
                <a:cxn ang="0">
                  <a:pos x="connsiteX0" y="connsiteY0"/>
                </a:cxn>
                <a:cxn ang="0">
                  <a:pos x="connsiteX1" y="connsiteY1"/>
                </a:cxn>
                <a:cxn ang="0">
                  <a:pos x="connsiteX2" y="connsiteY2"/>
                </a:cxn>
              </a:cxnLst>
              <a:rect l="l" t="t" r="r" b="b"/>
              <a:pathLst>
                <a:path w="21717" h="30403">
                  <a:moveTo>
                    <a:pt x="21717" y="0"/>
                  </a:moveTo>
                  <a:cubicBezTo>
                    <a:pt x="15088" y="10516"/>
                    <a:pt x="7772" y="20574"/>
                    <a:pt x="0" y="30404"/>
                  </a:cubicBezTo>
                  <a:cubicBezTo>
                    <a:pt x="7772" y="20574"/>
                    <a:pt x="15088" y="10516"/>
                    <a:pt x="21717" y="0"/>
                  </a:cubicBezTo>
                  <a:close/>
                </a:path>
              </a:pathLst>
            </a:custGeom>
            <a:solidFill>
              <a:srgbClr val="FFFFFF"/>
            </a:solidFill>
            <a:ln w="2286" cap="flat">
              <a:noFill/>
              <a:prstDash val="solid"/>
              <a:miter/>
            </a:ln>
          </p:spPr>
          <p:txBody>
            <a:bodyPr rtlCol="0" anchor="ctr"/>
            <a:lstStyle/>
            <a:p>
              <a:endParaRPr lang="en-US"/>
            </a:p>
          </p:txBody>
        </p:sp>
        <p:sp>
          <p:nvSpPr>
            <p:cNvPr id="59" name="Freeform 2036">
              <a:extLst>
                <a:ext uri="{FF2B5EF4-FFF2-40B4-BE49-F238E27FC236}">
                  <a16:creationId xmlns:a16="http://schemas.microsoft.com/office/drawing/2014/main" id="{B1C2D293-C4D2-D2B8-901B-A5250DBAFA06}"/>
                </a:ext>
              </a:extLst>
            </p:cNvPr>
            <p:cNvSpPr/>
            <p:nvPr/>
          </p:nvSpPr>
          <p:spPr>
            <a:xfrm>
              <a:off x="3114498" y="4967020"/>
              <a:ext cx="1371" cy="457"/>
            </a:xfrm>
            <a:custGeom>
              <a:avLst/>
              <a:gdLst>
                <a:gd name="connsiteX0" fmla="*/ 1372 w 1371"/>
                <a:gd name="connsiteY0" fmla="*/ 457 h 457"/>
                <a:gd name="connsiteX1" fmla="*/ 0 w 1371"/>
                <a:gd name="connsiteY1" fmla="*/ 0 h 457"/>
                <a:gd name="connsiteX2" fmla="*/ 1372 w 1371"/>
                <a:gd name="connsiteY2" fmla="*/ 457 h 457"/>
              </a:gdLst>
              <a:ahLst/>
              <a:cxnLst>
                <a:cxn ang="0">
                  <a:pos x="connsiteX0" y="connsiteY0"/>
                </a:cxn>
                <a:cxn ang="0">
                  <a:pos x="connsiteX1" y="connsiteY1"/>
                </a:cxn>
                <a:cxn ang="0">
                  <a:pos x="connsiteX2" y="connsiteY2"/>
                </a:cxn>
              </a:cxnLst>
              <a:rect l="l" t="t" r="r" b="b"/>
              <a:pathLst>
                <a:path w="1371" h="457">
                  <a:moveTo>
                    <a:pt x="1372" y="457"/>
                  </a:moveTo>
                  <a:cubicBezTo>
                    <a:pt x="914" y="228"/>
                    <a:pt x="457" y="0"/>
                    <a:pt x="0" y="0"/>
                  </a:cubicBezTo>
                  <a:cubicBezTo>
                    <a:pt x="457" y="0"/>
                    <a:pt x="914" y="228"/>
                    <a:pt x="1372" y="457"/>
                  </a:cubicBezTo>
                  <a:close/>
                </a:path>
              </a:pathLst>
            </a:custGeom>
            <a:solidFill>
              <a:srgbClr val="FFFFFF"/>
            </a:solidFill>
            <a:ln w="2286" cap="flat">
              <a:noFill/>
              <a:prstDash val="solid"/>
              <a:miter/>
            </a:ln>
          </p:spPr>
          <p:txBody>
            <a:bodyPr rtlCol="0" anchor="ctr"/>
            <a:lstStyle/>
            <a:p>
              <a:endParaRPr lang="en-US"/>
            </a:p>
          </p:txBody>
        </p:sp>
        <p:sp>
          <p:nvSpPr>
            <p:cNvPr id="60" name="Freeform 2037">
              <a:extLst>
                <a:ext uri="{FF2B5EF4-FFF2-40B4-BE49-F238E27FC236}">
                  <a16:creationId xmlns:a16="http://schemas.microsoft.com/office/drawing/2014/main" id="{D677801B-7DD2-B50D-1007-20C6864ED959}"/>
                </a:ext>
              </a:extLst>
            </p:cNvPr>
            <p:cNvSpPr/>
            <p:nvPr/>
          </p:nvSpPr>
          <p:spPr>
            <a:xfrm>
              <a:off x="3462656" y="4596917"/>
              <a:ext cx="2057" cy="16459"/>
            </a:xfrm>
            <a:custGeom>
              <a:avLst/>
              <a:gdLst>
                <a:gd name="connsiteX0" fmla="*/ 2057 w 2057"/>
                <a:gd name="connsiteY0" fmla="*/ 0 h 16459"/>
                <a:gd name="connsiteX1" fmla="*/ 0 w 2057"/>
                <a:gd name="connsiteY1" fmla="*/ 16459 h 16459"/>
                <a:gd name="connsiteX2" fmla="*/ 2057 w 2057"/>
                <a:gd name="connsiteY2" fmla="*/ 0 h 16459"/>
              </a:gdLst>
              <a:ahLst/>
              <a:cxnLst>
                <a:cxn ang="0">
                  <a:pos x="connsiteX0" y="connsiteY0"/>
                </a:cxn>
                <a:cxn ang="0">
                  <a:pos x="connsiteX1" y="connsiteY1"/>
                </a:cxn>
                <a:cxn ang="0">
                  <a:pos x="connsiteX2" y="connsiteY2"/>
                </a:cxn>
              </a:cxnLst>
              <a:rect l="l" t="t" r="r" b="b"/>
              <a:pathLst>
                <a:path w="2057" h="16459">
                  <a:moveTo>
                    <a:pt x="2057" y="0"/>
                  </a:moveTo>
                  <a:cubicBezTo>
                    <a:pt x="1600" y="5486"/>
                    <a:pt x="914" y="10973"/>
                    <a:pt x="0" y="16459"/>
                  </a:cubicBezTo>
                  <a:cubicBezTo>
                    <a:pt x="686" y="10973"/>
                    <a:pt x="1372" y="5486"/>
                    <a:pt x="2057" y="0"/>
                  </a:cubicBezTo>
                  <a:close/>
                </a:path>
              </a:pathLst>
            </a:custGeom>
            <a:solidFill>
              <a:srgbClr val="FFFFFF"/>
            </a:solidFill>
            <a:ln w="2286" cap="flat">
              <a:noFill/>
              <a:prstDash val="solid"/>
              <a:miter/>
            </a:ln>
          </p:spPr>
          <p:txBody>
            <a:bodyPr rtlCol="0" anchor="ctr"/>
            <a:lstStyle/>
            <a:p>
              <a:endParaRPr lang="en-US"/>
            </a:p>
          </p:txBody>
        </p:sp>
        <p:sp>
          <p:nvSpPr>
            <p:cNvPr id="61" name="Freeform 2038">
              <a:extLst>
                <a:ext uri="{FF2B5EF4-FFF2-40B4-BE49-F238E27FC236}">
                  <a16:creationId xmlns:a16="http://schemas.microsoft.com/office/drawing/2014/main" id="{DFF1482D-5BDC-D088-A115-2F9BEBAEDE4B}"/>
                </a:ext>
              </a:extLst>
            </p:cNvPr>
            <p:cNvSpPr/>
            <p:nvPr/>
          </p:nvSpPr>
          <p:spPr>
            <a:xfrm>
              <a:off x="3119756" y="4968849"/>
              <a:ext cx="914" cy="228"/>
            </a:xfrm>
            <a:custGeom>
              <a:avLst/>
              <a:gdLst>
                <a:gd name="connsiteX0" fmla="*/ 914 w 914"/>
                <a:gd name="connsiteY0" fmla="*/ 228 h 228"/>
                <a:gd name="connsiteX1" fmla="*/ 0 w 914"/>
                <a:gd name="connsiteY1" fmla="*/ 0 h 228"/>
                <a:gd name="connsiteX2" fmla="*/ 914 w 914"/>
                <a:gd name="connsiteY2" fmla="*/ 228 h 228"/>
              </a:gdLst>
              <a:ahLst/>
              <a:cxnLst>
                <a:cxn ang="0">
                  <a:pos x="connsiteX0" y="connsiteY0"/>
                </a:cxn>
                <a:cxn ang="0">
                  <a:pos x="connsiteX1" y="connsiteY1"/>
                </a:cxn>
                <a:cxn ang="0">
                  <a:pos x="connsiteX2" y="connsiteY2"/>
                </a:cxn>
              </a:cxnLst>
              <a:rect l="l" t="t" r="r" b="b"/>
              <a:pathLst>
                <a:path w="914" h="228">
                  <a:moveTo>
                    <a:pt x="914" y="228"/>
                  </a:moveTo>
                  <a:cubicBezTo>
                    <a:pt x="686" y="228"/>
                    <a:pt x="229" y="0"/>
                    <a:pt x="0" y="0"/>
                  </a:cubicBezTo>
                  <a:cubicBezTo>
                    <a:pt x="229" y="0"/>
                    <a:pt x="686" y="228"/>
                    <a:pt x="914" y="228"/>
                  </a:cubicBezTo>
                  <a:close/>
                </a:path>
              </a:pathLst>
            </a:custGeom>
            <a:solidFill>
              <a:srgbClr val="FFFFFF"/>
            </a:solidFill>
            <a:ln w="2286" cap="flat">
              <a:noFill/>
              <a:prstDash val="solid"/>
              <a:miter/>
            </a:ln>
          </p:spPr>
          <p:txBody>
            <a:bodyPr rtlCol="0" anchor="ctr"/>
            <a:lstStyle/>
            <a:p>
              <a:endParaRPr lang="en-US"/>
            </a:p>
          </p:txBody>
        </p:sp>
        <p:sp>
          <p:nvSpPr>
            <p:cNvPr id="62" name="Freeform 2039">
              <a:extLst>
                <a:ext uri="{FF2B5EF4-FFF2-40B4-BE49-F238E27FC236}">
                  <a16:creationId xmlns:a16="http://schemas.microsoft.com/office/drawing/2014/main" id="{E14FDF7B-BA75-D7BE-B283-7B7EC02942CE}"/>
                </a:ext>
              </a:extLst>
            </p:cNvPr>
            <p:cNvSpPr/>
            <p:nvPr/>
          </p:nvSpPr>
          <p:spPr>
            <a:xfrm>
              <a:off x="3116327" y="4967706"/>
              <a:ext cx="2057" cy="685"/>
            </a:xfrm>
            <a:custGeom>
              <a:avLst/>
              <a:gdLst>
                <a:gd name="connsiteX0" fmla="*/ 2057 w 2057"/>
                <a:gd name="connsiteY0" fmla="*/ 685 h 685"/>
                <a:gd name="connsiteX1" fmla="*/ 0 w 2057"/>
                <a:gd name="connsiteY1" fmla="*/ 0 h 685"/>
                <a:gd name="connsiteX2" fmla="*/ 2057 w 2057"/>
                <a:gd name="connsiteY2" fmla="*/ 685 h 685"/>
              </a:gdLst>
              <a:ahLst/>
              <a:cxnLst>
                <a:cxn ang="0">
                  <a:pos x="connsiteX0" y="connsiteY0"/>
                </a:cxn>
                <a:cxn ang="0">
                  <a:pos x="connsiteX1" y="connsiteY1"/>
                </a:cxn>
                <a:cxn ang="0">
                  <a:pos x="connsiteX2" y="connsiteY2"/>
                </a:cxn>
              </a:cxnLst>
              <a:rect l="l" t="t" r="r" b="b"/>
              <a:pathLst>
                <a:path w="2057" h="685">
                  <a:moveTo>
                    <a:pt x="2057" y="685"/>
                  </a:moveTo>
                  <a:cubicBezTo>
                    <a:pt x="1372" y="457"/>
                    <a:pt x="686" y="228"/>
                    <a:pt x="0" y="0"/>
                  </a:cubicBezTo>
                  <a:cubicBezTo>
                    <a:pt x="686" y="228"/>
                    <a:pt x="1372" y="457"/>
                    <a:pt x="2057" y="685"/>
                  </a:cubicBezTo>
                  <a:close/>
                </a:path>
              </a:pathLst>
            </a:custGeom>
            <a:solidFill>
              <a:srgbClr val="FFFFFF"/>
            </a:solidFill>
            <a:ln w="2286" cap="flat">
              <a:noFill/>
              <a:prstDash val="solid"/>
              <a:miter/>
            </a:ln>
          </p:spPr>
          <p:txBody>
            <a:bodyPr rtlCol="0" anchor="ctr"/>
            <a:lstStyle/>
            <a:p>
              <a:endParaRPr lang="en-US"/>
            </a:p>
          </p:txBody>
        </p:sp>
        <p:sp>
          <p:nvSpPr>
            <p:cNvPr id="63" name="Freeform 2040">
              <a:extLst>
                <a:ext uri="{FF2B5EF4-FFF2-40B4-BE49-F238E27FC236}">
                  <a16:creationId xmlns:a16="http://schemas.microsoft.com/office/drawing/2014/main" id="{348EE9A4-F135-1953-1139-2B0B69CBDF75}"/>
                </a:ext>
              </a:extLst>
            </p:cNvPr>
            <p:cNvSpPr/>
            <p:nvPr/>
          </p:nvSpPr>
          <p:spPr>
            <a:xfrm>
              <a:off x="3318409" y="4915814"/>
              <a:ext cx="1828" cy="18973"/>
            </a:xfrm>
            <a:custGeom>
              <a:avLst/>
              <a:gdLst>
                <a:gd name="connsiteX0" fmla="*/ 0 w 1828"/>
                <a:gd name="connsiteY0" fmla="*/ 0 h 18973"/>
                <a:gd name="connsiteX1" fmla="*/ 1829 w 1828"/>
                <a:gd name="connsiteY1" fmla="*/ 18974 h 18973"/>
                <a:gd name="connsiteX2" fmla="*/ 0 w 1828"/>
                <a:gd name="connsiteY2" fmla="*/ 0 h 18973"/>
              </a:gdLst>
              <a:ahLst/>
              <a:cxnLst>
                <a:cxn ang="0">
                  <a:pos x="connsiteX0" y="connsiteY0"/>
                </a:cxn>
                <a:cxn ang="0">
                  <a:pos x="connsiteX1" y="connsiteY1"/>
                </a:cxn>
                <a:cxn ang="0">
                  <a:pos x="connsiteX2" y="connsiteY2"/>
                </a:cxn>
              </a:cxnLst>
              <a:rect l="l" t="t" r="r" b="b"/>
              <a:pathLst>
                <a:path w="1828" h="18973">
                  <a:moveTo>
                    <a:pt x="0" y="0"/>
                  </a:moveTo>
                  <a:cubicBezTo>
                    <a:pt x="1143" y="6401"/>
                    <a:pt x="1600" y="12573"/>
                    <a:pt x="1829" y="18974"/>
                  </a:cubicBezTo>
                  <a:cubicBezTo>
                    <a:pt x="1372" y="12802"/>
                    <a:pt x="914" y="6401"/>
                    <a:pt x="0" y="0"/>
                  </a:cubicBezTo>
                  <a:close/>
                </a:path>
              </a:pathLst>
            </a:custGeom>
            <a:solidFill>
              <a:srgbClr val="FFFFFF"/>
            </a:solidFill>
            <a:ln w="2286" cap="flat">
              <a:noFill/>
              <a:prstDash val="solid"/>
              <a:miter/>
            </a:ln>
          </p:spPr>
          <p:txBody>
            <a:bodyPr rtlCol="0" anchor="ctr"/>
            <a:lstStyle/>
            <a:p>
              <a:endParaRPr lang="en-US"/>
            </a:p>
          </p:txBody>
        </p:sp>
        <p:sp>
          <p:nvSpPr>
            <p:cNvPr id="2048" name="Freeform 2041">
              <a:extLst>
                <a:ext uri="{FF2B5EF4-FFF2-40B4-BE49-F238E27FC236}">
                  <a16:creationId xmlns:a16="http://schemas.microsoft.com/office/drawing/2014/main" id="{EA38D867-CDED-8E61-8DF6-1BB2540669E9}"/>
                </a:ext>
              </a:extLst>
            </p:cNvPr>
            <p:cNvSpPr/>
            <p:nvPr/>
          </p:nvSpPr>
          <p:spPr>
            <a:xfrm>
              <a:off x="3180335" y="4983251"/>
              <a:ext cx="11201" cy="1371"/>
            </a:xfrm>
            <a:custGeom>
              <a:avLst/>
              <a:gdLst>
                <a:gd name="connsiteX0" fmla="*/ 11201 w 11201"/>
                <a:gd name="connsiteY0" fmla="*/ 1372 h 1371"/>
                <a:gd name="connsiteX1" fmla="*/ 0 w 11201"/>
                <a:gd name="connsiteY1" fmla="*/ 0 h 1371"/>
                <a:gd name="connsiteX2" fmla="*/ 11201 w 11201"/>
                <a:gd name="connsiteY2" fmla="*/ 1372 h 1371"/>
              </a:gdLst>
              <a:ahLst/>
              <a:cxnLst>
                <a:cxn ang="0">
                  <a:pos x="connsiteX0" y="connsiteY0"/>
                </a:cxn>
                <a:cxn ang="0">
                  <a:pos x="connsiteX1" y="connsiteY1"/>
                </a:cxn>
                <a:cxn ang="0">
                  <a:pos x="connsiteX2" y="connsiteY2"/>
                </a:cxn>
              </a:cxnLst>
              <a:rect l="l" t="t" r="r" b="b"/>
              <a:pathLst>
                <a:path w="11201" h="1371">
                  <a:moveTo>
                    <a:pt x="11201" y="1372"/>
                  </a:moveTo>
                  <a:cubicBezTo>
                    <a:pt x="7544" y="1143"/>
                    <a:pt x="3658" y="686"/>
                    <a:pt x="0" y="0"/>
                  </a:cubicBezTo>
                  <a:cubicBezTo>
                    <a:pt x="3658" y="686"/>
                    <a:pt x="7315" y="1143"/>
                    <a:pt x="11201" y="1372"/>
                  </a:cubicBezTo>
                  <a:close/>
                </a:path>
              </a:pathLst>
            </a:custGeom>
            <a:solidFill>
              <a:srgbClr val="FFFFFF"/>
            </a:solidFill>
            <a:ln w="2286" cap="flat">
              <a:noFill/>
              <a:prstDash val="solid"/>
              <a:miter/>
            </a:ln>
          </p:spPr>
          <p:txBody>
            <a:bodyPr rtlCol="0" anchor="ctr"/>
            <a:lstStyle/>
            <a:p>
              <a:endParaRPr lang="en-US"/>
            </a:p>
          </p:txBody>
        </p:sp>
        <p:sp>
          <p:nvSpPr>
            <p:cNvPr id="2049" name="Freeform 2042">
              <a:extLst>
                <a:ext uri="{FF2B5EF4-FFF2-40B4-BE49-F238E27FC236}">
                  <a16:creationId xmlns:a16="http://schemas.microsoft.com/office/drawing/2014/main" id="{7D192505-0ACE-86B6-EBDF-B3A2A6E7C4DE}"/>
                </a:ext>
              </a:extLst>
            </p:cNvPr>
            <p:cNvSpPr/>
            <p:nvPr/>
          </p:nvSpPr>
          <p:spPr>
            <a:xfrm>
              <a:off x="3168905" y="4981422"/>
              <a:ext cx="11201" cy="2057"/>
            </a:xfrm>
            <a:custGeom>
              <a:avLst/>
              <a:gdLst>
                <a:gd name="connsiteX0" fmla="*/ 11201 w 11201"/>
                <a:gd name="connsiteY0" fmla="*/ 2057 h 2057"/>
                <a:gd name="connsiteX1" fmla="*/ 0 w 11201"/>
                <a:gd name="connsiteY1" fmla="*/ 0 h 2057"/>
                <a:gd name="connsiteX2" fmla="*/ 11201 w 11201"/>
                <a:gd name="connsiteY2" fmla="*/ 2057 h 2057"/>
              </a:gdLst>
              <a:ahLst/>
              <a:cxnLst>
                <a:cxn ang="0">
                  <a:pos x="connsiteX0" y="connsiteY0"/>
                </a:cxn>
                <a:cxn ang="0">
                  <a:pos x="connsiteX1" y="connsiteY1"/>
                </a:cxn>
                <a:cxn ang="0">
                  <a:pos x="connsiteX2" y="connsiteY2"/>
                </a:cxn>
              </a:cxnLst>
              <a:rect l="l" t="t" r="r" b="b"/>
              <a:pathLst>
                <a:path w="11201" h="2057">
                  <a:moveTo>
                    <a:pt x="11201" y="2057"/>
                  </a:moveTo>
                  <a:cubicBezTo>
                    <a:pt x="7544" y="1600"/>
                    <a:pt x="3658" y="914"/>
                    <a:pt x="0" y="0"/>
                  </a:cubicBezTo>
                  <a:cubicBezTo>
                    <a:pt x="3886" y="685"/>
                    <a:pt x="7544" y="1371"/>
                    <a:pt x="11201" y="2057"/>
                  </a:cubicBezTo>
                  <a:close/>
                </a:path>
              </a:pathLst>
            </a:custGeom>
            <a:solidFill>
              <a:srgbClr val="FFFFFF"/>
            </a:solidFill>
            <a:ln w="2286" cap="flat">
              <a:noFill/>
              <a:prstDash val="solid"/>
              <a:miter/>
            </a:ln>
          </p:spPr>
          <p:txBody>
            <a:bodyPr rtlCol="0" anchor="ctr"/>
            <a:lstStyle/>
            <a:p>
              <a:endParaRPr lang="en-US"/>
            </a:p>
          </p:txBody>
        </p:sp>
        <p:sp>
          <p:nvSpPr>
            <p:cNvPr id="2051" name="Freeform 2043">
              <a:extLst>
                <a:ext uri="{FF2B5EF4-FFF2-40B4-BE49-F238E27FC236}">
                  <a16:creationId xmlns:a16="http://schemas.microsoft.com/office/drawing/2014/main" id="{0D3AC6DF-BDFC-3F85-F34C-58064B36711F}"/>
                </a:ext>
              </a:extLst>
            </p:cNvPr>
            <p:cNvSpPr/>
            <p:nvPr/>
          </p:nvSpPr>
          <p:spPr>
            <a:xfrm>
              <a:off x="3173248" y="4503877"/>
              <a:ext cx="1828" cy="1371"/>
            </a:xfrm>
            <a:custGeom>
              <a:avLst/>
              <a:gdLst>
                <a:gd name="connsiteX0" fmla="*/ 1829 w 1828"/>
                <a:gd name="connsiteY0" fmla="*/ 0 h 1371"/>
                <a:gd name="connsiteX1" fmla="*/ 0 w 1828"/>
                <a:gd name="connsiteY1" fmla="*/ 1372 h 1371"/>
                <a:gd name="connsiteX2" fmla="*/ 1829 w 1828"/>
                <a:gd name="connsiteY2" fmla="*/ 0 h 1371"/>
              </a:gdLst>
              <a:ahLst/>
              <a:cxnLst>
                <a:cxn ang="0">
                  <a:pos x="connsiteX0" y="connsiteY0"/>
                </a:cxn>
                <a:cxn ang="0">
                  <a:pos x="connsiteX1" y="connsiteY1"/>
                </a:cxn>
                <a:cxn ang="0">
                  <a:pos x="connsiteX2" y="connsiteY2"/>
                </a:cxn>
              </a:cxnLst>
              <a:rect l="l" t="t" r="r" b="b"/>
              <a:pathLst>
                <a:path w="1828" h="1371">
                  <a:moveTo>
                    <a:pt x="1829" y="0"/>
                  </a:moveTo>
                  <a:cubicBezTo>
                    <a:pt x="1143" y="457"/>
                    <a:pt x="686" y="914"/>
                    <a:pt x="0" y="1372"/>
                  </a:cubicBezTo>
                  <a:cubicBezTo>
                    <a:pt x="457" y="914"/>
                    <a:pt x="1143" y="457"/>
                    <a:pt x="1829" y="0"/>
                  </a:cubicBezTo>
                  <a:close/>
                </a:path>
              </a:pathLst>
            </a:custGeom>
            <a:solidFill>
              <a:srgbClr val="FFFFFF"/>
            </a:solidFill>
            <a:ln w="2286" cap="flat">
              <a:noFill/>
              <a:prstDash val="solid"/>
              <a:miter/>
            </a:ln>
          </p:spPr>
          <p:txBody>
            <a:bodyPr rtlCol="0" anchor="ctr"/>
            <a:lstStyle/>
            <a:p>
              <a:endParaRPr lang="en-US"/>
            </a:p>
          </p:txBody>
        </p:sp>
        <p:sp>
          <p:nvSpPr>
            <p:cNvPr id="2052" name="Freeform 2044">
              <a:extLst>
                <a:ext uri="{FF2B5EF4-FFF2-40B4-BE49-F238E27FC236}">
                  <a16:creationId xmlns:a16="http://schemas.microsoft.com/office/drawing/2014/main" id="{A433DAE3-8F9E-6C0A-C4B2-74F9C25A97CB}"/>
                </a:ext>
              </a:extLst>
            </p:cNvPr>
            <p:cNvSpPr/>
            <p:nvPr/>
          </p:nvSpPr>
          <p:spPr>
            <a:xfrm>
              <a:off x="3145588" y="4603089"/>
              <a:ext cx="2286" cy="7315"/>
            </a:xfrm>
            <a:custGeom>
              <a:avLst/>
              <a:gdLst>
                <a:gd name="connsiteX0" fmla="*/ 2286 w 2286"/>
                <a:gd name="connsiteY0" fmla="*/ 0 h 7315"/>
                <a:gd name="connsiteX1" fmla="*/ 0 w 2286"/>
                <a:gd name="connsiteY1" fmla="*/ 7315 h 7315"/>
                <a:gd name="connsiteX2" fmla="*/ 2286 w 2286"/>
                <a:gd name="connsiteY2" fmla="*/ 0 h 7315"/>
              </a:gdLst>
              <a:ahLst/>
              <a:cxnLst>
                <a:cxn ang="0">
                  <a:pos x="connsiteX0" y="connsiteY0"/>
                </a:cxn>
                <a:cxn ang="0">
                  <a:pos x="connsiteX1" y="connsiteY1"/>
                </a:cxn>
                <a:cxn ang="0">
                  <a:pos x="connsiteX2" y="connsiteY2"/>
                </a:cxn>
              </a:cxnLst>
              <a:rect l="l" t="t" r="r" b="b"/>
              <a:pathLst>
                <a:path w="2286" h="7315">
                  <a:moveTo>
                    <a:pt x="2286" y="0"/>
                  </a:moveTo>
                  <a:cubicBezTo>
                    <a:pt x="1829" y="2743"/>
                    <a:pt x="914" y="5029"/>
                    <a:pt x="0" y="7315"/>
                  </a:cubicBezTo>
                  <a:cubicBezTo>
                    <a:pt x="1143" y="5029"/>
                    <a:pt x="1829" y="2515"/>
                    <a:pt x="2286" y="0"/>
                  </a:cubicBezTo>
                  <a:close/>
                </a:path>
              </a:pathLst>
            </a:custGeom>
            <a:solidFill>
              <a:srgbClr val="FFFFFF"/>
            </a:solidFill>
            <a:ln w="2286" cap="flat">
              <a:noFill/>
              <a:prstDash val="solid"/>
              <a:miter/>
            </a:ln>
          </p:spPr>
          <p:txBody>
            <a:bodyPr rtlCol="0" anchor="ctr"/>
            <a:lstStyle/>
            <a:p>
              <a:endParaRPr lang="en-US"/>
            </a:p>
          </p:txBody>
        </p:sp>
        <p:sp>
          <p:nvSpPr>
            <p:cNvPr id="2053" name="Freeform 2045">
              <a:extLst>
                <a:ext uri="{FF2B5EF4-FFF2-40B4-BE49-F238E27FC236}">
                  <a16:creationId xmlns:a16="http://schemas.microsoft.com/office/drawing/2014/main" id="{14EB6CDC-6B9F-0F43-71F9-20134712244D}"/>
                </a:ext>
              </a:extLst>
            </p:cNvPr>
            <p:cNvSpPr/>
            <p:nvPr/>
          </p:nvSpPr>
          <p:spPr>
            <a:xfrm>
              <a:off x="3142159" y="4612690"/>
              <a:ext cx="2514" cy="4114"/>
            </a:xfrm>
            <a:custGeom>
              <a:avLst/>
              <a:gdLst>
                <a:gd name="connsiteX0" fmla="*/ 2515 w 2514"/>
                <a:gd name="connsiteY0" fmla="*/ 0 h 4114"/>
                <a:gd name="connsiteX1" fmla="*/ 0 w 2514"/>
                <a:gd name="connsiteY1" fmla="*/ 4115 h 4114"/>
                <a:gd name="connsiteX2" fmla="*/ 2515 w 2514"/>
                <a:gd name="connsiteY2" fmla="*/ 0 h 4114"/>
              </a:gdLst>
              <a:ahLst/>
              <a:cxnLst>
                <a:cxn ang="0">
                  <a:pos x="connsiteX0" y="connsiteY0"/>
                </a:cxn>
                <a:cxn ang="0">
                  <a:pos x="connsiteX1" y="connsiteY1"/>
                </a:cxn>
                <a:cxn ang="0">
                  <a:pos x="connsiteX2" y="connsiteY2"/>
                </a:cxn>
              </a:cxnLst>
              <a:rect l="l" t="t" r="r" b="b"/>
              <a:pathLst>
                <a:path w="2514" h="4114">
                  <a:moveTo>
                    <a:pt x="2515" y="0"/>
                  </a:moveTo>
                  <a:cubicBezTo>
                    <a:pt x="1829" y="1372"/>
                    <a:pt x="914" y="2743"/>
                    <a:pt x="0" y="4115"/>
                  </a:cubicBezTo>
                  <a:cubicBezTo>
                    <a:pt x="914" y="2743"/>
                    <a:pt x="1600" y="1372"/>
                    <a:pt x="2515" y="0"/>
                  </a:cubicBezTo>
                  <a:close/>
                </a:path>
              </a:pathLst>
            </a:custGeom>
            <a:solidFill>
              <a:srgbClr val="FFFFFF"/>
            </a:solidFill>
            <a:ln w="2286" cap="flat">
              <a:noFill/>
              <a:prstDash val="solid"/>
              <a:miter/>
            </a:ln>
          </p:spPr>
          <p:txBody>
            <a:bodyPr rtlCol="0" anchor="ctr"/>
            <a:lstStyle/>
            <a:p>
              <a:endParaRPr lang="en-US"/>
            </a:p>
          </p:txBody>
        </p:sp>
        <p:sp>
          <p:nvSpPr>
            <p:cNvPr id="2054" name="Freeform 2046">
              <a:extLst>
                <a:ext uri="{FF2B5EF4-FFF2-40B4-BE49-F238E27FC236}">
                  <a16:creationId xmlns:a16="http://schemas.microsoft.com/office/drawing/2014/main" id="{08603C0B-70E5-2119-A416-AEED73802D68}"/>
                </a:ext>
              </a:extLst>
            </p:cNvPr>
            <p:cNvSpPr/>
            <p:nvPr/>
          </p:nvSpPr>
          <p:spPr>
            <a:xfrm>
              <a:off x="3146731" y="4576800"/>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686"/>
                    <a:pt x="229" y="1143"/>
                    <a:pt x="229"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2055" name="Freeform 2047">
              <a:extLst>
                <a:ext uri="{FF2B5EF4-FFF2-40B4-BE49-F238E27FC236}">
                  <a16:creationId xmlns:a16="http://schemas.microsoft.com/office/drawing/2014/main" id="{269FCF6C-779D-5E54-72A3-F280EB9DC51E}"/>
                </a:ext>
              </a:extLst>
            </p:cNvPr>
            <p:cNvSpPr/>
            <p:nvPr/>
          </p:nvSpPr>
          <p:spPr>
            <a:xfrm>
              <a:off x="3146045" y="4568571"/>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2056" name="Freeform 2048">
              <a:extLst>
                <a:ext uri="{FF2B5EF4-FFF2-40B4-BE49-F238E27FC236}">
                  <a16:creationId xmlns:a16="http://schemas.microsoft.com/office/drawing/2014/main" id="{9A210CE9-975A-D1E4-BD12-61CF121E62B9}"/>
                </a:ext>
              </a:extLst>
            </p:cNvPr>
            <p:cNvSpPr/>
            <p:nvPr/>
          </p:nvSpPr>
          <p:spPr>
            <a:xfrm>
              <a:off x="3153132" y="45281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372"/>
                    <a:pt x="0" y="1829"/>
                  </a:cubicBezTo>
                  <a:cubicBezTo>
                    <a:pt x="229"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2057" name="Freeform 2049">
              <a:extLst>
                <a:ext uri="{FF2B5EF4-FFF2-40B4-BE49-F238E27FC236}">
                  <a16:creationId xmlns:a16="http://schemas.microsoft.com/office/drawing/2014/main" id="{AD1350B1-FCF3-36DA-8A24-ED87FE9D3F79}"/>
                </a:ext>
              </a:extLst>
            </p:cNvPr>
            <p:cNvSpPr/>
            <p:nvPr/>
          </p:nvSpPr>
          <p:spPr>
            <a:xfrm>
              <a:off x="3146045" y="4571542"/>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0" y="1143"/>
                    <a:pt x="229" y="1600"/>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2058" name="Freeform 2050">
              <a:extLst>
                <a:ext uri="{FF2B5EF4-FFF2-40B4-BE49-F238E27FC236}">
                  <a16:creationId xmlns:a16="http://schemas.microsoft.com/office/drawing/2014/main" id="{6C51C7A7-ECED-8DF5-369B-E8984DCF0F0B}"/>
                </a:ext>
              </a:extLst>
            </p:cNvPr>
            <p:cNvSpPr/>
            <p:nvPr/>
          </p:nvSpPr>
          <p:spPr>
            <a:xfrm>
              <a:off x="3070378" y="4636008"/>
              <a:ext cx="11887" cy="685"/>
            </a:xfrm>
            <a:custGeom>
              <a:avLst/>
              <a:gdLst>
                <a:gd name="connsiteX0" fmla="*/ 11887 w 11887"/>
                <a:gd name="connsiteY0" fmla="*/ 686 h 685"/>
                <a:gd name="connsiteX1" fmla="*/ 0 w 11887"/>
                <a:gd name="connsiteY1" fmla="*/ 0 h 685"/>
                <a:gd name="connsiteX2" fmla="*/ 11887 w 11887"/>
                <a:gd name="connsiteY2" fmla="*/ 686 h 685"/>
              </a:gdLst>
              <a:ahLst/>
              <a:cxnLst>
                <a:cxn ang="0">
                  <a:pos x="connsiteX0" y="connsiteY0"/>
                </a:cxn>
                <a:cxn ang="0">
                  <a:pos x="connsiteX1" y="connsiteY1"/>
                </a:cxn>
                <a:cxn ang="0">
                  <a:pos x="connsiteX2" y="connsiteY2"/>
                </a:cxn>
              </a:cxnLst>
              <a:rect l="l" t="t" r="r" b="b"/>
              <a:pathLst>
                <a:path w="11887" h="685">
                  <a:moveTo>
                    <a:pt x="11887" y="686"/>
                  </a:moveTo>
                  <a:cubicBezTo>
                    <a:pt x="8001" y="686"/>
                    <a:pt x="3886" y="457"/>
                    <a:pt x="0" y="0"/>
                  </a:cubicBezTo>
                  <a:cubicBezTo>
                    <a:pt x="3886" y="229"/>
                    <a:pt x="7772" y="457"/>
                    <a:pt x="11887" y="686"/>
                  </a:cubicBezTo>
                  <a:close/>
                </a:path>
              </a:pathLst>
            </a:custGeom>
            <a:solidFill>
              <a:srgbClr val="FFFFFF"/>
            </a:solidFill>
            <a:ln w="2286" cap="flat">
              <a:noFill/>
              <a:prstDash val="solid"/>
              <a:miter/>
            </a:ln>
          </p:spPr>
          <p:txBody>
            <a:bodyPr rtlCol="0" anchor="ctr"/>
            <a:lstStyle/>
            <a:p>
              <a:endParaRPr lang="en-US"/>
            </a:p>
          </p:txBody>
        </p:sp>
        <p:sp>
          <p:nvSpPr>
            <p:cNvPr id="2059" name="Freeform 2051">
              <a:extLst>
                <a:ext uri="{FF2B5EF4-FFF2-40B4-BE49-F238E27FC236}">
                  <a16:creationId xmlns:a16="http://schemas.microsoft.com/office/drawing/2014/main" id="{3DD1A721-6A2B-0610-ABE7-C1ECA304FDED}"/>
                </a:ext>
              </a:extLst>
            </p:cNvPr>
            <p:cNvSpPr/>
            <p:nvPr/>
          </p:nvSpPr>
          <p:spPr>
            <a:xfrm>
              <a:off x="3003856" y="4619777"/>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0"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2060" name="Freeform 2052">
              <a:extLst>
                <a:ext uri="{FF2B5EF4-FFF2-40B4-BE49-F238E27FC236}">
                  <a16:creationId xmlns:a16="http://schemas.microsoft.com/office/drawing/2014/main" id="{2A36309F-5165-D03D-CF31-9ADE539E9866}"/>
                </a:ext>
              </a:extLst>
            </p:cNvPr>
            <p:cNvSpPr/>
            <p:nvPr/>
          </p:nvSpPr>
          <p:spPr>
            <a:xfrm>
              <a:off x="3001113" y="4618405"/>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457" y="229"/>
                    <a:pt x="0" y="0"/>
                  </a:cubicBezTo>
                  <a:cubicBezTo>
                    <a:pt x="457"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2061" name="Freeform 2053">
              <a:extLst>
                <a:ext uri="{FF2B5EF4-FFF2-40B4-BE49-F238E27FC236}">
                  <a16:creationId xmlns:a16="http://schemas.microsoft.com/office/drawing/2014/main" id="{0E1F5AC1-832B-909F-8BA6-AD9D8CC582E3}"/>
                </a:ext>
              </a:extLst>
            </p:cNvPr>
            <p:cNvSpPr/>
            <p:nvPr/>
          </p:nvSpPr>
          <p:spPr>
            <a:xfrm>
              <a:off x="3051633" y="4633493"/>
              <a:ext cx="1828" cy="228"/>
            </a:xfrm>
            <a:custGeom>
              <a:avLst/>
              <a:gdLst>
                <a:gd name="connsiteX0" fmla="*/ 1829 w 1828"/>
                <a:gd name="connsiteY0" fmla="*/ 229 h 228"/>
                <a:gd name="connsiteX1" fmla="*/ 0 w 1828"/>
                <a:gd name="connsiteY1" fmla="*/ 0 h 228"/>
                <a:gd name="connsiteX2" fmla="*/ 1829 w 1828"/>
                <a:gd name="connsiteY2" fmla="*/ 229 h 228"/>
              </a:gdLst>
              <a:ahLst/>
              <a:cxnLst>
                <a:cxn ang="0">
                  <a:pos x="connsiteX0" y="connsiteY0"/>
                </a:cxn>
                <a:cxn ang="0">
                  <a:pos x="connsiteX1" y="connsiteY1"/>
                </a:cxn>
                <a:cxn ang="0">
                  <a:pos x="connsiteX2" y="connsiteY2"/>
                </a:cxn>
              </a:cxnLst>
              <a:rect l="l" t="t" r="r" b="b"/>
              <a:pathLst>
                <a:path w="1828" h="228">
                  <a:moveTo>
                    <a:pt x="1829" y="229"/>
                  </a:moveTo>
                  <a:cubicBezTo>
                    <a:pt x="1143" y="229"/>
                    <a:pt x="686" y="0"/>
                    <a:pt x="0" y="0"/>
                  </a:cubicBezTo>
                  <a:cubicBezTo>
                    <a:pt x="686" y="0"/>
                    <a:pt x="1372" y="229"/>
                    <a:pt x="1829" y="229"/>
                  </a:cubicBezTo>
                  <a:close/>
                </a:path>
              </a:pathLst>
            </a:custGeom>
            <a:solidFill>
              <a:srgbClr val="FFFFFF"/>
            </a:solidFill>
            <a:ln w="2286" cap="flat">
              <a:noFill/>
              <a:prstDash val="solid"/>
              <a:miter/>
            </a:ln>
          </p:spPr>
          <p:txBody>
            <a:bodyPr rtlCol="0" anchor="ctr"/>
            <a:lstStyle/>
            <a:p>
              <a:endParaRPr lang="en-US"/>
            </a:p>
          </p:txBody>
        </p:sp>
        <p:sp>
          <p:nvSpPr>
            <p:cNvPr id="2062" name="Freeform 2054">
              <a:extLst>
                <a:ext uri="{FF2B5EF4-FFF2-40B4-BE49-F238E27FC236}">
                  <a16:creationId xmlns:a16="http://schemas.microsoft.com/office/drawing/2014/main" id="{931399AF-3246-7198-8FE9-AACEA6149FD5}"/>
                </a:ext>
              </a:extLst>
            </p:cNvPr>
            <p:cNvSpPr/>
            <p:nvPr/>
          </p:nvSpPr>
          <p:spPr>
            <a:xfrm>
              <a:off x="3028316" y="4628007"/>
              <a:ext cx="2514" cy="685"/>
            </a:xfrm>
            <a:custGeom>
              <a:avLst/>
              <a:gdLst>
                <a:gd name="connsiteX0" fmla="*/ 2515 w 2514"/>
                <a:gd name="connsiteY0" fmla="*/ 686 h 685"/>
                <a:gd name="connsiteX1" fmla="*/ 0 w 2514"/>
                <a:gd name="connsiteY1" fmla="*/ 0 h 685"/>
                <a:gd name="connsiteX2" fmla="*/ 2515 w 2514"/>
                <a:gd name="connsiteY2" fmla="*/ 686 h 685"/>
              </a:gdLst>
              <a:ahLst/>
              <a:cxnLst>
                <a:cxn ang="0">
                  <a:pos x="connsiteX0" y="connsiteY0"/>
                </a:cxn>
                <a:cxn ang="0">
                  <a:pos x="connsiteX1" y="connsiteY1"/>
                </a:cxn>
                <a:cxn ang="0">
                  <a:pos x="connsiteX2" y="connsiteY2"/>
                </a:cxn>
              </a:cxnLst>
              <a:rect l="l" t="t" r="r" b="b"/>
              <a:pathLst>
                <a:path w="2514" h="685">
                  <a:moveTo>
                    <a:pt x="2515" y="686"/>
                  </a:moveTo>
                  <a:cubicBezTo>
                    <a:pt x="1600" y="457"/>
                    <a:pt x="914" y="229"/>
                    <a:pt x="0" y="0"/>
                  </a:cubicBezTo>
                  <a:cubicBezTo>
                    <a:pt x="914" y="229"/>
                    <a:pt x="1600" y="457"/>
                    <a:pt x="2515" y="686"/>
                  </a:cubicBezTo>
                  <a:close/>
                </a:path>
              </a:pathLst>
            </a:custGeom>
            <a:solidFill>
              <a:srgbClr val="FFFFFF"/>
            </a:solidFill>
            <a:ln w="2286" cap="flat">
              <a:noFill/>
              <a:prstDash val="solid"/>
              <a:miter/>
            </a:ln>
          </p:spPr>
          <p:txBody>
            <a:bodyPr rtlCol="0" anchor="ctr"/>
            <a:lstStyle/>
            <a:p>
              <a:endParaRPr lang="en-US"/>
            </a:p>
          </p:txBody>
        </p:sp>
        <p:sp>
          <p:nvSpPr>
            <p:cNvPr id="2063" name="Freeform 2055">
              <a:extLst>
                <a:ext uri="{FF2B5EF4-FFF2-40B4-BE49-F238E27FC236}">
                  <a16:creationId xmlns:a16="http://schemas.microsoft.com/office/drawing/2014/main" id="{4C33FCF1-5A7B-D0F6-AE75-FF5225D5C225}"/>
                </a:ext>
              </a:extLst>
            </p:cNvPr>
            <p:cNvSpPr/>
            <p:nvPr/>
          </p:nvSpPr>
          <p:spPr>
            <a:xfrm>
              <a:off x="3146274" y="4574057"/>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229" y="1143"/>
                    <a:pt x="229" y="1600"/>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2064" name="Freeform 2056">
              <a:extLst>
                <a:ext uri="{FF2B5EF4-FFF2-40B4-BE49-F238E27FC236}">
                  <a16:creationId xmlns:a16="http://schemas.microsoft.com/office/drawing/2014/main" id="{0A693FD8-B3A0-97CB-DC08-E36656566179}"/>
                </a:ext>
              </a:extLst>
            </p:cNvPr>
            <p:cNvSpPr/>
            <p:nvPr/>
          </p:nvSpPr>
          <p:spPr>
            <a:xfrm>
              <a:off x="3148102" y="45431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0" y="1143"/>
                    <a:pt x="229" y="457"/>
                    <a:pt x="457" y="0"/>
                  </a:cubicBezTo>
                  <a:close/>
                </a:path>
              </a:pathLst>
            </a:custGeom>
            <a:solidFill>
              <a:srgbClr val="FFFFFF"/>
            </a:solidFill>
            <a:ln w="2286" cap="flat">
              <a:noFill/>
              <a:prstDash val="solid"/>
              <a:miter/>
            </a:ln>
          </p:spPr>
          <p:txBody>
            <a:bodyPr rtlCol="0" anchor="ctr"/>
            <a:lstStyle/>
            <a:p>
              <a:endParaRPr lang="en-US"/>
            </a:p>
          </p:txBody>
        </p:sp>
        <p:sp>
          <p:nvSpPr>
            <p:cNvPr id="2065" name="Freeform 2057">
              <a:extLst>
                <a:ext uri="{FF2B5EF4-FFF2-40B4-BE49-F238E27FC236}">
                  <a16:creationId xmlns:a16="http://schemas.microsoft.com/office/drawing/2014/main" id="{940AE314-F2A9-B343-9A71-11AA77507E7E}"/>
                </a:ext>
              </a:extLst>
            </p:cNvPr>
            <p:cNvSpPr/>
            <p:nvPr/>
          </p:nvSpPr>
          <p:spPr>
            <a:xfrm>
              <a:off x="3149017" y="4539538"/>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0" y="1143"/>
                    <a:pt x="0" y="1829"/>
                  </a:cubicBezTo>
                  <a:cubicBezTo>
                    <a:pt x="0" y="1372"/>
                    <a:pt x="229" y="686"/>
                    <a:pt x="457" y="0"/>
                  </a:cubicBezTo>
                  <a:close/>
                </a:path>
              </a:pathLst>
            </a:custGeom>
            <a:solidFill>
              <a:srgbClr val="FFFFFF"/>
            </a:solidFill>
            <a:ln w="2286" cap="flat">
              <a:noFill/>
              <a:prstDash val="solid"/>
              <a:miter/>
            </a:ln>
          </p:spPr>
          <p:txBody>
            <a:bodyPr rtlCol="0" anchor="ctr"/>
            <a:lstStyle/>
            <a:p>
              <a:endParaRPr lang="en-US"/>
            </a:p>
          </p:txBody>
        </p:sp>
        <p:sp>
          <p:nvSpPr>
            <p:cNvPr id="2066" name="Freeform 2058">
              <a:extLst>
                <a:ext uri="{FF2B5EF4-FFF2-40B4-BE49-F238E27FC236}">
                  <a16:creationId xmlns:a16="http://schemas.microsoft.com/office/drawing/2014/main" id="{BFD7FFF0-BFD0-CD3A-5394-86CCC735DCEB}"/>
                </a:ext>
              </a:extLst>
            </p:cNvPr>
            <p:cNvSpPr/>
            <p:nvPr/>
          </p:nvSpPr>
          <p:spPr>
            <a:xfrm>
              <a:off x="3151303" y="4531537"/>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2067" name="Freeform 2059">
              <a:extLst>
                <a:ext uri="{FF2B5EF4-FFF2-40B4-BE49-F238E27FC236}">
                  <a16:creationId xmlns:a16="http://schemas.microsoft.com/office/drawing/2014/main" id="{1ECB3D9F-EBA9-4B6F-75E8-21DB5BA0E92B}"/>
                </a:ext>
              </a:extLst>
            </p:cNvPr>
            <p:cNvSpPr/>
            <p:nvPr/>
          </p:nvSpPr>
          <p:spPr>
            <a:xfrm>
              <a:off x="3149931" y="4535881"/>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2068" name="Freeform 2060">
              <a:extLst>
                <a:ext uri="{FF2B5EF4-FFF2-40B4-BE49-F238E27FC236}">
                  <a16:creationId xmlns:a16="http://schemas.microsoft.com/office/drawing/2014/main" id="{7196E42B-7C06-E00B-B4EE-D8A512435576}"/>
                </a:ext>
              </a:extLst>
            </p:cNvPr>
            <p:cNvSpPr/>
            <p:nvPr/>
          </p:nvSpPr>
          <p:spPr>
            <a:xfrm>
              <a:off x="3145816" y="456559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2069" name="Freeform 2061">
              <a:extLst>
                <a:ext uri="{FF2B5EF4-FFF2-40B4-BE49-F238E27FC236}">
                  <a16:creationId xmlns:a16="http://schemas.microsoft.com/office/drawing/2014/main" id="{91E25688-3529-2700-A03D-AE77DE62DEDF}"/>
                </a:ext>
              </a:extLst>
            </p:cNvPr>
            <p:cNvSpPr/>
            <p:nvPr/>
          </p:nvSpPr>
          <p:spPr>
            <a:xfrm>
              <a:off x="3147188" y="45463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229" y="1143"/>
                    <a:pt x="457" y="686"/>
                    <a:pt x="457" y="0"/>
                  </a:cubicBezTo>
                  <a:close/>
                </a:path>
              </a:pathLst>
            </a:custGeom>
            <a:solidFill>
              <a:srgbClr val="FFFFFF"/>
            </a:solidFill>
            <a:ln w="2286" cap="flat">
              <a:noFill/>
              <a:prstDash val="solid"/>
              <a:miter/>
            </a:ln>
          </p:spPr>
          <p:txBody>
            <a:bodyPr rtlCol="0" anchor="ctr"/>
            <a:lstStyle/>
            <a:p>
              <a:endParaRPr lang="en-US"/>
            </a:p>
          </p:txBody>
        </p:sp>
        <p:sp>
          <p:nvSpPr>
            <p:cNvPr id="2070" name="Freeform 2062">
              <a:extLst>
                <a:ext uri="{FF2B5EF4-FFF2-40B4-BE49-F238E27FC236}">
                  <a16:creationId xmlns:a16="http://schemas.microsoft.com/office/drawing/2014/main" id="{81F03FA6-B986-2515-647D-80607D7F9AC7}"/>
                </a:ext>
              </a:extLst>
            </p:cNvPr>
            <p:cNvSpPr/>
            <p:nvPr/>
          </p:nvSpPr>
          <p:spPr>
            <a:xfrm>
              <a:off x="3145943" y="4559427"/>
              <a:ext cx="101" cy="1600"/>
            </a:xfrm>
            <a:custGeom>
              <a:avLst/>
              <a:gdLst>
                <a:gd name="connsiteX0" fmla="*/ 102 w 101"/>
                <a:gd name="connsiteY0" fmla="*/ 0 h 1600"/>
                <a:gd name="connsiteX1" fmla="*/ 102 w 101"/>
                <a:gd name="connsiteY1" fmla="*/ 1600 h 1600"/>
                <a:gd name="connsiteX2" fmla="*/ 102 w 101"/>
                <a:gd name="connsiteY2" fmla="*/ 0 h 1600"/>
              </a:gdLst>
              <a:ahLst/>
              <a:cxnLst>
                <a:cxn ang="0">
                  <a:pos x="connsiteX0" y="connsiteY0"/>
                </a:cxn>
                <a:cxn ang="0">
                  <a:pos x="connsiteX1" y="connsiteY1"/>
                </a:cxn>
                <a:cxn ang="0">
                  <a:pos x="connsiteX2" y="connsiteY2"/>
                </a:cxn>
              </a:cxnLst>
              <a:rect l="l" t="t" r="r" b="b"/>
              <a:pathLst>
                <a:path w="101" h="1600">
                  <a:moveTo>
                    <a:pt x="102" y="0"/>
                  </a:moveTo>
                  <a:cubicBezTo>
                    <a:pt x="102" y="457"/>
                    <a:pt x="102" y="1143"/>
                    <a:pt x="102" y="1600"/>
                  </a:cubicBezTo>
                  <a:cubicBezTo>
                    <a:pt x="-127" y="1143"/>
                    <a:pt x="102" y="686"/>
                    <a:pt x="102" y="0"/>
                  </a:cubicBezTo>
                  <a:close/>
                </a:path>
              </a:pathLst>
            </a:custGeom>
            <a:solidFill>
              <a:srgbClr val="FFFFFF"/>
            </a:solidFill>
            <a:ln w="2286" cap="flat">
              <a:noFill/>
              <a:prstDash val="solid"/>
              <a:miter/>
            </a:ln>
          </p:spPr>
          <p:txBody>
            <a:bodyPr rtlCol="0" anchor="ctr"/>
            <a:lstStyle/>
            <a:p>
              <a:endParaRPr lang="en-US"/>
            </a:p>
          </p:txBody>
        </p:sp>
        <p:sp>
          <p:nvSpPr>
            <p:cNvPr id="2071" name="Freeform 2063">
              <a:extLst>
                <a:ext uri="{FF2B5EF4-FFF2-40B4-BE49-F238E27FC236}">
                  <a16:creationId xmlns:a16="http://schemas.microsoft.com/office/drawing/2014/main" id="{FA3BCBBB-BABD-F352-233A-6FB30520FC81}"/>
                </a:ext>
              </a:extLst>
            </p:cNvPr>
            <p:cNvSpPr/>
            <p:nvPr/>
          </p:nvSpPr>
          <p:spPr>
            <a:xfrm>
              <a:off x="3146731" y="4549825"/>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0" y="1143"/>
                    <a:pt x="229" y="457"/>
                    <a:pt x="229" y="0"/>
                  </a:cubicBezTo>
                  <a:close/>
                </a:path>
              </a:pathLst>
            </a:custGeom>
            <a:solidFill>
              <a:srgbClr val="FFFFFF"/>
            </a:solidFill>
            <a:ln w="2286" cap="flat">
              <a:noFill/>
              <a:prstDash val="solid"/>
              <a:miter/>
            </a:ln>
          </p:spPr>
          <p:txBody>
            <a:bodyPr rtlCol="0" anchor="ctr"/>
            <a:lstStyle/>
            <a:p>
              <a:endParaRPr lang="en-US"/>
            </a:p>
          </p:txBody>
        </p:sp>
        <p:sp>
          <p:nvSpPr>
            <p:cNvPr id="2072" name="Freeform 2064">
              <a:extLst>
                <a:ext uri="{FF2B5EF4-FFF2-40B4-BE49-F238E27FC236}">
                  <a16:creationId xmlns:a16="http://schemas.microsoft.com/office/drawing/2014/main" id="{0100FB9A-B892-2A14-A8E9-8CDD3D487EF2}"/>
                </a:ext>
              </a:extLst>
            </p:cNvPr>
            <p:cNvSpPr/>
            <p:nvPr/>
          </p:nvSpPr>
          <p:spPr>
            <a:xfrm>
              <a:off x="3146045" y="455645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229" y="1143"/>
                    <a:pt x="0" y="1600"/>
                  </a:cubicBezTo>
                  <a:cubicBezTo>
                    <a:pt x="0" y="1143"/>
                    <a:pt x="0" y="457"/>
                    <a:pt x="229" y="0"/>
                  </a:cubicBezTo>
                  <a:close/>
                </a:path>
              </a:pathLst>
            </a:custGeom>
            <a:solidFill>
              <a:srgbClr val="FFFFFF"/>
            </a:solidFill>
            <a:ln w="2286" cap="flat">
              <a:noFill/>
              <a:prstDash val="solid"/>
              <a:miter/>
            </a:ln>
          </p:spPr>
          <p:txBody>
            <a:bodyPr rtlCol="0" anchor="ctr"/>
            <a:lstStyle/>
            <a:p>
              <a:endParaRPr lang="en-US"/>
            </a:p>
          </p:txBody>
        </p:sp>
        <p:sp>
          <p:nvSpPr>
            <p:cNvPr id="2073" name="Freeform 2065">
              <a:extLst>
                <a:ext uri="{FF2B5EF4-FFF2-40B4-BE49-F238E27FC236}">
                  <a16:creationId xmlns:a16="http://schemas.microsoft.com/office/drawing/2014/main" id="{9B6D25D5-3A8B-A861-D5A3-C9DEEEA542DA}"/>
                </a:ext>
              </a:extLst>
            </p:cNvPr>
            <p:cNvSpPr/>
            <p:nvPr/>
          </p:nvSpPr>
          <p:spPr>
            <a:xfrm>
              <a:off x="3146274" y="4553026"/>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2074" name="Freeform 2066">
              <a:extLst>
                <a:ext uri="{FF2B5EF4-FFF2-40B4-BE49-F238E27FC236}">
                  <a16:creationId xmlns:a16="http://schemas.microsoft.com/office/drawing/2014/main" id="{76139F72-E456-B1DF-BD3D-4EB6F2B26506}"/>
                </a:ext>
              </a:extLst>
            </p:cNvPr>
            <p:cNvSpPr/>
            <p:nvPr/>
          </p:nvSpPr>
          <p:spPr>
            <a:xfrm>
              <a:off x="3111755" y="5181447"/>
              <a:ext cx="1143" cy="2743"/>
            </a:xfrm>
            <a:custGeom>
              <a:avLst/>
              <a:gdLst>
                <a:gd name="connsiteX0" fmla="*/ 1143 w 1143"/>
                <a:gd name="connsiteY0" fmla="*/ 2743 h 2743"/>
                <a:gd name="connsiteX1" fmla="*/ 0 w 1143"/>
                <a:gd name="connsiteY1" fmla="*/ 0 h 2743"/>
                <a:gd name="connsiteX2" fmla="*/ 1143 w 1143"/>
                <a:gd name="connsiteY2" fmla="*/ 2743 h 2743"/>
              </a:gdLst>
              <a:ahLst/>
              <a:cxnLst>
                <a:cxn ang="0">
                  <a:pos x="connsiteX0" y="connsiteY0"/>
                </a:cxn>
                <a:cxn ang="0">
                  <a:pos x="connsiteX1" y="connsiteY1"/>
                </a:cxn>
                <a:cxn ang="0">
                  <a:pos x="connsiteX2" y="connsiteY2"/>
                </a:cxn>
              </a:cxnLst>
              <a:rect l="l" t="t" r="r" b="b"/>
              <a:pathLst>
                <a:path w="1143" h="2743">
                  <a:moveTo>
                    <a:pt x="1143" y="2743"/>
                  </a:moveTo>
                  <a:cubicBezTo>
                    <a:pt x="686" y="1828"/>
                    <a:pt x="457" y="914"/>
                    <a:pt x="0" y="0"/>
                  </a:cubicBezTo>
                  <a:cubicBezTo>
                    <a:pt x="457" y="914"/>
                    <a:pt x="686" y="1828"/>
                    <a:pt x="1143" y="2743"/>
                  </a:cubicBezTo>
                  <a:close/>
                </a:path>
              </a:pathLst>
            </a:custGeom>
            <a:solidFill>
              <a:srgbClr val="FFFFFF"/>
            </a:solidFill>
            <a:ln w="2286" cap="flat">
              <a:noFill/>
              <a:prstDash val="solid"/>
              <a:miter/>
            </a:ln>
          </p:spPr>
          <p:txBody>
            <a:bodyPr rtlCol="0" anchor="ctr"/>
            <a:lstStyle/>
            <a:p>
              <a:endParaRPr lang="en-US"/>
            </a:p>
          </p:txBody>
        </p:sp>
        <p:sp>
          <p:nvSpPr>
            <p:cNvPr id="2075" name="Freeform 2067">
              <a:extLst>
                <a:ext uri="{FF2B5EF4-FFF2-40B4-BE49-F238E27FC236}">
                  <a16:creationId xmlns:a16="http://schemas.microsoft.com/office/drawing/2014/main" id="{499B1D08-1EB1-B5B3-EE15-9E61BE012820}"/>
                </a:ext>
              </a:extLst>
            </p:cNvPr>
            <p:cNvSpPr/>
            <p:nvPr/>
          </p:nvSpPr>
          <p:spPr>
            <a:xfrm>
              <a:off x="3328468" y="515081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229"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2076" name="Freeform 2068">
              <a:extLst>
                <a:ext uri="{FF2B5EF4-FFF2-40B4-BE49-F238E27FC236}">
                  <a16:creationId xmlns:a16="http://schemas.microsoft.com/office/drawing/2014/main" id="{947EF667-BF9B-9682-994F-3CFE1A350B26}"/>
                </a:ext>
              </a:extLst>
            </p:cNvPr>
            <p:cNvSpPr/>
            <p:nvPr/>
          </p:nvSpPr>
          <p:spPr>
            <a:xfrm>
              <a:off x="3324810" y="5168646"/>
              <a:ext cx="685" cy="2057"/>
            </a:xfrm>
            <a:custGeom>
              <a:avLst/>
              <a:gdLst>
                <a:gd name="connsiteX0" fmla="*/ 686 w 685"/>
                <a:gd name="connsiteY0" fmla="*/ 0 h 2057"/>
                <a:gd name="connsiteX1" fmla="*/ 0 w 685"/>
                <a:gd name="connsiteY1" fmla="*/ 2057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7"/>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2077" name="Freeform 2069">
              <a:extLst>
                <a:ext uri="{FF2B5EF4-FFF2-40B4-BE49-F238E27FC236}">
                  <a16:creationId xmlns:a16="http://schemas.microsoft.com/office/drawing/2014/main" id="{D60B0706-BD1B-868B-1703-4F18551653E7}"/>
                </a:ext>
              </a:extLst>
            </p:cNvPr>
            <p:cNvSpPr/>
            <p:nvPr/>
          </p:nvSpPr>
          <p:spPr>
            <a:xfrm>
              <a:off x="3323439" y="5172989"/>
              <a:ext cx="685" cy="2057"/>
            </a:xfrm>
            <a:custGeom>
              <a:avLst/>
              <a:gdLst>
                <a:gd name="connsiteX0" fmla="*/ 686 w 685"/>
                <a:gd name="connsiteY0" fmla="*/ 0 h 2057"/>
                <a:gd name="connsiteX1" fmla="*/ 0 w 685"/>
                <a:gd name="connsiteY1" fmla="*/ 2058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8"/>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2078" name="Freeform 2070">
              <a:extLst>
                <a:ext uri="{FF2B5EF4-FFF2-40B4-BE49-F238E27FC236}">
                  <a16:creationId xmlns:a16="http://schemas.microsoft.com/office/drawing/2014/main" id="{89E40527-7D74-C82C-99EE-CC19AF3268AF}"/>
                </a:ext>
              </a:extLst>
            </p:cNvPr>
            <p:cNvSpPr/>
            <p:nvPr/>
          </p:nvSpPr>
          <p:spPr>
            <a:xfrm>
              <a:off x="3326182" y="5164074"/>
              <a:ext cx="457" cy="2057"/>
            </a:xfrm>
            <a:custGeom>
              <a:avLst/>
              <a:gdLst>
                <a:gd name="connsiteX0" fmla="*/ 457 w 457"/>
                <a:gd name="connsiteY0" fmla="*/ 0 h 2057"/>
                <a:gd name="connsiteX1" fmla="*/ 0 w 457"/>
                <a:gd name="connsiteY1" fmla="*/ 2057 h 2057"/>
                <a:gd name="connsiteX2" fmla="*/ 457 w 457"/>
                <a:gd name="connsiteY2" fmla="*/ 0 h 2057"/>
              </a:gdLst>
              <a:ahLst/>
              <a:cxnLst>
                <a:cxn ang="0">
                  <a:pos x="connsiteX0" y="connsiteY0"/>
                </a:cxn>
                <a:cxn ang="0">
                  <a:pos x="connsiteX1" y="connsiteY1"/>
                </a:cxn>
                <a:cxn ang="0">
                  <a:pos x="connsiteX2" y="connsiteY2"/>
                </a:cxn>
              </a:cxnLst>
              <a:rect l="l" t="t" r="r" b="b"/>
              <a:pathLst>
                <a:path w="457" h="2057">
                  <a:moveTo>
                    <a:pt x="457" y="0"/>
                  </a:moveTo>
                  <a:cubicBezTo>
                    <a:pt x="229" y="686"/>
                    <a:pt x="229" y="1372"/>
                    <a:pt x="0" y="2057"/>
                  </a:cubicBezTo>
                  <a:cubicBezTo>
                    <a:pt x="229" y="1600"/>
                    <a:pt x="457" y="686"/>
                    <a:pt x="457" y="0"/>
                  </a:cubicBezTo>
                  <a:close/>
                </a:path>
              </a:pathLst>
            </a:custGeom>
            <a:solidFill>
              <a:srgbClr val="FFFFFF"/>
            </a:solidFill>
            <a:ln w="2286" cap="flat">
              <a:noFill/>
              <a:prstDash val="solid"/>
              <a:miter/>
            </a:ln>
          </p:spPr>
          <p:txBody>
            <a:bodyPr rtlCol="0" anchor="ctr"/>
            <a:lstStyle/>
            <a:p>
              <a:endParaRPr lang="en-US"/>
            </a:p>
          </p:txBody>
        </p:sp>
        <p:sp>
          <p:nvSpPr>
            <p:cNvPr id="2079" name="Freeform 2071">
              <a:extLst>
                <a:ext uri="{FF2B5EF4-FFF2-40B4-BE49-F238E27FC236}">
                  <a16:creationId xmlns:a16="http://schemas.microsoft.com/office/drawing/2014/main" id="{8453F6E5-58C3-C6CB-7BDB-4945E83B6DCC}"/>
                </a:ext>
              </a:extLst>
            </p:cNvPr>
            <p:cNvSpPr/>
            <p:nvPr/>
          </p:nvSpPr>
          <p:spPr>
            <a:xfrm>
              <a:off x="3328011" y="5155158"/>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5"/>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2080" name="Freeform 2072">
              <a:extLst>
                <a:ext uri="{FF2B5EF4-FFF2-40B4-BE49-F238E27FC236}">
                  <a16:creationId xmlns:a16="http://schemas.microsoft.com/office/drawing/2014/main" id="{D2D76210-7BAD-2FDC-1B2D-A9B058FA1EE3}"/>
                </a:ext>
              </a:extLst>
            </p:cNvPr>
            <p:cNvSpPr/>
            <p:nvPr/>
          </p:nvSpPr>
          <p:spPr>
            <a:xfrm>
              <a:off x="3327096" y="5159730"/>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5"/>
                    <a:pt x="229" y="1371"/>
                    <a:pt x="0" y="2286"/>
                  </a:cubicBezTo>
                  <a:cubicBezTo>
                    <a:pt x="229" y="1371"/>
                    <a:pt x="457" y="685"/>
                    <a:pt x="457" y="0"/>
                  </a:cubicBezTo>
                  <a:close/>
                </a:path>
              </a:pathLst>
            </a:custGeom>
            <a:solidFill>
              <a:srgbClr val="FFFFFF"/>
            </a:solidFill>
            <a:ln w="2286" cap="flat">
              <a:noFill/>
              <a:prstDash val="solid"/>
              <a:miter/>
            </a:ln>
          </p:spPr>
          <p:txBody>
            <a:bodyPr rtlCol="0" anchor="ctr"/>
            <a:lstStyle/>
            <a:p>
              <a:endParaRPr lang="en-US"/>
            </a:p>
          </p:txBody>
        </p:sp>
        <p:sp>
          <p:nvSpPr>
            <p:cNvPr id="2081" name="Freeform 2073">
              <a:extLst>
                <a:ext uri="{FF2B5EF4-FFF2-40B4-BE49-F238E27FC236}">
                  <a16:creationId xmlns:a16="http://schemas.microsoft.com/office/drawing/2014/main" id="{E00FA617-508D-4EE4-3203-EF2E49EBD1D5}"/>
                </a:ext>
              </a:extLst>
            </p:cNvPr>
            <p:cNvSpPr/>
            <p:nvPr/>
          </p:nvSpPr>
          <p:spPr>
            <a:xfrm>
              <a:off x="3321610" y="5177332"/>
              <a:ext cx="914" cy="2057"/>
            </a:xfrm>
            <a:custGeom>
              <a:avLst/>
              <a:gdLst>
                <a:gd name="connsiteX0" fmla="*/ 914 w 914"/>
                <a:gd name="connsiteY0" fmla="*/ 0 h 2057"/>
                <a:gd name="connsiteX1" fmla="*/ 0 w 914"/>
                <a:gd name="connsiteY1" fmla="*/ 2057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457" y="1371"/>
                    <a:pt x="0" y="2057"/>
                  </a:cubicBezTo>
                  <a:cubicBezTo>
                    <a:pt x="457" y="1371"/>
                    <a:pt x="686" y="686"/>
                    <a:pt x="914" y="0"/>
                  </a:cubicBezTo>
                  <a:close/>
                </a:path>
              </a:pathLst>
            </a:custGeom>
            <a:solidFill>
              <a:srgbClr val="FFFFFF"/>
            </a:solidFill>
            <a:ln w="2286" cap="flat">
              <a:noFill/>
              <a:prstDash val="solid"/>
              <a:miter/>
            </a:ln>
          </p:spPr>
          <p:txBody>
            <a:bodyPr rtlCol="0" anchor="ctr"/>
            <a:lstStyle/>
            <a:p>
              <a:endParaRPr lang="en-US"/>
            </a:p>
          </p:txBody>
        </p:sp>
        <p:sp>
          <p:nvSpPr>
            <p:cNvPr id="2082" name="Freeform 2074">
              <a:extLst>
                <a:ext uri="{FF2B5EF4-FFF2-40B4-BE49-F238E27FC236}">
                  <a16:creationId xmlns:a16="http://schemas.microsoft.com/office/drawing/2014/main" id="{24B49EE9-16BB-5346-4431-3F23E2031089}"/>
                </a:ext>
              </a:extLst>
            </p:cNvPr>
            <p:cNvSpPr/>
            <p:nvPr/>
          </p:nvSpPr>
          <p:spPr>
            <a:xfrm>
              <a:off x="3300121" y="5203164"/>
              <a:ext cx="6629" cy="8001"/>
            </a:xfrm>
            <a:custGeom>
              <a:avLst/>
              <a:gdLst>
                <a:gd name="connsiteX0" fmla="*/ 6629 w 6629"/>
                <a:gd name="connsiteY0" fmla="*/ 0 h 8001"/>
                <a:gd name="connsiteX1" fmla="*/ 0 w 6629"/>
                <a:gd name="connsiteY1" fmla="*/ 8001 h 8001"/>
                <a:gd name="connsiteX2" fmla="*/ 6629 w 6629"/>
                <a:gd name="connsiteY2" fmla="*/ 0 h 8001"/>
              </a:gdLst>
              <a:ahLst/>
              <a:cxnLst>
                <a:cxn ang="0">
                  <a:pos x="connsiteX0" y="connsiteY0"/>
                </a:cxn>
                <a:cxn ang="0">
                  <a:pos x="connsiteX1" y="connsiteY1"/>
                </a:cxn>
                <a:cxn ang="0">
                  <a:pos x="connsiteX2" y="connsiteY2"/>
                </a:cxn>
              </a:cxnLst>
              <a:rect l="l" t="t" r="r" b="b"/>
              <a:pathLst>
                <a:path w="6629" h="8001">
                  <a:moveTo>
                    <a:pt x="6629" y="0"/>
                  </a:moveTo>
                  <a:cubicBezTo>
                    <a:pt x="4343" y="2743"/>
                    <a:pt x="2286" y="5486"/>
                    <a:pt x="0" y="8001"/>
                  </a:cubicBezTo>
                  <a:cubicBezTo>
                    <a:pt x="2057" y="5486"/>
                    <a:pt x="4343" y="2743"/>
                    <a:pt x="6629" y="0"/>
                  </a:cubicBezTo>
                  <a:close/>
                </a:path>
              </a:pathLst>
            </a:custGeom>
            <a:solidFill>
              <a:srgbClr val="FFFFFF"/>
            </a:solidFill>
            <a:ln w="2286" cap="flat">
              <a:noFill/>
              <a:prstDash val="solid"/>
              <a:miter/>
            </a:ln>
          </p:spPr>
          <p:txBody>
            <a:bodyPr rtlCol="0" anchor="ctr"/>
            <a:lstStyle/>
            <a:p>
              <a:endParaRPr lang="en-US"/>
            </a:p>
          </p:txBody>
        </p:sp>
        <p:sp>
          <p:nvSpPr>
            <p:cNvPr id="2083" name="Freeform 2075">
              <a:extLst>
                <a:ext uri="{FF2B5EF4-FFF2-40B4-BE49-F238E27FC236}">
                  <a16:creationId xmlns:a16="http://schemas.microsoft.com/office/drawing/2014/main" id="{4249FFBB-2D0A-33E4-6F2B-907DFAD0D71A}"/>
                </a:ext>
              </a:extLst>
            </p:cNvPr>
            <p:cNvSpPr/>
            <p:nvPr/>
          </p:nvSpPr>
          <p:spPr>
            <a:xfrm>
              <a:off x="3295321" y="5211394"/>
              <a:ext cx="4572" cy="5257"/>
            </a:xfrm>
            <a:custGeom>
              <a:avLst/>
              <a:gdLst>
                <a:gd name="connsiteX0" fmla="*/ 4572 w 4572"/>
                <a:gd name="connsiteY0" fmla="*/ 0 h 5257"/>
                <a:gd name="connsiteX1" fmla="*/ 0 w 4572"/>
                <a:gd name="connsiteY1" fmla="*/ 5258 h 5257"/>
                <a:gd name="connsiteX2" fmla="*/ 4572 w 4572"/>
                <a:gd name="connsiteY2" fmla="*/ 0 h 5257"/>
              </a:gdLst>
              <a:ahLst/>
              <a:cxnLst>
                <a:cxn ang="0">
                  <a:pos x="connsiteX0" y="connsiteY0"/>
                </a:cxn>
                <a:cxn ang="0">
                  <a:pos x="connsiteX1" y="connsiteY1"/>
                </a:cxn>
                <a:cxn ang="0">
                  <a:pos x="connsiteX2" y="connsiteY2"/>
                </a:cxn>
              </a:cxnLst>
              <a:rect l="l" t="t" r="r" b="b"/>
              <a:pathLst>
                <a:path w="4572" h="5257">
                  <a:moveTo>
                    <a:pt x="4572" y="0"/>
                  </a:moveTo>
                  <a:cubicBezTo>
                    <a:pt x="2972" y="1829"/>
                    <a:pt x="1600" y="3429"/>
                    <a:pt x="0" y="5258"/>
                  </a:cubicBezTo>
                  <a:cubicBezTo>
                    <a:pt x="1600" y="3429"/>
                    <a:pt x="3200" y="1600"/>
                    <a:pt x="4572" y="0"/>
                  </a:cubicBezTo>
                  <a:close/>
                </a:path>
              </a:pathLst>
            </a:custGeom>
            <a:solidFill>
              <a:srgbClr val="FFFFFF"/>
            </a:solidFill>
            <a:ln w="2286" cap="flat">
              <a:noFill/>
              <a:prstDash val="solid"/>
              <a:miter/>
            </a:ln>
          </p:spPr>
          <p:txBody>
            <a:bodyPr rtlCol="0" anchor="ctr"/>
            <a:lstStyle/>
            <a:p>
              <a:endParaRPr lang="en-US"/>
            </a:p>
          </p:txBody>
        </p:sp>
        <p:sp>
          <p:nvSpPr>
            <p:cNvPr id="2084" name="Freeform 2076">
              <a:extLst>
                <a:ext uri="{FF2B5EF4-FFF2-40B4-BE49-F238E27FC236}">
                  <a16:creationId xmlns:a16="http://schemas.microsoft.com/office/drawing/2014/main" id="{A11E6279-E8BD-E150-9658-D6F401D0F271}"/>
                </a:ext>
              </a:extLst>
            </p:cNvPr>
            <p:cNvSpPr/>
            <p:nvPr/>
          </p:nvSpPr>
          <p:spPr>
            <a:xfrm>
              <a:off x="3319781" y="5181676"/>
              <a:ext cx="914" cy="2057"/>
            </a:xfrm>
            <a:custGeom>
              <a:avLst/>
              <a:gdLst>
                <a:gd name="connsiteX0" fmla="*/ 914 w 914"/>
                <a:gd name="connsiteY0" fmla="*/ 0 h 2057"/>
                <a:gd name="connsiteX1" fmla="*/ 0 w 914"/>
                <a:gd name="connsiteY1" fmla="*/ 2058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229" y="1372"/>
                    <a:pt x="0" y="2058"/>
                  </a:cubicBezTo>
                  <a:cubicBezTo>
                    <a:pt x="229" y="1372"/>
                    <a:pt x="457" y="686"/>
                    <a:pt x="914" y="0"/>
                  </a:cubicBezTo>
                  <a:close/>
                </a:path>
              </a:pathLst>
            </a:custGeom>
            <a:solidFill>
              <a:srgbClr val="FFFFFF"/>
            </a:solidFill>
            <a:ln w="2286" cap="flat">
              <a:noFill/>
              <a:prstDash val="solid"/>
              <a:miter/>
            </a:ln>
          </p:spPr>
          <p:txBody>
            <a:bodyPr rtlCol="0" anchor="ctr"/>
            <a:lstStyle/>
            <a:p>
              <a:endParaRPr lang="en-US"/>
            </a:p>
          </p:txBody>
        </p:sp>
        <p:sp>
          <p:nvSpPr>
            <p:cNvPr id="2085" name="Freeform 2077">
              <a:extLst>
                <a:ext uri="{FF2B5EF4-FFF2-40B4-BE49-F238E27FC236}">
                  <a16:creationId xmlns:a16="http://schemas.microsoft.com/office/drawing/2014/main" id="{33BF5CF4-CAB5-1794-3EEC-405D92FD4C9E}"/>
                </a:ext>
              </a:extLst>
            </p:cNvPr>
            <p:cNvSpPr/>
            <p:nvPr/>
          </p:nvSpPr>
          <p:spPr>
            <a:xfrm>
              <a:off x="3312009" y="5194935"/>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457"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2086" name="Freeform 2078">
              <a:extLst>
                <a:ext uri="{FF2B5EF4-FFF2-40B4-BE49-F238E27FC236}">
                  <a16:creationId xmlns:a16="http://schemas.microsoft.com/office/drawing/2014/main" id="{19EF9EC6-96D2-8DF6-BC90-93A0D43DF354}"/>
                </a:ext>
              </a:extLst>
            </p:cNvPr>
            <p:cNvSpPr/>
            <p:nvPr/>
          </p:nvSpPr>
          <p:spPr>
            <a:xfrm>
              <a:off x="3317495" y="5186019"/>
              <a:ext cx="914" cy="1828"/>
            </a:xfrm>
            <a:custGeom>
              <a:avLst/>
              <a:gdLst>
                <a:gd name="connsiteX0" fmla="*/ 914 w 914"/>
                <a:gd name="connsiteY0" fmla="*/ 0 h 1828"/>
                <a:gd name="connsiteX1" fmla="*/ 0 w 914"/>
                <a:gd name="connsiteY1" fmla="*/ 1828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5"/>
                    <a:pt x="229" y="1143"/>
                    <a:pt x="0" y="1828"/>
                  </a:cubicBezTo>
                  <a:cubicBezTo>
                    <a:pt x="229" y="1371"/>
                    <a:pt x="457" y="685"/>
                    <a:pt x="914" y="0"/>
                  </a:cubicBezTo>
                  <a:close/>
                </a:path>
              </a:pathLst>
            </a:custGeom>
            <a:solidFill>
              <a:srgbClr val="FFFFFF"/>
            </a:solidFill>
            <a:ln w="2286" cap="flat">
              <a:noFill/>
              <a:prstDash val="solid"/>
              <a:miter/>
            </a:ln>
          </p:spPr>
          <p:txBody>
            <a:bodyPr rtlCol="0" anchor="ctr"/>
            <a:lstStyle/>
            <a:p>
              <a:endParaRPr lang="en-US"/>
            </a:p>
          </p:txBody>
        </p:sp>
        <p:sp>
          <p:nvSpPr>
            <p:cNvPr id="2087" name="Freeform 2079">
              <a:extLst>
                <a:ext uri="{FF2B5EF4-FFF2-40B4-BE49-F238E27FC236}">
                  <a16:creationId xmlns:a16="http://schemas.microsoft.com/office/drawing/2014/main" id="{D34CBBB5-58DB-58A3-FF93-66B26F65F703}"/>
                </a:ext>
              </a:extLst>
            </p:cNvPr>
            <p:cNvSpPr/>
            <p:nvPr/>
          </p:nvSpPr>
          <p:spPr>
            <a:xfrm>
              <a:off x="3285491" y="5221452"/>
              <a:ext cx="5029" cy="4800"/>
            </a:xfrm>
            <a:custGeom>
              <a:avLst/>
              <a:gdLst>
                <a:gd name="connsiteX0" fmla="*/ 5029 w 5029"/>
                <a:gd name="connsiteY0" fmla="*/ 0 h 4800"/>
                <a:gd name="connsiteX1" fmla="*/ 0 w 5029"/>
                <a:gd name="connsiteY1" fmla="*/ 4800 h 4800"/>
                <a:gd name="connsiteX2" fmla="*/ 5029 w 5029"/>
                <a:gd name="connsiteY2" fmla="*/ 0 h 4800"/>
              </a:gdLst>
              <a:ahLst/>
              <a:cxnLst>
                <a:cxn ang="0">
                  <a:pos x="connsiteX0" y="connsiteY0"/>
                </a:cxn>
                <a:cxn ang="0">
                  <a:pos x="connsiteX1" y="connsiteY1"/>
                </a:cxn>
                <a:cxn ang="0">
                  <a:pos x="connsiteX2" y="connsiteY2"/>
                </a:cxn>
              </a:cxnLst>
              <a:rect l="l" t="t" r="r" b="b"/>
              <a:pathLst>
                <a:path w="5029" h="4800">
                  <a:moveTo>
                    <a:pt x="5029" y="0"/>
                  </a:moveTo>
                  <a:cubicBezTo>
                    <a:pt x="3429" y="1600"/>
                    <a:pt x="1600" y="3200"/>
                    <a:pt x="0" y="4800"/>
                  </a:cubicBezTo>
                  <a:cubicBezTo>
                    <a:pt x="1600" y="3200"/>
                    <a:pt x="3200" y="1600"/>
                    <a:pt x="5029" y="0"/>
                  </a:cubicBezTo>
                  <a:close/>
                </a:path>
              </a:pathLst>
            </a:custGeom>
            <a:solidFill>
              <a:srgbClr val="FFFFFF"/>
            </a:solidFill>
            <a:ln w="2286" cap="flat">
              <a:noFill/>
              <a:prstDash val="solid"/>
              <a:miter/>
            </a:ln>
          </p:spPr>
          <p:txBody>
            <a:bodyPr rtlCol="0" anchor="ctr"/>
            <a:lstStyle/>
            <a:p>
              <a:endParaRPr lang="en-US"/>
            </a:p>
          </p:txBody>
        </p:sp>
        <p:sp>
          <p:nvSpPr>
            <p:cNvPr id="2088" name="Freeform 2080">
              <a:extLst>
                <a:ext uri="{FF2B5EF4-FFF2-40B4-BE49-F238E27FC236}">
                  <a16:creationId xmlns:a16="http://schemas.microsoft.com/office/drawing/2014/main" id="{D6063E40-D86E-38B5-E002-03E6CBECB9CD}"/>
                </a:ext>
              </a:extLst>
            </p:cNvPr>
            <p:cNvSpPr/>
            <p:nvPr/>
          </p:nvSpPr>
          <p:spPr>
            <a:xfrm>
              <a:off x="3314752" y="5190591"/>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2089" name="Freeform 2081">
              <a:extLst>
                <a:ext uri="{FF2B5EF4-FFF2-40B4-BE49-F238E27FC236}">
                  <a16:creationId xmlns:a16="http://schemas.microsoft.com/office/drawing/2014/main" id="{6B9C9E7F-B9A0-3CDA-A5CD-43184F9AE1E1}"/>
                </a:ext>
              </a:extLst>
            </p:cNvPr>
            <p:cNvSpPr/>
            <p:nvPr/>
          </p:nvSpPr>
          <p:spPr>
            <a:xfrm>
              <a:off x="3308808" y="5081549"/>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600" y="2286"/>
                    <a:pt x="2286" y="3429"/>
                  </a:cubicBezTo>
                  <a:cubicBezTo>
                    <a:pt x="1600" y="2286"/>
                    <a:pt x="686" y="915"/>
                    <a:pt x="0" y="0"/>
                  </a:cubicBezTo>
                  <a:close/>
                </a:path>
              </a:pathLst>
            </a:custGeom>
            <a:solidFill>
              <a:srgbClr val="FFFFFF"/>
            </a:solidFill>
            <a:ln w="2286" cap="flat">
              <a:noFill/>
              <a:prstDash val="solid"/>
              <a:miter/>
            </a:ln>
          </p:spPr>
          <p:txBody>
            <a:bodyPr rtlCol="0" anchor="ctr"/>
            <a:lstStyle/>
            <a:p>
              <a:endParaRPr lang="en-US"/>
            </a:p>
          </p:txBody>
        </p:sp>
        <p:sp>
          <p:nvSpPr>
            <p:cNvPr id="2090" name="Freeform 2082">
              <a:extLst>
                <a:ext uri="{FF2B5EF4-FFF2-40B4-BE49-F238E27FC236}">
                  <a16:creationId xmlns:a16="http://schemas.microsoft.com/office/drawing/2014/main" id="{AD1A29A7-16F9-238A-2508-AD8DBF59285E}"/>
                </a:ext>
              </a:extLst>
            </p:cNvPr>
            <p:cNvSpPr/>
            <p:nvPr/>
          </p:nvSpPr>
          <p:spPr>
            <a:xfrm>
              <a:off x="3315438" y="5092293"/>
              <a:ext cx="11658" cy="31775"/>
            </a:xfrm>
            <a:custGeom>
              <a:avLst/>
              <a:gdLst>
                <a:gd name="connsiteX0" fmla="*/ 0 w 11658"/>
                <a:gd name="connsiteY0" fmla="*/ 0 h 31775"/>
                <a:gd name="connsiteX1" fmla="*/ 11659 w 11658"/>
                <a:gd name="connsiteY1" fmla="*/ 31775 h 31775"/>
                <a:gd name="connsiteX2" fmla="*/ 0 w 11658"/>
                <a:gd name="connsiteY2" fmla="*/ 0 h 31775"/>
              </a:gdLst>
              <a:ahLst/>
              <a:cxnLst>
                <a:cxn ang="0">
                  <a:pos x="connsiteX0" y="connsiteY0"/>
                </a:cxn>
                <a:cxn ang="0">
                  <a:pos x="connsiteX1" y="connsiteY1"/>
                </a:cxn>
                <a:cxn ang="0">
                  <a:pos x="connsiteX2" y="connsiteY2"/>
                </a:cxn>
              </a:cxnLst>
              <a:rect l="l" t="t" r="r" b="b"/>
              <a:pathLst>
                <a:path w="11658" h="31775">
                  <a:moveTo>
                    <a:pt x="0" y="0"/>
                  </a:moveTo>
                  <a:cubicBezTo>
                    <a:pt x="5486" y="10058"/>
                    <a:pt x="9373" y="20802"/>
                    <a:pt x="11659" y="31775"/>
                  </a:cubicBezTo>
                  <a:cubicBezTo>
                    <a:pt x="9373" y="20802"/>
                    <a:pt x="5258" y="10058"/>
                    <a:pt x="0" y="0"/>
                  </a:cubicBezTo>
                  <a:close/>
                </a:path>
              </a:pathLst>
            </a:custGeom>
            <a:solidFill>
              <a:srgbClr val="FFFFFF"/>
            </a:solidFill>
            <a:ln w="2286" cap="flat">
              <a:noFill/>
              <a:prstDash val="solid"/>
              <a:miter/>
            </a:ln>
          </p:spPr>
          <p:txBody>
            <a:bodyPr rtlCol="0" anchor="ctr"/>
            <a:lstStyle/>
            <a:p>
              <a:endParaRPr lang="en-US"/>
            </a:p>
          </p:txBody>
        </p:sp>
        <p:sp>
          <p:nvSpPr>
            <p:cNvPr id="2091" name="Freeform 2083">
              <a:extLst>
                <a:ext uri="{FF2B5EF4-FFF2-40B4-BE49-F238E27FC236}">
                  <a16:creationId xmlns:a16="http://schemas.microsoft.com/office/drawing/2014/main" id="{CCA7520C-9E25-AA6B-7043-FD8F0B4D1C14}"/>
                </a:ext>
              </a:extLst>
            </p:cNvPr>
            <p:cNvSpPr/>
            <p:nvPr/>
          </p:nvSpPr>
          <p:spPr>
            <a:xfrm>
              <a:off x="3313380" y="5088636"/>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515"/>
                    <a:pt x="2057" y="3658"/>
                  </a:cubicBezTo>
                  <a:cubicBezTo>
                    <a:pt x="1372" y="2515"/>
                    <a:pt x="686" y="1143"/>
                    <a:pt x="0" y="0"/>
                  </a:cubicBezTo>
                  <a:close/>
                </a:path>
              </a:pathLst>
            </a:custGeom>
            <a:solidFill>
              <a:srgbClr val="FFFFFF"/>
            </a:solidFill>
            <a:ln w="2286" cap="flat">
              <a:noFill/>
              <a:prstDash val="solid"/>
              <a:miter/>
            </a:ln>
          </p:spPr>
          <p:txBody>
            <a:bodyPr rtlCol="0" anchor="ctr"/>
            <a:lstStyle/>
            <a:p>
              <a:endParaRPr lang="en-US"/>
            </a:p>
          </p:txBody>
        </p:sp>
        <p:sp>
          <p:nvSpPr>
            <p:cNvPr id="2092" name="Freeform 2084">
              <a:extLst>
                <a:ext uri="{FF2B5EF4-FFF2-40B4-BE49-F238E27FC236}">
                  <a16:creationId xmlns:a16="http://schemas.microsoft.com/office/drawing/2014/main" id="{4DAE5726-22EB-8571-36B5-3D89A8062C71}"/>
                </a:ext>
              </a:extLst>
            </p:cNvPr>
            <p:cNvSpPr/>
            <p:nvPr/>
          </p:nvSpPr>
          <p:spPr>
            <a:xfrm>
              <a:off x="3311094" y="5084978"/>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286"/>
                    <a:pt x="2057" y="3658"/>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2093" name="Freeform 2085">
              <a:extLst>
                <a:ext uri="{FF2B5EF4-FFF2-40B4-BE49-F238E27FC236}">
                  <a16:creationId xmlns:a16="http://schemas.microsoft.com/office/drawing/2014/main" id="{CE27C756-08B4-9F94-8B95-697937D6E569}"/>
                </a:ext>
              </a:extLst>
            </p:cNvPr>
            <p:cNvSpPr/>
            <p:nvPr/>
          </p:nvSpPr>
          <p:spPr>
            <a:xfrm>
              <a:off x="3306294" y="5077891"/>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914" y="1143"/>
                    <a:pt x="1600" y="2286"/>
                    <a:pt x="2286" y="3429"/>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94" name="Freeform 2086">
              <a:extLst>
                <a:ext uri="{FF2B5EF4-FFF2-40B4-BE49-F238E27FC236}">
                  <a16:creationId xmlns:a16="http://schemas.microsoft.com/office/drawing/2014/main" id="{87BB9705-AB1B-B788-5356-A6E1373EE9F3}"/>
                </a:ext>
              </a:extLst>
            </p:cNvPr>
            <p:cNvSpPr/>
            <p:nvPr/>
          </p:nvSpPr>
          <p:spPr>
            <a:xfrm>
              <a:off x="3303779" y="5074462"/>
              <a:ext cx="2514" cy="3200"/>
            </a:xfrm>
            <a:custGeom>
              <a:avLst/>
              <a:gdLst>
                <a:gd name="connsiteX0" fmla="*/ 0 w 2514"/>
                <a:gd name="connsiteY0" fmla="*/ 0 h 3200"/>
                <a:gd name="connsiteX1" fmla="*/ 2515 w 2514"/>
                <a:gd name="connsiteY1" fmla="*/ 3200 h 3200"/>
                <a:gd name="connsiteX2" fmla="*/ 0 w 2514"/>
                <a:gd name="connsiteY2" fmla="*/ 0 h 3200"/>
              </a:gdLst>
              <a:ahLst/>
              <a:cxnLst>
                <a:cxn ang="0">
                  <a:pos x="connsiteX0" y="connsiteY0"/>
                </a:cxn>
                <a:cxn ang="0">
                  <a:pos x="connsiteX1" y="connsiteY1"/>
                </a:cxn>
                <a:cxn ang="0">
                  <a:pos x="connsiteX2" y="connsiteY2"/>
                </a:cxn>
              </a:cxnLst>
              <a:rect l="l" t="t" r="r" b="b"/>
              <a:pathLst>
                <a:path w="2514" h="3200">
                  <a:moveTo>
                    <a:pt x="0" y="0"/>
                  </a:moveTo>
                  <a:cubicBezTo>
                    <a:pt x="914" y="1143"/>
                    <a:pt x="1600" y="2286"/>
                    <a:pt x="2515" y="3200"/>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95" name="Freeform 2087">
              <a:extLst>
                <a:ext uri="{FF2B5EF4-FFF2-40B4-BE49-F238E27FC236}">
                  <a16:creationId xmlns:a16="http://schemas.microsoft.com/office/drawing/2014/main" id="{7F45447D-75AB-2EBF-849C-6F9754A49738}"/>
                </a:ext>
              </a:extLst>
            </p:cNvPr>
            <p:cNvSpPr/>
            <p:nvPr/>
          </p:nvSpPr>
          <p:spPr>
            <a:xfrm>
              <a:off x="3104138" y="5033790"/>
              <a:ext cx="204172" cy="173288"/>
            </a:xfrm>
            <a:custGeom>
              <a:avLst/>
              <a:gdLst>
                <a:gd name="connsiteX0" fmla="*/ 95628 w 204172"/>
                <a:gd name="connsiteY0" fmla="*/ 173260 h 173288"/>
                <a:gd name="connsiteX1" fmla="*/ 190268 w 204172"/>
                <a:gd name="connsiteY1" fmla="*/ 121368 h 173288"/>
                <a:gd name="connsiteX2" fmla="*/ 197126 w 204172"/>
                <a:gd name="connsiteY2" fmla="*/ 37471 h 173288"/>
                <a:gd name="connsiteX3" fmla="*/ 199641 w 204172"/>
                <a:gd name="connsiteY3" fmla="*/ 40672 h 173288"/>
                <a:gd name="connsiteX4" fmla="*/ 192554 w 204172"/>
                <a:gd name="connsiteY4" fmla="*/ 32214 h 173288"/>
                <a:gd name="connsiteX5" fmla="*/ 93571 w 204172"/>
                <a:gd name="connsiteY5" fmla="*/ 4324 h 173288"/>
                <a:gd name="connsiteX6" fmla="*/ 63167 w 204172"/>
                <a:gd name="connsiteY6" fmla="*/ 15069 h 173288"/>
                <a:gd name="connsiteX7" fmla="*/ 3045 w 204172"/>
                <a:gd name="connsiteY7" fmla="*/ 132569 h 173288"/>
                <a:gd name="connsiteX8" fmla="*/ 95628 w 204172"/>
                <a:gd name="connsiteY8" fmla="*/ 173260 h 17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172" h="173288">
                  <a:moveTo>
                    <a:pt x="95628" y="173260"/>
                  </a:moveTo>
                  <a:cubicBezTo>
                    <a:pt x="134033" y="174174"/>
                    <a:pt x="169923" y="153372"/>
                    <a:pt x="190268" y="121368"/>
                  </a:cubicBezTo>
                  <a:cubicBezTo>
                    <a:pt x="206270" y="96222"/>
                    <a:pt x="208328" y="63989"/>
                    <a:pt x="197126" y="37471"/>
                  </a:cubicBezTo>
                  <a:cubicBezTo>
                    <a:pt x="198041" y="38614"/>
                    <a:pt x="198955" y="39529"/>
                    <a:pt x="199641" y="40672"/>
                  </a:cubicBezTo>
                  <a:cubicBezTo>
                    <a:pt x="197355" y="37700"/>
                    <a:pt x="195069" y="34957"/>
                    <a:pt x="192554" y="32214"/>
                  </a:cubicBezTo>
                  <a:cubicBezTo>
                    <a:pt x="166951" y="4782"/>
                    <a:pt x="132433" y="-7106"/>
                    <a:pt x="93571" y="4324"/>
                  </a:cubicBezTo>
                  <a:cubicBezTo>
                    <a:pt x="83284" y="7296"/>
                    <a:pt x="73225" y="10725"/>
                    <a:pt x="63167" y="15069"/>
                  </a:cubicBezTo>
                  <a:cubicBezTo>
                    <a:pt x="9446" y="38386"/>
                    <a:pt x="-7699" y="88221"/>
                    <a:pt x="3045" y="132569"/>
                  </a:cubicBezTo>
                  <a:cubicBezTo>
                    <a:pt x="27277" y="156801"/>
                    <a:pt x="60881" y="172345"/>
                    <a:pt x="95628" y="173260"/>
                  </a:cubicBezTo>
                  <a:close/>
                </a:path>
              </a:pathLst>
            </a:custGeom>
            <a:solidFill>
              <a:srgbClr val="FFFFFF"/>
            </a:solidFill>
            <a:ln w="2286" cap="flat">
              <a:noFill/>
              <a:prstDash val="solid"/>
              <a:miter/>
            </a:ln>
          </p:spPr>
          <p:txBody>
            <a:bodyPr rtlCol="0" anchor="ctr"/>
            <a:lstStyle/>
            <a:p>
              <a:endParaRPr lang="en-US"/>
            </a:p>
          </p:txBody>
        </p:sp>
        <p:sp>
          <p:nvSpPr>
            <p:cNvPr id="2096" name="Freeform 2088">
              <a:extLst>
                <a:ext uri="{FF2B5EF4-FFF2-40B4-BE49-F238E27FC236}">
                  <a16:creationId xmlns:a16="http://schemas.microsoft.com/office/drawing/2014/main" id="{3960818A-55AF-758F-52D1-B5B6FAA2D4E1}"/>
                </a:ext>
              </a:extLst>
            </p:cNvPr>
            <p:cNvSpPr/>
            <p:nvPr/>
          </p:nvSpPr>
          <p:spPr>
            <a:xfrm>
              <a:off x="3328925" y="5141899"/>
              <a:ext cx="2286" cy="2514"/>
            </a:xfrm>
            <a:custGeom>
              <a:avLst/>
              <a:gdLst>
                <a:gd name="connsiteX0" fmla="*/ 0 w 2286"/>
                <a:gd name="connsiteY0" fmla="*/ 0 h 2514"/>
                <a:gd name="connsiteX1" fmla="*/ 0 w 2286"/>
                <a:gd name="connsiteY1" fmla="*/ 2514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0" y="914"/>
                    <a:pt x="0" y="1600"/>
                    <a:pt x="0" y="2514"/>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2097" name="Freeform 2089">
              <a:extLst>
                <a:ext uri="{FF2B5EF4-FFF2-40B4-BE49-F238E27FC236}">
                  <a16:creationId xmlns:a16="http://schemas.microsoft.com/office/drawing/2014/main" id="{0A3B68A9-EBA5-4AA8-9C25-85BAFA9FB427}"/>
                </a:ext>
              </a:extLst>
            </p:cNvPr>
            <p:cNvSpPr/>
            <p:nvPr/>
          </p:nvSpPr>
          <p:spPr>
            <a:xfrm>
              <a:off x="3328925" y="5146243"/>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600"/>
                    <a:pt x="0" y="2286"/>
                  </a:cubicBezTo>
                  <a:cubicBezTo>
                    <a:pt x="0" y="1600"/>
                    <a:pt x="0" y="915"/>
                    <a:pt x="0" y="0"/>
                  </a:cubicBezTo>
                  <a:close/>
                </a:path>
              </a:pathLst>
            </a:custGeom>
            <a:solidFill>
              <a:srgbClr val="FFFFFF"/>
            </a:solidFill>
            <a:ln w="2286" cap="flat">
              <a:noFill/>
              <a:prstDash val="solid"/>
              <a:miter/>
            </a:ln>
          </p:spPr>
          <p:txBody>
            <a:bodyPr rtlCol="0" anchor="ctr"/>
            <a:lstStyle/>
            <a:p>
              <a:endParaRPr lang="en-US"/>
            </a:p>
          </p:txBody>
        </p:sp>
        <p:sp>
          <p:nvSpPr>
            <p:cNvPr id="2098" name="Freeform 2090">
              <a:extLst>
                <a:ext uri="{FF2B5EF4-FFF2-40B4-BE49-F238E27FC236}">
                  <a16:creationId xmlns:a16="http://schemas.microsoft.com/office/drawing/2014/main" id="{AABCBCE3-0157-4893-4915-CF96F19AE933}"/>
                </a:ext>
              </a:extLst>
            </p:cNvPr>
            <p:cNvSpPr/>
            <p:nvPr/>
          </p:nvSpPr>
          <p:spPr>
            <a:xfrm>
              <a:off x="3327782" y="5128641"/>
              <a:ext cx="457" cy="2971"/>
            </a:xfrm>
            <a:custGeom>
              <a:avLst/>
              <a:gdLst>
                <a:gd name="connsiteX0" fmla="*/ 0 w 457"/>
                <a:gd name="connsiteY0" fmla="*/ 0 h 2971"/>
                <a:gd name="connsiteX1" fmla="*/ 457 w 457"/>
                <a:gd name="connsiteY1" fmla="*/ 2972 h 2971"/>
                <a:gd name="connsiteX2" fmla="*/ 0 w 457"/>
                <a:gd name="connsiteY2" fmla="*/ 0 h 2971"/>
              </a:gdLst>
              <a:ahLst/>
              <a:cxnLst>
                <a:cxn ang="0">
                  <a:pos x="connsiteX0" y="connsiteY0"/>
                </a:cxn>
                <a:cxn ang="0">
                  <a:pos x="connsiteX1" y="connsiteY1"/>
                </a:cxn>
                <a:cxn ang="0">
                  <a:pos x="connsiteX2" y="connsiteY2"/>
                </a:cxn>
              </a:cxnLst>
              <a:rect l="l" t="t" r="r" b="b"/>
              <a:pathLst>
                <a:path w="457" h="2971">
                  <a:moveTo>
                    <a:pt x="0" y="0"/>
                  </a:moveTo>
                  <a:cubicBezTo>
                    <a:pt x="229" y="914"/>
                    <a:pt x="229" y="2057"/>
                    <a:pt x="457" y="2972"/>
                  </a:cubicBezTo>
                  <a:cubicBezTo>
                    <a:pt x="457" y="2057"/>
                    <a:pt x="229" y="1143"/>
                    <a:pt x="0" y="0"/>
                  </a:cubicBezTo>
                  <a:close/>
                </a:path>
              </a:pathLst>
            </a:custGeom>
            <a:solidFill>
              <a:srgbClr val="FFFFFF"/>
            </a:solidFill>
            <a:ln w="2286" cap="flat">
              <a:noFill/>
              <a:prstDash val="solid"/>
              <a:miter/>
            </a:ln>
          </p:spPr>
          <p:txBody>
            <a:bodyPr rtlCol="0" anchor="ctr"/>
            <a:lstStyle/>
            <a:p>
              <a:endParaRPr lang="en-US"/>
            </a:p>
          </p:txBody>
        </p:sp>
        <p:sp>
          <p:nvSpPr>
            <p:cNvPr id="2099" name="Freeform 2091">
              <a:extLst>
                <a:ext uri="{FF2B5EF4-FFF2-40B4-BE49-F238E27FC236}">
                  <a16:creationId xmlns:a16="http://schemas.microsoft.com/office/drawing/2014/main" id="{82D89FC5-D87A-A48D-4F8B-6B51D43BA86F}"/>
                </a:ext>
              </a:extLst>
            </p:cNvPr>
            <p:cNvSpPr/>
            <p:nvPr/>
          </p:nvSpPr>
          <p:spPr>
            <a:xfrm>
              <a:off x="3327096" y="5124297"/>
              <a:ext cx="685" cy="3429"/>
            </a:xfrm>
            <a:custGeom>
              <a:avLst/>
              <a:gdLst>
                <a:gd name="connsiteX0" fmla="*/ 0 w 685"/>
                <a:gd name="connsiteY0" fmla="*/ 0 h 3429"/>
                <a:gd name="connsiteX1" fmla="*/ 686 w 685"/>
                <a:gd name="connsiteY1" fmla="*/ 3429 h 3429"/>
                <a:gd name="connsiteX2" fmla="*/ 0 w 685"/>
                <a:gd name="connsiteY2" fmla="*/ 0 h 3429"/>
              </a:gdLst>
              <a:ahLst/>
              <a:cxnLst>
                <a:cxn ang="0">
                  <a:pos x="connsiteX0" y="connsiteY0"/>
                </a:cxn>
                <a:cxn ang="0">
                  <a:pos x="connsiteX1" y="connsiteY1"/>
                </a:cxn>
                <a:cxn ang="0">
                  <a:pos x="connsiteX2" y="connsiteY2"/>
                </a:cxn>
              </a:cxnLst>
              <a:rect l="l" t="t" r="r" b="b"/>
              <a:pathLst>
                <a:path w="685" h="3429">
                  <a:moveTo>
                    <a:pt x="0" y="0"/>
                  </a:moveTo>
                  <a:cubicBezTo>
                    <a:pt x="229" y="1143"/>
                    <a:pt x="457" y="2286"/>
                    <a:pt x="686" y="3429"/>
                  </a:cubicBezTo>
                  <a:cubicBezTo>
                    <a:pt x="457"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2100" name="Freeform 2092">
              <a:extLst>
                <a:ext uri="{FF2B5EF4-FFF2-40B4-BE49-F238E27FC236}">
                  <a16:creationId xmlns:a16="http://schemas.microsoft.com/office/drawing/2014/main" id="{47AFA110-BED8-3B20-2EB4-FE931305CF92}"/>
                </a:ext>
              </a:extLst>
            </p:cNvPr>
            <p:cNvSpPr/>
            <p:nvPr/>
          </p:nvSpPr>
          <p:spPr>
            <a:xfrm>
              <a:off x="3328468" y="5132984"/>
              <a:ext cx="228" cy="2743"/>
            </a:xfrm>
            <a:custGeom>
              <a:avLst/>
              <a:gdLst>
                <a:gd name="connsiteX0" fmla="*/ 0 w 228"/>
                <a:gd name="connsiteY0" fmla="*/ 0 h 2743"/>
                <a:gd name="connsiteX1" fmla="*/ 229 w 228"/>
                <a:gd name="connsiteY1" fmla="*/ 2744 h 2743"/>
                <a:gd name="connsiteX2" fmla="*/ 0 w 228"/>
                <a:gd name="connsiteY2" fmla="*/ 0 h 2743"/>
              </a:gdLst>
              <a:ahLst/>
              <a:cxnLst>
                <a:cxn ang="0">
                  <a:pos x="connsiteX0" y="connsiteY0"/>
                </a:cxn>
                <a:cxn ang="0">
                  <a:pos x="connsiteX1" y="connsiteY1"/>
                </a:cxn>
                <a:cxn ang="0">
                  <a:pos x="connsiteX2" y="connsiteY2"/>
                </a:cxn>
              </a:cxnLst>
              <a:rect l="l" t="t" r="r" b="b"/>
              <a:pathLst>
                <a:path w="228" h="2743">
                  <a:moveTo>
                    <a:pt x="0" y="0"/>
                  </a:moveTo>
                  <a:cubicBezTo>
                    <a:pt x="0" y="915"/>
                    <a:pt x="229" y="1829"/>
                    <a:pt x="229" y="2744"/>
                  </a:cubicBezTo>
                  <a:cubicBezTo>
                    <a:pt x="229" y="1829"/>
                    <a:pt x="0" y="915"/>
                    <a:pt x="0" y="0"/>
                  </a:cubicBezTo>
                  <a:close/>
                </a:path>
              </a:pathLst>
            </a:custGeom>
            <a:solidFill>
              <a:srgbClr val="FFFFFF"/>
            </a:solidFill>
            <a:ln w="2286" cap="flat">
              <a:noFill/>
              <a:prstDash val="solid"/>
              <a:miter/>
            </a:ln>
          </p:spPr>
          <p:txBody>
            <a:bodyPr rtlCol="0" anchor="ctr"/>
            <a:lstStyle/>
            <a:p>
              <a:endParaRPr lang="en-US"/>
            </a:p>
          </p:txBody>
        </p:sp>
        <p:sp>
          <p:nvSpPr>
            <p:cNvPr id="2101" name="Freeform 2093">
              <a:extLst>
                <a:ext uri="{FF2B5EF4-FFF2-40B4-BE49-F238E27FC236}">
                  <a16:creationId xmlns:a16="http://schemas.microsoft.com/office/drawing/2014/main" id="{9722E5F6-369A-0830-1304-7CCBFCD4005E}"/>
                </a:ext>
              </a:extLst>
            </p:cNvPr>
            <p:cNvSpPr/>
            <p:nvPr/>
          </p:nvSpPr>
          <p:spPr>
            <a:xfrm>
              <a:off x="3328925" y="5137556"/>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5"/>
                    <a:pt x="0" y="1829"/>
                    <a:pt x="229" y="2515"/>
                  </a:cubicBezTo>
                  <a:cubicBezTo>
                    <a:pt x="0" y="1601"/>
                    <a:pt x="0" y="686"/>
                    <a:pt x="0" y="0"/>
                  </a:cubicBezTo>
                  <a:close/>
                </a:path>
              </a:pathLst>
            </a:custGeom>
            <a:solidFill>
              <a:srgbClr val="FFFFFF"/>
            </a:solidFill>
            <a:ln w="2286" cap="flat">
              <a:noFill/>
              <a:prstDash val="solid"/>
              <a:miter/>
            </a:ln>
          </p:spPr>
          <p:txBody>
            <a:bodyPr rtlCol="0" anchor="ctr"/>
            <a:lstStyle/>
            <a:p>
              <a:endParaRPr lang="en-US"/>
            </a:p>
          </p:txBody>
        </p:sp>
        <p:sp>
          <p:nvSpPr>
            <p:cNvPr id="2102" name="Freeform 2094">
              <a:extLst>
                <a:ext uri="{FF2B5EF4-FFF2-40B4-BE49-F238E27FC236}">
                  <a16:creationId xmlns:a16="http://schemas.microsoft.com/office/drawing/2014/main" id="{25CC7607-5E92-CBDB-498D-8C35BB81B708}"/>
                </a:ext>
              </a:extLst>
            </p:cNvPr>
            <p:cNvSpPr/>
            <p:nvPr/>
          </p:nvSpPr>
          <p:spPr>
            <a:xfrm>
              <a:off x="3116327" y="5191277"/>
              <a:ext cx="1143" cy="2057"/>
            </a:xfrm>
            <a:custGeom>
              <a:avLst/>
              <a:gdLst>
                <a:gd name="connsiteX0" fmla="*/ 1143 w 1143"/>
                <a:gd name="connsiteY0" fmla="*/ 2058 h 2057"/>
                <a:gd name="connsiteX1" fmla="*/ 0 w 1143"/>
                <a:gd name="connsiteY1" fmla="*/ 0 h 2057"/>
                <a:gd name="connsiteX2" fmla="*/ 1143 w 1143"/>
                <a:gd name="connsiteY2" fmla="*/ 2058 h 2057"/>
              </a:gdLst>
              <a:ahLst/>
              <a:cxnLst>
                <a:cxn ang="0">
                  <a:pos x="connsiteX0" y="connsiteY0"/>
                </a:cxn>
                <a:cxn ang="0">
                  <a:pos x="connsiteX1" y="connsiteY1"/>
                </a:cxn>
                <a:cxn ang="0">
                  <a:pos x="connsiteX2" y="connsiteY2"/>
                </a:cxn>
              </a:cxnLst>
              <a:rect l="l" t="t" r="r" b="b"/>
              <a:pathLst>
                <a:path w="1143" h="2057">
                  <a:moveTo>
                    <a:pt x="1143" y="2058"/>
                  </a:moveTo>
                  <a:cubicBezTo>
                    <a:pt x="686" y="1372"/>
                    <a:pt x="457" y="686"/>
                    <a:pt x="0" y="0"/>
                  </a:cubicBezTo>
                  <a:cubicBezTo>
                    <a:pt x="229" y="686"/>
                    <a:pt x="686" y="1372"/>
                    <a:pt x="1143" y="2058"/>
                  </a:cubicBezTo>
                  <a:close/>
                </a:path>
              </a:pathLst>
            </a:custGeom>
            <a:solidFill>
              <a:srgbClr val="FFFFFF"/>
            </a:solidFill>
            <a:ln w="2286" cap="flat">
              <a:noFill/>
              <a:prstDash val="solid"/>
              <a:miter/>
            </a:ln>
          </p:spPr>
          <p:txBody>
            <a:bodyPr rtlCol="0" anchor="ctr"/>
            <a:lstStyle/>
            <a:p>
              <a:endParaRPr lang="en-US"/>
            </a:p>
          </p:txBody>
        </p:sp>
        <p:sp>
          <p:nvSpPr>
            <p:cNvPr id="2103" name="Freeform 2095">
              <a:extLst>
                <a:ext uri="{FF2B5EF4-FFF2-40B4-BE49-F238E27FC236}">
                  <a16:creationId xmlns:a16="http://schemas.microsoft.com/office/drawing/2014/main" id="{F82EB880-1767-BABD-C97F-F94920452FCA}"/>
                </a:ext>
              </a:extLst>
            </p:cNvPr>
            <p:cNvSpPr/>
            <p:nvPr/>
          </p:nvSpPr>
          <p:spPr>
            <a:xfrm>
              <a:off x="3113812" y="5186248"/>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5"/>
                    <a:pt x="0" y="0"/>
                  </a:cubicBezTo>
                  <a:cubicBezTo>
                    <a:pt x="457" y="915"/>
                    <a:pt x="914" y="1829"/>
                    <a:pt x="1143" y="2515"/>
                  </a:cubicBezTo>
                  <a:close/>
                </a:path>
              </a:pathLst>
            </a:custGeom>
            <a:solidFill>
              <a:srgbClr val="FFFFFF"/>
            </a:solidFill>
            <a:ln w="2286" cap="flat">
              <a:noFill/>
              <a:prstDash val="solid"/>
              <a:miter/>
            </a:ln>
          </p:spPr>
          <p:txBody>
            <a:bodyPr rtlCol="0" anchor="ctr"/>
            <a:lstStyle/>
            <a:p>
              <a:endParaRPr lang="en-US"/>
            </a:p>
          </p:txBody>
        </p:sp>
        <p:sp>
          <p:nvSpPr>
            <p:cNvPr id="2104" name="Freeform 2096">
              <a:extLst>
                <a:ext uri="{FF2B5EF4-FFF2-40B4-BE49-F238E27FC236}">
                  <a16:creationId xmlns:a16="http://schemas.microsoft.com/office/drawing/2014/main" id="{28D525FD-4E2C-0131-ABF3-ECE05A597C8D}"/>
                </a:ext>
              </a:extLst>
            </p:cNvPr>
            <p:cNvSpPr/>
            <p:nvPr/>
          </p:nvSpPr>
          <p:spPr>
            <a:xfrm>
              <a:off x="3119070" y="5196306"/>
              <a:ext cx="914" cy="1600"/>
            </a:xfrm>
            <a:custGeom>
              <a:avLst/>
              <a:gdLst>
                <a:gd name="connsiteX0" fmla="*/ 914 w 914"/>
                <a:gd name="connsiteY0" fmla="*/ 1600 h 1600"/>
                <a:gd name="connsiteX1" fmla="*/ 0 w 914"/>
                <a:gd name="connsiteY1" fmla="*/ 0 h 1600"/>
                <a:gd name="connsiteX2" fmla="*/ 914 w 914"/>
                <a:gd name="connsiteY2" fmla="*/ 1600 h 1600"/>
              </a:gdLst>
              <a:ahLst/>
              <a:cxnLst>
                <a:cxn ang="0">
                  <a:pos x="connsiteX0" y="connsiteY0"/>
                </a:cxn>
                <a:cxn ang="0">
                  <a:pos x="connsiteX1" y="connsiteY1"/>
                </a:cxn>
                <a:cxn ang="0">
                  <a:pos x="connsiteX2" y="connsiteY2"/>
                </a:cxn>
              </a:cxnLst>
              <a:rect l="l" t="t" r="r" b="b"/>
              <a:pathLst>
                <a:path w="914" h="1600">
                  <a:moveTo>
                    <a:pt x="914" y="1600"/>
                  </a:moveTo>
                  <a:cubicBezTo>
                    <a:pt x="686" y="1143"/>
                    <a:pt x="229" y="457"/>
                    <a:pt x="0" y="0"/>
                  </a:cubicBezTo>
                  <a:cubicBezTo>
                    <a:pt x="229" y="457"/>
                    <a:pt x="686" y="1143"/>
                    <a:pt x="914" y="1600"/>
                  </a:cubicBezTo>
                  <a:close/>
                </a:path>
              </a:pathLst>
            </a:custGeom>
            <a:solidFill>
              <a:srgbClr val="FFFFFF"/>
            </a:solidFill>
            <a:ln w="2286" cap="flat">
              <a:noFill/>
              <a:prstDash val="solid"/>
              <a:miter/>
            </a:ln>
          </p:spPr>
          <p:txBody>
            <a:bodyPr rtlCol="0" anchor="ctr"/>
            <a:lstStyle/>
            <a:p>
              <a:endParaRPr lang="en-US"/>
            </a:p>
          </p:txBody>
        </p:sp>
        <p:sp>
          <p:nvSpPr>
            <p:cNvPr id="2105" name="Freeform 2097">
              <a:extLst>
                <a:ext uri="{FF2B5EF4-FFF2-40B4-BE49-F238E27FC236}">
                  <a16:creationId xmlns:a16="http://schemas.microsoft.com/office/drawing/2014/main" id="{51E1BEBA-C1C2-F3E1-3B39-AF2537DFFBB6}"/>
                </a:ext>
              </a:extLst>
            </p:cNvPr>
            <p:cNvSpPr/>
            <p:nvPr/>
          </p:nvSpPr>
          <p:spPr>
            <a:xfrm>
              <a:off x="3252573" y="5243626"/>
              <a:ext cx="5257" cy="2057"/>
            </a:xfrm>
            <a:custGeom>
              <a:avLst/>
              <a:gdLst>
                <a:gd name="connsiteX0" fmla="*/ 5258 w 5257"/>
                <a:gd name="connsiteY0" fmla="*/ 0 h 2057"/>
                <a:gd name="connsiteX1" fmla="*/ 0 w 5257"/>
                <a:gd name="connsiteY1" fmla="*/ 2057 h 2057"/>
                <a:gd name="connsiteX2" fmla="*/ 5258 w 5257"/>
                <a:gd name="connsiteY2" fmla="*/ 0 h 2057"/>
              </a:gdLst>
              <a:ahLst/>
              <a:cxnLst>
                <a:cxn ang="0">
                  <a:pos x="connsiteX0" y="connsiteY0"/>
                </a:cxn>
                <a:cxn ang="0">
                  <a:pos x="connsiteX1" y="connsiteY1"/>
                </a:cxn>
                <a:cxn ang="0">
                  <a:pos x="connsiteX2" y="connsiteY2"/>
                </a:cxn>
              </a:cxnLst>
              <a:rect l="l" t="t" r="r" b="b"/>
              <a:pathLst>
                <a:path w="5257" h="2057">
                  <a:moveTo>
                    <a:pt x="5258" y="0"/>
                  </a:moveTo>
                  <a:cubicBezTo>
                    <a:pt x="3429" y="686"/>
                    <a:pt x="1829" y="1371"/>
                    <a:pt x="0" y="2057"/>
                  </a:cubicBezTo>
                  <a:cubicBezTo>
                    <a:pt x="1829" y="1371"/>
                    <a:pt x="3429" y="686"/>
                    <a:pt x="5258" y="0"/>
                  </a:cubicBezTo>
                  <a:close/>
                </a:path>
              </a:pathLst>
            </a:custGeom>
            <a:solidFill>
              <a:srgbClr val="FFFFFF"/>
            </a:solidFill>
            <a:ln w="2286" cap="flat">
              <a:noFill/>
              <a:prstDash val="solid"/>
              <a:miter/>
            </a:ln>
          </p:spPr>
          <p:txBody>
            <a:bodyPr rtlCol="0" anchor="ctr"/>
            <a:lstStyle/>
            <a:p>
              <a:endParaRPr lang="en-US"/>
            </a:p>
          </p:txBody>
        </p:sp>
        <p:sp>
          <p:nvSpPr>
            <p:cNvPr id="2106" name="Freeform 2098">
              <a:extLst>
                <a:ext uri="{FF2B5EF4-FFF2-40B4-BE49-F238E27FC236}">
                  <a16:creationId xmlns:a16="http://schemas.microsoft.com/office/drawing/2014/main" id="{544DBC0A-6FB4-A09A-A84A-3F60D095F0A4}"/>
                </a:ext>
              </a:extLst>
            </p:cNvPr>
            <p:cNvSpPr/>
            <p:nvPr/>
          </p:nvSpPr>
          <p:spPr>
            <a:xfrm>
              <a:off x="3108555" y="5171617"/>
              <a:ext cx="914" cy="3200"/>
            </a:xfrm>
            <a:custGeom>
              <a:avLst/>
              <a:gdLst>
                <a:gd name="connsiteX0" fmla="*/ 914 w 914"/>
                <a:gd name="connsiteY0" fmla="*/ 3200 h 3200"/>
                <a:gd name="connsiteX1" fmla="*/ 0 w 914"/>
                <a:gd name="connsiteY1" fmla="*/ 0 h 3200"/>
                <a:gd name="connsiteX2" fmla="*/ 914 w 914"/>
                <a:gd name="connsiteY2" fmla="*/ 3200 h 3200"/>
              </a:gdLst>
              <a:ahLst/>
              <a:cxnLst>
                <a:cxn ang="0">
                  <a:pos x="connsiteX0" y="connsiteY0"/>
                </a:cxn>
                <a:cxn ang="0">
                  <a:pos x="connsiteX1" y="connsiteY1"/>
                </a:cxn>
                <a:cxn ang="0">
                  <a:pos x="connsiteX2" y="connsiteY2"/>
                </a:cxn>
              </a:cxnLst>
              <a:rect l="l" t="t" r="r" b="b"/>
              <a:pathLst>
                <a:path w="914" h="3200">
                  <a:moveTo>
                    <a:pt x="914" y="3200"/>
                  </a:moveTo>
                  <a:cubicBezTo>
                    <a:pt x="457" y="2057"/>
                    <a:pt x="229" y="1143"/>
                    <a:pt x="0" y="0"/>
                  </a:cubicBezTo>
                  <a:cubicBezTo>
                    <a:pt x="229" y="914"/>
                    <a:pt x="457" y="2057"/>
                    <a:pt x="914" y="3200"/>
                  </a:cubicBezTo>
                  <a:close/>
                </a:path>
              </a:pathLst>
            </a:custGeom>
            <a:solidFill>
              <a:srgbClr val="FFFFFF"/>
            </a:solidFill>
            <a:ln w="2286" cap="flat">
              <a:noFill/>
              <a:prstDash val="solid"/>
              <a:miter/>
            </a:ln>
          </p:spPr>
          <p:txBody>
            <a:bodyPr rtlCol="0" anchor="ctr"/>
            <a:lstStyle/>
            <a:p>
              <a:endParaRPr lang="en-US"/>
            </a:p>
          </p:txBody>
        </p:sp>
        <p:sp>
          <p:nvSpPr>
            <p:cNvPr id="2107" name="Freeform 2099">
              <a:extLst>
                <a:ext uri="{FF2B5EF4-FFF2-40B4-BE49-F238E27FC236}">
                  <a16:creationId xmlns:a16="http://schemas.microsoft.com/office/drawing/2014/main" id="{603DE71D-8C53-A972-F649-FCC675FC8CB4}"/>
                </a:ext>
              </a:extLst>
            </p:cNvPr>
            <p:cNvSpPr/>
            <p:nvPr/>
          </p:nvSpPr>
          <p:spPr>
            <a:xfrm>
              <a:off x="3107183" y="5166588"/>
              <a:ext cx="914" cy="3657"/>
            </a:xfrm>
            <a:custGeom>
              <a:avLst/>
              <a:gdLst>
                <a:gd name="connsiteX0" fmla="*/ 914 w 914"/>
                <a:gd name="connsiteY0" fmla="*/ 3657 h 3657"/>
                <a:gd name="connsiteX1" fmla="*/ 0 w 914"/>
                <a:gd name="connsiteY1" fmla="*/ 0 h 3657"/>
                <a:gd name="connsiteX2" fmla="*/ 914 w 914"/>
                <a:gd name="connsiteY2" fmla="*/ 3657 h 3657"/>
              </a:gdLst>
              <a:ahLst/>
              <a:cxnLst>
                <a:cxn ang="0">
                  <a:pos x="connsiteX0" y="connsiteY0"/>
                </a:cxn>
                <a:cxn ang="0">
                  <a:pos x="connsiteX1" y="connsiteY1"/>
                </a:cxn>
                <a:cxn ang="0">
                  <a:pos x="connsiteX2" y="connsiteY2"/>
                </a:cxn>
              </a:cxnLst>
              <a:rect l="l" t="t" r="r" b="b"/>
              <a:pathLst>
                <a:path w="914" h="3657">
                  <a:moveTo>
                    <a:pt x="914" y="3657"/>
                  </a:moveTo>
                  <a:cubicBezTo>
                    <a:pt x="686" y="2514"/>
                    <a:pt x="229" y="1143"/>
                    <a:pt x="0" y="0"/>
                  </a:cubicBezTo>
                  <a:cubicBezTo>
                    <a:pt x="229" y="1143"/>
                    <a:pt x="457" y="2286"/>
                    <a:pt x="914" y="3657"/>
                  </a:cubicBezTo>
                  <a:close/>
                </a:path>
              </a:pathLst>
            </a:custGeom>
            <a:solidFill>
              <a:srgbClr val="FFFFFF"/>
            </a:solidFill>
            <a:ln w="2286" cap="flat">
              <a:noFill/>
              <a:prstDash val="solid"/>
              <a:miter/>
            </a:ln>
          </p:spPr>
          <p:txBody>
            <a:bodyPr rtlCol="0" anchor="ctr"/>
            <a:lstStyle/>
            <a:p>
              <a:endParaRPr lang="en-US"/>
            </a:p>
          </p:txBody>
        </p:sp>
        <p:sp>
          <p:nvSpPr>
            <p:cNvPr id="2108" name="Freeform 2100">
              <a:extLst>
                <a:ext uri="{FF2B5EF4-FFF2-40B4-BE49-F238E27FC236}">
                  <a16:creationId xmlns:a16="http://schemas.microsoft.com/office/drawing/2014/main" id="{2504F462-7D83-C8F1-456F-078D465C7541}"/>
                </a:ext>
              </a:extLst>
            </p:cNvPr>
            <p:cNvSpPr/>
            <p:nvPr/>
          </p:nvSpPr>
          <p:spPr>
            <a:xfrm>
              <a:off x="3109926" y="5176418"/>
              <a:ext cx="1143" cy="2971"/>
            </a:xfrm>
            <a:custGeom>
              <a:avLst/>
              <a:gdLst>
                <a:gd name="connsiteX0" fmla="*/ 1143 w 1143"/>
                <a:gd name="connsiteY0" fmla="*/ 2972 h 2971"/>
                <a:gd name="connsiteX1" fmla="*/ 0 w 1143"/>
                <a:gd name="connsiteY1" fmla="*/ 0 h 2971"/>
                <a:gd name="connsiteX2" fmla="*/ 1143 w 1143"/>
                <a:gd name="connsiteY2" fmla="*/ 2972 h 2971"/>
              </a:gdLst>
              <a:ahLst/>
              <a:cxnLst>
                <a:cxn ang="0">
                  <a:pos x="connsiteX0" y="connsiteY0"/>
                </a:cxn>
                <a:cxn ang="0">
                  <a:pos x="connsiteX1" y="connsiteY1"/>
                </a:cxn>
                <a:cxn ang="0">
                  <a:pos x="connsiteX2" y="connsiteY2"/>
                </a:cxn>
              </a:cxnLst>
              <a:rect l="l" t="t" r="r" b="b"/>
              <a:pathLst>
                <a:path w="1143" h="2971">
                  <a:moveTo>
                    <a:pt x="1143" y="2972"/>
                  </a:moveTo>
                  <a:cubicBezTo>
                    <a:pt x="686" y="2058"/>
                    <a:pt x="457" y="915"/>
                    <a:pt x="0" y="0"/>
                  </a:cubicBezTo>
                  <a:cubicBezTo>
                    <a:pt x="457" y="1143"/>
                    <a:pt x="686" y="2058"/>
                    <a:pt x="1143" y="2972"/>
                  </a:cubicBezTo>
                  <a:close/>
                </a:path>
              </a:pathLst>
            </a:custGeom>
            <a:solidFill>
              <a:srgbClr val="FFFFFF"/>
            </a:solidFill>
            <a:ln w="2286" cap="flat">
              <a:noFill/>
              <a:prstDash val="solid"/>
              <a:miter/>
            </a:ln>
          </p:spPr>
          <p:txBody>
            <a:bodyPr rtlCol="0" anchor="ctr"/>
            <a:lstStyle/>
            <a:p>
              <a:endParaRPr lang="en-US"/>
            </a:p>
          </p:txBody>
        </p:sp>
        <p:sp>
          <p:nvSpPr>
            <p:cNvPr id="2109" name="Freeform 2101">
              <a:extLst>
                <a:ext uri="{FF2B5EF4-FFF2-40B4-BE49-F238E27FC236}">
                  <a16:creationId xmlns:a16="http://schemas.microsoft.com/office/drawing/2014/main" id="{8E2A2F8A-B9A5-612A-01DE-40531AE0B25B}"/>
                </a:ext>
              </a:extLst>
            </p:cNvPr>
            <p:cNvSpPr/>
            <p:nvPr/>
          </p:nvSpPr>
          <p:spPr>
            <a:xfrm>
              <a:off x="3236342" y="5247970"/>
              <a:ext cx="8229" cy="1371"/>
            </a:xfrm>
            <a:custGeom>
              <a:avLst/>
              <a:gdLst>
                <a:gd name="connsiteX0" fmla="*/ 8230 w 8229"/>
                <a:gd name="connsiteY0" fmla="*/ 0 h 1371"/>
                <a:gd name="connsiteX1" fmla="*/ 0 w 8229"/>
                <a:gd name="connsiteY1" fmla="*/ 1372 h 1371"/>
                <a:gd name="connsiteX2" fmla="*/ 8230 w 8229"/>
                <a:gd name="connsiteY2" fmla="*/ 0 h 1371"/>
              </a:gdLst>
              <a:ahLst/>
              <a:cxnLst>
                <a:cxn ang="0">
                  <a:pos x="connsiteX0" y="connsiteY0"/>
                </a:cxn>
                <a:cxn ang="0">
                  <a:pos x="connsiteX1" y="connsiteY1"/>
                </a:cxn>
                <a:cxn ang="0">
                  <a:pos x="connsiteX2" y="connsiteY2"/>
                </a:cxn>
              </a:cxnLst>
              <a:rect l="l" t="t" r="r" b="b"/>
              <a:pathLst>
                <a:path w="8229" h="1371">
                  <a:moveTo>
                    <a:pt x="8230" y="0"/>
                  </a:moveTo>
                  <a:cubicBezTo>
                    <a:pt x="5486" y="686"/>
                    <a:pt x="2743" y="1143"/>
                    <a:pt x="0" y="1372"/>
                  </a:cubicBezTo>
                  <a:cubicBezTo>
                    <a:pt x="2743" y="1143"/>
                    <a:pt x="5486" y="686"/>
                    <a:pt x="8230" y="0"/>
                  </a:cubicBezTo>
                  <a:close/>
                </a:path>
              </a:pathLst>
            </a:custGeom>
            <a:solidFill>
              <a:srgbClr val="FFFFFF"/>
            </a:solidFill>
            <a:ln w="2286" cap="flat">
              <a:noFill/>
              <a:prstDash val="solid"/>
              <a:miter/>
            </a:ln>
          </p:spPr>
          <p:txBody>
            <a:bodyPr rtlCol="0" anchor="ctr"/>
            <a:lstStyle/>
            <a:p>
              <a:endParaRPr lang="en-US"/>
            </a:p>
          </p:txBody>
        </p:sp>
        <p:sp>
          <p:nvSpPr>
            <p:cNvPr id="2110" name="Freeform 2102">
              <a:extLst>
                <a:ext uri="{FF2B5EF4-FFF2-40B4-BE49-F238E27FC236}">
                  <a16:creationId xmlns:a16="http://schemas.microsoft.com/office/drawing/2014/main" id="{6E6AC2E2-C342-5159-57D5-1047F75490EC}"/>
                </a:ext>
              </a:extLst>
            </p:cNvPr>
            <p:cNvSpPr/>
            <p:nvPr/>
          </p:nvSpPr>
          <p:spPr>
            <a:xfrm>
              <a:off x="3244343" y="5246598"/>
              <a:ext cx="5486" cy="1371"/>
            </a:xfrm>
            <a:custGeom>
              <a:avLst/>
              <a:gdLst>
                <a:gd name="connsiteX0" fmla="*/ 5486 w 5486"/>
                <a:gd name="connsiteY0" fmla="*/ 0 h 1371"/>
                <a:gd name="connsiteX1" fmla="*/ 0 w 5486"/>
                <a:gd name="connsiteY1" fmla="*/ 1371 h 1371"/>
                <a:gd name="connsiteX2" fmla="*/ 5486 w 5486"/>
                <a:gd name="connsiteY2" fmla="*/ 0 h 1371"/>
              </a:gdLst>
              <a:ahLst/>
              <a:cxnLst>
                <a:cxn ang="0">
                  <a:pos x="connsiteX0" y="connsiteY0"/>
                </a:cxn>
                <a:cxn ang="0">
                  <a:pos x="connsiteX1" y="connsiteY1"/>
                </a:cxn>
                <a:cxn ang="0">
                  <a:pos x="connsiteX2" y="connsiteY2"/>
                </a:cxn>
              </a:cxnLst>
              <a:rect l="l" t="t" r="r" b="b"/>
              <a:pathLst>
                <a:path w="5486" h="1371">
                  <a:moveTo>
                    <a:pt x="5486" y="0"/>
                  </a:moveTo>
                  <a:cubicBezTo>
                    <a:pt x="3658" y="457"/>
                    <a:pt x="1829" y="914"/>
                    <a:pt x="0" y="1371"/>
                  </a:cubicBezTo>
                  <a:cubicBezTo>
                    <a:pt x="2057" y="914"/>
                    <a:pt x="3658" y="457"/>
                    <a:pt x="5486" y="0"/>
                  </a:cubicBezTo>
                  <a:close/>
                </a:path>
              </a:pathLst>
            </a:custGeom>
            <a:solidFill>
              <a:srgbClr val="FFFFFF"/>
            </a:solidFill>
            <a:ln w="2286" cap="flat">
              <a:noFill/>
              <a:prstDash val="solid"/>
              <a:miter/>
            </a:ln>
          </p:spPr>
          <p:txBody>
            <a:bodyPr rtlCol="0" anchor="ctr"/>
            <a:lstStyle/>
            <a:p>
              <a:endParaRPr lang="en-US"/>
            </a:p>
          </p:txBody>
        </p:sp>
        <p:sp>
          <p:nvSpPr>
            <p:cNvPr id="2111" name="Freeform 2103">
              <a:extLst>
                <a:ext uri="{FF2B5EF4-FFF2-40B4-BE49-F238E27FC236}">
                  <a16:creationId xmlns:a16="http://schemas.microsoft.com/office/drawing/2014/main" id="{0D0BEEFA-A43B-100E-658C-2EA69C5469D8}"/>
                </a:ext>
              </a:extLst>
            </p:cNvPr>
            <p:cNvSpPr/>
            <p:nvPr/>
          </p:nvSpPr>
          <p:spPr>
            <a:xfrm>
              <a:off x="3164562" y="5236997"/>
              <a:ext cx="9829" cy="3886"/>
            </a:xfrm>
            <a:custGeom>
              <a:avLst/>
              <a:gdLst>
                <a:gd name="connsiteX0" fmla="*/ 9830 w 9829"/>
                <a:gd name="connsiteY0" fmla="*/ 3887 h 3886"/>
                <a:gd name="connsiteX1" fmla="*/ 0 w 9829"/>
                <a:gd name="connsiteY1" fmla="*/ 0 h 3886"/>
                <a:gd name="connsiteX2" fmla="*/ 9830 w 9829"/>
                <a:gd name="connsiteY2" fmla="*/ 3887 h 3886"/>
              </a:gdLst>
              <a:ahLst/>
              <a:cxnLst>
                <a:cxn ang="0">
                  <a:pos x="connsiteX0" y="connsiteY0"/>
                </a:cxn>
                <a:cxn ang="0">
                  <a:pos x="connsiteX1" y="connsiteY1"/>
                </a:cxn>
                <a:cxn ang="0">
                  <a:pos x="connsiteX2" y="connsiteY2"/>
                </a:cxn>
              </a:cxnLst>
              <a:rect l="l" t="t" r="r" b="b"/>
              <a:pathLst>
                <a:path w="9829" h="3886">
                  <a:moveTo>
                    <a:pt x="9830" y="3887"/>
                  </a:moveTo>
                  <a:cubicBezTo>
                    <a:pt x="6401" y="2744"/>
                    <a:pt x="3200" y="1372"/>
                    <a:pt x="0" y="0"/>
                  </a:cubicBezTo>
                  <a:cubicBezTo>
                    <a:pt x="3200" y="1601"/>
                    <a:pt x="6401" y="2744"/>
                    <a:pt x="9830" y="3887"/>
                  </a:cubicBezTo>
                  <a:close/>
                </a:path>
              </a:pathLst>
            </a:custGeom>
            <a:solidFill>
              <a:srgbClr val="FFFFFF"/>
            </a:solidFill>
            <a:ln w="2286" cap="flat">
              <a:noFill/>
              <a:prstDash val="solid"/>
              <a:miter/>
            </a:ln>
          </p:spPr>
          <p:txBody>
            <a:bodyPr rtlCol="0" anchor="ctr"/>
            <a:lstStyle/>
            <a:p>
              <a:endParaRPr lang="en-US"/>
            </a:p>
          </p:txBody>
        </p:sp>
        <p:sp>
          <p:nvSpPr>
            <p:cNvPr id="2112" name="Freeform 2104">
              <a:extLst>
                <a:ext uri="{FF2B5EF4-FFF2-40B4-BE49-F238E27FC236}">
                  <a16:creationId xmlns:a16="http://schemas.microsoft.com/office/drawing/2014/main" id="{CF49B341-7FA8-192E-070F-2F4335F76103}"/>
                </a:ext>
              </a:extLst>
            </p:cNvPr>
            <p:cNvSpPr/>
            <p:nvPr/>
          </p:nvSpPr>
          <p:spPr>
            <a:xfrm>
              <a:off x="3306751" y="5200421"/>
              <a:ext cx="2286" cy="2743"/>
            </a:xfrm>
            <a:custGeom>
              <a:avLst/>
              <a:gdLst>
                <a:gd name="connsiteX0" fmla="*/ 0 w 2286"/>
                <a:gd name="connsiteY0" fmla="*/ 2744 h 2743"/>
                <a:gd name="connsiteX1" fmla="*/ 2286 w 2286"/>
                <a:gd name="connsiteY1" fmla="*/ 0 h 2743"/>
                <a:gd name="connsiteX2" fmla="*/ 2286 w 2286"/>
                <a:gd name="connsiteY2" fmla="*/ 0 h 2743"/>
                <a:gd name="connsiteX3" fmla="*/ 2286 w 2286"/>
                <a:gd name="connsiteY3" fmla="*/ 0 h 2743"/>
                <a:gd name="connsiteX4" fmla="*/ 0 w 2286"/>
                <a:gd name="connsiteY4" fmla="*/ 2744 h 2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 h="2743">
                  <a:moveTo>
                    <a:pt x="0" y="2744"/>
                  </a:moveTo>
                  <a:cubicBezTo>
                    <a:pt x="686" y="1829"/>
                    <a:pt x="1372" y="915"/>
                    <a:pt x="2286" y="0"/>
                  </a:cubicBezTo>
                  <a:cubicBezTo>
                    <a:pt x="2286" y="0"/>
                    <a:pt x="2286" y="0"/>
                    <a:pt x="2286" y="0"/>
                  </a:cubicBezTo>
                  <a:cubicBezTo>
                    <a:pt x="2286" y="0"/>
                    <a:pt x="2286" y="0"/>
                    <a:pt x="2286" y="0"/>
                  </a:cubicBezTo>
                  <a:cubicBezTo>
                    <a:pt x="1372" y="915"/>
                    <a:pt x="686" y="1829"/>
                    <a:pt x="0" y="2744"/>
                  </a:cubicBezTo>
                  <a:close/>
                </a:path>
              </a:pathLst>
            </a:custGeom>
            <a:solidFill>
              <a:srgbClr val="FFFFFF"/>
            </a:solidFill>
            <a:ln w="2286" cap="flat">
              <a:noFill/>
              <a:prstDash val="solid"/>
              <a:miter/>
            </a:ln>
          </p:spPr>
          <p:txBody>
            <a:bodyPr rtlCol="0" anchor="ctr"/>
            <a:lstStyle/>
            <a:p>
              <a:endParaRPr lang="en-US"/>
            </a:p>
          </p:txBody>
        </p:sp>
        <p:sp>
          <p:nvSpPr>
            <p:cNvPr id="2113" name="Freeform 2105">
              <a:extLst>
                <a:ext uri="{FF2B5EF4-FFF2-40B4-BE49-F238E27FC236}">
                  <a16:creationId xmlns:a16="http://schemas.microsoft.com/office/drawing/2014/main" id="{7F427886-96F5-E217-E3A7-0ECF3488483C}"/>
                </a:ext>
              </a:extLst>
            </p:cNvPr>
            <p:cNvSpPr/>
            <p:nvPr/>
          </p:nvSpPr>
          <p:spPr>
            <a:xfrm>
              <a:off x="3227655" y="5249570"/>
              <a:ext cx="5714" cy="228"/>
            </a:xfrm>
            <a:custGeom>
              <a:avLst/>
              <a:gdLst>
                <a:gd name="connsiteX0" fmla="*/ 5715 w 5714"/>
                <a:gd name="connsiteY0" fmla="*/ 0 h 228"/>
                <a:gd name="connsiteX1" fmla="*/ 0 w 5714"/>
                <a:gd name="connsiteY1" fmla="*/ 229 h 228"/>
                <a:gd name="connsiteX2" fmla="*/ 5715 w 5714"/>
                <a:gd name="connsiteY2" fmla="*/ 0 h 228"/>
              </a:gdLst>
              <a:ahLst/>
              <a:cxnLst>
                <a:cxn ang="0">
                  <a:pos x="connsiteX0" y="connsiteY0"/>
                </a:cxn>
                <a:cxn ang="0">
                  <a:pos x="connsiteX1" y="connsiteY1"/>
                </a:cxn>
                <a:cxn ang="0">
                  <a:pos x="connsiteX2" y="connsiteY2"/>
                </a:cxn>
              </a:cxnLst>
              <a:rect l="l" t="t" r="r" b="b"/>
              <a:pathLst>
                <a:path w="5714" h="228">
                  <a:moveTo>
                    <a:pt x="5715" y="0"/>
                  </a:moveTo>
                  <a:cubicBezTo>
                    <a:pt x="3886" y="229"/>
                    <a:pt x="1829" y="229"/>
                    <a:pt x="0" y="229"/>
                  </a:cubicBezTo>
                  <a:cubicBezTo>
                    <a:pt x="1829" y="229"/>
                    <a:pt x="3886" y="229"/>
                    <a:pt x="5715" y="0"/>
                  </a:cubicBezTo>
                  <a:close/>
                </a:path>
              </a:pathLst>
            </a:custGeom>
            <a:solidFill>
              <a:srgbClr val="FFFFFF"/>
            </a:solidFill>
            <a:ln w="2286" cap="flat">
              <a:noFill/>
              <a:prstDash val="solid"/>
              <a:miter/>
            </a:ln>
          </p:spPr>
          <p:txBody>
            <a:bodyPr rtlCol="0" anchor="ctr"/>
            <a:lstStyle/>
            <a:p>
              <a:endParaRPr lang="en-US"/>
            </a:p>
          </p:txBody>
        </p:sp>
        <p:sp>
          <p:nvSpPr>
            <p:cNvPr id="2114" name="Freeform 2106">
              <a:extLst>
                <a:ext uri="{FF2B5EF4-FFF2-40B4-BE49-F238E27FC236}">
                  <a16:creationId xmlns:a16="http://schemas.microsoft.com/office/drawing/2014/main" id="{1240D9F5-B32C-6218-A3A7-34B6B18D4DD6}"/>
                </a:ext>
              </a:extLst>
            </p:cNvPr>
            <p:cNvSpPr/>
            <p:nvPr/>
          </p:nvSpPr>
          <p:spPr>
            <a:xfrm>
              <a:off x="3174391" y="5240883"/>
              <a:ext cx="13716" cy="3886"/>
            </a:xfrm>
            <a:custGeom>
              <a:avLst/>
              <a:gdLst>
                <a:gd name="connsiteX0" fmla="*/ 13716 w 13716"/>
                <a:gd name="connsiteY0" fmla="*/ 3886 h 3886"/>
                <a:gd name="connsiteX1" fmla="*/ 0 w 13716"/>
                <a:gd name="connsiteY1" fmla="*/ 0 h 3886"/>
                <a:gd name="connsiteX2" fmla="*/ 13716 w 13716"/>
                <a:gd name="connsiteY2" fmla="*/ 3886 h 3886"/>
              </a:gdLst>
              <a:ahLst/>
              <a:cxnLst>
                <a:cxn ang="0">
                  <a:pos x="connsiteX0" y="connsiteY0"/>
                </a:cxn>
                <a:cxn ang="0">
                  <a:pos x="connsiteX1" y="connsiteY1"/>
                </a:cxn>
                <a:cxn ang="0">
                  <a:pos x="connsiteX2" y="connsiteY2"/>
                </a:cxn>
              </a:cxnLst>
              <a:rect l="l" t="t" r="r" b="b"/>
              <a:pathLst>
                <a:path w="13716" h="3886">
                  <a:moveTo>
                    <a:pt x="13716" y="3886"/>
                  </a:moveTo>
                  <a:cubicBezTo>
                    <a:pt x="8915" y="2743"/>
                    <a:pt x="4343" y="1600"/>
                    <a:pt x="0" y="0"/>
                  </a:cubicBezTo>
                  <a:cubicBezTo>
                    <a:pt x="4343" y="1600"/>
                    <a:pt x="8915" y="2971"/>
                    <a:pt x="13716" y="3886"/>
                  </a:cubicBezTo>
                  <a:close/>
                </a:path>
              </a:pathLst>
            </a:custGeom>
            <a:solidFill>
              <a:srgbClr val="FFFFFF"/>
            </a:solidFill>
            <a:ln w="2286" cap="flat">
              <a:noFill/>
              <a:prstDash val="solid"/>
              <a:miter/>
            </a:ln>
          </p:spPr>
          <p:txBody>
            <a:bodyPr rtlCol="0" anchor="ctr"/>
            <a:lstStyle/>
            <a:p>
              <a:endParaRPr lang="en-US"/>
            </a:p>
          </p:txBody>
        </p:sp>
        <p:sp>
          <p:nvSpPr>
            <p:cNvPr id="2115" name="Freeform 2107">
              <a:extLst>
                <a:ext uri="{FF2B5EF4-FFF2-40B4-BE49-F238E27FC236}">
                  <a16:creationId xmlns:a16="http://schemas.microsoft.com/office/drawing/2014/main" id="{53085302-BEAC-A16C-AE0B-2493ECBA33A6}"/>
                </a:ext>
              </a:extLst>
            </p:cNvPr>
            <p:cNvSpPr/>
            <p:nvPr/>
          </p:nvSpPr>
          <p:spPr>
            <a:xfrm>
              <a:off x="2960879" y="4487475"/>
              <a:ext cx="238429" cy="149075"/>
            </a:xfrm>
            <a:custGeom>
              <a:avLst/>
              <a:gdLst>
                <a:gd name="connsiteX0" fmla="*/ 237515 w 238429"/>
                <a:gd name="connsiteY0" fmla="*/ 3372 h 149075"/>
                <a:gd name="connsiteX1" fmla="*/ 225857 w 238429"/>
                <a:gd name="connsiteY1" fmla="*/ 171 h 149075"/>
                <a:gd name="connsiteX2" fmla="*/ 214655 w 238429"/>
                <a:gd name="connsiteY2" fmla="*/ 171 h 149075"/>
                <a:gd name="connsiteX3" fmla="*/ 203911 w 238429"/>
                <a:gd name="connsiteY3" fmla="*/ 3143 h 149075"/>
                <a:gd name="connsiteX4" fmla="*/ 193853 w 238429"/>
                <a:gd name="connsiteY4" fmla="*/ 8858 h 149075"/>
                <a:gd name="connsiteX5" fmla="*/ 185166 w 238429"/>
                <a:gd name="connsiteY5" fmla="*/ 17316 h 149075"/>
                <a:gd name="connsiteX6" fmla="*/ 172593 w 238429"/>
                <a:gd name="connsiteY6" fmla="*/ 40634 h 149075"/>
                <a:gd name="connsiteX7" fmla="*/ 162992 w 238429"/>
                <a:gd name="connsiteY7" fmla="*/ 62579 h 149075"/>
                <a:gd name="connsiteX8" fmla="*/ 133731 w 238429"/>
                <a:gd name="connsiteY8" fmla="*/ 93897 h 149075"/>
                <a:gd name="connsiteX9" fmla="*/ 55550 w 238429"/>
                <a:gd name="connsiteY9" fmla="*/ 102356 h 149075"/>
                <a:gd name="connsiteX10" fmla="*/ 60579 w 238429"/>
                <a:gd name="connsiteY10" fmla="*/ 103041 h 149075"/>
                <a:gd name="connsiteX11" fmla="*/ 37490 w 238429"/>
                <a:gd name="connsiteY11" fmla="*/ 97326 h 149075"/>
                <a:gd name="connsiteX12" fmla="*/ 5029 w 238429"/>
                <a:gd name="connsiteY12" fmla="*/ 81553 h 149075"/>
                <a:gd name="connsiteX13" fmla="*/ 0 w 238429"/>
                <a:gd name="connsiteY13" fmla="*/ 78124 h 149075"/>
                <a:gd name="connsiteX14" fmla="*/ 0 w 238429"/>
                <a:gd name="connsiteY14" fmla="*/ 78124 h 149075"/>
                <a:gd name="connsiteX15" fmla="*/ 229 w 238429"/>
                <a:gd name="connsiteY15" fmla="*/ 79267 h 149075"/>
                <a:gd name="connsiteX16" fmla="*/ 457 w 238429"/>
                <a:gd name="connsiteY16" fmla="*/ 80867 h 149075"/>
                <a:gd name="connsiteX17" fmla="*/ 686 w 238429"/>
                <a:gd name="connsiteY17" fmla="*/ 82239 h 149075"/>
                <a:gd name="connsiteX18" fmla="*/ 914 w 238429"/>
                <a:gd name="connsiteY18" fmla="*/ 83839 h 149075"/>
                <a:gd name="connsiteX19" fmla="*/ 1143 w 238429"/>
                <a:gd name="connsiteY19" fmla="*/ 84982 h 149075"/>
                <a:gd name="connsiteX20" fmla="*/ 1600 w 238429"/>
                <a:gd name="connsiteY20" fmla="*/ 86582 h 149075"/>
                <a:gd name="connsiteX21" fmla="*/ 1829 w 238429"/>
                <a:gd name="connsiteY21" fmla="*/ 87725 h 149075"/>
                <a:gd name="connsiteX22" fmla="*/ 2515 w 238429"/>
                <a:gd name="connsiteY22" fmla="*/ 90240 h 149075"/>
                <a:gd name="connsiteX23" fmla="*/ 2972 w 238429"/>
                <a:gd name="connsiteY23" fmla="*/ 91383 h 149075"/>
                <a:gd name="connsiteX24" fmla="*/ 3429 w 238429"/>
                <a:gd name="connsiteY24" fmla="*/ 92754 h 149075"/>
                <a:gd name="connsiteX25" fmla="*/ 3886 w 238429"/>
                <a:gd name="connsiteY25" fmla="*/ 93897 h 149075"/>
                <a:gd name="connsiteX26" fmla="*/ 4572 w 238429"/>
                <a:gd name="connsiteY26" fmla="*/ 95269 h 149075"/>
                <a:gd name="connsiteX27" fmla="*/ 5029 w 238429"/>
                <a:gd name="connsiteY27" fmla="*/ 96412 h 149075"/>
                <a:gd name="connsiteX28" fmla="*/ 5944 w 238429"/>
                <a:gd name="connsiteY28" fmla="*/ 98241 h 149075"/>
                <a:gd name="connsiteX29" fmla="*/ 6629 w 238429"/>
                <a:gd name="connsiteY29" fmla="*/ 99612 h 149075"/>
                <a:gd name="connsiteX30" fmla="*/ 7544 w 238429"/>
                <a:gd name="connsiteY30" fmla="*/ 101213 h 149075"/>
                <a:gd name="connsiteX31" fmla="*/ 8230 w 238429"/>
                <a:gd name="connsiteY31" fmla="*/ 102356 h 149075"/>
                <a:gd name="connsiteX32" fmla="*/ 9144 w 238429"/>
                <a:gd name="connsiteY32" fmla="*/ 103727 h 149075"/>
                <a:gd name="connsiteX33" fmla="*/ 9830 w 238429"/>
                <a:gd name="connsiteY33" fmla="*/ 104642 h 149075"/>
                <a:gd name="connsiteX34" fmla="*/ 10744 w 238429"/>
                <a:gd name="connsiteY34" fmla="*/ 106013 h 149075"/>
                <a:gd name="connsiteX35" fmla="*/ 11430 w 238429"/>
                <a:gd name="connsiteY35" fmla="*/ 106928 h 149075"/>
                <a:gd name="connsiteX36" fmla="*/ 13030 w 238429"/>
                <a:gd name="connsiteY36" fmla="*/ 108985 h 149075"/>
                <a:gd name="connsiteX37" fmla="*/ 13716 w 238429"/>
                <a:gd name="connsiteY37" fmla="*/ 109671 h 149075"/>
                <a:gd name="connsiteX38" fmla="*/ 14859 w 238429"/>
                <a:gd name="connsiteY38" fmla="*/ 111042 h 149075"/>
                <a:gd name="connsiteX39" fmla="*/ 15545 w 238429"/>
                <a:gd name="connsiteY39" fmla="*/ 111957 h 149075"/>
                <a:gd name="connsiteX40" fmla="*/ 16688 w 238429"/>
                <a:gd name="connsiteY40" fmla="*/ 113328 h 149075"/>
                <a:gd name="connsiteX41" fmla="*/ 17374 w 238429"/>
                <a:gd name="connsiteY41" fmla="*/ 114243 h 149075"/>
                <a:gd name="connsiteX42" fmla="*/ 18745 w 238429"/>
                <a:gd name="connsiteY42" fmla="*/ 115843 h 149075"/>
                <a:gd name="connsiteX43" fmla="*/ 19202 w 238429"/>
                <a:gd name="connsiteY43" fmla="*/ 116300 h 149075"/>
                <a:gd name="connsiteX44" fmla="*/ 21031 w 238429"/>
                <a:gd name="connsiteY44" fmla="*/ 118129 h 149075"/>
                <a:gd name="connsiteX45" fmla="*/ 21717 w 238429"/>
                <a:gd name="connsiteY45" fmla="*/ 118815 h 149075"/>
                <a:gd name="connsiteX46" fmla="*/ 23089 w 238429"/>
                <a:gd name="connsiteY46" fmla="*/ 119958 h 149075"/>
                <a:gd name="connsiteX47" fmla="*/ 23774 w 238429"/>
                <a:gd name="connsiteY47" fmla="*/ 120644 h 149075"/>
                <a:gd name="connsiteX48" fmla="*/ 25146 w 238429"/>
                <a:gd name="connsiteY48" fmla="*/ 121787 h 149075"/>
                <a:gd name="connsiteX49" fmla="*/ 25832 w 238429"/>
                <a:gd name="connsiteY49" fmla="*/ 122244 h 149075"/>
                <a:gd name="connsiteX50" fmla="*/ 27889 w 238429"/>
                <a:gd name="connsiteY50" fmla="*/ 123844 h 149075"/>
                <a:gd name="connsiteX51" fmla="*/ 28346 w 238429"/>
                <a:gd name="connsiteY51" fmla="*/ 124073 h 149075"/>
                <a:gd name="connsiteX52" fmla="*/ 30175 w 238429"/>
                <a:gd name="connsiteY52" fmla="*/ 125444 h 149075"/>
                <a:gd name="connsiteX53" fmla="*/ 30861 w 238429"/>
                <a:gd name="connsiteY53" fmla="*/ 125901 h 149075"/>
                <a:gd name="connsiteX54" fmla="*/ 32461 w 238429"/>
                <a:gd name="connsiteY54" fmla="*/ 126816 h 149075"/>
                <a:gd name="connsiteX55" fmla="*/ 33147 w 238429"/>
                <a:gd name="connsiteY55" fmla="*/ 127273 h 149075"/>
                <a:gd name="connsiteX56" fmla="*/ 34976 w 238429"/>
                <a:gd name="connsiteY56" fmla="*/ 128416 h 149075"/>
                <a:gd name="connsiteX57" fmla="*/ 35433 w 238429"/>
                <a:gd name="connsiteY57" fmla="*/ 128645 h 149075"/>
                <a:gd name="connsiteX58" fmla="*/ 37719 w 238429"/>
                <a:gd name="connsiteY58" fmla="*/ 129788 h 149075"/>
                <a:gd name="connsiteX59" fmla="*/ 38405 w 238429"/>
                <a:gd name="connsiteY59" fmla="*/ 130016 h 149075"/>
                <a:gd name="connsiteX60" fmla="*/ 40234 w 238429"/>
                <a:gd name="connsiteY60" fmla="*/ 130931 h 149075"/>
                <a:gd name="connsiteX61" fmla="*/ 41148 w 238429"/>
                <a:gd name="connsiteY61" fmla="*/ 131388 h 149075"/>
                <a:gd name="connsiteX62" fmla="*/ 42748 w 238429"/>
                <a:gd name="connsiteY62" fmla="*/ 132074 h 149075"/>
                <a:gd name="connsiteX63" fmla="*/ 43434 w 238429"/>
                <a:gd name="connsiteY63" fmla="*/ 132302 h 149075"/>
                <a:gd name="connsiteX64" fmla="*/ 45949 w 238429"/>
                <a:gd name="connsiteY64" fmla="*/ 133217 h 149075"/>
                <a:gd name="connsiteX65" fmla="*/ 51664 w 238429"/>
                <a:gd name="connsiteY65" fmla="*/ 135274 h 149075"/>
                <a:gd name="connsiteX66" fmla="*/ 67437 w 238429"/>
                <a:gd name="connsiteY66" fmla="*/ 140303 h 149075"/>
                <a:gd name="connsiteX67" fmla="*/ 69952 w 238429"/>
                <a:gd name="connsiteY67" fmla="*/ 140989 h 149075"/>
                <a:gd name="connsiteX68" fmla="*/ 90983 w 238429"/>
                <a:gd name="connsiteY68" fmla="*/ 145790 h 149075"/>
                <a:gd name="connsiteX69" fmla="*/ 92812 w 238429"/>
                <a:gd name="connsiteY69" fmla="*/ 146018 h 149075"/>
                <a:gd name="connsiteX70" fmla="*/ 109499 w 238429"/>
                <a:gd name="connsiteY70" fmla="*/ 148304 h 149075"/>
                <a:gd name="connsiteX71" fmla="*/ 121387 w 238429"/>
                <a:gd name="connsiteY71" fmla="*/ 148990 h 149075"/>
                <a:gd name="connsiteX72" fmla="*/ 139446 w 238429"/>
                <a:gd name="connsiteY72" fmla="*/ 148304 h 149075"/>
                <a:gd name="connsiteX73" fmla="*/ 176479 w 238429"/>
                <a:gd name="connsiteY73" fmla="*/ 134360 h 149075"/>
                <a:gd name="connsiteX74" fmla="*/ 179680 w 238429"/>
                <a:gd name="connsiteY74" fmla="*/ 130931 h 149075"/>
                <a:gd name="connsiteX75" fmla="*/ 181051 w 238429"/>
                <a:gd name="connsiteY75" fmla="*/ 129102 h 149075"/>
                <a:gd name="connsiteX76" fmla="*/ 183566 w 238429"/>
                <a:gd name="connsiteY76" fmla="*/ 124987 h 149075"/>
                <a:gd name="connsiteX77" fmla="*/ 184709 w 238429"/>
                <a:gd name="connsiteY77" fmla="*/ 122701 h 149075"/>
                <a:gd name="connsiteX78" fmla="*/ 186995 w 238429"/>
                <a:gd name="connsiteY78" fmla="*/ 115386 h 149075"/>
                <a:gd name="connsiteX79" fmla="*/ 187681 w 238429"/>
                <a:gd name="connsiteY79" fmla="*/ 109899 h 149075"/>
                <a:gd name="connsiteX80" fmla="*/ 186538 w 238429"/>
                <a:gd name="connsiteY80" fmla="*/ 93897 h 149075"/>
                <a:gd name="connsiteX81" fmla="*/ 186080 w 238429"/>
                <a:gd name="connsiteY81" fmla="*/ 91611 h 149075"/>
                <a:gd name="connsiteX82" fmla="*/ 185852 w 238429"/>
                <a:gd name="connsiteY82" fmla="*/ 90926 h 149075"/>
                <a:gd name="connsiteX83" fmla="*/ 185623 w 238429"/>
                <a:gd name="connsiteY83" fmla="*/ 89325 h 149075"/>
                <a:gd name="connsiteX84" fmla="*/ 185395 w 238429"/>
                <a:gd name="connsiteY84" fmla="*/ 88411 h 149075"/>
                <a:gd name="connsiteX85" fmla="*/ 185166 w 238429"/>
                <a:gd name="connsiteY85" fmla="*/ 86811 h 149075"/>
                <a:gd name="connsiteX86" fmla="*/ 185166 w 238429"/>
                <a:gd name="connsiteY86" fmla="*/ 85668 h 149075"/>
                <a:gd name="connsiteX87" fmla="*/ 184937 w 238429"/>
                <a:gd name="connsiteY87" fmla="*/ 84068 h 149075"/>
                <a:gd name="connsiteX88" fmla="*/ 184937 w 238429"/>
                <a:gd name="connsiteY88" fmla="*/ 82925 h 149075"/>
                <a:gd name="connsiteX89" fmla="*/ 184937 w 238429"/>
                <a:gd name="connsiteY89" fmla="*/ 81324 h 149075"/>
                <a:gd name="connsiteX90" fmla="*/ 184937 w 238429"/>
                <a:gd name="connsiteY90" fmla="*/ 79953 h 149075"/>
                <a:gd name="connsiteX91" fmla="*/ 184937 w 238429"/>
                <a:gd name="connsiteY91" fmla="*/ 78353 h 149075"/>
                <a:gd name="connsiteX92" fmla="*/ 184937 w 238429"/>
                <a:gd name="connsiteY92" fmla="*/ 76981 h 149075"/>
                <a:gd name="connsiteX93" fmla="*/ 184937 w 238429"/>
                <a:gd name="connsiteY93" fmla="*/ 75381 h 149075"/>
                <a:gd name="connsiteX94" fmla="*/ 184937 w 238429"/>
                <a:gd name="connsiteY94" fmla="*/ 74009 h 149075"/>
                <a:gd name="connsiteX95" fmla="*/ 184937 w 238429"/>
                <a:gd name="connsiteY95" fmla="*/ 72409 h 149075"/>
                <a:gd name="connsiteX96" fmla="*/ 184937 w 238429"/>
                <a:gd name="connsiteY96" fmla="*/ 71037 h 149075"/>
                <a:gd name="connsiteX97" fmla="*/ 185166 w 238429"/>
                <a:gd name="connsiteY97" fmla="*/ 69437 h 149075"/>
                <a:gd name="connsiteX98" fmla="*/ 185395 w 238429"/>
                <a:gd name="connsiteY98" fmla="*/ 67837 h 149075"/>
                <a:gd name="connsiteX99" fmla="*/ 185623 w 238429"/>
                <a:gd name="connsiteY99" fmla="*/ 66008 h 149075"/>
                <a:gd name="connsiteX100" fmla="*/ 185852 w 238429"/>
                <a:gd name="connsiteY100" fmla="*/ 64408 h 149075"/>
                <a:gd name="connsiteX101" fmla="*/ 186080 w 238429"/>
                <a:gd name="connsiteY101" fmla="*/ 62579 h 149075"/>
                <a:gd name="connsiteX102" fmla="*/ 186309 w 238429"/>
                <a:gd name="connsiteY102" fmla="*/ 60979 h 149075"/>
                <a:gd name="connsiteX103" fmla="*/ 186766 w 238429"/>
                <a:gd name="connsiteY103" fmla="*/ 59150 h 149075"/>
                <a:gd name="connsiteX104" fmla="*/ 186995 w 238429"/>
                <a:gd name="connsiteY104" fmla="*/ 57550 h 149075"/>
                <a:gd name="connsiteX105" fmla="*/ 187452 w 238429"/>
                <a:gd name="connsiteY105" fmla="*/ 55721 h 149075"/>
                <a:gd name="connsiteX106" fmla="*/ 187909 w 238429"/>
                <a:gd name="connsiteY106" fmla="*/ 54121 h 149075"/>
                <a:gd name="connsiteX107" fmla="*/ 188366 w 238429"/>
                <a:gd name="connsiteY107" fmla="*/ 52292 h 149075"/>
                <a:gd name="connsiteX108" fmla="*/ 188824 w 238429"/>
                <a:gd name="connsiteY108" fmla="*/ 50692 h 149075"/>
                <a:gd name="connsiteX109" fmla="*/ 189509 w 238429"/>
                <a:gd name="connsiteY109" fmla="*/ 48406 h 149075"/>
                <a:gd name="connsiteX110" fmla="*/ 190195 w 238429"/>
                <a:gd name="connsiteY110" fmla="*/ 46577 h 149075"/>
                <a:gd name="connsiteX111" fmla="*/ 191338 w 238429"/>
                <a:gd name="connsiteY111" fmla="*/ 43834 h 149075"/>
                <a:gd name="connsiteX112" fmla="*/ 192024 w 238429"/>
                <a:gd name="connsiteY112" fmla="*/ 42462 h 149075"/>
                <a:gd name="connsiteX113" fmla="*/ 192938 w 238429"/>
                <a:gd name="connsiteY113" fmla="*/ 40634 h 149075"/>
                <a:gd name="connsiteX114" fmla="*/ 193853 w 238429"/>
                <a:gd name="connsiteY114" fmla="*/ 39033 h 149075"/>
                <a:gd name="connsiteX115" fmla="*/ 194767 w 238429"/>
                <a:gd name="connsiteY115" fmla="*/ 37205 h 149075"/>
                <a:gd name="connsiteX116" fmla="*/ 195682 w 238429"/>
                <a:gd name="connsiteY116" fmla="*/ 35604 h 149075"/>
                <a:gd name="connsiteX117" fmla="*/ 196825 w 238429"/>
                <a:gd name="connsiteY117" fmla="*/ 34004 h 149075"/>
                <a:gd name="connsiteX118" fmla="*/ 197968 w 238429"/>
                <a:gd name="connsiteY118" fmla="*/ 32404 h 149075"/>
                <a:gd name="connsiteX119" fmla="*/ 199111 w 238429"/>
                <a:gd name="connsiteY119" fmla="*/ 30804 h 149075"/>
                <a:gd name="connsiteX120" fmla="*/ 200254 w 238429"/>
                <a:gd name="connsiteY120" fmla="*/ 29204 h 149075"/>
                <a:gd name="connsiteX121" fmla="*/ 201625 w 238429"/>
                <a:gd name="connsiteY121" fmla="*/ 27603 h 149075"/>
                <a:gd name="connsiteX122" fmla="*/ 202997 w 238429"/>
                <a:gd name="connsiteY122" fmla="*/ 26003 h 149075"/>
                <a:gd name="connsiteX123" fmla="*/ 204368 w 238429"/>
                <a:gd name="connsiteY123" fmla="*/ 24403 h 149075"/>
                <a:gd name="connsiteX124" fmla="*/ 205740 w 238429"/>
                <a:gd name="connsiteY124" fmla="*/ 23031 h 149075"/>
                <a:gd name="connsiteX125" fmla="*/ 207340 w 238429"/>
                <a:gd name="connsiteY125" fmla="*/ 21660 h 149075"/>
                <a:gd name="connsiteX126" fmla="*/ 208940 w 238429"/>
                <a:gd name="connsiteY126" fmla="*/ 20288 h 149075"/>
                <a:gd name="connsiteX127" fmla="*/ 210541 w 238429"/>
                <a:gd name="connsiteY127" fmla="*/ 18917 h 149075"/>
                <a:gd name="connsiteX128" fmla="*/ 212141 w 238429"/>
                <a:gd name="connsiteY128" fmla="*/ 17545 h 149075"/>
                <a:gd name="connsiteX129" fmla="*/ 213970 w 238429"/>
                <a:gd name="connsiteY129" fmla="*/ 16173 h 149075"/>
                <a:gd name="connsiteX130" fmla="*/ 215798 w 238429"/>
                <a:gd name="connsiteY130" fmla="*/ 14802 h 149075"/>
                <a:gd name="connsiteX131" fmla="*/ 217856 w 238429"/>
                <a:gd name="connsiteY131" fmla="*/ 13430 h 149075"/>
                <a:gd name="connsiteX132" fmla="*/ 219913 w 238429"/>
                <a:gd name="connsiteY132" fmla="*/ 12287 h 149075"/>
                <a:gd name="connsiteX133" fmla="*/ 221971 w 238429"/>
                <a:gd name="connsiteY133" fmla="*/ 11144 h 149075"/>
                <a:gd name="connsiteX134" fmla="*/ 224028 w 238429"/>
                <a:gd name="connsiteY134" fmla="*/ 10001 h 149075"/>
                <a:gd name="connsiteX135" fmla="*/ 226314 w 238429"/>
                <a:gd name="connsiteY135" fmla="*/ 8858 h 149075"/>
                <a:gd name="connsiteX136" fmla="*/ 228371 w 238429"/>
                <a:gd name="connsiteY136" fmla="*/ 7715 h 149075"/>
                <a:gd name="connsiteX137" fmla="*/ 231115 w 238429"/>
                <a:gd name="connsiteY137" fmla="*/ 6572 h 149075"/>
                <a:gd name="connsiteX138" fmla="*/ 233401 w 238429"/>
                <a:gd name="connsiteY138" fmla="*/ 5658 h 149075"/>
                <a:gd name="connsiteX139" fmla="*/ 236601 w 238429"/>
                <a:gd name="connsiteY139" fmla="*/ 4515 h 149075"/>
                <a:gd name="connsiteX140" fmla="*/ 238430 w 238429"/>
                <a:gd name="connsiteY140" fmla="*/ 3829 h 149075"/>
                <a:gd name="connsiteX141" fmla="*/ 238430 w 238429"/>
                <a:gd name="connsiteY141" fmla="*/ 3829 h 149075"/>
                <a:gd name="connsiteX142" fmla="*/ 237515 w 238429"/>
                <a:gd name="connsiteY142" fmla="*/ 3372 h 14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38429" h="149075">
                  <a:moveTo>
                    <a:pt x="237515" y="3372"/>
                  </a:moveTo>
                  <a:cubicBezTo>
                    <a:pt x="233629" y="2000"/>
                    <a:pt x="229743" y="1086"/>
                    <a:pt x="225857" y="171"/>
                  </a:cubicBezTo>
                  <a:cubicBezTo>
                    <a:pt x="221971" y="-57"/>
                    <a:pt x="218313" y="-57"/>
                    <a:pt x="214655" y="171"/>
                  </a:cubicBezTo>
                  <a:cubicBezTo>
                    <a:pt x="210998" y="1086"/>
                    <a:pt x="207340" y="2000"/>
                    <a:pt x="203911" y="3143"/>
                  </a:cubicBezTo>
                  <a:cubicBezTo>
                    <a:pt x="200482" y="4972"/>
                    <a:pt x="197053" y="6801"/>
                    <a:pt x="193853" y="8858"/>
                  </a:cubicBezTo>
                  <a:cubicBezTo>
                    <a:pt x="190881" y="11601"/>
                    <a:pt x="187909" y="14345"/>
                    <a:pt x="185166" y="17316"/>
                  </a:cubicBezTo>
                  <a:cubicBezTo>
                    <a:pt x="180365" y="24632"/>
                    <a:pt x="176251" y="32633"/>
                    <a:pt x="172593" y="40634"/>
                  </a:cubicBezTo>
                  <a:cubicBezTo>
                    <a:pt x="169621" y="47949"/>
                    <a:pt x="166649" y="55493"/>
                    <a:pt x="162992" y="62579"/>
                  </a:cubicBezTo>
                  <a:cubicBezTo>
                    <a:pt x="156134" y="75609"/>
                    <a:pt x="145847" y="85896"/>
                    <a:pt x="133731" y="93897"/>
                  </a:cubicBezTo>
                  <a:cubicBezTo>
                    <a:pt x="109957" y="109671"/>
                    <a:pt x="82067" y="107156"/>
                    <a:pt x="55550" y="102356"/>
                  </a:cubicBezTo>
                  <a:lnTo>
                    <a:pt x="60579" y="103041"/>
                  </a:lnTo>
                  <a:cubicBezTo>
                    <a:pt x="52578" y="101898"/>
                    <a:pt x="45034" y="100298"/>
                    <a:pt x="37490" y="97326"/>
                  </a:cubicBezTo>
                  <a:cubicBezTo>
                    <a:pt x="26289" y="92754"/>
                    <a:pt x="15088" y="88411"/>
                    <a:pt x="5029" y="81553"/>
                  </a:cubicBezTo>
                  <a:cubicBezTo>
                    <a:pt x="3429" y="80410"/>
                    <a:pt x="1829" y="79267"/>
                    <a:pt x="0" y="78124"/>
                  </a:cubicBezTo>
                  <a:lnTo>
                    <a:pt x="0" y="78124"/>
                  </a:lnTo>
                  <a:cubicBezTo>
                    <a:pt x="0" y="78581"/>
                    <a:pt x="0" y="78810"/>
                    <a:pt x="229" y="79267"/>
                  </a:cubicBezTo>
                  <a:cubicBezTo>
                    <a:pt x="229" y="79724"/>
                    <a:pt x="457" y="80410"/>
                    <a:pt x="457" y="80867"/>
                  </a:cubicBezTo>
                  <a:cubicBezTo>
                    <a:pt x="457" y="81324"/>
                    <a:pt x="686" y="81782"/>
                    <a:pt x="686" y="82239"/>
                  </a:cubicBezTo>
                  <a:cubicBezTo>
                    <a:pt x="686" y="82696"/>
                    <a:pt x="914" y="83153"/>
                    <a:pt x="914" y="83839"/>
                  </a:cubicBezTo>
                  <a:cubicBezTo>
                    <a:pt x="914" y="84296"/>
                    <a:pt x="1143" y="84753"/>
                    <a:pt x="1143" y="84982"/>
                  </a:cubicBezTo>
                  <a:cubicBezTo>
                    <a:pt x="1372" y="85439"/>
                    <a:pt x="1372" y="86125"/>
                    <a:pt x="1600" y="86582"/>
                  </a:cubicBezTo>
                  <a:cubicBezTo>
                    <a:pt x="1600" y="87039"/>
                    <a:pt x="1829" y="87268"/>
                    <a:pt x="1829" y="87725"/>
                  </a:cubicBezTo>
                  <a:cubicBezTo>
                    <a:pt x="2057" y="88640"/>
                    <a:pt x="2286" y="89325"/>
                    <a:pt x="2515" y="90240"/>
                  </a:cubicBezTo>
                  <a:cubicBezTo>
                    <a:pt x="2743" y="90697"/>
                    <a:pt x="2743" y="90926"/>
                    <a:pt x="2972" y="91383"/>
                  </a:cubicBezTo>
                  <a:cubicBezTo>
                    <a:pt x="3200" y="91840"/>
                    <a:pt x="3429" y="92297"/>
                    <a:pt x="3429" y="92754"/>
                  </a:cubicBezTo>
                  <a:cubicBezTo>
                    <a:pt x="3658" y="93212"/>
                    <a:pt x="3658" y="93440"/>
                    <a:pt x="3886" y="93897"/>
                  </a:cubicBezTo>
                  <a:cubicBezTo>
                    <a:pt x="4115" y="94355"/>
                    <a:pt x="4343" y="94812"/>
                    <a:pt x="4572" y="95269"/>
                  </a:cubicBezTo>
                  <a:cubicBezTo>
                    <a:pt x="4801" y="95726"/>
                    <a:pt x="4801" y="95955"/>
                    <a:pt x="5029" y="96412"/>
                  </a:cubicBezTo>
                  <a:cubicBezTo>
                    <a:pt x="5258" y="97098"/>
                    <a:pt x="5486" y="97555"/>
                    <a:pt x="5944" y="98241"/>
                  </a:cubicBezTo>
                  <a:cubicBezTo>
                    <a:pt x="6172" y="98698"/>
                    <a:pt x="6401" y="99155"/>
                    <a:pt x="6629" y="99612"/>
                  </a:cubicBezTo>
                  <a:cubicBezTo>
                    <a:pt x="6858" y="100070"/>
                    <a:pt x="7315" y="100755"/>
                    <a:pt x="7544" y="101213"/>
                  </a:cubicBezTo>
                  <a:cubicBezTo>
                    <a:pt x="7772" y="101670"/>
                    <a:pt x="8001" y="101898"/>
                    <a:pt x="8230" y="102356"/>
                  </a:cubicBezTo>
                  <a:cubicBezTo>
                    <a:pt x="8458" y="102813"/>
                    <a:pt x="8687" y="103270"/>
                    <a:pt x="9144" y="103727"/>
                  </a:cubicBezTo>
                  <a:cubicBezTo>
                    <a:pt x="9373" y="103956"/>
                    <a:pt x="9601" y="104413"/>
                    <a:pt x="9830" y="104642"/>
                  </a:cubicBezTo>
                  <a:cubicBezTo>
                    <a:pt x="10058" y="105099"/>
                    <a:pt x="10516" y="105556"/>
                    <a:pt x="10744" y="106013"/>
                  </a:cubicBezTo>
                  <a:cubicBezTo>
                    <a:pt x="10973" y="106242"/>
                    <a:pt x="11201" y="106699"/>
                    <a:pt x="11430" y="106928"/>
                  </a:cubicBezTo>
                  <a:cubicBezTo>
                    <a:pt x="11887" y="107613"/>
                    <a:pt x="12344" y="108299"/>
                    <a:pt x="13030" y="108985"/>
                  </a:cubicBezTo>
                  <a:cubicBezTo>
                    <a:pt x="13259" y="109214"/>
                    <a:pt x="13487" y="109442"/>
                    <a:pt x="13716" y="109671"/>
                  </a:cubicBezTo>
                  <a:cubicBezTo>
                    <a:pt x="14173" y="110128"/>
                    <a:pt x="14402" y="110585"/>
                    <a:pt x="14859" y="111042"/>
                  </a:cubicBezTo>
                  <a:cubicBezTo>
                    <a:pt x="15088" y="111271"/>
                    <a:pt x="15316" y="111728"/>
                    <a:pt x="15545" y="111957"/>
                  </a:cubicBezTo>
                  <a:cubicBezTo>
                    <a:pt x="16002" y="112414"/>
                    <a:pt x="16231" y="112871"/>
                    <a:pt x="16688" y="113328"/>
                  </a:cubicBezTo>
                  <a:cubicBezTo>
                    <a:pt x="16916" y="113557"/>
                    <a:pt x="17145" y="113786"/>
                    <a:pt x="17374" y="114243"/>
                  </a:cubicBezTo>
                  <a:cubicBezTo>
                    <a:pt x="17831" y="114700"/>
                    <a:pt x="18288" y="115157"/>
                    <a:pt x="18745" y="115843"/>
                  </a:cubicBezTo>
                  <a:cubicBezTo>
                    <a:pt x="18974" y="116072"/>
                    <a:pt x="18974" y="116072"/>
                    <a:pt x="19202" y="116300"/>
                  </a:cubicBezTo>
                  <a:cubicBezTo>
                    <a:pt x="19888" y="116986"/>
                    <a:pt x="20574" y="117443"/>
                    <a:pt x="21031" y="118129"/>
                  </a:cubicBezTo>
                  <a:cubicBezTo>
                    <a:pt x="21260" y="118358"/>
                    <a:pt x="21488" y="118586"/>
                    <a:pt x="21717" y="118815"/>
                  </a:cubicBezTo>
                  <a:cubicBezTo>
                    <a:pt x="22174" y="119272"/>
                    <a:pt x="22631" y="119729"/>
                    <a:pt x="23089" y="119958"/>
                  </a:cubicBezTo>
                  <a:cubicBezTo>
                    <a:pt x="23317" y="120186"/>
                    <a:pt x="23546" y="120415"/>
                    <a:pt x="23774" y="120644"/>
                  </a:cubicBezTo>
                  <a:cubicBezTo>
                    <a:pt x="24232" y="121101"/>
                    <a:pt x="24689" y="121329"/>
                    <a:pt x="25146" y="121787"/>
                  </a:cubicBezTo>
                  <a:cubicBezTo>
                    <a:pt x="25375" y="122015"/>
                    <a:pt x="25603" y="122244"/>
                    <a:pt x="25832" y="122244"/>
                  </a:cubicBezTo>
                  <a:cubicBezTo>
                    <a:pt x="26518" y="122701"/>
                    <a:pt x="27203" y="123387"/>
                    <a:pt x="27889" y="123844"/>
                  </a:cubicBezTo>
                  <a:cubicBezTo>
                    <a:pt x="28118" y="123844"/>
                    <a:pt x="28118" y="124073"/>
                    <a:pt x="28346" y="124073"/>
                  </a:cubicBezTo>
                  <a:cubicBezTo>
                    <a:pt x="29032" y="124530"/>
                    <a:pt x="29489" y="124987"/>
                    <a:pt x="30175" y="125444"/>
                  </a:cubicBezTo>
                  <a:cubicBezTo>
                    <a:pt x="30404" y="125673"/>
                    <a:pt x="30632" y="125901"/>
                    <a:pt x="30861" y="125901"/>
                  </a:cubicBezTo>
                  <a:cubicBezTo>
                    <a:pt x="31318" y="126130"/>
                    <a:pt x="32004" y="126587"/>
                    <a:pt x="32461" y="126816"/>
                  </a:cubicBezTo>
                  <a:cubicBezTo>
                    <a:pt x="32690" y="127044"/>
                    <a:pt x="32918" y="127044"/>
                    <a:pt x="33147" y="127273"/>
                  </a:cubicBezTo>
                  <a:cubicBezTo>
                    <a:pt x="33833" y="127730"/>
                    <a:pt x="34290" y="127959"/>
                    <a:pt x="34976" y="128416"/>
                  </a:cubicBezTo>
                  <a:cubicBezTo>
                    <a:pt x="35204" y="128416"/>
                    <a:pt x="35433" y="128645"/>
                    <a:pt x="35433" y="128645"/>
                  </a:cubicBezTo>
                  <a:cubicBezTo>
                    <a:pt x="36119" y="129102"/>
                    <a:pt x="37033" y="129559"/>
                    <a:pt x="37719" y="129788"/>
                  </a:cubicBezTo>
                  <a:cubicBezTo>
                    <a:pt x="37948" y="129788"/>
                    <a:pt x="38176" y="130016"/>
                    <a:pt x="38405" y="130016"/>
                  </a:cubicBezTo>
                  <a:cubicBezTo>
                    <a:pt x="39091" y="130245"/>
                    <a:pt x="39548" y="130702"/>
                    <a:pt x="40234" y="130931"/>
                  </a:cubicBezTo>
                  <a:cubicBezTo>
                    <a:pt x="40462" y="131159"/>
                    <a:pt x="40691" y="131159"/>
                    <a:pt x="41148" y="131388"/>
                  </a:cubicBezTo>
                  <a:cubicBezTo>
                    <a:pt x="41605" y="131616"/>
                    <a:pt x="42291" y="131845"/>
                    <a:pt x="42748" y="132074"/>
                  </a:cubicBezTo>
                  <a:cubicBezTo>
                    <a:pt x="42977" y="132074"/>
                    <a:pt x="43205" y="132302"/>
                    <a:pt x="43434" y="132302"/>
                  </a:cubicBezTo>
                  <a:cubicBezTo>
                    <a:pt x="44348" y="132531"/>
                    <a:pt x="45034" y="132988"/>
                    <a:pt x="45949" y="133217"/>
                  </a:cubicBezTo>
                  <a:cubicBezTo>
                    <a:pt x="47777" y="133902"/>
                    <a:pt x="49606" y="134588"/>
                    <a:pt x="51664" y="135274"/>
                  </a:cubicBezTo>
                  <a:cubicBezTo>
                    <a:pt x="56921" y="137103"/>
                    <a:pt x="62179" y="138703"/>
                    <a:pt x="67437" y="140303"/>
                  </a:cubicBezTo>
                  <a:cubicBezTo>
                    <a:pt x="68351" y="140532"/>
                    <a:pt x="69037" y="140760"/>
                    <a:pt x="69952" y="140989"/>
                  </a:cubicBezTo>
                  <a:cubicBezTo>
                    <a:pt x="76810" y="142818"/>
                    <a:pt x="83896" y="144647"/>
                    <a:pt x="90983" y="145790"/>
                  </a:cubicBezTo>
                  <a:cubicBezTo>
                    <a:pt x="91669" y="145790"/>
                    <a:pt x="92126" y="146018"/>
                    <a:pt x="92812" y="146018"/>
                  </a:cubicBezTo>
                  <a:cubicBezTo>
                    <a:pt x="98298" y="146933"/>
                    <a:pt x="104013" y="147847"/>
                    <a:pt x="109499" y="148304"/>
                  </a:cubicBezTo>
                  <a:cubicBezTo>
                    <a:pt x="113386" y="148761"/>
                    <a:pt x="117500" y="148761"/>
                    <a:pt x="121387" y="148990"/>
                  </a:cubicBezTo>
                  <a:cubicBezTo>
                    <a:pt x="127330" y="149219"/>
                    <a:pt x="133502" y="148990"/>
                    <a:pt x="139446" y="148304"/>
                  </a:cubicBezTo>
                  <a:cubicBezTo>
                    <a:pt x="153619" y="147161"/>
                    <a:pt x="167335" y="142818"/>
                    <a:pt x="176479" y="134360"/>
                  </a:cubicBezTo>
                  <a:cubicBezTo>
                    <a:pt x="177622" y="133217"/>
                    <a:pt x="178765" y="132074"/>
                    <a:pt x="179680" y="130931"/>
                  </a:cubicBezTo>
                  <a:cubicBezTo>
                    <a:pt x="180137" y="130245"/>
                    <a:pt x="180594" y="129788"/>
                    <a:pt x="181051" y="129102"/>
                  </a:cubicBezTo>
                  <a:cubicBezTo>
                    <a:pt x="181966" y="127730"/>
                    <a:pt x="182880" y="126359"/>
                    <a:pt x="183566" y="124987"/>
                  </a:cubicBezTo>
                  <a:cubicBezTo>
                    <a:pt x="184023" y="124301"/>
                    <a:pt x="184252" y="123615"/>
                    <a:pt x="184709" y="122701"/>
                  </a:cubicBezTo>
                  <a:cubicBezTo>
                    <a:pt x="185623" y="120415"/>
                    <a:pt x="186538" y="117900"/>
                    <a:pt x="186995" y="115386"/>
                  </a:cubicBezTo>
                  <a:cubicBezTo>
                    <a:pt x="187452" y="113557"/>
                    <a:pt x="187681" y="111728"/>
                    <a:pt x="187681" y="109899"/>
                  </a:cubicBezTo>
                  <a:cubicBezTo>
                    <a:pt x="188138" y="105099"/>
                    <a:pt x="187681" y="99841"/>
                    <a:pt x="186538" y="93897"/>
                  </a:cubicBezTo>
                  <a:cubicBezTo>
                    <a:pt x="186309" y="93212"/>
                    <a:pt x="186309" y="92297"/>
                    <a:pt x="186080" y="91611"/>
                  </a:cubicBezTo>
                  <a:cubicBezTo>
                    <a:pt x="186080" y="91383"/>
                    <a:pt x="186080" y="91154"/>
                    <a:pt x="185852" y="90926"/>
                  </a:cubicBezTo>
                  <a:cubicBezTo>
                    <a:pt x="185852" y="90468"/>
                    <a:pt x="185623" y="89783"/>
                    <a:pt x="185623" y="89325"/>
                  </a:cubicBezTo>
                  <a:cubicBezTo>
                    <a:pt x="185623" y="89097"/>
                    <a:pt x="185623" y="88640"/>
                    <a:pt x="185395" y="88411"/>
                  </a:cubicBezTo>
                  <a:cubicBezTo>
                    <a:pt x="185395" y="87954"/>
                    <a:pt x="185166" y="87268"/>
                    <a:pt x="185166" y="86811"/>
                  </a:cubicBezTo>
                  <a:cubicBezTo>
                    <a:pt x="185166" y="86354"/>
                    <a:pt x="185166" y="86125"/>
                    <a:pt x="185166" y="85668"/>
                  </a:cubicBezTo>
                  <a:cubicBezTo>
                    <a:pt x="185166" y="85211"/>
                    <a:pt x="185166" y="84525"/>
                    <a:pt x="184937" y="84068"/>
                  </a:cubicBezTo>
                  <a:cubicBezTo>
                    <a:pt x="184937" y="83610"/>
                    <a:pt x="184937" y="83153"/>
                    <a:pt x="184937" y="82925"/>
                  </a:cubicBezTo>
                  <a:cubicBezTo>
                    <a:pt x="184937" y="82467"/>
                    <a:pt x="184937" y="81782"/>
                    <a:pt x="184937" y="81324"/>
                  </a:cubicBezTo>
                  <a:cubicBezTo>
                    <a:pt x="184937" y="80867"/>
                    <a:pt x="184937" y="80410"/>
                    <a:pt x="184937" y="79953"/>
                  </a:cubicBezTo>
                  <a:cubicBezTo>
                    <a:pt x="184937" y="79496"/>
                    <a:pt x="184937" y="78810"/>
                    <a:pt x="184937" y="78353"/>
                  </a:cubicBezTo>
                  <a:cubicBezTo>
                    <a:pt x="184937" y="77895"/>
                    <a:pt x="184937" y="77438"/>
                    <a:pt x="184937" y="76981"/>
                  </a:cubicBezTo>
                  <a:cubicBezTo>
                    <a:pt x="184937" y="76524"/>
                    <a:pt x="184937" y="75838"/>
                    <a:pt x="184937" y="75381"/>
                  </a:cubicBezTo>
                  <a:cubicBezTo>
                    <a:pt x="184937" y="74924"/>
                    <a:pt x="184937" y="74466"/>
                    <a:pt x="184937" y="74009"/>
                  </a:cubicBezTo>
                  <a:cubicBezTo>
                    <a:pt x="184937" y="73552"/>
                    <a:pt x="184937" y="72866"/>
                    <a:pt x="184937" y="72409"/>
                  </a:cubicBezTo>
                  <a:cubicBezTo>
                    <a:pt x="184937" y="71952"/>
                    <a:pt x="184937" y="71495"/>
                    <a:pt x="184937" y="71037"/>
                  </a:cubicBezTo>
                  <a:cubicBezTo>
                    <a:pt x="184937" y="70580"/>
                    <a:pt x="184937" y="69894"/>
                    <a:pt x="185166" y="69437"/>
                  </a:cubicBezTo>
                  <a:cubicBezTo>
                    <a:pt x="185166" y="68980"/>
                    <a:pt x="185166" y="68523"/>
                    <a:pt x="185395" y="67837"/>
                  </a:cubicBezTo>
                  <a:cubicBezTo>
                    <a:pt x="185395" y="67380"/>
                    <a:pt x="185623" y="66694"/>
                    <a:pt x="185623" y="66008"/>
                  </a:cubicBezTo>
                  <a:cubicBezTo>
                    <a:pt x="185623" y="65551"/>
                    <a:pt x="185852" y="64865"/>
                    <a:pt x="185852" y="64408"/>
                  </a:cubicBezTo>
                  <a:cubicBezTo>
                    <a:pt x="185852" y="63722"/>
                    <a:pt x="186080" y="63265"/>
                    <a:pt x="186080" y="62579"/>
                  </a:cubicBezTo>
                  <a:cubicBezTo>
                    <a:pt x="186080" y="62122"/>
                    <a:pt x="186309" y="61436"/>
                    <a:pt x="186309" y="60979"/>
                  </a:cubicBezTo>
                  <a:cubicBezTo>
                    <a:pt x="186309" y="60293"/>
                    <a:pt x="186538" y="59836"/>
                    <a:pt x="186766" y="59150"/>
                  </a:cubicBezTo>
                  <a:cubicBezTo>
                    <a:pt x="186766" y="58693"/>
                    <a:pt x="186995" y="58007"/>
                    <a:pt x="186995" y="57550"/>
                  </a:cubicBezTo>
                  <a:cubicBezTo>
                    <a:pt x="187223" y="56864"/>
                    <a:pt x="187223" y="56407"/>
                    <a:pt x="187452" y="55721"/>
                  </a:cubicBezTo>
                  <a:cubicBezTo>
                    <a:pt x="187681" y="55264"/>
                    <a:pt x="187681" y="54578"/>
                    <a:pt x="187909" y="54121"/>
                  </a:cubicBezTo>
                  <a:cubicBezTo>
                    <a:pt x="188138" y="53435"/>
                    <a:pt x="188366" y="52978"/>
                    <a:pt x="188366" y="52292"/>
                  </a:cubicBezTo>
                  <a:cubicBezTo>
                    <a:pt x="188595" y="51835"/>
                    <a:pt x="188595" y="51378"/>
                    <a:pt x="188824" y="50692"/>
                  </a:cubicBezTo>
                  <a:cubicBezTo>
                    <a:pt x="189052" y="50006"/>
                    <a:pt x="189281" y="49320"/>
                    <a:pt x="189509" y="48406"/>
                  </a:cubicBezTo>
                  <a:cubicBezTo>
                    <a:pt x="189738" y="47720"/>
                    <a:pt x="189967" y="47263"/>
                    <a:pt x="190195" y="46577"/>
                  </a:cubicBezTo>
                  <a:cubicBezTo>
                    <a:pt x="190652" y="45663"/>
                    <a:pt x="190881" y="44748"/>
                    <a:pt x="191338" y="43834"/>
                  </a:cubicBezTo>
                  <a:cubicBezTo>
                    <a:pt x="191567" y="43377"/>
                    <a:pt x="191795" y="42920"/>
                    <a:pt x="192024" y="42462"/>
                  </a:cubicBezTo>
                  <a:cubicBezTo>
                    <a:pt x="192253" y="41777"/>
                    <a:pt x="192710" y="41091"/>
                    <a:pt x="192938" y="40634"/>
                  </a:cubicBezTo>
                  <a:cubicBezTo>
                    <a:pt x="193167" y="40176"/>
                    <a:pt x="193396" y="39719"/>
                    <a:pt x="193853" y="39033"/>
                  </a:cubicBezTo>
                  <a:cubicBezTo>
                    <a:pt x="194081" y="38348"/>
                    <a:pt x="194539" y="37890"/>
                    <a:pt x="194767" y="37205"/>
                  </a:cubicBezTo>
                  <a:cubicBezTo>
                    <a:pt x="194996" y="36747"/>
                    <a:pt x="195453" y="36062"/>
                    <a:pt x="195682" y="35604"/>
                  </a:cubicBezTo>
                  <a:cubicBezTo>
                    <a:pt x="196139" y="35147"/>
                    <a:pt x="196367" y="34461"/>
                    <a:pt x="196825" y="34004"/>
                  </a:cubicBezTo>
                  <a:cubicBezTo>
                    <a:pt x="197282" y="33547"/>
                    <a:pt x="197510" y="32861"/>
                    <a:pt x="197968" y="32404"/>
                  </a:cubicBezTo>
                  <a:cubicBezTo>
                    <a:pt x="198425" y="31947"/>
                    <a:pt x="198653" y="31261"/>
                    <a:pt x="199111" y="30804"/>
                  </a:cubicBezTo>
                  <a:cubicBezTo>
                    <a:pt x="199568" y="30347"/>
                    <a:pt x="199796" y="29889"/>
                    <a:pt x="200254" y="29204"/>
                  </a:cubicBezTo>
                  <a:cubicBezTo>
                    <a:pt x="200711" y="28746"/>
                    <a:pt x="201168" y="28061"/>
                    <a:pt x="201625" y="27603"/>
                  </a:cubicBezTo>
                  <a:cubicBezTo>
                    <a:pt x="202082" y="27146"/>
                    <a:pt x="202540" y="26689"/>
                    <a:pt x="202997" y="26003"/>
                  </a:cubicBezTo>
                  <a:cubicBezTo>
                    <a:pt x="203454" y="25546"/>
                    <a:pt x="203911" y="25089"/>
                    <a:pt x="204368" y="24403"/>
                  </a:cubicBezTo>
                  <a:cubicBezTo>
                    <a:pt x="204826" y="23946"/>
                    <a:pt x="205283" y="23489"/>
                    <a:pt x="205740" y="23031"/>
                  </a:cubicBezTo>
                  <a:cubicBezTo>
                    <a:pt x="206197" y="22574"/>
                    <a:pt x="206654" y="22117"/>
                    <a:pt x="207340" y="21660"/>
                  </a:cubicBezTo>
                  <a:cubicBezTo>
                    <a:pt x="207797" y="21203"/>
                    <a:pt x="208483" y="20745"/>
                    <a:pt x="208940" y="20288"/>
                  </a:cubicBezTo>
                  <a:cubicBezTo>
                    <a:pt x="209398" y="19831"/>
                    <a:pt x="210083" y="19374"/>
                    <a:pt x="210541" y="18917"/>
                  </a:cubicBezTo>
                  <a:cubicBezTo>
                    <a:pt x="210998" y="18459"/>
                    <a:pt x="211684" y="18002"/>
                    <a:pt x="212141" y="17545"/>
                  </a:cubicBezTo>
                  <a:cubicBezTo>
                    <a:pt x="212827" y="17088"/>
                    <a:pt x="213284" y="16631"/>
                    <a:pt x="213970" y="16173"/>
                  </a:cubicBezTo>
                  <a:cubicBezTo>
                    <a:pt x="214655" y="15716"/>
                    <a:pt x="215113" y="15259"/>
                    <a:pt x="215798" y="14802"/>
                  </a:cubicBezTo>
                  <a:cubicBezTo>
                    <a:pt x="216484" y="14345"/>
                    <a:pt x="217170" y="13887"/>
                    <a:pt x="217856" y="13430"/>
                  </a:cubicBezTo>
                  <a:cubicBezTo>
                    <a:pt x="218542" y="12973"/>
                    <a:pt x="219227" y="12516"/>
                    <a:pt x="219913" y="12287"/>
                  </a:cubicBezTo>
                  <a:cubicBezTo>
                    <a:pt x="220599" y="11830"/>
                    <a:pt x="221285" y="11373"/>
                    <a:pt x="221971" y="11144"/>
                  </a:cubicBezTo>
                  <a:cubicBezTo>
                    <a:pt x="222656" y="10687"/>
                    <a:pt x="223342" y="10458"/>
                    <a:pt x="224028" y="10001"/>
                  </a:cubicBezTo>
                  <a:cubicBezTo>
                    <a:pt x="224714" y="9544"/>
                    <a:pt x="225628" y="9315"/>
                    <a:pt x="226314" y="8858"/>
                  </a:cubicBezTo>
                  <a:cubicBezTo>
                    <a:pt x="227000" y="8401"/>
                    <a:pt x="227686" y="8172"/>
                    <a:pt x="228371" y="7715"/>
                  </a:cubicBezTo>
                  <a:cubicBezTo>
                    <a:pt x="229286" y="7258"/>
                    <a:pt x="230200" y="7029"/>
                    <a:pt x="231115" y="6572"/>
                  </a:cubicBezTo>
                  <a:cubicBezTo>
                    <a:pt x="231800" y="6344"/>
                    <a:pt x="232486" y="5886"/>
                    <a:pt x="233401" y="5658"/>
                  </a:cubicBezTo>
                  <a:cubicBezTo>
                    <a:pt x="234544" y="5201"/>
                    <a:pt x="235458" y="4972"/>
                    <a:pt x="236601" y="4515"/>
                  </a:cubicBezTo>
                  <a:cubicBezTo>
                    <a:pt x="237287" y="4286"/>
                    <a:pt x="237973" y="4058"/>
                    <a:pt x="238430" y="3829"/>
                  </a:cubicBezTo>
                  <a:cubicBezTo>
                    <a:pt x="238430" y="3829"/>
                    <a:pt x="238430" y="3829"/>
                    <a:pt x="238430" y="3829"/>
                  </a:cubicBezTo>
                  <a:cubicBezTo>
                    <a:pt x="238201" y="3829"/>
                    <a:pt x="237973" y="3600"/>
                    <a:pt x="237515" y="3372"/>
                  </a:cubicBezTo>
                  <a:close/>
                </a:path>
              </a:pathLst>
            </a:custGeom>
            <a:solidFill>
              <a:srgbClr val="FFFFFF"/>
            </a:solidFill>
            <a:ln w="2286" cap="flat">
              <a:noFill/>
              <a:prstDash val="solid"/>
              <a:miter/>
            </a:ln>
          </p:spPr>
          <p:txBody>
            <a:bodyPr rtlCol="0" anchor="ctr"/>
            <a:lstStyle/>
            <a:p>
              <a:endParaRPr lang="en-US"/>
            </a:p>
          </p:txBody>
        </p:sp>
        <p:sp>
          <p:nvSpPr>
            <p:cNvPr id="2116" name="Freeform 2108">
              <a:extLst>
                <a:ext uri="{FF2B5EF4-FFF2-40B4-BE49-F238E27FC236}">
                  <a16:creationId xmlns:a16="http://schemas.microsoft.com/office/drawing/2014/main" id="{2AE61218-7ED2-8A22-96BF-F45DCFF62D76}"/>
                </a:ext>
              </a:extLst>
            </p:cNvPr>
            <p:cNvSpPr/>
            <p:nvPr/>
          </p:nvSpPr>
          <p:spPr>
            <a:xfrm>
              <a:off x="3110383" y="4339056"/>
              <a:ext cx="355564" cy="646113"/>
            </a:xfrm>
            <a:custGeom>
              <a:avLst/>
              <a:gdLst>
                <a:gd name="connsiteX0" fmla="*/ 355016 w 355564"/>
                <a:gd name="connsiteY0" fmla="*/ 190652 h 646113"/>
                <a:gd name="connsiteX1" fmla="*/ 353416 w 355564"/>
                <a:gd name="connsiteY1" fmla="*/ 176022 h 646113"/>
                <a:gd name="connsiteX2" fmla="*/ 344500 w 355564"/>
                <a:gd name="connsiteY2" fmla="*/ 135103 h 646113"/>
                <a:gd name="connsiteX3" fmla="*/ 342443 w 355564"/>
                <a:gd name="connsiteY3" fmla="*/ 128702 h 646113"/>
                <a:gd name="connsiteX4" fmla="*/ 337642 w 355564"/>
                <a:gd name="connsiteY4" fmla="*/ 116129 h 646113"/>
                <a:gd name="connsiteX5" fmla="*/ 335128 w 355564"/>
                <a:gd name="connsiteY5" fmla="*/ 109957 h 646113"/>
                <a:gd name="connsiteX6" fmla="*/ 322783 w 355564"/>
                <a:gd name="connsiteY6" fmla="*/ 86868 h 646113"/>
                <a:gd name="connsiteX7" fmla="*/ 284607 w 355564"/>
                <a:gd name="connsiteY7" fmla="*/ 41605 h 646113"/>
                <a:gd name="connsiteX8" fmla="*/ 274091 w 355564"/>
                <a:gd name="connsiteY8" fmla="*/ 32690 h 646113"/>
                <a:gd name="connsiteX9" fmla="*/ 244602 w 355564"/>
                <a:gd name="connsiteY9" fmla="*/ 12573 h 646113"/>
                <a:gd name="connsiteX10" fmla="*/ 244602 w 355564"/>
                <a:gd name="connsiteY10" fmla="*/ 12573 h 646113"/>
                <a:gd name="connsiteX11" fmla="*/ 240259 w 355564"/>
                <a:gd name="connsiteY11" fmla="*/ 10287 h 646113"/>
                <a:gd name="connsiteX12" fmla="*/ 238887 w 355564"/>
                <a:gd name="connsiteY12" fmla="*/ 9601 h 646113"/>
                <a:gd name="connsiteX13" fmla="*/ 235915 w 355564"/>
                <a:gd name="connsiteY13" fmla="*/ 8001 h 646113"/>
                <a:gd name="connsiteX14" fmla="*/ 234315 w 355564"/>
                <a:gd name="connsiteY14" fmla="*/ 7315 h 646113"/>
                <a:gd name="connsiteX15" fmla="*/ 230429 w 355564"/>
                <a:gd name="connsiteY15" fmla="*/ 5486 h 646113"/>
                <a:gd name="connsiteX16" fmla="*/ 227686 w 355564"/>
                <a:gd name="connsiteY16" fmla="*/ 4343 h 646113"/>
                <a:gd name="connsiteX17" fmla="*/ 226314 w 355564"/>
                <a:gd name="connsiteY17" fmla="*/ 3886 h 646113"/>
                <a:gd name="connsiteX18" fmla="*/ 215798 w 355564"/>
                <a:gd name="connsiteY18" fmla="*/ 0 h 646113"/>
                <a:gd name="connsiteX19" fmla="*/ 280949 w 355564"/>
                <a:gd name="connsiteY19" fmla="*/ 70180 h 646113"/>
                <a:gd name="connsiteX20" fmla="*/ 311125 w 355564"/>
                <a:gd name="connsiteY20" fmla="*/ 260833 h 646113"/>
                <a:gd name="connsiteX21" fmla="*/ 209169 w 355564"/>
                <a:gd name="connsiteY21" fmla="*/ 430225 h 646113"/>
                <a:gd name="connsiteX22" fmla="*/ 197510 w 355564"/>
                <a:gd name="connsiteY22" fmla="*/ 449656 h 646113"/>
                <a:gd name="connsiteX23" fmla="*/ 178079 w 355564"/>
                <a:gd name="connsiteY23" fmla="*/ 517779 h 646113"/>
                <a:gd name="connsiteX24" fmla="*/ 157963 w 355564"/>
                <a:gd name="connsiteY24" fmla="*/ 562127 h 646113"/>
                <a:gd name="connsiteX25" fmla="*/ 117500 w 355564"/>
                <a:gd name="connsiteY25" fmla="*/ 601675 h 646113"/>
                <a:gd name="connsiteX26" fmla="*/ 31775 w 355564"/>
                <a:gd name="connsiteY26" fmla="*/ 626135 h 646113"/>
                <a:gd name="connsiteX27" fmla="*/ 0 w 355564"/>
                <a:gd name="connsiteY27" fmla="*/ 625907 h 646113"/>
                <a:gd name="connsiteX28" fmla="*/ 3658 w 355564"/>
                <a:gd name="connsiteY28" fmla="*/ 627736 h 646113"/>
                <a:gd name="connsiteX29" fmla="*/ 3886 w 355564"/>
                <a:gd name="connsiteY29" fmla="*/ 627736 h 646113"/>
                <a:gd name="connsiteX30" fmla="*/ 5258 w 355564"/>
                <a:gd name="connsiteY30" fmla="*/ 628193 h 646113"/>
                <a:gd name="connsiteX31" fmla="*/ 5715 w 355564"/>
                <a:gd name="connsiteY31" fmla="*/ 628421 h 646113"/>
                <a:gd name="connsiteX32" fmla="*/ 7772 w 355564"/>
                <a:gd name="connsiteY32" fmla="*/ 629107 h 646113"/>
                <a:gd name="connsiteX33" fmla="*/ 9144 w 355564"/>
                <a:gd name="connsiteY33" fmla="*/ 629564 h 646113"/>
                <a:gd name="connsiteX34" fmla="*/ 10058 w 355564"/>
                <a:gd name="connsiteY34" fmla="*/ 629793 h 646113"/>
                <a:gd name="connsiteX35" fmla="*/ 12573 w 355564"/>
                <a:gd name="connsiteY35" fmla="*/ 630479 h 646113"/>
                <a:gd name="connsiteX36" fmla="*/ 58293 w 355564"/>
                <a:gd name="connsiteY36" fmla="*/ 642137 h 646113"/>
                <a:gd name="connsiteX37" fmla="*/ 69494 w 355564"/>
                <a:gd name="connsiteY37" fmla="*/ 644195 h 646113"/>
                <a:gd name="connsiteX38" fmla="*/ 80696 w 355564"/>
                <a:gd name="connsiteY38" fmla="*/ 645566 h 646113"/>
                <a:gd name="connsiteX39" fmla="*/ 91897 w 355564"/>
                <a:gd name="connsiteY39" fmla="*/ 646024 h 646113"/>
                <a:gd name="connsiteX40" fmla="*/ 102870 w 355564"/>
                <a:gd name="connsiteY40" fmla="*/ 645566 h 646113"/>
                <a:gd name="connsiteX41" fmla="*/ 120701 w 355564"/>
                <a:gd name="connsiteY41" fmla="*/ 646024 h 646113"/>
                <a:gd name="connsiteX42" fmla="*/ 143332 w 355564"/>
                <a:gd name="connsiteY42" fmla="*/ 644195 h 646113"/>
                <a:gd name="connsiteX43" fmla="*/ 185623 w 355564"/>
                <a:gd name="connsiteY43" fmla="*/ 632993 h 646113"/>
                <a:gd name="connsiteX44" fmla="*/ 190652 w 355564"/>
                <a:gd name="connsiteY44" fmla="*/ 630936 h 646113"/>
                <a:gd name="connsiteX45" fmla="*/ 206426 w 355564"/>
                <a:gd name="connsiteY45" fmla="*/ 618363 h 646113"/>
                <a:gd name="connsiteX46" fmla="*/ 209626 w 355564"/>
                <a:gd name="connsiteY46" fmla="*/ 602818 h 646113"/>
                <a:gd name="connsiteX47" fmla="*/ 209398 w 355564"/>
                <a:gd name="connsiteY47" fmla="*/ 595503 h 646113"/>
                <a:gd name="connsiteX48" fmla="*/ 207569 w 355564"/>
                <a:gd name="connsiteY48" fmla="*/ 576529 h 646113"/>
                <a:gd name="connsiteX49" fmla="*/ 206883 w 355564"/>
                <a:gd name="connsiteY49" fmla="*/ 572872 h 646113"/>
                <a:gd name="connsiteX50" fmla="*/ 204368 w 355564"/>
                <a:gd name="connsiteY50" fmla="*/ 556870 h 646113"/>
                <a:gd name="connsiteX51" fmla="*/ 205283 w 355564"/>
                <a:gd name="connsiteY51" fmla="*/ 526923 h 646113"/>
                <a:gd name="connsiteX52" fmla="*/ 206654 w 355564"/>
                <a:gd name="connsiteY52" fmla="*/ 521208 h 646113"/>
                <a:gd name="connsiteX53" fmla="*/ 207797 w 355564"/>
                <a:gd name="connsiteY53" fmla="*/ 517550 h 646113"/>
                <a:gd name="connsiteX54" fmla="*/ 209398 w 355564"/>
                <a:gd name="connsiteY54" fmla="*/ 512978 h 646113"/>
                <a:gd name="connsiteX55" fmla="*/ 211455 w 355564"/>
                <a:gd name="connsiteY55" fmla="*/ 508406 h 646113"/>
                <a:gd name="connsiteX56" fmla="*/ 221971 w 355564"/>
                <a:gd name="connsiteY56" fmla="*/ 492404 h 646113"/>
                <a:gd name="connsiteX57" fmla="*/ 222656 w 355564"/>
                <a:gd name="connsiteY57" fmla="*/ 491719 h 646113"/>
                <a:gd name="connsiteX58" fmla="*/ 232029 w 355564"/>
                <a:gd name="connsiteY58" fmla="*/ 482117 h 646113"/>
                <a:gd name="connsiteX59" fmla="*/ 277978 w 355564"/>
                <a:gd name="connsiteY59" fmla="*/ 434340 h 646113"/>
                <a:gd name="connsiteX60" fmla="*/ 283921 w 355564"/>
                <a:gd name="connsiteY60" fmla="*/ 427025 h 646113"/>
                <a:gd name="connsiteX61" fmla="*/ 288493 w 355564"/>
                <a:gd name="connsiteY61" fmla="*/ 421081 h 646113"/>
                <a:gd name="connsiteX62" fmla="*/ 310210 w 355564"/>
                <a:gd name="connsiteY62" fmla="*/ 390677 h 646113"/>
                <a:gd name="connsiteX63" fmla="*/ 328270 w 355564"/>
                <a:gd name="connsiteY63" fmla="*/ 358216 h 646113"/>
                <a:gd name="connsiteX64" fmla="*/ 334213 w 355564"/>
                <a:gd name="connsiteY64" fmla="*/ 344500 h 646113"/>
                <a:gd name="connsiteX65" fmla="*/ 341300 w 355564"/>
                <a:gd name="connsiteY65" fmla="*/ 323240 h 646113"/>
                <a:gd name="connsiteX66" fmla="*/ 345415 w 355564"/>
                <a:gd name="connsiteY66" fmla="*/ 307010 h 646113"/>
                <a:gd name="connsiteX67" fmla="*/ 350215 w 355564"/>
                <a:gd name="connsiteY67" fmla="*/ 282550 h 646113"/>
                <a:gd name="connsiteX68" fmla="*/ 351587 w 355564"/>
                <a:gd name="connsiteY68" fmla="*/ 274320 h 646113"/>
                <a:gd name="connsiteX69" fmla="*/ 353644 w 355564"/>
                <a:gd name="connsiteY69" fmla="*/ 257861 h 646113"/>
                <a:gd name="connsiteX70" fmla="*/ 354330 w 355564"/>
                <a:gd name="connsiteY70" fmla="*/ 249631 h 646113"/>
                <a:gd name="connsiteX71" fmla="*/ 355016 w 355564"/>
                <a:gd name="connsiteY71" fmla="*/ 199111 h 646113"/>
                <a:gd name="connsiteX72" fmla="*/ 355016 w 355564"/>
                <a:gd name="connsiteY72" fmla="*/ 190652 h 64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55564" h="646113">
                  <a:moveTo>
                    <a:pt x="355016" y="190652"/>
                  </a:moveTo>
                  <a:cubicBezTo>
                    <a:pt x="354559" y="185623"/>
                    <a:pt x="354101" y="180823"/>
                    <a:pt x="353416" y="176022"/>
                  </a:cubicBezTo>
                  <a:cubicBezTo>
                    <a:pt x="351587" y="161620"/>
                    <a:pt x="348615" y="147904"/>
                    <a:pt x="344500" y="135103"/>
                  </a:cubicBezTo>
                  <a:cubicBezTo>
                    <a:pt x="343814" y="133045"/>
                    <a:pt x="343129" y="130759"/>
                    <a:pt x="342443" y="128702"/>
                  </a:cubicBezTo>
                  <a:cubicBezTo>
                    <a:pt x="341071" y="124358"/>
                    <a:pt x="339471" y="120244"/>
                    <a:pt x="337642" y="116129"/>
                  </a:cubicBezTo>
                  <a:cubicBezTo>
                    <a:pt x="336728" y="114071"/>
                    <a:pt x="335813" y="112014"/>
                    <a:pt x="335128" y="109957"/>
                  </a:cubicBezTo>
                  <a:cubicBezTo>
                    <a:pt x="331470" y="101956"/>
                    <a:pt x="327355" y="94183"/>
                    <a:pt x="322783" y="86868"/>
                  </a:cubicBezTo>
                  <a:cubicBezTo>
                    <a:pt x="312496" y="70180"/>
                    <a:pt x="299695" y="55093"/>
                    <a:pt x="284607" y="41605"/>
                  </a:cubicBezTo>
                  <a:cubicBezTo>
                    <a:pt x="281178" y="38633"/>
                    <a:pt x="277749" y="35662"/>
                    <a:pt x="274091" y="32690"/>
                  </a:cubicBezTo>
                  <a:cubicBezTo>
                    <a:pt x="264947" y="25603"/>
                    <a:pt x="255118" y="18745"/>
                    <a:pt x="244602" y="12573"/>
                  </a:cubicBezTo>
                  <a:cubicBezTo>
                    <a:pt x="244602" y="12573"/>
                    <a:pt x="244602" y="12573"/>
                    <a:pt x="244602" y="12573"/>
                  </a:cubicBezTo>
                  <a:cubicBezTo>
                    <a:pt x="243230" y="11659"/>
                    <a:pt x="241859" y="10973"/>
                    <a:pt x="240259" y="10287"/>
                  </a:cubicBezTo>
                  <a:cubicBezTo>
                    <a:pt x="239801" y="10058"/>
                    <a:pt x="239344" y="9830"/>
                    <a:pt x="238887" y="9601"/>
                  </a:cubicBezTo>
                  <a:cubicBezTo>
                    <a:pt x="237973" y="9144"/>
                    <a:pt x="236830" y="8687"/>
                    <a:pt x="235915" y="8001"/>
                  </a:cubicBezTo>
                  <a:cubicBezTo>
                    <a:pt x="235458" y="7772"/>
                    <a:pt x="234772" y="7544"/>
                    <a:pt x="234315" y="7315"/>
                  </a:cubicBezTo>
                  <a:cubicBezTo>
                    <a:pt x="232943" y="6629"/>
                    <a:pt x="231800" y="6172"/>
                    <a:pt x="230429" y="5486"/>
                  </a:cubicBezTo>
                  <a:cubicBezTo>
                    <a:pt x="229514" y="5029"/>
                    <a:pt x="228600" y="4801"/>
                    <a:pt x="227686" y="4343"/>
                  </a:cubicBezTo>
                  <a:cubicBezTo>
                    <a:pt x="227228" y="4115"/>
                    <a:pt x="226771" y="3886"/>
                    <a:pt x="226314" y="3886"/>
                  </a:cubicBezTo>
                  <a:cubicBezTo>
                    <a:pt x="222885" y="2515"/>
                    <a:pt x="219456" y="1143"/>
                    <a:pt x="215798" y="0"/>
                  </a:cubicBezTo>
                  <a:cubicBezTo>
                    <a:pt x="240716" y="20345"/>
                    <a:pt x="262661" y="42748"/>
                    <a:pt x="280949" y="70180"/>
                  </a:cubicBezTo>
                  <a:cubicBezTo>
                    <a:pt x="318211" y="125730"/>
                    <a:pt x="328498" y="196367"/>
                    <a:pt x="311125" y="260833"/>
                  </a:cubicBezTo>
                  <a:cubicBezTo>
                    <a:pt x="293522" y="325755"/>
                    <a:pt x="249860" y="378333"/>
                    <a:pt x="209169" y="430225"/>
                  </a:cubicBezTo>
                  <a:cubicBezTo>
                    <a:pt x="204826" y="436397"/>
                    <a:pt x="200939" y="442798"/>
                    <a:pt x="197510" y="449656"/>
                  </a:cubicBezTo>
                  <a:cubicBezTo>
                    <a:pt x="189509" y="472059"/>
                    <a:pt x="185852" y="495605"/>
                    <a:pt x="178079" y="517779"/>
                  </a:cubicBezTo>
                  <a:cubicBezTo>
                    <a:pt x="172822" y="532867"/>
                    <a:pt x="167107" y="548869"/>
                    <a:pt x="157963" y="562127"/>
                  </a:cubicBezTo>
                  <a:cubicBezTo>
                    <a:pt x="146761" y="578358"/>
                    <a:pt x="134188" y="590931"/>
                    <a:pt x="117500" y="601675"/>
                  </a:cubicBezTo>
                  <a:cubicBezTo>
                    <a:pt x="91897" y="618134"/>
                    <a:pt x="61265" y="623164"/>
                    <a:pt x="31775" y="626135"/>
                  </a:cubicBezTo>
                  <a:cubicBezTo>
                    <a:pt x="21031" y="627278"/>
                    <a:pt x="10516" y="627050"/>
                    <a:pt x="0" y="625907"/>
                  </a:cubicBezTo>
                  <a:cubicBezTo>
                    <a:pt x="1143" y="626593"/>
                    <a:pt x="2286" y="627050"/>
                    <a:pt x="3658" y="627736"/>
                  </a:cubicBezTo>
                  <a:cubicBezTo>
                    <a:pt x="3658" y="627736"/>
                    <a:pt x="3886" y="627736"/>
                    <a:pt x="3886" y="627736"/>
                  </a:cubicBezTo>
                  <a:cubicBezTo>
                    <a:pt x="4343" y="627964"/>
                    <a:pt x="4801" y="628193"/>
                    <a:pt x="5258" y="628193"/>
                  </a:cubicBezTo>
                  <a:cubicBezTo>
                    <a:pt x="5486" y="628193"/>
                    <a:pt x="5486" y="628193"/>
                    <a:pt x="5715" y="628421"/>
                  </a:cubicBezTo>
                  <a:cubicBezTo>
                    <a:pt x="6401" y="628650"/>
                    <a:pt x="7087" y="628879"/>
                    <a:pt x="7772" y="629107"/>
                  </a:cubicBezTo>
                  <a:cubicBezTo>
                    <a:pt x="8230" y="629336"/>
                    <a:pt x="8687" y="629336"/>
                    <a:pt x="9144" y="629564"/>
                  </a:cubicBezTo>
                  <a:cubicBezTo>
                    <a:pt x="9373" y="629564"/>
                    <a:pt x="9830" y="629793"/>
                    <a:pt x="10058" y="629793"/>
                  </a:cubicBezTo>
                  <a:cubicBezTo>
                    <a:pt x="10744" y="630022"/>
                    <a:pt x="11659" y="630250"/>
                    <a:pt x="12573" y="630479"/>
                  </a:cubicBezTo>
                  <a:cubicBezTo>
                    <a:pt x="27889" y="634822"/>
                    <a:pt x="43205" y="639166"/>
                    <a:pt x="58293" y="642137"/>
                  </a:cubicBezTo>
                  <a:cubicBezTo>
                    <a:pt x="62179" y="642823"/>
                    <a:pt x="65837" y="643509"/>
                    <a:pt x="69494" y="644195"/>
                  </a:cubicBezTo>
                  <a:cubicBezTo>
                    <a:pt x="73152" y="644652"/>
                    <a:pt x="77038" y="645109"/>
                    <a:pt x="80696" y="645566"/>
                  </a:cubicBezTo>
                  <a:cubicBezTo>
                    <a:pt x="84353" y="645795"/>
                    <a:pt x="88240" y="646024"/>
                    <a:pt x="91897" y="646024"/>
                  </a:cubicBezTo>
                  <a:cubicBezTo>
                    <a:pt x="95555" y="646024"/>
                    <a:pt x="99212" y="645795"/>
                    <a:pt x="102870" y="645566"/>
                  </a:cubicBezTo>
                  <a:cubicBezTo>
                    <a:pt x="109042" y="646024"/>
                    <a:pt x="114986" y="646252"/>
                    <a:pt x="120701" y="646024"/>
                  </a:cubicBezTo>
                  <a:cubicBezTo>
                    <a:pt x="128473" y="645795"/>
                    <a:pt x="136017" y="645338"/>
                    <a:pt x="143332" y="644195"/>
                  </a:cubicBezTo>
                  <a:cubicBezTo>
                    <a:pt x="157963" y="642137"/>
                    <a:pt x="171907" y="638251"/>
                    <a:pt x="185623" y="632993"/>
                  </a:cubicBezTo>
                  <a:cubicBezTo>
                    <a:pt x="187223" y="632308"/>
                    <a:pt x="189052" y="631622"/>
                    <a:pt x="190652" y="630936"/>
                  </a:cubicBezTo>
                  <a:cubicBezTo>
                    <a:pt x="197968" y="627964"/>
                    <a:pt x="203225" y="623849"/>
                    <a:pt x="206426" y="618363"/>
                  </a:cubicBezTo>
                  <a:cubicBezTo>
                    <a:pt x="208940" y="614020"/>
                    <a:pt x="209855" y="608990"/>
                    <a:pt x="209626" y="602818"/>
                  </a:cubicBezTo>
                  <a:cubicBezTo>
                    <a:pt x="209626" y="600304"/>
                    <a:pt x="209398" y="597789"/>
                    <a:pt x="209398" y="595503"/>
                  </a:cubicBezTo>
                  <a:cubicBezTo>
                    <a:pt x="209169" y="589102"/>
                    <a:pt x="208712" y="582701"/>
                    <a:pt x="207569" y="576529"/>
                  </a:cubicBezTo>
                  <a:cubicBezTo>
                    <a:pt x="207340" y="575386"/>
                    <a:pt x="207112" y="574015"/>
                    <a:pt x="206883" y="572872"/>
                  </a:cubicBezTo>
                  <a:cubicBezTo>
                    <a:pt x="205740" y="567385"/>
                    <a:pt x="204826" y="562127"/>
                    <a:pt x="204368" y="556870"/>
                  </a:cubicBezTo>
                  <a:cubicBezTo>
                    <a:pt x="203225" y="546354"/>
                    <a:pt x="203454" y="536524"/>
                    <a:pt x="205283" y="526923"/>
                  </a:cubicBezTo>
                  <a:cubicBezTo>
                    <a:pt x="205740" y="525094"/>
                    <a:pt x="206197" y="523037"/>
                    <a:pt x="206654" y="521208"/>
                  </a:cubicBezTo>
                  <a:cubicBezTo>
                    <a:pt x="207112" y="519836"/>
                    <a:pt x="207340" y="518693"/>
                    <a:pt x="207797" y="517550"/>
                  </a:cubicBezTo>
                  <a:cubicBezTo>
                    <a:pt x="208255" y="515950"/>
                    <a:pt x="208940" y="514579"/>
                    <a:pt x="209398" y="512978"/>
                  </a:cubicBezTo>
                  <a:cubicBezTo>
                    <a:pt x="210083" y="511378"/>
                    <a:pt x="210769" y="510007"/>
                    <a:pt x="211455" y="508406"/>
                  </a:cubicBezTo>
                  <a:cubicBezTo>
                    <a:pt x="214198" y="502920"/>
                    <a:pt x="217627" y="497434"/>
                    <a:pt x="221971" y="492404"/>
                  </a:cubicBezTo>
                  <a:cubicBezTo>
                    <a:pt x="222199" y="492176"/>
                    <a:pt x="222428" y="491947"/>
                    <a:pt x="222656" y="491719"/>
                  </a:cubicBezTo>
                  <a:cubicBezTo>
                    <a:pt x="225400" y="488518"/>
                    <a:pt x="228600" y="485318"/>
                    <a:pt x="232029" y="482117"/>
                  </a:cubicBezTo>
                  <a:cubicBezTo>
                    <a:pt x="248488" y="467487"/>
                    <a:pt x="263804" y="451256"/>
                    <a:pt x="277978" y="434340"/>
                  </a:cubicBezTo>
                  <a:cubicBezTo>
                    <a:pt x="280035" y="431825"/>
                    <a:pt x="282092" y="429539"/>
                    <a:pt x="283921" y="427025"/>
                  </a:cubicBezTo>
                  <a:cubicBezTo>
                    <a:pt x="285521" y="424967"/>
                    <a:pt x="287122" y="423139"/>
                    <a:pt x="288493" y="421081"/>
                  </a:cubicBezTo>
                  <a:cubicBezTo>
                    <a:pt x="296266" y="411251"/>
                    <a:pt x="303581" y="400964"/>
                    <a:pt x="310210" y="390677"/>
                  </a:cubicBezTo>
                  <a:cubicBezTo>
                    <a:pt x="316840" y="380162"/>
                    <a:pt x="323012" y="369418"/>
                    <a:pt x="328270" y="358216"/>
                  </a:cubicBezTo>
                  <a:cubicBezTo>
                    <a:pt x="330327" y="353644"/>
                    <a:pt x="332384" y="349301"/>
                    <a:pt x="334213" y="344500"/>
                  </a:cubicBezTo>
                  <a:cubicBezTo>
                    <a:pt x="336956" y="337642"/>
                    <a:pt x="339242" y="330556"/>
                    <a:pt x="341300" y="323240"/>
                  </a:cubicBezTo>
                  <a:cubicBezTo>
                    <a:pt x="342671" y="317754"/>
                    <a:pt x="344043" y="312496"/>
                    <a:pt x="345415" y="307010"/>
                  </a:cubicBezTo>
                  <a:cubicBezTo>
                    <a:pt x="347243" y="298780"/>
                    <a:pt x="348844" y="290779"/>
                    <a:pt x="350215" y="282550"/>
                  </a:cubicBezTo>
                  <a:cubicBezTo>
                    <a:pt x="350672" y="279806"/>
                    <a:pt x="351130" y="277063"/>
                    <a:pt x="351587" y="274320"/>
                  </a:cubicBezTo>
                  <a:cubicBezTo>
                    <a:pt x="352501" y="268834"/>
                    <a:pt x="353187" y="263347"/>
                    <a:pt x="353644" y="257861"/>
                  </a:cubicBezTo>
                  <a:cubicBezTo>
                    <a:pt x="353873" y="255118"/>
                    <a:pt x="354101" y="252374"/>
                    <a:pt x="354330" y="249631"/>
                  </a:cubicBezTo>
                  <a:cubicBezTo>
                    <a:pt x="355702" y="232943"/>
                    <a:pt x="355930" y="216256"/>
                    <a:pt x="355016" y="199111"/>
                  </a:cubicBezTo>
                  <a:cubicBezTo>
                    <a:pt x="355473" y="196367"/>
                    <a:pt x="355244" y="193396"/>
                    <a:pt x="355016" y="190652"/>
                  </a:cubicBezTo>
                  <a:close/>
                </a:path>
              </a:pathLst>
            </a:custGeom>
            <a:solidFill>
              <a:srgbClr val="FFFFFF"/>
            </a:solidFill>
            <a:ln w="2286" cap="flat">
              <a:noFill/>
              <a:prstDash val="solid"/>
              <a:miter/>
            </a:ln>
          </p:spPr>
          <p:txBody>
            <a:bodyPr rtlCol="0" anchor="ctr"/>
            <a:lstStyle/>
            <a:p>
              <a:endParaRPr lang="en-US"/>
            </a:p>
          </p:txBody>
        </p:sp>
        <p:sp>
          <p:nvSpPr>
            <p:cNvPr id="2117" name="Freeform 2109">
              <a:extLst>
                <a:ext uri="{FF2B5EF4-FFF2-40B4-BE49-F238E27FC236}">
                  <a16:creationId xmlns:a16="http://schemas.microsoft.com/office/drawing/2014/main" id="{BF70AD55-1FD8-F6C7-DBE2-1608F83D5A64}"/>
                </a:ext>
              </a:extLst>
            </p:cNvPr>
            <p:cNvSpPr/>
            <p:nvPr/>
          </p:nvSpPr>
          <p:spPr>
            <a:xfrm>
              <a:off x="2590876" y="4522670"/>
              <a:ext cx="168533" cy="173883"/>
            </a:xfrm>
            <a:custGeom>
              <a:avLst/>
              <a:gdLst>
                <a:gd name="connsiteX0" fmla="*/ 153976 w 168533"/>
                <a:gd name="connsiteY0" fmla="*/ 133683 h 173883"/>
                <a:gd name="connsiteX1" fmla="*/ 153291 w 168533"/>
                <a:gd name="connsiteY1" fmla="*/ 112880 h 173883"/>
                <a:gd name="connsiteX2" fmla="*/ 159691 w 168533"/>
                <a:gd name="connsiteY2" fmla="*/ 76304 h 173883"/>
                <a:gd name="connsiteX3" fmla="*/ 167464 w 168533"/>
                <a:gd name="connsiteY3" fmla="*/ 55959 h 173883"/>
                <a:gd name="connsiteX4" fmla="*/ 79910 w 168533"/>
                <a:gd name="connsiteY4" fmla="*/ 409 h 173883"/>
                <a:gd name="connsiteX5" fmla="*/ 357 w 168533"/>
                <a:gd name="connsiteY5" fmla="*/ 90706 h 173883"/>
                <a:gd name="connsiteX6" fmla="*/ 10187 w 168533"/>
                <a:gd name="connsiteY6" fmla="*/ 127968 h 173883"/>
                <a:gd name="connsiteX7" fmla="*/ 83339 w 168533"/>
                <a:gd name="connsiteY7" fmla="*/ 173687 h 173883"/>
                <a:gd name="connsiteX8" fmla="*/ 153976 w 168533"/>
                <a:gd name="connsiteY8" fmla="*/ 133683 h 17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33" h="173883">
                  <a:moveTo>
                    <a:pt x="153976" y="133683"/>
                  </a:moveTo>
                  <a:cubicBezTo>
                    <a:pt x="158091" y="125224"/>
                    <a:pt x="158777" y="120652"/>
                    <a:pt x="153291" y="112880"/>
                  </a:cubicBezTo>
                  <a:cubicBezTo>
                    <a:pt x="142775" y="97792"/>
                    <a:pt x="144604" y="87277"/>
                    <a:pt x="159691" y="76304"/>
                  </a:cubicBezTo>
                  <a:cubicBezTo>
                    <a:pt x="167692" y="70589"/>
                    <a:pt x="170207" y="63731"/>
                    <a:pt x="167464" y="55959"/>
                  </a:cubicBezTo>
                  <a:cubicBezTo>
                    <a:pt x="158548" y="30584"/>
                    <a:pt x="142089" y="-4163"/>
                    <a:pt x="79910" y="409"/>
                  </a:cubicBezTo>
                  <a:cubicBezTo>
                    <a:pt x="30304" y="4295"/>
                    <a:pt x="1272" y="38814"/>
                    <a:pt x="357" y="90706"/>
                  </a:cubicBezTo>
                  <a:cubicBezTo>
                    <a:pt x="-1472" y="103050"/>
                    <a:pt x="4015" y="115623"/>
                    <a:pt x="10187" y="127968"/>
                  </a:cubicBezTo>
                  <a:cubicBezTo>
                    <a:pt x="26189" y="160429"/>
                    <a:pt x="50649" y="171630"/>
                    <a:pt x="83339" y="173687"/>
                  </a:cubicBezTo>
                  <a:cubicBezTo>
                    <a:pt x="113286" y="175745"/>
                    <a:pt x="140489" y="161572"/>
                    <a:pt x="153976" y="133683"/>
                  </a:cubicBezTo>
                  <a:close/>
                </a:path>
              </a:pathLst>
            </a:custGeom>
            <a:solidFill>
              <a:srgbClr val="FFFFFF"/>
            </a:solidFill>
            <a:ln w="2286" cap="flat">
              <a:noFill/>
              <a:prstDash val="solid"/>
              <a:miter/>
            </a:ln>
          </p:spPr>
          <p:txBody>
            <a:bodyPr rtlCol="0" anchor="ctr"/>
            <a:lstStyle/>
            <a:p>
              <a:endParaRPr lang="en-US"/>
            </a:p>
          </p:txBody>
        </p:sp>
        <p:sp>
          <p:nvSpPr>
            <p:cNvPr id="2118" name="Freeform 2110">
              <a:extLst>
                <a:ext uri="{FF2B5EF4-FFF2-40B4-BE49-F238E27FC236}">
                  <a16:creationId xmlns:a16="http://schemas.microsoft.com/office/drawing/2014/main" id="{377CFF3C-1674-4AC5-5191-B84610E19040}"/>
                </a:ext>
              </a:extLst>
            </p:cNvPr>
            <p:cNvSpPr/>
            <p:nvPr/>
          </p:nvSpPr>
          <p:spPr>
            <a:xfrm>
              <a:off x="3107183" y="5072176"/>
              <a:ext cx="221056" cy="177850"/>
            </a:xfrm>
            <a:custGeom>
              <a:avLst/>
              <a:gdLst>
                <a:gd name="connsiteX0" fmla="*/ 187223 w 221056"/>
                <a:gd name="connsiteY0" fmla="*/ 82982 h 177850"/>
                <a:gd name="connsiteX1" fmla="*/ 92583 w 221056"/>
                <a:gd name="connsiteY1" fmla="*/ 134874 h 177850"/>
                <a:gd name="connsiteX2" fmla="*/ 0 w 221056"/>
                <a:gd name="connsiteY2" fmla="*/ 94412 h 177850"/>
                <a:gd name="connsiteX3" fmla="*/ 0 w 221056"/>
                <a:gd name="connsiteY3" fmla="*/ 94412 h 177850"/>
                <a:gd name="connsiteX4" fmla="*/ 914 w 221056"/>
                <a:gd name="connsiteY4" fmla="*/ 98069 h 177850"/>
                <a:gd name="connsiteX5" fmla="*/ 1372 w 221056"/>
                <a:gd name="connsiteY5" fmla="*/ 99441 h 177850"/>
                <a:gd name="connsiteX6" fmla="*/ 2286 w 221056"/>
                <a:gd name="connsiteY6" fmla="*/ 102641 h 177850"/>
                <a:gd name="connsiteX7" fmla="*/ 2743 w 221056"/>
                <a:gd name="connsiteY7" fmla="*/ 104470 h 177850"/>
                <a:gd name="connsiteX8" fmla="*/ 3886 w 221056"/>
                <a:gd name="connsiteY8" fmla="*/ 107442 h 177850"/>
                <a:gd name="connsiteX9" fmla="*/ 4572 w 221056"/>
                <a:gd name="connsiteY9" fmla="*/ 109499 h 177850"/>
                <a:gd name="connsiteX10" fmla="*/ 5715 w 221056"/>
                <a:gd name="connsiteY10" fmla="*/ 112242 h 177850"/>
                <a:gd name="connsiteX11" fmla="*/ 6629 w 221056"/>
                <a:gd name="connsiteY11" fmla="*/ 114528 h 177850"/>
                <a:gd name="connsiteX12" fmla="*/ 7772 w 221056"/>
                <a:gd name="connsiteY12" fmla="*/ 117043 h 177850"/>
                <a:gd name="connsiteX13" fmla="*/ 8915 w 221056"/>
                <a:gd name="connsiteY13" fmla="*/ 119558 h 177850"/>
                <a:gd name="connsiteX14" fmla="*/ 10058 w 221056"/>
                <a:gd name="connsiteY14" fmla="*/ 121615 h 177850"/>
                <a:gd name="connsiteX15" fmla="*/ 11659 w 221056"/>
                <a:gd name="connsiteY15" fmla="*/ 124587 h 177850"/>
                <a:gd name="connsiteX16" fmla="*/ 12573 w 221056"/>
                <a:gd name="connsiteY16" fmla="*/ 126187 h 177850"/>
                <a:gd name="connsiteX17" fmla="*/ 15316 w 221056"/>
                <a:gd name="connsiteY17" fmla="*/ 130530 h 177850"/>
                <a:gd name="connsiteX18" fmla="*/ 24917 w 221056"/>
                <a:gd name="connsiteY18" fmla="*/ 142646 h 177850"/>
                <a:gd name="connsiteX19" fmla="*/ 56921 w 221056"/>
                <a:gd name="connsiteY19" fmla="*/ 165278 h 177850"/>
                <a:gd name="connsiteX20" fmla="*/ 66751 w 221056"/>
                <a:gd name="connsiteY20" fmla="*/ 169164 h 177850"/>
                <a:gd name="connsiteX21" fmla="*/ 80467 w 221056"/>
                <a:gd name="connsiteY21" fmla="*/ 173050 h 177850"/>
                <a:gd name="connsiteX22" fmla="*/ 91211 w 221056"/>
                <a:gd name="connsiteY22" fmla="*/ 175107 h 177850"/>
                <a:gd name="connsiteX23" fmla="*/ 117043 w 221056"/>
                <a:gd name="connsiteY23" fmla="*/ 177851 h 177850"/>
                <a:gd name="connsiteX24" fmla="*/ 120015 w 221056"/>
                <a:gd name="connsiteY24" fmla="*/ 177851 h 177850"/>
                <a:gd name="connsiteX25" fmla="*/ 125730 w 221056"/>
                <a:gd name="connsiteY25" fmla="*/ 177622 h 177850"/>
                <a:gd name="connsiteX26" fmla="*/ 128473 w 221056"/>
                <a:gd name="connsiteY26" fmla="*/ 177393 h 177850"/>
                <a:gd name="connsiteX27" fmla="*/ 136703 w 221056"/>
                <a:gd name="connsiteY27" fmla="*/ 176022 h 177850"/>
                <a:gd name="connsiteX28" fmla="*/ 142189 w 221056"/>
                <a:gd name="connsiteY28" fmla="*/ 174650 h 177850"/>
                <a:gd name="connsiteX29" fmla="*/ 144932 w 221056"/>
                <a:gd name="connsiteY29" fmla="*/ 173736 h 177850"/>
                <a:gd name="connsiteX30" fmla="*/ 150190 w 221056"/>
                <a:gd name="connsiteY30" fmla="*/ 171678 h 177850"/>
                <a:gd name="connsiteX31" fmla="*/ 155448 w 221056"/>
                <a:gd name="connsiteY31" fmla="*/ 169392 h 177850"/>
                <a:gd name="connsiteX32" fmla="*/ 157963 w 221056"/>
                <a:gd name="connsiteY32" fmla="*/ 168021 h 177850"/>
                <a:gd name="connsiteX33" fmla="*/ 160477 w 221056"/>
                <a:gd name="connsiteY33" fmla="*/ 166649 h 177850"/>
                <a:gd name="connsiteX34" fmla="*/ 177622 w 221056"/>
                <a:gd name="connsiteY34" fmla="*/ 154305 h 177850"/>
                <a:gd name="connsiteX35" fmla="*/ 182651 w 221056"/>
                <a:gd name="connsiteY35" fmla="*/ 149504 h 177850"/>
                <a:gd name="connsiteX36" fmla="*/ 187452 w 221056"/>
                <a:gd name="connsiteY36" fmla="*/ 144475 h 177850"/>
                <a:gd name="connsiteX37" fmla="*/ 192024 w 221056"/>
                <a:gd name="connsiteY37" fmla="*/ 139217 h 177850"/>
                <a:gd name="connsiteX38" fmla="*/ 198653 w 221056"/>
                <a:gd name="connsiteY38" fmla="*/ 131216 h 177850"/>
                <a:gd name="connsiteX39" fmla="*/ 200939 w 221056"/>
                <a:gd name="connsiteY39" fmla="*/ 128473 h 177850"/>
                <a:gd name="connsiteX40" fmla="*/ 200939 w 221056"/>
                <a:gd name="connsiteY40" fmla="*/ 128473 h 177850"/>
                <a:gd name="connsiteX41" fmla="*/ 203911 w 221056"/>
                <a:gd name="connsiteY41" fmla="*/ 124358 h 177850"/>
                <a:gd name="connsiteX42" fmla="*/ 204826 w 221056"/>
                <a:gd name="connsiteY42" fmla="*/ 122987 h 177850"/>
                <a:gd name="connsiteX43" fmla="*/ 206654 w 221056"/>
                <a:gd name="connsiteY43" fmla="*/ 120243 h 177850"/>
                <a:gd name="connsiteX44" fmla="*/ 207797 w 221056"/>
                <a:gd name="connsiteY44" fmla="*/ 118643 h 177850"/>
                <a:gd name="connsiteX45" fmla="*/ 209398 w 221056"/>
                <a:gd name="connsiteY45" fmla="*/ 116129 h 177850"/>
                <a:gd name="connsiteX46" fmla="*/ 210312 w 221056"/>
                <a:gd name="connsiteY46" fmla="*/ 114300 h 177850"/>
                <a:gd name="connsiteX47" fmla="*/ 211684 w 221056"/>
                <a:gd name="connsiteY47" fmla="*/ 111785 h 177850"/>
                <a:gd name="connsiteX48" fmla="*/ 212598 w 221056"/>
                <a:gd name="connsiteY48" fmla="*/ 109728 h 177850"/>
                <a:gd name="connsiteX49" fmla="*/ 213741 w 221056"/>
                <a:gd name="connsiteY49" fmla="*/ 107442 h 177850"/>
                <a:gd name="connsiteX50" fmla="*/ 214655 w 221056"/>
                <a:gd name="connsiteY50" fmla="*/ 105384 h 177850"/>
                <a:gd name="connsiteX51" fmla="*/ 215570 w 221056"/>
                <a:gd name="connsiteY51" fmla="*/ 103098 h 177850"/>
                <a:gd name="connsiteX52" fmla="*/ 216256 w 221056"/>
                <a:gd name="connsiteY52" fmla="*/ 101041 h 177850"/>
                <a:gd name="connsiteX53" fmla="*/ 216941 w 221056"/>
                <a:gd name="connsiteY53" fmla="*/ 98755 h 177850"/>
                <a:gd name="connsiteX54" fmla="*/ 217627 w 221056"/>
                <a:gd name="connsiteY54" fmla="*/ 96698 h 177850"/>
                <a:gd name="connsiteX55" fmla="*/ 218313 w 221056"/>
                <a:gd name="connsiteY55" fmla="*/ 94412 h 177850"/>
                <a:gd name="connsiteX56" fmla="*/ 218770 w 221056"/>
                <a:gd name="connsiteY56" fmla="*/ 92354 h 177850"/>
                <a:gd name="connsiteX57" fmla="*/ 219227 w 221056"/>
                <a:gd name="connsiteY57" fmla="*/ 90068 h 177850"/>
                <a:gd name="connsiteX58" fmla="*/ 219685 w 221056"/>
                <a:gd name="connsiteY58" fmla="*/ 87782 h 177850"/>
                <a:gd name="connsiteX59" fmla="*/ 220142 w 221056"/>
                <a:gd name="connsiteY59" fmla="*/ 85496 h 177850"/>
                <a:gd name="connsiteX60" fmla="*/ 220370 w 221056"/>
                <a:gd name="connsiteY60" fmla="*/ 83210 h 177850"/>
                <a:gd name="connsiteX61" fmla="*/ 220599 w 221056"/>
                <a:gd name="connsiteY61" fmla="*/ 81153 h 177850"/>
                <a:gd name="connsiteX62" fmla="*/ 220828 w 221056"/>
                <a:gd name="connsiteY62" fmla="*/ 78867 h 177850"/>
                <a:gd name="connsiteX63" fmla="*/ 221056 w 221056"/>
                <a:gd name="connsiteY63" fmla="*/ 76809 h 177850"/>
                <a:gd name="connsiteX64" fmla="*/ 221056 w 221056"/>
                <a:gd name="connsiteY64" fmla="*/ 74523 h 177850"/>
                <a:gd name="connsiteX65" fmla="*/ 221056 w 221056"/>
                <a:gd name="connsiteY65" fmla="*/ 72466 h 177850"/>
                <a:gd name="connsiteX66" fmla="*/ 221056 w 221056"/>
                <a:gd name="connsiteY66" fmla="*/ 69951 h 177850"/>
                <a:gd name="connsiteX67" fmla="*/ 221056 w 221056"/>
                <a:gd name="connsiteY67" fmla="*/ 68123 h 177850"/>
                <a:gd name="connsiteX68" fmla="*/ 220828 w 221056"/>
                <a:gd name="connsiteY68" fmla="*/ 65608 h 177850"/>
                <a:gd name="connsiteX69" fmla="*/ 220599 w 221056"/>
                <a:gd name="connsiteY69" fmla="*/ 64008 h 177850"/>
                <a:gd name="connsiteX70" fmla="*/ 220370 w 221056"/>
                <a:gd name="connsiteY70" fmla="*/ 61265 h 177850"/>
                <a:gd name="connsiteX71" fmla="*/ 220142 w 221056"/>
                <a:gd name="connsiteY71" fmla="*/ 59893 h 177850"/>
                <a:gd name="connsiteX72" fmla="*/ 219685 w 221056"/>
                <a:gd name="connsiteY72" fmla="*/ 56921 h 177850"/>
                <a:gd name="connsiteX73" fmla="*/ 219456 w 221056"/>
                <a:gd name="connsiteY73" fmla="*/ 56007 h 177850"/>
                <a:gd name="connsiteX74" fmla="*/ 218770 w 221056"/>
                <a:gd name="connsiteY74" fmla="*/ 52578 h 177850"/>
                <a:gd name="connsiteX75" fmla="*/ 218770 w 221056"/>
                <a:gd name="connsiteY75" fmla="*/ 52349 h 177850"/>
                <a:gd name="connsiteX76" fmla="*/ 207112 w 221056"/>
                <a:gd name="connsiteY76" fmla="*/ 20574 h 177850"/>
                <a:gd name="connsiteX77" fmla="*/ 207112 w 221056"/>
                <a:gd name="connsiteY77" fmla="*/ 20574 h 177850"/>
                <a:gd name="connsiteX78" fmla="*/ 205054 w 221056"/>
                <a:gd name="connsiteY78" fmla="*/ 16916 h 177850"/>
                <a:gd name="connsiteX79" fmla="*/ 205054 w 221056"/>
                <a:gd name="connsiteY79" fmla="*/ 16916 h 177850"/>
                <a:gd name="connsiteX80" fmla="*/ 202997 w 221056"/>
                <a:gd name="connsiteY80" fmla="*/ 13259 h 177850"/>
                <a:gd name="connsiteX81" fmla="*/ 202997 w 221056"/>
                <a:gd name="connsiteY81" fmla="*/ 13259 h 177850"/>
                <a:gd name="connsiteX82" fmla="*/ 200711 w 221056"/>
                <a:gd name="connsiteY82" fmla="*/ 9830 h 177850"/>
                <a:gd name="connsiteX83" fmla="*/ 200711 w 221056"/>
                <a:gd name="connsiteY83" fmla="*/ 9830 h 177850"/>
                <a:gd name="connsiteX84" fmla="*/ 198425 w 221056"/>
                <a:gd name="connsiteY84" fmla="*/ 6401 h 177850"/>
                <a:gd name="connsiteX85" fmla="*/ 198425 w 221056"/>
                <a:gd name="connsiteY85" fmla="*/ 6401 h 177850"/>
                <a:gd name="connsiteX86" fmla="*/ 195910 w 221056"/>
                <a:gd name="connsiteY86" fmla="*/ 3200 h 177850"/>
                <a:gd name="connsiteX87" fmla="*/ 195910 w 221056"/>
                <a:gd name="connsiteY87" fmla="*/ 3200 h 177850"/>
                <a:gd name="connsiteX88" fmla="*/ 193396 w 221056"/>
                <a:gd name="connsiteY88" fmla="*/ 0 h 177850"/>
                <a:gd name="connsiteX89" fmla="*/ 187223 w 221056"/>
                <a:gd name="connsiteY89" fmla="*/ 82982 h 17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21056" h="177850">
                  <a:moveTo>
                    <a:pt x="187223" y="82982"/>
                  </a:moveTo>
                  <a:cubicBezTo>
                    <a:pt x="166878" y="114986"/>
                    <a:pt x="130759" y="135788"/>
                    <a:pt x="92583" y="134874"/>
                  </a:cubicBezTo>
                  <a:cubicBezTo>
                    <a:pt x="57836" y="133959"/>
                    <a:pt x="24460" y="118643"/>
                    <a:pt x="0" y="94412"/>
                  </a:cubicBezTo>
                  <a:cubicBezTo>
                    <a:pt x="0" y="94412"/>
                    <a:pt x="0" y="94412"/>
                    <a:pt x="0" y="94412"/>
                  </a:cubicBezTo>
                  <a:cubicBezTo>
                    <a:pt x="229" y="95555"/>
                    <a:pt x="686" y="96926"/>
                    <a:pt x="914" y="98069"/>
                  </a:cubicBezTo>
                  <a:cubicBezTo>
                    <a:pt x="1143" y="98526"/>
                    <a:pt x="1143" y="98984"/>
                    <a:pt x="1372" y="99441"/>
                  </a:cubicBezTo>
                  <a:cubicBezTo>
                    <a:pt x="1600" y="100584"/>
                    <a:pt x="2057" y="101498"/>
                    <a:pt x="2286" y="102641"/>
                  </a:cubicBezTo>
                  <a:cubicBezTo>
                    <a:pt x="2515" y="103327"/>
                    <a:pt x="2743" y="103784"/>
                    <a:pt x="2743" y="104470"/>
                  </a:cubicBezTo>
                  <a:cubicBezTo>
                    <a:pt x="2972" y="105384"/>
                    <a:pt x="3429" y="106527"/>
                    <a:pt x="3886" y="107442"/>
                  </a:cubicBezTo>
                  <a:cubicBezTo>
                    <a:pt x="4115" y="108128"/>
                    <a:pt x="4343" y="108813"/>
                    <a:pt x="4572" y="109499"/>
                  </a:cubicBezTo>
                  <a:cubicBezTo>
                    <a:pt x="5029" y="110414"/>
                    <a:pt x="5258" y="111328"/>
                    <a:pt x="5715" y="112242"/>
                  </a:cubicBezTo>
                  <a:cubicBezTo>
                    <a:pt x="5944" y="112928"/>
                    <a:pt x="6401" y="113614"/>
                    <a:pt x="6629" y="114528"/>
                  </a:cubicBezTo>
                  <a:cubicBezTo>
                    <a:pt x="7087" y="115443"/>
                    <a:pt x="7315" y="116129"/>
                    <a:pt x="7772" y="117043"/>
                  </a:cubicBezTo>
                  <a:cubicBezTo>
                    <a:pt x="8230" y="117957"/>
                    <a:pt x="8687" y="118643"/>
                    <a:pt x="8915" y="119558"/>
                  </a:cubicBezTo>
                  <a:cubicBezTo>
                    <a:pt x="9373" y="120243"/>
                    <a:pt x="9601" y="120929"/>
                    <a:pt x="10058" y="121615"/>
                  </a:cubicBezTo>
                  <a:cubicBezTo>
                    <a:pt x="10516" y="122529"/>
                    <a:pt x="11201" y="123444"/>
                    <a:pt x="11659" y="124587"/>
                  </a:cubicBezTo>
                  <a:cubicBezTo>
                    <a:pt x="11887" y="125044"/>
                    <a:pt x="12344" y="125730"/>
                    <a:pt x="12573" y="126187"/>
                  </a:cubicBezTo>
                  <a:cubicBezTo>
                    <a:pt x="13487" y="127787"/>
                    <a:pt x="14402" y="129159"/>
                    <a:pt x="15316" y="130530"/>
                  </a:cubicBezTo>
                  <a:cubicBezTo>
                    <a:pt x="18288" y="134874"/>
                    <a:pt x="21488" y="138989"/>
                    <a:pt x="24917" y="142646"/>
                  </a:cubicBezTo>
                  <a:cubicBezTo>
                    <a:pt x="34290" y="152705"/>
                    <a:pt x="45034" y="160020"/>
                    <a:pt x="56921" y="165278"/>
                  </a:cubicBezTo>
                  <a:cubicBezTo>
                    <a:pt x="60122" y="166649"/>
                    <a:pt x="63551" y="168021"/>
                    <a:pt x="66751" y="169164"/>
                  </a:cubicBezTo>
                  <a:cubicBezTo>
                    <a:pt x="71323" y="170764"/>
                    <a:pt x="75895" y="171907"/>
                    <a:pt x="80467" y="173050"/>
                  </a:cubicBezTo>
                  <a:cubicBezTo>
                    <a:pt x="83896" y="173964"/>
                    <a:pt x="87554" y="174650"/>
                    <a:pt x="91211" y="175107"/>
                  </a:cubicBezTo>
                  <a:cubicBezTo>
                    <a:pt x="99670" y="176479"/>
                    <a:pt x="108356" y="177393"/>
                    <a:pt x="117043" y="177851"/>
                  </a:cubicBezTo>
                  <a:cubicBezTo>
                    <a:pt x="117958" y="177851"/>
                    <a:pt x="119101" y="177851"/>
                    <a:pt x="120015" y="177851"/>
                  </a:cubicBezTo>
                  <a:cubicBezTo>
                    <a:pt x="121844" y="177851"/>
                    <a:pt x="123901" y="177851"/>
                    <a:pt x="125730" y="177622"/>
                  </a:cubicBezTo>
                  <a:cubicBezTo>
                    <a:pt x="126644" y="177622"/>
                    <a:pt x="127559" y="177393"/>
                    <a:pt x="128473" y="177393"/>
                  </a:cubicBezTo>
                  <a:cubicBezTo>
                    <a:pt x="131216" y="177165"/>
                    <a:pt x="133960" y="176708"/>
                    <a:pt x="136703" y="176022"/>
                  </a:cubicBezTo>
                  <a:cubicBezTo>
                    <a:pt x="138532" y="175565"/>
                    <a:pt x="140360" y="175107"/>
                    <a:pt x="142189" y="174650"/>
                  </a:cubicBezTo>
                  <a:cubicBezTo>
                    <a:pt x="143104" y="174422"/>
                    <a:pt x="144018" y="174193"/>
                    <a:pt x="144932" y="173736"/>
                  </a:cubicBezTo>
                  <a:cubicBezTo>
                    <a:pt x="146761" y="173050"/>
                    <a:pt x="148361" y="172364"/>
                    <a:pt x="150190" y="171678"/>
                  </a:cubicBezTo>
                  <a:cubicBezTo>
                    <a:pt x="152019" y="170993"/>
                    <a:pt x="153619" y="170078"/>
                    <a:pt x="155448" y="169392"/>
                  </a:cubicBezTo>
                  <a:cubicBezTo>
                    <a:pt x="156362" y="168935"/>
                    <a:pt x="157277" y="168478"/>
                    <a:pt x="157963" y="168021"/>
                  </a:cubicBezTo>
                  <a:cubicBezTo>
                    <a:pt x="158877" y="167564"/>
                    <a:pt x="159563" y="167106"/>
                    <a:pt x="160477" y="166649"/>
                  </a:cubicBezTo>
                  <a:cubicBezTo>
                    <a:pt x="166878" y="162992"/>
                    <a:pt x="172364" y="158877"/>
                    <a:pt x="177622" y="154305"/>
                  </a:cubicBezTo>
                  <a:cubicBezTo>
                    <a:pt x="179451" y="152705"/>
                    <a:pt x="181051" y="151104"/>
                    <a:pt x="182651" y="149504"/>
                  </a:cubicBezTo>
                  <a:cubicBezTo>
                    <a:pt x="184252" y="147904"/>
                    <a:pt x="185852" y="146304"/>
                    <a:pt x="187452" y="144475"/>
                  </a:cubicBezTo>
                  <a:cubicBezTo>
                    <a:pt x="189052" y="142875"/>
                    <a:pt x="190652" y="141046"/>
                    <a:pt x="192024" y="139217"/>
                  </a:cubicBezTo>
                  <a:cubicBezTo>
                    <a:pt x="194310" y="136474"/>
                    <a:pt x="196596" y="133959"/>
                    <a:pt x="198653" y="131216"/>
                  </a:cubicBezTo>
                  <a:cubicBezTo>
                    <a:pt x="199339" y="130302"/>
                    <a:pt x="200025" y="129387"/>
                    <a:pt x="200939" y="128473"/>
                  </a:cubicBezTo>
                  <a:cubicBezTo>
                    <a:pt x="200939" y="128473"/>
                    <a:pt x="200939" y="128473"/>
                    <a:pt x="200939" y="128473"/>
                  </a:cubicBezTo>
                  <a:cubicBezTo>
                    <a:pt x="202082" y="127101"/>
                    <a:pt x="202997" y="125730"/>
                    <a:pt x="203911" y="124358"/>
                  </a:cubicBezTo>
                  <a:cubicBezTo>
                    <a:pt x="204140" y="123901"/>
                    <a:pt x="204597" y="123444"/>
                    <a:pt x="204826" y="122987"/>
                  </a:cubicBezTo>
                  <a:cubicBezTo>
                    <a:pt x="205511" y="122072"/>
                    <a:pt x="206197" y="121158"/>
                    <a:pt x="206654" y="120243"/>
                  </a:cubicBezTo>
                  <a:cubicBezTo>
                    <a:pt x="207112" y="119786"/>
                    <a:pt x="207340" y="119100"/>
                    <a:pt x="207797" y="118643"/>
                  </a:cubicBezTo>
                  <a:cubicBezTo>
                    <a:pt x="208255" y="117729"/>
                    <a:pt x="208940" y="117043"/>
                    <a:pt x="209398" y="116129"/>
                  </a:cubicBezTo>
                  <a:cubicBezTo>
                    <a:pt x="209855" y="115443"/>
                    <a:pt x="210083" y="114986"/>
                    <a:pt x="210312" y="114300"/>
                  </a:cubicBezTo>
                  <a:cubicBezTo>
                    <a:pt x="210769" y="113385"/>
                    <a:pt x="211226" y="112700"/>
                    <a:pt x="211684" y="111785"/>
                  </a:cubicBezTo>
                  <a:cubicBezTo>
                    <a:pt x="211912" y="111099"/>
                    <a:pt x="212369" y="110414"/>
                    <a:pt x="212598" y="109728"/>
                  </a:cubicBezTo>
                  <a:cubicBezTo>
                    <a:pt x="213055" y="109042"/>
                    <a:pt x="213284" y="108128"/>
                    <a:pt x="213741" y="107442"/>
                  </a:cubicBezTo>
                  <a:cubicBezTo>
                    <a:pt x="213970" y="106756"/>
                    <a:pt x="214198" y="106070"/>
                    <a:pt x="214655" y="105384"/>
                  </a:cubicBezTo>
                  <a:cubicBezTo>
                    <a:pt x="214884" y="104699"/>
                    <a:pt x="215341" y="103784"/>
                    <a:pt x="215570" y="103098"/>
                  </a:cubicBezTo>
                  <a:cubicBezTo>
                    <a:pt x="215798" y="102413"/>
                    <a:pt x="216027" y="101727"/>
                    <a:pt x="216256" y="101041"/>
                  </a:cubicBezTo>
                  <a:cubicBezTo>
                    <a:pt x="216484" y="100355"/>
                    <a:pt x="216713" y="99441"/>
                    <a:pt x="216941" y="98755"/>
                  </a:cubicBezTo>
                  <a:cubicBezTo>
                    <a:pt x="217170" y="98069"/>
                    <a:pt x="217399" y="97383"/>
                    <a:pt x="217627" y="96698"/>
                  </a:cubicBezTo>
                  <a:cubicBezTo>
                    <a:pt x="217856" y="96012"/>
                    <a:pt x="218084" y="95097"/>
                    <a:pt x="218313" y="94412"/>
                  </a:cubicBezTo>
                  <a:cubicBezTo>
                    <a:pt x="218542" y="93726"/>
                    <a:pt x="218770" y="93040"/>
                    <a:pt x="218770" y="92354"/>
                  </a:cubicBezTo>
                  <a:cubicBezTo>
                    <a:pt x="218999" y="91668"/>
                    <a:pt x="218999" y="90983"/>
                    <a:pt x="219227" y="90068"/>
                  </a:cubicBezTo>
                  <a:cubicBezTo>
                    <a:pt x="219456" y="89382"/>
                    <a:pt x="219456" y="88697"/>
                    <a:pt x="219685" y="87782"/>
                  </a:cubicBezTo>
                  <a:cubicBezTo>
                    <a:pt x="219913" y="87096"/>
                    <a:pt x="219913" y="86411"/>
                    <a:pt x="220142" y="85496"/>
                  </a:cubicBezTo>
                  <a:cubicBezTo>
                    <a:pt x="220370" y="84810"/>
                    <a:pt x="220370" y="83896"/>
                    <a:pt x="220370" y="83210"/>
                  </a:cubicBezTo>
                  <a:cubicBezTo>
                    <a:pt x="220370" y="82524"/>
                    <a:pt x="220599" y="81839"/>
                    <a:pt x="220599" y="81153"/>
                  </a:cubicBezTo>
                  <a:cubicBezTo>
                    <a:pt x="220599" y="80467"/>
                    <a:pt x="220828" y="79553"/>
                    <a:pt x="220828" y="78867"/>
                  </a:cubicBezTo>
                  <a:cubicBezTo>
                    <a:pt x="220828" y="78181"/>
                    <a:pt x="220828" y="77495"/>
                    <a:pt x="221056" y="76809"/>
                  </a:cubicBezTo>
                  <a:cubicBezTo>
                    <a:pt x="221056" y="76124"/>
                    <a:pt x="221056" y="75209"/>
                    <a:pt x="221056" y="74523"/>
                  </a:cubicBezTo>
                  <a:cubicBezTo>
                    <a:pt x="221056" y="73838"/>
                    <a:pt x="221056" y="73152"/>
                    <a:pt x="221056" y="72466"/>
                  </a:cubicBezTo>
                  <a:cubicBezTo>
                    <a:pt x="221056" y="71552"/>
                    <a:pt x="221056" y="70866"/>
                    <a:pt x="221056" y="69951"/>
                  </a:cubicBezTo>
                  <a:cubicBezTo>
                    <a:pt x="221056" y="69266"/>
                    <a:pt x="221056" y="68808"/>
                    <a:pt x="221056" y="68123"/>
                  </a:cubicBezTo>
                  <a:cubicBezTo>
                    <a:pt x="221056" y="67208"/>
                    <a:pt x="221056" y="66294"/>
                    <a:pt x="220828" y="65608"/>
                  </a:cubicBezTo>
                  <a:cubicBezTo>
                    <a:pt x="220828" y="65151"/>
                    <a:pt x="220828" y="64465"/>
                    <a:pt x="220599" y="64008"/>
                  </a:cubicBezTo>
                  <a:cubicBezTo>
                    <a:pt x="220599" y="63093"/>
                    <a:pt x="220370" y="62179"/>
                    <a:pt x="220370" y="61265"/>
                  </a:cubicBezTo>
                  <a:cubicBezTo>
                    <a:pt x="220370" y="60807"/>
                    <a:pt x="220142" y="60350"/>
                    <a:pt x="220142" y="59893"/>
                  </a:cubicBezTo>
                  <a:cubicBezTo>
                    <a:pt x="219913" y="58979"/>
                    <a:pt x="219913" y="57836"/>
                    <a:pt x="219685" y="56921"/>
                  </a:cubicBezTo>
                  <a:cubicBezTo>
                    <a:pt x="219685" y="56693"/>
                    <a:pt x="219456" y="56235"/>
                    <a:pt x="219456" y="56007"/>
                  </a:cubicBezTo>
                  <a:cubicBezTo>
                    <a:pt x="219227" y="54864"/>
                    <a:pt x="218999" y="53721"/>
                    <a:pt x="218770" y="52578"/>
                  </a:cubicBezTo>
                  <a:cubicBezTo>
                    <a:pt x="218770" y="52578"/>
                    <a:pt x="218770" y="52349"/>
                    <a:pt x="218770" y="52349"/>
                  </a:cubicBezTo>
                  <a:cubicBezTo>
                    <a:pt x="216484" y="41148"/>
                    <a:pt x="212369" y="30404"/>
                    <a:pt x="207112" y="20574"/>
                  </a:cubicBezTo>
                  <a:cubicBezTo>
                    <a:pt x="207112" y="20574"/>
                    <a:pt x="207112" y="20574"/>
                    <a:pt x="207112" y="20574"/>
                  </a:cubicBezTo>
                  <a:cubicBezTo>
                    <a:pt x="206426" y="19431"/>
                    <a:pt x="205740" y="18059"/>
                    <a:pt x="205054" y="16916"/>
                  </a:cubicBezTo>
                  <a:cubicBezTo>
                    <a:pt x="205054" y="16916"/>
                    <a:pt x="205054" y="16916"/>
                    <a:pt x="205054" y="16916"/>
                  </a:cubicBezTo>
                  <a:cubicBezTo>
                    <a:pt x="204368" y="15773"/>
                    <a:pt x="203683" y="14630"/>
                    <a:pt x="202997" y="13259"/>
                  </a:cubicBezTo>
                  <a:cubicBezTo>
                    <a:pt x="202997" y="13259"/>
                    <a:pt x="202997" y="13259"/>
                    <a:pt x="202997" y="13259"/>
                  </a:cubicBezTo>
                  <a:cubicBezTo>
                    <a:pt x="202311" y="12116"/>
                    <a:pt x="201397" y="10973"/>
                    <a:pt x="200711" y="9830"/>
                  </a:cubicBezTo>
                  <a:cubicBezTo>
                    <a:pt x="200711" y="9830"/>
                    <a:pt x="200711" y="9830"/>
                    <a:pt x="200711" y="9830"/>
                  </a:cubicBezTo>
                  <a:cubicBezTo>
                    <a:pt x="200025" y="8687"/>
                    <a:pt x="199111" y="7544"/>
                    <a:pt x="198425" y="6401"/>
                  </a:cubicBezTo>
                  <a:cubicBezTo>
                    <a:pt x="198425" y="6401"/>
                    <a:pt x="198425" y="6401"/>
                    <a:pt x="198425" y="6401"/>
                  </a:cubicBezTo>
                  <a:cubicBezTo>
                    <a:pt x="197510" y="5258"/>
                    <a:pt x="196825" y="4115"/>
                    <a:pt x="195910" y="3200"/>
                  </a:cubicBezTo>
                  <a:cubicBezTo>
                    <a:pt x="195910" y="3200"/>
                    <a:pt x="195910" y="3200"/>
                    <a:pt x="195910" y="3200"/>
                  </a:cubicBezTo>
                  <a:cubicBezTo>
                    <a:pt x="194996" y="2057"/>
                    <a:pt x="194081" y="914"/>
                    <a:pt x="193396" y="0"/>
                  </a:cubicBezTo>
                  <a:cubicBezTo>
                    <a:pt x="205283" y="25603"/>
                    <a:pt x="203225" y="57836"/>
                    <a:pt x="187223" y="82982"/>
                  </a:cubicBezTo>
                  <a:close/>
                </a:path>
              </a:pathLst>
            </a:custGeom>
            <a:solidFill>
              <a:srgbClr val="FFFFFF"/>
            </a:solidFill>
            <a:ln w="2286" cap="flat">
              <a:noFill/>
              <a:prstDash val="solid"/>
              <a:miter/>
            </a:ln>
          </p:spPr>
          <p:txBody>
            <a:bodyPr rtlCol="0" anchor="ctr"/>
            <a:lstStyle/>
            <a:p>
              <a:endParaRPr lang="en-US"/>
            </a:p>
          </p:txBody>
        </p:sp>
        <p:sp>
          <p:nvSpPr>
            <p:cNvPr id="2119" name="Freeform 2111">
              <a:extLst>
                <a:ext uri="{FF2B5EF4-FFF2-40B4-BE49-F238E27FC236}">
                  <a16:creationId xmlns:a16="http://schemas.microsoft.com/office/drawing/2014/main" id="{F2C56839-70A9-D071-189F-857FCE1ABA8F}"/>
                </a:ext>
              </a:extLst>
            </p:cNvPr>
            <p:cNvSpPr/>
            <p:nvPr/>
          </p:nvSpPr>
          <p:spPr>
            <a:xfrm>
              <a:off x="2583833" y="4608173"/>
              <a:ext cx="292683" cy="628059"/>
            </a:xfrm>
            <a:custGeom>
              <a:avLst/>
              <a:gdLst>
                <a:gd name="connsiteX0" fmla="*/ 211082 w 292683"/>
                <a:gd name="connsiteY0" fmla="*/ 181683 h 628059"/>
                <a:gd name="connsiteX1" fmla="*/ 289949 w 292683"/>
                <a:gd name="connsiteY1" fmla="*/ 123390 h 628059"/>
                <a:gd name="connsiteX2" fmla="*/ 274404 w 292683"/>
                <a:gd name="connsiteY2" fmla="*/ 84071 h 628059"/>
                <a:gd name="connsiteX3" fmla="*/ 222055 w 292683"/>
                <a:gd name="connsiteY3" fmla="*/ 23492 h 628059"/>
                <a:gd name="connsiteX4" fmla="*/ 201709 w 292683"/>
                <a:gd name="connsiteY4" fmla="*/ 4061 h 628059"/>
                <a:gd name="connsiteX5" fmla="*/ 173820 w 292683"/>
                <a:gd name="connsiteY5" fmla="*/ 5432 h 628059"/>
                <a:gd name="connsiteX6" fmla="*/ 178849 w 292683"/>
                <a:gd name="connsiteY6" fmla="*/ 27835 h 628059"/>
                <a:gd name="connsiteX7" fmla="*/ 229827 w 292683"/>
                <a:gd name="connsiteY7" fmla="*/ 92529 h 628059"/>
                <a:gd name="connsiteX8" fmla="*/ 234399 w 292683"/>
                <a:gd name="connsiteY8" fmla="*/ 105788 h 628059"/>
                <a:gd name="connsiteX9" fmla="*/ 221140 w 292683"/>
                <a:gd name="connsiteY9" fmla="*/ 106473 h 628059"/>
                <a:gd name="connsiteX10" fmla="*/ 159647 w 292683"/>
                <a:gd name="connsiteY10" fmla="*/ 94129 h 628059"/>
                <a:gd name="connsiteX11" fmla="*/ 74151 w 292683"/>
                <a:gd name="connsiteY11" fmla="*/ 114017 h 628059"/>
                <a:gd name="connsiteX12" fmla="*/ 27059 w 292683"/>
                <a:gd name="connsiteY12" fmla="*/ 168881 h 628059"/>
                <a:gd name="connsiteX13" fmla="*/ 313 w 292683"/>
                <a:gd name="connsiteY13" fmla="*/ 327987 h 628059"/>
                <a:gd name="connsiteX14" fmla="*/ 8771 w 292683"/>
                <a:gd name="connsiteY14" fmla="*/ 367992 h 628059"/>
                <a:gd name="connsiteX15" fmla="*/ 25459 w 292683"/>
                <a:gd name="connsiteY15" fmla="*/ 379879 h 628059"/>
                <a:gd name="connsiteX16" fmla="*/ 39861 w 292683"/>
                <a:gd name="connsiteY16" fmla="*/ 365477 h 628059"/>
                <a:gd name="connsiteX17" fmla="*/ 41232 w 292683"/>
                <a:gd name="connsiteY17" fmla="*/ 352676 h 628059"/>
                <a:gd name="connsiteX18" fmla="*/ 41232 w 292683"/>
                <a:gd name="connsiteY18" fmla="*/ 315871 h 628059"/>
                <a:gd name="connsiteX19" fmla="*/ 49462 w 292683"/>
                <a:gd name="connsiteY19" fmla="*/ 225574 h 628059"/>
                <a:gd name="connsiteX20" fmla="*/ 59749 w 292683"/>
                <a:gd name="connsiteY20" fmla="*/ 202028 h 628059"/>
                <a:gd name="connsiteX21" fmla="*/ 73008 w 292683"/>
                <a:gd name="connsiteY21" fmla="*/ 198371 h 628059"/>
                <a:gd name="connsiteX22" fmla="*/ 73693 w 292683"/>
                <a:gd name="connsiteY22" fmla="*/ 211629 h 628059"/>
                <a:gd name="connsiteX23" fmla="*/ 59063 w 292683"/>
                <a:gd name="connsiteY23" fmla="*/ 263293 h 628059"/>
                <a:gd name="connsiteX24" fmla="*/ 56548 w 292683"/>
                <a:gd name="connsiteY24" fmla="*/ 336902 h 628059"/>
                <a:gd name="connsiteX25" fmla="*/ 50376 w 292683"/>
                <a:gd name="connsiteY25" fmla="*/ 386051 h 628059"/>
                <a:gd name="connsiteX26" fmla="*/ 40318 w 292683"/>
                <a:gd name="connsiteY26" fmla="*/ 467661 h 628059"/>
                <a:gd name="connsiteX27" fmla="*/ 27745 w 292683"/>
                <a:gd name="connsiteY27" fmla="*/ 603450 h 628059"/>
                <a:gd name="connsiteX28" fmla="*/ 54262 w 292683"/>
                <a:gd name="connsiteY28" fmla="*/ 627681 h 628059"/>
                <a:gd name="connsiteX29" fmla="*/ 79180 w 292683"/>
                <a:gd name="connsiteY29" fmla="*/ 608936 h 628059"/>
                <a:gd name="connsiteX30" fmla="*/ 117585 w 292683"/>
                <a:gd name="connsiteY30" fmla="*/ 398167 h 628059"/>
                <a:gd name="connsiteX31" fmla="*/ 122842 w 292683"/>
                <a:gd name="connsiteY31" fmla="*/ 383994 h 628059"/>
                <a:gd name="connsiteX32" fmla="*/ 147760 w 292683"/>
                <a:gd name="connsiteY32" fmla="*/ 382851 h 628059"/>
                <a:gd name="connsiteX33" fmla="*/ 155989 w 292683"/>
                <a:gd name="connsiteY33" fmla="*/ 407082 h 628059"/>
                <a:gd name="connsiteX34" fmla="*/ 169020 w 292683"/>
                <a:gd name="connsiteY34" fmla="*/ 601392 h 628059"/>
                <a:gd name="connsiteX35" fmla="*/ 206967 w 292683"/>
                <a:gd name="connsiteY35" fmla="*/ 627224 h 628059"/>
                <a:gd name="connsiteX36" fmla="*/ 219083 w 292683"/>
                <a:gd name="connsiteY36" fmla="*/ 614651 h 628059"/>
                <a:gd name="connsiteX37" fmla="*/ 219312 w 292683"/>
                <a:gd name="connsiteY37" fmla="*/ 586533 h 628059"/>
                <a:gd name="connsiteX38" fmla="*/ 206967 w 292683"/>
                <a:gd name="connsiteY38" fmla="*/ 372335 h 628059"/>
                <a:gd name="connsiteX39" fmla="*/ 201938 w 292683"/>
                <a:gd name="connsiteY39" fmla="*/ 199056 h 628059"/>
                <a:gd name="connsiteX40" fmla="*/ 211082 w 292683"/>
                <a:gd name="connsiteY40" fmla="*/ 181683 h 628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92683" h="628059">
                  <a:moveTo>
                    <a:pt x="211082" y="181683"/>
                  </a:moveTo>
                  <a:cubicBezTo>
                    <a:pt x="223884" y="181911"/>
                    <a:pt x="277605" y="141221"/>
                    <a:pt x="289949" y="123390"/>
                  </a:cubicBezTo>
                  <a:cubicBezTo>
                    <a:pt x="299093" y="110131"/>
                    <a:pt x="283091" y="95729"/>
                    <a:pt x="274404" y="84071"/>
                  </a:cubicBezTo>
                  <a:cubicBezTo>
                    <a:pt x="258402" y="62582"/>
                    <a:pt x="239886" y="43151"/>
                    <a:pt x="222055" y="23492"/>
                  </a:cubicBezTo>
                  <a:cubicBezTo>
                    <a:pt x="215654" y="16634"/>
                    <a:pt x="209253" y="9776"/>
                    <a:pt x="201709" y="4061"/>
                  </a:cubicBezTo>
                  <a:cubicBezTo>
                    <a:pt x="194166" y="-1883"/>
                    <a:pt x="179535" y="-1197"/>
                    <a:pt x="173820" y="5432"/>
                  </a:cubicBezTo>
                  <a:cubicBezTo>
                    <a:pt x="166276" y="14348"/>
                    <a:pt x="173363" y="21206"/>
                    <a:pt x="178849" y="27835"/>
                  </a:cubicBezTo>
                  <a:cubicBezTo>
                    <a:pt x="195994" y="49323"/>
                    <a:pt x="212911" y="71040"/>
                    <a:pt x="229827" y="92529"/>
                  </a:cubicBezTo>
                  <a:cubicBezTo>
                    <a:pt x="233028" y="96415"/>
                    <a:pt x="237371" y="100301"/>
                    <a:pt x="234399" y="105788"/>
                  </a:cubicBezTo>
                  <a:cubicBezTo>
                    <a:pt x="230742" y="112188"/>
                    <a:pt x="225941" y="107616"/>
                    <a:pt x="221140" y="106473"/>
                  </a:cubicBezTo>
                  <a:cubicBezTo>
                    <a:pt x="201024" y="100758"/>
                    <a:pt x="180907" y="96186"/>
                    <a:pt x="159647" y="94129"/>
                  </a:cubicBezTo>
                  <a:cubicBezTo>
                    <a:pt x="143874" y="92529"/>
                    <a:pt x="85809" y="105330"/>
                    <a:pt x="74151" y="114017"/>
                  </a:cubicBezTo>
                  <a:cubicBezTo>
                    <a:pt x="55634" y="127733"/>
                    <a:pt x="35974" y="147164"/>
                    <a:pt x="27059" y="168881"/>
                  </a:cubicBezTo>
                  <a:cubicBezTo>
                    <a:pt x="6256" y="219630"/>
                    <a:pt x="-1745" y="273123"/>
                    <a:pt x="313" y="327987"/>
                  </a:cubicBezTo>
                  <a:cubicBezTo>
                    <a:pt x="770" y="341474"/>
                    <a:pt x="3056" y="355419"/>
                    <a:pt x="8771" y="367992"/>
                  </a:cubicBezTo>
                  <a:cubicBezTo>
                    <a:pt x="11971" y="375078"/>
                    <a:pt x="17458" y="380336"/>
                    <a:pt x="25459" y="379879"/>
                  </a:cubicBezTo>
                  <a:cubicBezTo>
                    <a:pt x="33460" y="379193"/>
                    <a:pt x="37346" y="372335"/>
                    <a:pt x="39861" y="365477"/>
                  </a:cubicBezTo>
                  <a:cubicBezTo>
                    <a:pt x="41232" y="361591"/>
                    <a:pt x="41232" y="357019"/>
                    <a:pt x="41232" y="352676"/>
                  </a:cubicBezTo>
                  <a:cubicBezTo>
                    <a:pt x="41461" y="340331"/>
                    <a:pt x="41461" y="327987"/>
                    <a:pt x="41232" y="315871"/>
                  </a:cubicBezTo>
                  <a:cubicBezTo>
                    <a:pt x="40546" y="285467"/>
                    <a:pt x="42147" y="255063"/>
                    <a:pt x="49462" y="225574"/>
                  </a:cubicBezTo>
                  <a:cubicBezTo>
                    <a:pt x="51519" y="217116"/>
                    <a:pt x="53348" y="208658"/>
                    <a:pt x="59749" y="202028"/>
                  </a:cubicBezTo>
                  <a:cubicBezTo>
                    <a:pt x="63406" y="198371"/>
                    <a:pt x="67750" y="194713"/>
                    <a:pt x="73008" y="198371"/>
                  </a:cubicBezTo>
                  <a:cubicBezTo>
                    <a:pt x="78494" y="202028"/>
                    <a:pt x="76665" y="207286"/>
                    <a:pt x="73693" y="211629"/>
                  </a:cubicBezTo>
                  <a:cubicBezTo>
                    <a:pt x="63406" y="227174"/>
                    <a:pt x="61349" y="245234"/>
                    <a:pt x="59063" y="263293"/>
                  </a:cubicBezTo>
                  <a:cubicBezTo>
                    <a:pt x="55863" y="287753"/>
                    <a:pt x="56320" y="312442"/>
                    <a:pt x="56548" y="336902"/>
                  </a:cubicBezTo>
                  <a:cubicBezTo>
                    <a:pt x="56777" y="353590"/>
                    <a:pt x="56777" y="370278"/>
                    <a:pt x="50376" y="386051"/>
                  </a:cubicBezTo>
                  <a:cubicBezTo>
                    <a:pt x="47862" y="392223"/>
                    <a:pt x="43747" y="446859"/>
                    <a:pt x="40318" y="467661"/>
                  </a:cubicBezTo>
                  <a:cubicBezTo>
                    <a:pt x="32774" y="512696"/>
                    <a:pt x="29574" y="557958"/>
                    <a:pt x="27745" y="603450"/>
                  </a:cubicBezTo>
                  <a:cubicBezTo>
                    <a:pt x="27059" y="618995"/>
                    <a:pt x="35289" y="625853"/>
                    <a:pt x="54262" y="627681"/>
                  </a:cubicBezTo>
                  <a:cubicBezTo>
                    <a:pt x="71636" y="629282"/>
                    <a:pt x="75979" y="626310"/>
                    <a:pt x="79180" y="608936"/>
                  </a:cubicBezTo>
                  <a:cubicBezTo>
                    <a:pt x="84209" y="581276"/>
                    <a:pt x="103411" y="439544"/>
                    <a:pt x="117585" y="398167"/>
                  </a:cubicBezTo>
                  <a:cubicBezTo>
                    <a:pt x="119185" y="393366"/>
                    <a:pt x="119642" y="388337"/>
                    <a:pt x="122842" y="383994"/>
                  </a:cubicBezTo>
                  <a:cubicBezTo>
                    <a:pt x="130158" y="373707"/>
                    <a:pt x="139987" y="373021"/>
                    <a:pt x="147760" y="382851"/>
                  </a:cubicBezTo>
                  <a:cubicBezTo>
                    <a:pt x="153246" y="389937"/>
                    <a:pt x="155075" y="398167"/>
                    <a:pt x="155989" y="407082"/>
                  </a:cubicBezTo>
                  <a:cubicBezTo>
                    <a:pt x="158733" y="431543"/>
                    <a:pt x="163533" y="561387"/>
                    <a:pt x="169020" y="601392"/>
                  </a:cubicBezTo>
                  <a:cubicBezTo>
                    <a:pt x="172449" y="624938"/>
                    <a:pt x="177935" y="629967"/>
                    <a:pt x="206967" y="627224"/>
                  </a:cubicBezTo>
                  <a:cubicBezTo>
                    <a:pt x="214511" y="626538"/>
                    <a:pt x="218854" y="622424"/>
                    <a:pt x="219083" y="614651"/>
                  </a:cubicBezTo>
                  <a:cubicBezTo>
                    <a:pt x="219312" y="605279"/>
                    <a:pt x="219997" y="595906"/>
                    <a:pt x="219312" y="586533"/>
                  </a:cubicBezTo>
                  <a:cubicBezTo>
                    <a:pt x="215425" y="515210"/>
                    <a:pt x="212454" y="443658"/>
                    <a:pt x="206967" y="372335"/>
                  </a:cubicBezTo>
                  <a:cubicBezTo>
                    <a:pt x="202624" y="314499"/>
                    <a:pt x="208567" y="256664"/>
                    <a:pt x="201938" y="199056"/>
                  </a:cubicBezTo>
                  <a:cubicBezTo>
                    <a:pt x="201938" y="192198"/>
                    <a:pt x="205138" y="181454"/>
                    <a:pt x="211082" y="181683"/>
                  </a:cubicBezTo>
                  <a:close/>
                </a:path>
              </a:pathLst>
            </a:custGeom>
            <a:solidFill>
              <a:srgbClr val="FFFFFF"/>
            </a:solidFill>
            <a:ln w="2286" cap="flat">
              <a:noFill/>
              <a:prstDash val="solid"/>
              <a:miter/>
            </a:ln>
          </p:spPr>
          <p:txBody>
            <a:bodyPr rtlCol="0" anchor="ctr"/>
            <a:lstStyle/>
            <a:p>
              <a:endParaRPr lang="en-US"/>
            </a:p>
          </p:txBody>
        </p:sp>
        <p:sp>
          <p:nvSpPr>
            <p:cNvPr id="2120" name="Freeform 2112">
              <a:extLst>
                <a:ext uri="{FF2B5EF4-FFF2-40B4-BE49-F238E27FC236}">
                  <a16:creationId xmlns:a16="http://schemas.microsoft.com/office/drawing/2014/main" id="{55857DE8-28DE-335E-9723-69740B413E09}"/>
                </a:ext>
              </a:extLst>
            </p:cNvPr>
            <p:cNvSpPr/>
            <p:nvPr/>
          </p:nvSpPr>
          <p:spPr>
            <a:xfrm>
              <a:off x="2569753" y="4506826"/>
              <a:ext cx="324846" cy="743717"/>
            </a:xfrm>
            <a:custGeom>
              <a:avLst/>
              <a:gdLst>
                <a:gd name="connsiteX0" fmla="*/ 244365 w 324846"/>
                <a:gd name="connsiteY0" fmla="*/ 294002 h 743717"/>
                <a:gd name="connsiteX1" fmla="*/ 323232 w 324846"/>
                <a:gd name="connsiteY1" fmla="*/ 224737 h 743717"/>
                <a:gd name="connsiteX2" fmla="*/ 307687 w 324846"/>
                <a:gd name="connsiteY2" fmla="*/ 187703 h 743717"/>
                <a:gd name="connsiteX3" fmla="*/ 240707 w 324846"/>
                <a:gd name="connsiteY3" fmla="*/ 108151 h 743717"/>
                <a:gd name="connsiteX4" fmla="*/ 219219 w 324846"/>
                <a:gd name="connsiteY4" fmla="*/ 90548 h 743717"/>
                <a:gd name="connsiteX5" fmla="*/ 200245 w 324846"/>
                <a:gd name="connsiteY5" fmla="*/ 65402 h 743717"/>
                <a:gd name="connsiteX6" fmla="*/ 152696 w 324846"/>
                <a:gd name="connsiteY6" fmla="*/ 7109 h 743717"/>
                <a:gd name="connsiteX7" fmla="*/ 52570 w 324846"/>
                <a:gd name="connsiteY7" fmla="*/ 16711 h 743717"/>
                <a:gd name="connsiteX8" fmla="*/ 6392 w 324846"/>
                <a:gd name="connsiteY8" fmla="*/ 104264 h 743717"/>
                <a:gd name="connsiteX9" fmla="*/ 70400 w 324846"/>
                <a:gd name="connsiteY9" fmla="*/ 197305 h 743717"/>
                <a:gd name="connsiteX10" fmla="*/ 86860 w 324846"/>
                <a:gd name="connsiteY10" fmla="*/ 201648 h 743717"/>
                <a:gd name="connsiteX11" fmla="*/ 68343 w 324846"/>
                <a:gd name="connsiteY11" fmla="*/ 213535 h 743717"/>
                <a:gd name="connsiteX12" fmla="*/ 16451 w 324846"/>
                <a:gd name="connsiteY12" fmla="*/ 291945 h 743717"/>
                <a:gd name="connsiteX13" fmla="*/ 677 w 324846"/>
                <a:gd name="connsiteY13" fmla="*/ 433448 h 743717"/>
                <a:gd name="connsiteX14" fmla="*/ 7993 w 324846"/>
                <a:gd name="connsiteY14" fmla="*/ 467281 h 743717"/>
                <a:gd name="connsiteX15" fmla="*/ 36796 w 324846"/>
                <a:gd name="connsiteY15" fmla="*/ 495399 h 743717"/>
                <a:gd name="connsiteX16" fmla="*/ 46855 w 324846"/>
                <a:gd name="connsiteY16" fmla="*/ 508658 h 743717"/>
                <a:gd name="connsiteX17" fmla="*/ 40911 w 324846"/>
                <a:gd name="connsiteY17" fmla="*/ 564665 h 743717"/>
                <a:gd name="connsiteX18" fmla="*/ 25138 w 324846"/>
                <a:gd name="connsiteY18" fmla="*/ 700225 h 743717"/>
                <a:gd name="connsiteX19" fmla="*/ 61714 w 324846"/>
                <a:gd name="connsiteY19" fmla="*/ 742744 h 743717"/>
                <a:gd name="connsiteX20" fmla="*/ 109491 w 324846"/>
                <a:gd name="connsiteY20" fmla="*/ 708683 h 743717"/>
                <a:gd name="connsiteX21" fmla="*/ 131894 w 324846"/>
                <a:gd name="connsiteY21" fmla="*/ 554835 h 743717"/>
                <a:gd name="connsiteX22" fmla="*/ 151096 w 324846"/>
                <a:gd name="connsiteY22" fmla="*/ 499514 h 743717"/>
                <a:gd name="connsiteX23" fmla="*/ 169384 w 324846"/>
                <a:gd name="connsiteY23" fmla="*/ 713026 h 743717"/>
                <a:gd name="connsiteX24" fmla="*/ 202531 w 324846"/>
                <a:gd name="connsiteY24" fmla="*/ 743201 h 743717"/>
                <a:gd name="connsiteX25" fmla="*/ 239107 w 324846"/>
                <a:gd name="connsiteY25" fmla="*/ 740001 h 743717"/>
                <a:gd name="connsiteX26" fmla="*/ 251452 w 324846"/>
                <a:gd name="connsiteY26" fmla="*/ 725828 h 743717"/>
                <a:gd name="connsiteX27" fmla="*/ 248937 w 324846"/>
                <a:gd name="connsiteY27" fmla="*/ 667535 h 743717"/>
                <a:gd name="connsiteX28" fmla="*/ 242308 w 324846"/>
                <a:gd name="connsiteY28" fmla="*/ 546377 h 743717"/>
                <a:gd name="connsiteX29" fmla="*/ 234307 w 324846"/>
                <a:gd name="connsiteY29" fmla="*/ 320977 h 743717"/>
                <a:gd name="connsiteX30" fmla="*/ 244365 w 324846"/>
                <a:gd name="connsiteY30" fmla="*/ 294002 h 743717"/>
                <a:gd name="connsiteX31" fmla="*/ 31310 w 324846"/>
                <a:gd name="connsiteY31" fmla="*/ 143812 h 743717"/>
                <a:gd name="connsiteX32" fmla="*/ 21480 w 324846"/>
                <a:gd name="connsiteY32" fmla="*/ 106550 h 743717"/>
                <a:gd name="connsiteX33" fmla="*/ 101033 w 324846"/>
                <a:gd name="connsiteY33" fmla="*/ 16253 h 743717"/>
                <a:gd name="connsiteX34" fmla="*/ 188587 w 324846"/>
                <a:gd name="connsiteY34" fmla="*/ 71803 h 743717"/>
                <a:gd name="connsiteX35" fmla="*/ 180814 w 324846"/>
                <a:gd name="connsiteY35" fmla="*/ 92149 h 743717"/>
                <a:gd name="connsiteX36" fmla="*/ 174413 w 324846"/>
                <a:gd name="connsiteY36" fmla="*/ 128725 h 743717"/>
                <a:gd name="connsiteX37" fmla="*/ 175099 w 324846"/>
                <a:gd name="connsiteY37" fmla="*/ 149527 h 743717"/>
                <a:gd name="connsiteX38" fmla="*/ 104233 w 324846"/>
                <a:gd name="connsiteY38" fmla="*/ 189532 h 743717"/>
                <a:gd name="connsiteX39" fmla="*/ 31310 w 324846"/>
                <a:gd name="connsiteY39" fmla="*/ 143812 h 743717"/>
                <a:gd name="connsiteX40" fmla="*/ 189958 w 324846"/>
                <a:gd name="connsiteY40" fmla="*/ 151813 h 743717"/>
                <a:gd name="connsiteX41" fmla="*/ 230878 w 324846"/>
                <a:gd name="connsiteY41" fmla="*/ 193876 h 743717"/>
                <a:gd name="connsiteX42" fmla="*/ 175556 w 324846"/>
                <a:gd name="connsiteY42" fmla="*/ 180617 h 743717"/>
                <a:gd name="connsiteX43" fmla="*/ 189958 w 324846"/>
                <a:gd name="connsiteY43" fmla="*/ 151813 h 743717"/>
                <a:gd name="connsiteX44" fmla="*/ 216704 w 324846"/>
                <a:gd name="connsiteY44" fmla="*/ 299717 h 743717"/>
                <a:gd name="connsiteX45" fmla="*/ 221734 w 324846"/>
                <a:gd name="connsiteY45" fmla="*/ 472996 h 743717"/>
                <a:gd name="connsiteX46" fmla="*/ 234078 w 324846"/>
                <a:gd name="connsiteY46" fmla="*/ 687194 h 743717"/>
                <a:gd name="connsiteX47" fmla="*/ 233849 w 324846"/>
                <a:gd name="connsiteY47" fmla="*/ 715312 h 743717"/>
                <a:gd name="connsiteX48" fmla="*/ 221734 w 324846"/>
                <a:gd name="connsiteY48" fmla="*/ 727885 h 743717"/>
                <a:gd name="connsiteX49" fmla="*/ 183786 w 324846"/>
                <a:gd name="connsiteY49" fmla="*/ 702053 h 743717"/>
                <a:gd name="connsiteX50" fmla="*/ 170756 w 324846"/>
                <a:gd name="connsiteY50" fmla="*/ 507743 h 743717"/>
                <a:gd name="connsiteX51" fmla="*/ 162526 w 324846"/>
                <a:gd name="connsiteY51" fmla="*/ 483512 h 743717"/>
                <a:gd name="connsiteX52" fmla="*/ 137609 w 324846"/>
                <a:gd name="connsiteY52" fmla="*/ 484655 h 743717"/>
                <a:gd name="connsiteX53" fmla="*/ 132351 w 324846"/>
                <a:gd name="connsiteY53" fmla="*/ 498828 h 743717"/>
                <a:gd name="connsiteX54" fmla="*/ 93946 w 324846"/>
                <a:gd name="connsiteY54" fmla="*/ 709597 h 743717"/>
                <a:gd name="connsiteX55" fmla="*/ 69029 w 324846"/>
                <a:gd name="connsiteY55" fmla="*/ 728342 h 743717"/>
                <a:gd name="connsiteX56" fmla="*/ 42511 w 324846"/>
                <a:gd name="connsiteY56" fmla="*/ 704111 h 743717"/>
                <a:gd name="connsiteX57" fmla="*/ 55084 w 324846"/>
                <a:gd name="connsiteY57" fmla="*/ 568322 h 743717"/>
                <a:gd name="connsiteX58" fmla="*/ 65143 w 324846"/>
                <a:gd name="connsiteY58" fmla="*/ 486712 h 743717"/>
                <a:gd name="connsiteX59" fmla="*/ 71315 w 324846"/>
                <a:gd name="connsiteY59" fmla="*/ 437563 h 743717"/>
                <a:gd name="connsiteX60" fmla="*/ 73829 w 324846"/>
                <a:gd name="connsiteY60" fmla="*/ 363954 h 743717"/>
                <a:gd name="connsiteX61" fmla="*/ 88460 w 324846"/>
                <a:gd name="connsiteY61" fmla="*/ 312290 h 743717"/>
                <a:gd name="connsiteX62" fmla="*/ 87774 w 324846"/>
                <a:gd name="connsiteY62" fmla="*/ 299032 h 743717"/>
                <a:gd name="connsiteX63" fmla="*/ 74515 w 324846"/>
                <a:gd name="connsiteY63" fmla="*/ 302689 h 743717"/>
                <a:gd name="connsiteX64" fmla="*/ 64228 w 324846"/>
                <a:gd name="connsiteY64" fmla="*/ 326235 h 743717"/>
                <a:gd name="connsiteX65" fmla="*/ 55999 w 324846"/>
                <a:gd name="connsiteY65" fmla="*/ 416532 h 743717"/>
                <a:gd name="connsiteX66" fmla="*/ 55999 w 324846"/>
                <a:gd name="connsiteY66" fmla="*/ 453337 h 743717"/>
                <a:gd name="connsiteX67" fmla="*/ 54627 w 324846"/>
                <a:gd name="connsiteY67" fmla="*/ 466138 h 743717"/>
                <a:gd name="connsiteX68" fmla="*/ 40225 w 324846"/>
                <a:gd name="connsiteY68" fmla="*/ 480540 h 743717"/>
                <a:gd name="connsiteX69" fmla="*/ 23537 w 324846"/>
                <a:gd name="connsiteY69" fmla="*/ 468653 h 743717"/>
                <a:gd name="connsiteX70" fmla="*/ 15079 w 324846"/>
                <a:gd name="connsiteY70" fmla="*/ 428648 h 743717"/>
                <a:gd name="connsiteX71" fmla="*/ 41825 w 324846"/>
                <a:gd name="connsiteY71" fmla="*/ 269542 h 743717"/>
                <a:gd name="connsiteX72" fmla="*/ 88917 w 324846"/>
                <a:gd name="connsiteY72" fmla="*/ 214678 h 743717"/>
                <a:gd name="connsiteX73" fmla="*/ 174413 w 324846"/>
                <a:gd name="connsiteY73" fmla="*/ 194790 h 743717"/>
                <a:gd name="connsiteX74" fmla="*/ 235907 w 324846"/>
                <a:gd name="connsiteY74" fmla="*/ 207134 h 743717"/>
                <a:gd name="connsiteX75" fmla="*/ 249166 w 324846"/>
                <a:gd name="connsiteY75" fmla="*/ 206449 h 743717"/>
                <a:gd name="connsiteX76" fmla="*/ 244594 w 324846"/>
                <a:gd name="connsiteY76" fmla="*/ 193190 h 743717"/>
                <a:gd name="connsiteX77" fmla="*/ 193616 w 324846"/>
                <a:gd name="connsiteY77" fmla="*/ 128496 h 743717"/>
                <a:gd name="connsiteX78" fmla="*/ 188587 w 324846"/>
                <a:gd name="connsiteY78" fmla="*/ 106093 h 743717"/>
                <a:gd name="connsiteX79" fmla="*/ 216476 w 324846"/>
                <a:gd name="connsiteY79" fmla="*/ 104722 h 743717"/>
                <a:gd name="connsiteX80" fmla="*/ 236821 w 324846"/>
                <a:gd name="connsiteY80" fmla="*/ 124153 h 743717"/>
                <a:gd name="connsiteX81" fmla="*/ 289171 w 324846"/>
                <a:gd name="connsiteY81" fmla="*/ 184732 h 743717"/>
                <a:gd name="connsiteX82" fmla="*/ 304715 w 324846"/>
                <a:gd name="connsiteY82" fmla="*/ 224051 h 743717"/>
                <a:gd name="connsiteX83" fmla="*/ 225848 w 324846"/>
                <a:gd name="connsiteY83" fmla="*/ 282344 h 743717"/>
                <a:gd name="connsiteX84" fmla="*/ 216704 w 324846"/>
                <a:gd name="connsiteY84" fmla="*/ 299717 h 74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24846" h="743717">
                  <a:moveTo>
                    <a:pt x="244365" y="294002"/>
                  </a:moveTo>
                  <a:cubicBezTo>
                    <a:pt x="272026" y="272057"/>
                    <a:pt x="303572" y="253083"/>
                    <a:pt x="323232" y="224737"/>
                  </a:cubicBezTo>
                  <a:cubicBezTo>
                    <a:pt x="329633" y="215364"/>
                    <a:pt x="315460" y="197762"/>
                    <a:pt x="307687" y="187703"/>
                  </a:cubicBezTo>
                  <a:cubicBezTo>
                    <a:pt x="286427" y="160271"/>
                    <a:pt x="265625" y="132382"/>
                    <a:pt x="240707" y="108151"/>
                  </a:cubicBezTo>
                  <a:cubicBezTo>
                    <a:pt x="234078" y="101521"/>
                    <a:pt x="227449" y="93292"/>
                    <a:pt x="219219" y="90548"/>
                  </a:cubicBezTo>
                  <a:cubicBezTo>
                    <a:pt x="205960" y="85976"/>
                    <a:pt x="204360" y="76832"/>
                    <a:pt x="200245" y="65402"/>
                  </a:cubicBezTo>
                  <a:cubicBezTo>
                    <a:pt x="191330" y="41171"/>
                    <a:pt x="180357" y="17168"/>
                    <a:pt x="152696" y="7109"/>
                  </a:cubicBezTo>
                  <a:cubicBezTo>
                    <a:pt x="117263" y="-5692"/>
                    <a:pt x="82973" y="-434"/>
                    <a:pt x="52570" y="16711"/>
                  </a:cubicBezTo>
                  <a:cubicBezTo>
                    <a:pt x="21023" y="34541"/>
                    <a:pt x="6850" y="67917"/>
                    <a:pt x="6392" y="104264"/>
                  </a:cubicBezTo>
                  <a:cubicBezTo>
                    <a:pt x="5707" y="147013"/>
                    <a:pt x="29481" y="181303"/>
                    <a:pt x="70400" y="197305"/>
                  </a:cubicBezTo>
                  <a:cubicBezTo>
                    <a:pt x="74515" y="198905"/>
                    <a:pt x="79544" y="200734"/>
                    <a:pt x="86860" y="201648"/>
                  </a:cubicBezTo>
                  <a:cubicBezTo>
                    <a:pt x="86174" y="203020"/>
                    <a:pt x="71772" y="211021"/>
                    <a:pt x="68343" y="213535"/>
                  </a:cubicBezTo>
                  <a:cubicBezTo>
                    <a:pt x="42968" y="232966"/>
                    <a:pt x="24452" y="260170"/>
                    <a:pt x="16451" y="291945"/>
                  </a:cubicBezTo>
                  <a:cubicBezTo>
                    <a:pt x="4792" y="338579"/>
                    <a:pt x="-2294" y="385442"/>
                    <a:pt x="677" y="433448"/>
                  </a:cubicBezTo>
                  <a:cubicBezTo>
                    <a:pt x="1363" y="445107"/>
                    <a:pt x="5021" y="456080"/>
                    <a:pt x="7993" y="467281"/>
                  </a:cubicBezTo>
                  <a:cubicBezTo>
                    <a:pt x="12336" y="482597"/>
                    <a:pt x="20108" y="493570"/>
                    <a:pt x="36796" y="495399"/>
                  </a:cubicBezTo>
                  <a:cubicBezTo>
                    <a:pt x="45483" y="496313"/>
                    <a:pt x="47540" y="501114"/>
                    <a:pt x="46855" y="508658"/>
                  </a:cubicBezTo>
                  <a:cubicBezTo>
                    <a:pt x="45026" y="527403"/>
                    <a:pt x="44797" y="546377"/>
                    <a:pt x="40911" y="564665"/>
                  </a:cubicBezTo>
                  <a:cubicBezTo>
                    <a:pt x="31310" y="609470"/>
                    <a:pt x="30624" y="655190"/>
                    <a:pt x="25138" y="700225"/>
                  </a:cubicBezTo>
                  <a:cubicBezTo>
                    <a:pt x="21937" y="727885"/>
                    <a:pt x="33596" y="739772"/>
                    <a:pt x="61714" y="742744"/>
                  </a:cubicBezTo>
                  <a:cubicBezTo>
                    <a:pt x="95775" y="746173"/>
                    <a:pt x="101947" y="741830"/>
                    <a:pt x="109491" y="708683"/>
                  </a:cubicBezTo>
                  <a:cubicBezTo>
                    <a:pt x="121150" y="657934"/>
                    <a:pt x="124121" y="606270"/>
                    <a:pt x="131894" y="554835"/>
                  </a:cubicBezTo>
                  <a:cubicBezTo>
                    <a:pt x="134637" y="536090"/>
                    <a:pt x="141724" y="516887"/>
                    <a:pt x="151096" y="499514"/>
                  </a:cubicBezTo>
                  <a:cubicBezTo>
                    <a:pt x="159783" y="518030"/>
                    <a:pt x="162755" y="660677"/>
                    <a:pt x="169384" y="713026"/>
                  </a:cubicBezTo>
                  <a:cubicBezTo>
                    <a:pt x="171899" y="732914"/>
                    <a:pt x="182643" y="742516"/>
                    <a:pt x="202531" y="743201"/>
                  </a:cubicBezTo>
                  <a:cubicBezTo>
                    <a:pt x="214876" y="743659"/>
                    <a:pt x="226991" y="742058"/>
                    <a:pt x="239107" y="740001"/>
                  </a:cubicBezTo>
                  <a:cubicBezTo>
                    <a:pt x="247794" y="738629"/>
                    <a:pt x="250994" y="734743"/>
                    <a:pt x="251452" y="725828"/>
                  </a:cubicBezTo>
                  <a:cubicBezTo>
                    <a:pt x="252595" y="706168"/>
                    <a:pt x="250080" y="686966"/>
                    <a:pt x="248937" y="667535"/>
                  </a:cubicBezTo>
                  <a:cubicBezTo>
                    <a:pt x="246422" y="627073"/>
                    <a:pt x="245965" y="586610"/>
                    <a:pt x="242308" y="546377"/>
                  </a:cubicBezTo>
                  <a:cubicBezTo>
                    <a:pt x="235678" y="471396"/>
                    <a:pt x="233849" y="396187"/>
                    <a:pt x="234307" y="320977"/>
                  </a:cubicBezTo>
                  <a:cubicBezTo>
                    <a:pt x="233849" y="311376"/>
                    <a:pt x="236364" y="300403"/>
                    <a:pt x="244365" y="294002"/>
                  </a:cubicBezTo>
                  <a:close/>
                  <a:moveTo>
                    <a:pt x="31310" y="143812"/>
                  </a:moveTo>
                  <a:cubicBezTo>
                    <a:pt x="25138" y="131468"/>
                    <a:pt x="19651" y="118895"/>
                    <a:pt x="21480" y="106550"/>
                  </a:cubicBezTo>
                  <a:cubicBezTo>
                    <a:pt x="22394" y="54430"/>
                    <a:pt x="51198" y="20140"/>
                    <a:pt x="101033" y="16253"/>
                  </a:cubicBezTo>
                  <a:cubicBezTo>
                    <a:pt x="163212" y="11681"/>
                    <a:pt x="179671" y="46429"/>
                    <a:pt x="188587" y="71803"/>
                  </a:cubicBezTo>
                  <a:cubicBezTo>
                    <a:pt x="191330" y="79576"/>
                    <a:pt x="188815" y="86205"/>
                    <a:pt x="180814" y="92149"/>
                  </a:cubicBezTo>
                  <a:cubicBezTo>
                    <a:pt x="165727" y="103121"/>
                    <a:pt x="164126" y="113637"/>
                    <a:pt x="174413" y="128725"/>
                  </a:cubicBezTo>
                  <a:cubicBezTo>
                    <a:pt x="179671" y="136497"/>
                    <a:pt x="179214" y="141069"/>
                    <a:pt x="175099" y="149527"/>
                  </a:cubicBezTo>
                  <a:cubicBezTo>
                    <a:pt x="161383" y="177645"/>
                    <a:pt x="134180" y="191590"/>
                    <a:pt x="104233" y="189532"/>
                  </a:cubicBezTo>
                  <a:cubicBezTo>
                    <a:pt x="71543" y="187246"/>
                    <a:pt x="47312" y="176273"/>
                    <a:pt x="31310" y="143812"/>
                  </a:cubicBezTo>
                  <a:close/>
                  <a:moveTo>
                    <a:pt x="189958" y="151813"/>
                  </a:moveTo>
                  <a:cubicBezTo>
                    <a:pt x="200702" y="161414"/>
                    <a:pt x="215790" y="179702"/>
                    <a:pt x="230878" y="193876"/>
                  </a:cubicBezTo>
                  <a:cubicBezTo>
                    <a:pt x="211904" y="188161"/>
                    <a:pt x="188815" y="184960"/>
                    <a:pt x="175556" y="180617"/>
                  </a:cubicBezTo>
                  <a:cubicBezTo>
                    <a:pt x="180814" y="170787"/>
                    <a:pt x="185158" y="161872"/>
                    <a:pt x="189958" y="151813"/>
                  </a:cubicBezTo>
                  <a:close/>
                  <a:moveTo>
                    <a:pt x="216704" y="299717"/>
                  </a:moveTo>
                  <a:cubicBezTo>
                    <a:pt x="223105" y="357325"/>
                    <a:pt x="217162" y="415160"/>
                    <a:pt x="221734" y="472996"/>
                  </a:cubicBezTo>
                  <a:cubicBezTo>
                    <a:pt x="227220" y="544319"/>
                    <a:pt x="230192" y="615643"/>
                    <a:pt x="234078" y="687194"/>
                  </a:cubicBezTo>
                  <a:cubicBezTo>
                    <a:pt x="234535" y="696567"/>
                    <a:pt x="234078" y="705940"/>
                    <a:pt x="233849" y="715312"/>
                  </a:cubicBezTo>
                  <a:cubicBezTo>
                    <a:pt x="233621" y="723085"/>
                    <a:pt x="229277" y="727199"/>
                    <a:pt x="221734" y="727885"/>
                  </a:cubicBezTo>
                  <a:cubicBezTo>
                    <a:pt x="192701" y="730628"/>
                    <a:pt x="187215" y="725599"/>
                    <a:pt x="183786" y="702053"/>
                  </a:cubicBezTo>
                  <a:cubicBezTo>
                    <a:pt x="178071" y="662048"/>
                    <a:pt x="173499" y="532204"/>
                    <a:pt x="170756" y="507743"/>
                  </a:cubicBezTo>
                  <a:cubicBezTo>
                    <a:pt x="169841" y="498828"/>
                    <a:pt x="168013" y="490598"/>
                    <a:pt x="162526" y="483512"/>
                  </a:cubicBezTo>
                  <a:cubicBezTo>
                    <a:pt x="154754" y="473682"/>
                    <a:pt x="144924" y="474368"/>
                    <a:pt x="137609" y="484655"/>
                  </a:cubicBezTo>
                  <a:cubicBezTo>
                    <a:pt x="134637" y="488998"/>
                    <a:pt x="133951" y="494027"/>
                    <a:pt x="132351" y="498828"/>
                  </a:cubicBezTo>
                  <a:cubicBezTo>
                    <a:pt x="118178" y="540205"/>
                    <a:pt x="98975" y="681937"/>
                    <a:pt x="93946" y="709597"/>
                  </a:cubicBezTo>
                  <a:cubicBezTo>
                    <a:pt x="90746" y="726971"/>
                    <a:pt x="86402" y="729943"/>
                    <a:pt x="69029" y="728342"/>
                  </a:cubicBezTo>
                  <a:cubicBezTo>
                    <a:pt x="50055" y="726514"/>
                    <a:pt x="41825" y="719884"/>
                    <a:pt x="42511" y="704111"/>
                  </a:cubicBezTo>
                  <a:cubicBezTo>
                    <a:pt x="44340" y="658619"/>
                    <a:pt x="47540" y="613128"/>
                    <a:pt x="55084" y="568322"/>
                  </a:cubicBezTo>
                  <a:cubicBezTo>
                    <a:pt x="58513" y="547520"/>
                    <a:pt x="62628" y="493113"/>
                    <a:pt x="65143" y="486712"/>
                  </a:cubicBezTo>
                  <a:cubicBezTo>
                    <a:pt x="71543" y="470939"/>
                    <a:pt x="71543" y="454251"/>
                    <a:pt x="71315" y="437563"/>
                  </a:cubicBezTo>
                  <a:cubicBezTo>
                    <a:pt x="71086" y="413103"/>
                    <a:pt x="70629" y="388414"/>
                    <a:pt x="73829" y="363954"/>
                  </a:cubicBezTo>
                  <a:cubicBezTo>
                    <a:pt x="76115" y="345895"/>
                    <a:pt x="78173" y="328064"/>
                    <a:pt x="88460" y="312290"/>
                  </a:cubicBezTo>
                  <a:cubicBezTo>
                    <a:pt x="91432" y="307718"/>
                    <a:pt x="93260" y="302689"/>
                    <a:pt x="87774" y="299032"/>
                  </a:cubicBezTo>
                  <a:cubicBezTo>
                    <a:pt x="82516" y="295374"/>
                    <a:pt x="78173" y="299032"/>
                    <a:pt x="74515" y="302689"/>
                  </a:cubicBezTo>
                  <a:cubicBezTo>
                    <a:pt x="68114" y="309090"/>
                    <a:pt x="66286" y="317777"/>
                    <a:pt x="64228" y="326235"/>
                  </a:cubicBezTo>
                  <a:cubicBezTo>
                    <a:pt x="56913" y="355953"/>
                    <a:pt x="55313" y="386128"/>
                    <a:pt x="55999" y="416532"/>
                  </a:cubicBezTo>
                  <a:cubicBezTo>
                    <a:pt x="56227" y="428876"/>
                    <a:pt x="56227" y="440992"/>
                    <a:pt x="55999" y="453337"/>
                  </a:cubicBezTo>
                  <a:cubicBezTo>
                    <a:pt x="55999" y="457680"/>
                    <a:pt x="55999" y="462252"/>
                    <a:pt x="54627" y="466138"/>
                  </a:cubicBezTo>
                  <a:cubicBezTo>
                    <a:pt x="52112" y="472996"/>
                    <a:pt x="48226" y="480083"/>
                    <a:pt x="40225" y="480540"/>
                  </a:cubicBezTo>
                  <a:cubicBezTo>
                    <a:pt x="32224" y="480997"/>
                    <a:pt x="26738" y="475739"/>
                    <a:pt x="23537" y="468653"/>
                  </a:cubicBezTo>
                  <a:cubicBezTo>
                    <a:pt x="17822" y="455851"/>
                    <a:pt x="15536" y="442135"/>
                    <a:pt x="15079" y="428648"/>
                  </a:cubicBezTo>
                  <a:cubicBezTo>
                    <a:pt x="13022" y="374012"/>
                    <a:pt x="21023" y="320291"/>
                    <a:pt x="41825" y="269542"/>
                  </a:cubicBezTo>
                  <a:cubicBezTo>
                    <a:pt x="50741" y="247825"/>
                    <a:pt x="70172" y="228394"/>
                    <a:pt x="88917" y="214678"/>
                  </a:cubicBezTo>
                  <a:cubicBezTo>
                    <a:pt x="100576" y="206220"/>
                    <a:pt x="158640" y="193418"/>
                    <a:pt x="174413" y="194790"/>
                  </a:cubicBezTo>
                  <a:cubicBezTo>
                    <a:pt x="195445" y="196847"/>
                    <a:pt x="215561" y="201648"/>
                    <a:pt x="235907" y="207134"/>
                  </a:cubicBezTo>
                  <a:cubicBezTo>
                    <a:pt x="240479" y="208506"/>
                    <a:pt x="245508" y="212849"/>
                    <a:pt x="249166" y="206449"/>
                  </a:cubicBezTo>
                  <a:cubicBezTo>
                    <a:pt x="252137" y="200962"/>
                    <a:pt x="247794" y="197076"/>
                    <a:pt x="244594" y="193190"/>
                  </a:cubicBezTo>
                  <a:cubicBezTo>
                    <a:pt x="227449" y="171701"/>
                    <a:pt x="210761" y="149984"/>
                    <a:pt x="193616" y="128496"/>
                  </a:cubicBezTo>
                  <a:cubicBezTo>
                    <a:pt x="188129" y="121638"/>
                    <a:pt x="181043" y="115009"/>
                    <a:pt x="188587" y="106093"/>
                  </a:cubicBezTo>
                  <a:cubicBezTo>
                    <a:pt x="194302" y="99464"/>
                    <a:pt x="208932" y="98549"/>
                    <a:pt x="216476" y="104722"/>
                  </a:cubicBezTo>
                  <a:cubicBezTo>
                    <a:pt x="223791" y="110437"/>
                    <a:pt x="230420" y="117295"/>
                    <a:pt x="236821" y="124153"/>
                  </a:cubicBezTo>
                  <a:cubicBezTo>
                    <a:pt x="254881" y="143812"/>
                    <a:pt x="273169" y="163243"/>
                    <a:pt x="289171" y="184732"/>
                  </a:cubicBezTo>
                  <a:cubicBezTo>
                    <a:pt x="297857" y="196390"/>
                    <a:pt x="313859" y="210792"/>
                    <a:pt x="304715" y="224051"/>
                  </a:cubicBezTo>
                  <a:cubicBezTo>
                    <a:pt x="292371" y="241882"/>
                    <a:pt x="238650" y="282572"/>
                    <a:pt x="225848" y="282344"/>
                  </a:cubicBezTo>
                  <a:cubicBezTo>
                    <a:pt x="219219" y="282801"/>
                    <a:pt x="216019" y="293545"/>
                    <a:pt x="216704" y="299717"/>
                  </a:cubicBezTo>
                  <a:close/>
                </a:path>
              </a:pathLst>
            </a:custGeom>
            <a:solidFill>
              <a:srgbClr val="000000"/>
            </a:solidFill>
            <a:ln w="2286" cap="flat">
              <a:noFill/>
              <a:prstDash val="solid"/>
              <a:miter/>
            </a:ln>
          </p:spPr>
          <p:txBody>
            <a:bodyPr rtlCol="0" anchor="ctr"/>
            <a:lstStyle/>
            <a:p>
              <a:endParaRPr lang="en-US"/>
            </a:p>
          </p:txBody>
        </p:sp>
        <p:sp>
          <p:nvSpPr>
            <p:cNvPr id="2121" name="Freeform 2113">
              <a:extLst>
                <a:ext uri="{FF2B5EF4-FFF2-40B4-BE49-F238E27FC236}">
                  <a16:creationId xmlns:a16="http://schemas.microsoft.com/office/drawing/2014/main" id="{43374F3C-E849-24FA-B904-380B31797DBE}"/>
                </a:ext>
              </a:extLst>
            </p:cNvPr>
            <p:cNvSpPr/>
            <p:nvPr/>
          </p:nvSpPr>
          <p:spPr>
            <a:xfrm>
              <a:off x="2946334" y="4308747"/>
              <a:ext cx="536495" cy="692283"/>
            </a:xfrm>
            <a:custGeom>
              <a:avLst/>
              <a:gdLst>
                <a:gd name="connsiteX0" fmla="*/ 532552 w 536495"/>
                <a:gd name="connsiteY0" fmla="*/ 201073 h 692283"/>
                <a:gd name="connsiteX1" fmla="*/ 417109 w 536495"/>
                <a:gd name="connsiteY1" fmla="*/ 30994 h 692283"/>
                <a:gd name="connsiteX2" fmla="*/ 233772 w 536495"/>
                <a:gd name="connsiteY2" fmla="*/ 4705 h 692283"/>
                <a:gd name="connsiteX3" fmla="*/ 204054 w 536495"/>
                <a:gd name="connsiteY3" fmla="*/ 10878 h 692283"/>
                <a:gd name="connsiteX4" fmla="*/ 95469 w 536495"/>
                <a:gd name="connsiteY4" fmla="*/ 66427 h 692283"/>
                <a:gd name="connsiteX5" fmla="*/ 25974 w 536495"/>
                <a:gd name="connsiteY5" fmla="*/ 164725 h 692283"/>
                <a:gd name="connsiteX6" fmla="*/ 1971 w 536495"/>
                <a:gd name="connsiteY6" fmla="*/ 229648 h 692283"/>
                <a:gd name="connsiteX7" fmla="*/ 45863 w 536495"/>
                <a:gd name="connsiteY7" fmla="*/ 321088 h 692283"/>
                <a:gd name="connsiteX8" fmla="*/ 127016 w 536495"/>
                <a:gd name="connsiteY8" fmla="*/ 342576 h 692283"/>
                <a:gd name="connsiteX9" fmla="*/ 178679 w 536495"/>
                <a:gd name="connsiteY9" fmla="*/ 338233 h 692283"/>
                <a:gd name="connsiteX10" fmla="*/ 216855 w 536495"/>
                <a:gd name="connsiteY10" fmla="*/ 283140 h 692283"/>
                <a:gd name="connsiteX11" fmla="*/ 215484 w 536495"/>
                <a:gd name="connsiteY11" fmla="*/ 261423 h 692283"/>
                <a:gd name="connsiteX12" fmla="*/ 263718 w 536495"/>
                <a:gd name="connsiteY12" fmla="*/ 195586 h 692283"/>
                <a:gd name="connsiteX13" fmla="*/ 334356 w 536495"/>
                <a:gd name="connsiteY13" fmla="*/ 221190 h 692283"/>
                <a:gd name="connsiteX14" fmla="*/ 338928 w 536495"/>
                <a:gd name="connsiteY14" fmla="*/ 283826 h 692283"/>
                <a:gd name="connsiteX15" fmla="*/ 309438 w 536495"/>
                <a:gd name="connsiteY15" fmla="*/ 331603 h 692283"/>
                <a:gd name="connsiteX16" fmla="*/ 209997 w 536495"/>
                <a:gd name="connsiteY16" fmla="*/ 431502 h 692283"/>
                <a:gd name="connsiteX17" fmla="*/ 159934 w 536495"/>
                <a:gd name="connsiteY17" fmla="*/ 508540 h 692283"/>
                <a:gd name="connsiteX18" fmla="*/ 138903 w 536495"/>
                <a:gd name="connsiteY18" fmla="*/ 634498 h 692283"/>
                <a:gd name="connsiteX19" fmla="*/ 164506 w 536495"/>
                <a:gd name="connsiteY19" fmla="*/ 672446 h 692283"/>
                <a:gd name="connsiteX20" fmla="*/ 365217 w 536495"/>
                <a:gd name="connsiteY20" fmla="*/ 674275 h 692283"/>
                <a:gd name="connsiteX21" fmla="*/ 389677 w 536495"/>
                <a:gd name="connsiteY21" fmla="*/ 644328 h 692283"/>
                <a:gd name="connsiteX22" fmla="*/ 386019 w 536495"/>
                <a:gd name="connsiteY22" fmla="*/ 592893 h 692283"/>
                <a:gd name="connsiteX23" fmla="*/ 408879 w 536495"/>
                <a:gd name="connsiteY23" fmla="*/ 522027 h 692283"/>
                <a:gd name="connsiteX24" fmla="*/ 465801 w 536495"/>
                <a:gd name="connsiteY24" fmla="*/ 459848 h 692283"/>
                <a:gd name="connsiteX25" fmla="*/ 525237 w 536495"/>
                <a:gd name="connsiteY25" fmla="*/ 345091 h 692283"/>
                <a:gd name="connsiteX26" fmla="*/ 532552 w 536495"/>
                <a:gd name="connsiteY26" fmla="*/ 201073 h 692283"/>
                <a:gd name="connsiteX27" fmla="*/ 519065 w 536495"/>
                <a:gd name="connsiteY27" fmla="*/ 279940 h 692283"/>
                <a:gd name="connsiteX28" fmla="*/ 518379 w 536495"/>
                <a:gd name="connsiteY28" fmla="*/ 288169 h 692283"/>
                <a:gd name="connsiteX29" fmla="*/ 516321 w 536495"/>
                <a:gd name="connsiteY29" fmla="*/ 304629 h 692283"/>
                <a:gd name="connsiteX30" fmla="*/ 514950 w 536495"/>
                <a:gd name="connsiteY30" fmla="*/ 312858 h 692283"/>
                <a:gd name="connsiteX31" fmla="*/ 510149 w 536495"/>
                <a:gd name="connsiteY31" fmla="*/ 337318 h 692283"/>
                <a:gd name="connsiteX32" fmla="*/ 506034 w 536495"/>
                <a:gd name="connsiteY32" fmla="*/ 353549 h 692283"/>
                <a:gd name="connsiteX33" fmla="*/ 498948 w 536495"/>
                <a:gd name="connsiteY33" fmla="*/ 374809 h 692283"/>
                <a:gd name="connsiteX34" fmla="*/ 493004 w 536495"/>
                <a:gd name="connsiteY34" fmla="*/ 388525 h 692283"/>
                <a:gd name="connsiteX35" fmla="*/ 474945 w 536495"/>
                <a:gd name="connsiteY35" fmla="*/ 420986 h 692283"/>
                <a:gd name="connsiteX36" fmla="*/ 453228 w 536495"/>
                <a:gd name="connsiteY36" fmla="*/ 451390 h 692283"/>
                <a:gd name="connsiteX37" fmla="*/ 448656 w 536495"/>
                <a:gd name="connsiteY37" fmla="*/ 457333 h 692283"/>
                <a:gd name="connsiteX38" fmla="*/ 442712 w 536495"/>
                <a:gd name="connsiteY38" fmla="*/ 464649 h 692283"/>
                <a:gd name="connsiteX39" fmla="*/ 396764 w 536495"/>
                <a:gd name="connsiteY39" fmla="*/ 512426 h 692283"/>
                <a:gd name="connsiteX40" fmla="*/ 387391 w 536495"/>
                <a:gd name="connsiteY40" fmla="*/ 522027 h 692283"/>
                <a:gd name="connsiteX41" fmla="*/ 386705 w 536495"/>
                <a:gd name="connsiteY41" fmla="*/ 522713 h 692283"/>
                <a:gd name="connsiteX42" fmla="*/ 376190 w 536495"/>
                <a:gd name="connsiteY42" fmla="*/ 538715 h 692283"/>
                <a:gd name="connsiteX43" fmla="*/ 374132 w 536495"/>
                <a:gd name="connsiteY43" fmla="*/ 543287 h 692283"/>
                <a:gd name="connsiteX44" fmla="*/ 372532 w 536495"/>
                <a:gd name="connsiteY44" fmla="*/ 547859 h 692283"/>
                <a:gd name="connsiteX45" fmla="*/ 371389 w 536495"/>
                <a:gd name="connsiteY45" fmla="*/ 551517 h 692283"/>
                <a:gd name="connsiteX46" fmla="*/ 370017 w 536495"/>
                <a:gd name="connsiteY46" fmla="*/ 557232 h 692283"/>
                <a:gd name="connsiteX47" fmla="*/ 369103 w 536495"/>
                <a:gd name="connsiteY47" fmla="*/ 587178 h 692283"/>
                <a:gd name="connsiteX48" fmla="*/ 371618 w 536495"/>
                <a:gd name="connsiteY48" fmla="*/ 603180 h 692283"/>
                <a:gd name="connsiteX49" fmla="*/ 372303 w 536495"/>
                <a:gd name="connsiteY49" fmla="*/ 606838 h 692283"/>
                <a:gd name="connsiteX50" fmla="*/ 374132 w 536495"/>
                <a:gd name="connsiteY50" fmla="*/ 625812 h 692283"/>
                <a:gd name="connsiteX51" fmla="*/ 374361 w 536495"/>
                <a:gd name="connsiteY51" fmla="*/ 633127 h 692283"/>
                <a:gd name="connsiteX52" fmla="*/ 371160 w 536495"/>
                <a:gd name="connsiteY52" fmla="*/ 648672 h 692283"/>
                <a:gd name="connsiteX53" fmla="*/ 355387 w 536495"/>
                <a:gd name="connsiteY53" fmla="*/ 661245 h 692283"/>
                <a:gd name="connsiteX54" fmla="*/ 350358 w 536495"/>
                <a:gd name="connsiteY54" fmla="*/ 663302 h 692283"/>
                <a:gd name="connsiteX55" fmla="*/ 308067 w 536495"/>
                <a:gd name="connsiteY55" fmla="*/ 674503 h 692283"/>
                <a:gd name="connsiteX56" fmla="*/ 285435 w 536495"/>
                <a:gd name="connsiteY56" fmla="*/ 676332 h 692283"/>
                <a:gd name="connsiteX57" fmla="*/ 267605 w 536495"/>
                <a:gd name="connsiteY57" fmla="*/ 675875 h 692283"/>
                <a:gd name="connsiteX58" fmla="*/ 256632 w 536495"/>
                <a:gd name="connsiteY58" fmla="*/ 676332 h 692283"/>
                <a:gd name="connsiteX59" fmla="*/ 245430 w 536495"/>
                <a:gd name="connsiteY59" fmla="*/ 675875 h 692283"/>
                <a:gd name="connsiteX60" fmla="*/ 234229 w 536495"/>
                <a:gd name="connsiteY60" fmla="*/ 674503 h 692283"/>
                <a:gd name="connsiteX61" fmla="*/ 223028 w 536495"/>
                <a:gd name="connsiteY61" fmla="*/ 672446 h 692283"/>
                <a:gd name="connsiteX62" fmla="*/ 177308 w 536495"/>
                <a:gd name="connsiteY62" fmla="*/ 660787 h 692283"/>
                <a:gd name="connsiteX63" fmla="*/ 174793 w 536495"/>
                <a:gd name="connsiteY63" fmla="*/ 660102 h 692283"/>
                <a:gd name="connsiteX64" fmla="*/ 173879 w 536495"/>
                <a:gd name="connsiteY64" fmla="*/ 659873 h 692283"/>
                <a:gd name="connsiteX65" fmla="*/ 172507 w 536495"/>
                <a:gd name="connsiteY65" fmla="*/ 659416 h 692283"/>
                <a:gd name="connsiteX66" fmla="*/ 170450 w 536495"/>
                <a:gd name="connsiteY66" fmla="*/ 658730 h 692283"/>
                <a:gd name="connsiteX67" fmla="*/ 169992 w 536495"/>
                <a:gd name="connsiteY67" fmla="*/ 658501 h 692283"/>
                <a:gd name="connsiteX68" fmla="*/ 168621 w 536495"/>
                <a:gd name="connsiteY68" fmla="*/ 658044 h 692283"/>
                <a:gd name="connsiteX69" fmla="*/ 168392 w 536495"/>
                <a:gd name="connsiteY69" fmla="*/ 658044 h 692283"/>
                <a:gd name="connsiteX70" fmla="*/ 158105 w 536495"/>
                <a:gd name="connsiteY70" fmla="*/ 636784 h 692283"/>
                <a:gd name="connsiteX71" fmla="*/ 188966 w 536495"/>
                <a:gd name="connsiteY71" fmla="*/ 482708 h 692283"/>
                <a:gd name="connsiteX72" fmla="*/ 216627 w 536495"/>
                <a:gd name="connsiteY72" fmla="*/ 446818 h 692283"/>
                <a:gd name="connsiteX73" fmla="*/ 318354 w 536495"/>
                <a:gd name="connsiteY73" fmla="*/ 343262 h 692283"/>
                <a:gd name="connsiteX74" fmla="*/ 354701 w 536495"/>
                <a:gd name="connsiteY74" fmla="*/ 279940 h 692283"/>
                <a:gd name="connsiteX75" fmla="*/ 336642 w 536495"/>
                <a:gd name="connsiteY75" fmla="*/ 199473 h 692283"/>
                <a:gd name="connsiteX76" fmla="*/ 265090 w 536495"/>
                <a:gd name="connsiteY76" fmla="*/ 179356 h 692283"/>
                <a:gd name="connsiteX77" fmla="*/ 253431 w 536495"/>
                <a:gd name="connsiteY77" fmla="*/ 182556 h 692283"/>
                <a:gd name="connsiteX78" fmla="*/ 251603 w 536495"/>
                <a:gd name="connsiteY78" fmla="*/ 183242 h 692283"/>
                <a:gd name="connsiteX79" fmla="*/ 248402 w 536495"/>
                <a:gd name="connsiteY79" fmla="*/ 184385 h 692283"/>
                <a:gd name="connsiteX80" fmla="*/ 246116 w 536495"/>
                <a:gd name="connsiteY80" fmla="*/ 185299 h 692283"/>
                <a:gd name="connsiteX81" fmla="*/ 243373 w 536495"/>
                <a:gd name="connsiteY81" fmla="*/ 186442 h 692283"/>
                <a:gd name="connsiteX82" fmla="*/ 241316 w 536495"/>
                <a:gd name="connsiteY82" fmla="*/ 187585 h 692283"/>
                <a:gd name="connsiteX83" fmla="*/ 239030 w 536495"/>
                <a:gd name="connsiteY83" fmla="*/ 188728 h 692283"/>
                <a:gd name="connsiteX84" fmla="*/ 236972 w 536495"/>
                <a:gd name="connsiteY84" fmla="*/ 189871 h 692283"/>
                <a:gd name="connsiteX85" fmla="*/ 234915 w 536495"/>
                <a:gd name="connsiteY85" fmla="*/ 191014 h 692283"/>
                <a:gd name="connsiteX86" fmla="*/ 232857 w 536495"/>
                <a:gd name="connsiteY86" fmla="*/ 192157 h 692283"/>
                <a:gd name="connsiteX87" fmla="*/ 230800 w 536495"/>
                <a:gd name="connsiteY87" fmla="*/ 193529 h 692283"/>
                <a:gd name="connsiteX88" fmla="*/ 228971 w 536495"/>
                <a:gd name="connsiteY88" fmla="*/ 194901 h 692283"/>
                <a:gd name="connsiteX89" fmla="*/ 227142 w 536495"/>
                <a:gd name="connsiteY89" fmla="*/ 196272 h 692283"/>
                <a:gd name="connsiteX90" fmla="*/ 225542 w 536495"/>
                <a:gd name="connsiteY90" fmla="*/ 197644 h 692283"/>
                <a:gd name="connsiteX91" fmla="*/ 223942 w 536495"/>
                <a:gd name="connsiteY91" fmla="*/ 199015 h 692283"/>
                <a:gd name="connsiteX92" fmla="*/ 222342 w 536495"/>
                <a:gd name="connsiteY92" fmla="*/ 200387 h 692283"/>
                <a:gd name="connsiteX93" fmla="*/ 220742 w 536495"/>
                <a:gd name="connsiteY93" fmla="*/ 201759 h 692283"/>
                <a:gd name="connsiteX94" fmla="*/ 219370 w 536495"/>
                <a:gd name="connsiteY94" fmla="*/ 203130 h 692283"/>
                <a:gd name="connsiteX95" fmla="*/ 217998 w 536495"/>
                <a:gd name="connsiteY95" fmla="*/ 204730 h 692283"/>
                <a:gd name="connsiteX96" fmla="*/ 216627 w 536495"/>
                <a:gd name="connsiteY96" fmla="*/ 206331 h 692283"/>
                <a:gd name="connsiteX97" fmla="*/ 215255 w 536495"/>
                <a:gd name="connsiteY97" fmla="*/ 207931 h 692283"/>
                <a:gd name="connsiteX98" fmla="*/ 214112 w 536495"/>
                <a:gd name="connsiteY98" fmla="*/ 209531 h 692283"/>
                <a:gd name="connsiteX99" fmla="*/ 212969 w 536495"/>
                <a:gd name="connsiteY99" fmla="*/ 211131 h 692283"/>
                <a:gd name="connsiteX100" fmla="*/ 211826 w 536495"/>
                <a:gd name="connsiteY100" fmla="*/ 212731 h 692283"/>
                <a:gd name="connsiteX101" fmla="*/ 210683 w 536495"/>
                <a:gd name="connsiteY101" fmla="*/ 214332 h 692283"/>
                <a:gd name="connsiteX102" fmla="*/ 209769 w 536495"/>
                <a:gd name="connsiteY102" fmla="*/ 215932 h 692283"/>
                <a:gd name="connsiteX103" fmla="*/ 208854 w 536495"/>
                <a:gd name="connsiteY103" fmla="*/ 217761 h 692283"/>
                <a:gd name="connsiteX104" fmla="*/ 207940 w 536495"/>
                <a:gd name="connsiteY104" fmla="*/ 219361 h 692283"/>
                <a:gd name="connsiteX105" fmla="*/ 207026 w 536495"/>
                <a:gd name="connsiteY105" fmla="*/ 221190 h 692283"/>
                <a:gd name="connsiteX106" fmla="*/ 206340 w 536495"/>
                <a:gd name="connsiteY106" fmla="*/ 222561 h 692283"/>
                <a:gd name="connsiteX107" fmla="*/ 205197 w 536495"/>
                <a:gd name="connsiteY107" fmla="*/ 225304 h 692283"/>
                <a:gd name="connsiteX108" fmla="*/ 204511 w 536495"/>
                <a:gd name="connsiteY108" fmla="*/ 227133 h 692283"/>
                <a:gd name="connsiteX109" fmla="*/ 203825 w 536495"/>
                <a:gd name="connsiteY109" fmla="*/ 229419 h 692283"/>
                <a:gd name="connsiteX110" fmla="*/ 203368 w 536495"/>
                <a:gd name="connsiteY110" fmla="*/ 231019 h 692283"/>
                <a:gd name="connsiteX111" fmla="*/ 202911 w 536495"/>
                <a:gd name="connsiteY111" fmla="*/ 232848 h 692283"/>
                <a:gd name="connsiteX112" fmla="*/ 202454 w 536495"/>
                <a:gd name="connsiteY112" fmla="*/ 234448 h 692283"/>
                <a:gd name="connsiteX113" fmla="*/ 201996 w 536495"/>
                <a:gd name="connsiteY113" fmla="*/ 236277 h 692283"/>
                <a:gd name="connsiteX114" fmla="*/ 201768 w 536495"/>
                <a:gd name="connsiteY114" fmla="*/ 237877 h 692283"/>
                <a:gd name="connsiteX115" fmla="*/ 201311 w 536495"/>
                <a:gd name="connsiteY115" fmla="*/ 239706 h 692283"/>
                <a:gd name="connsiteX116" fmla="*/ 201082 w 536495"/>
                <a:gd name="connsiteY116" fmla="*/ 241306 h 692283"/>
                <a:gd name="connsiteX117" fmla="*/ 200853 w 536495"/>
                <a:gd name="connsiteY117" fmla="*/ 243135 h 692283"/>
                <a:gd name="connsiteX118" fmla="*/ 200625 w 536495"/>
                <a:gd name="connsiteY118" fmla="*/ 244735 h 692283"/>
                <a:gd name="connsiteX119" fmla="*/ 200396 w 536495"/>
                <a:gd name="connsiteY119" fmla="*/ 246564 h 692283"/>
                <a:gd name="connsiteX120" fmla="*/ 200168 w 536495"/>
                <a:gd name="connsiteY120" fmla="*/ 248164 h 692283"/>
                <a:gd name="connsiteX121" fmla="*/ 199939 w 536495"/>
                <a:gd name="connsiteY121" fmla="*/ 249765 h 692283"/>
                <a:gd name="connsiteX122" fmla="*/ 199939 w 536495"/>
                <a:gd name="connsiteY122" fmla="*/ 251136 h 692283"/>
                <a:gd name="connsiteX123" fmla="*/ 199939 w 536495"/>
                <a:gd name="connsiteY123" fmla="*/ 252736 h 692283"/>
                <a:gd name="connsiteX124" fmla="*/ 199939 w 536495"/>
                <a:gd name="connsiteY124" fmla="*/ 254108 h 692283"/>
                <a:gd name="connsiteX125" fmla="*/ 199939 w 536495"/>
                <a:gd name="connsiteY125" fmla="*/ 255708 h 692283"/>
                <a:gd name="connsiteX126" fmla="*/ 199939 w 536495"/>
                <a:gd name="connsiteY126" fmla="*/ 257080 h 692283"/>
                <a:gd name="connsiteX127" fmla="*/ 199939 w 536495"/>
                <a:gd name="connsiteY127" fmla="*/ 258680 h 692283"/>
                <a:gd name="connsiteX128" fmla="*/ 199939 w 536495"/>
                <a:gd name="connsiteY128" fmla="*/ 260052 h 692283"/>
                <a:gd name="connsiteX129" fmla="*/ 199939 w 536495"/>
                <a:gd name="connsiteY129" fmla="*/ 261652 h 692283"/>
                <a:gd name="connsiteX130" fmla="*/ 199939 w 536495"/>
                <a:gd name="connsiteY130" fmla="*/ 262795 h 692283"/>
                <a:gd name="connsiteX131" fmla="*/ 200168 w 536495"/>
                <a:gd name="connsiteY131" fmla="*/ 264395 h 692283"/>
                <a:gd name="connsiteX132" fmla="*/ 200168 w 536495"/>
                <a:gd name="connsiteY132" fmla="*/ 265538 h 692283"/>
                <a:gd name="connsiteX133" fmla="*/ 200396 w 536495"/>
                <a:gd name="connsiteY133" fmla="*/ 267138 h 692283"/>
                <a:gd name="connsiteX134" fmla="*/ 200625 w 536495"/>
                <a:gd name="connsiteY134" fmla="*/ 268053 h 692283"/>
                <a:gd name="connsiteX135" fmla="*/ 200853 w 536495"/>
                <a:gd name="connsiteY135" fmla="*/ 269653 h 692283"/>
                <a:gd name="connsiteX136" fmla="*/ 201082 w 536495"/>
                <a:gd name="connsiteY136" fmla="*/ 270339 h 692283"/>
                <a:gd name="connsiteX137" fmla="*/ 201539 w 536495"/>
                <a:gd name="connsiteY137" fmla="*/ 272625 h 692283"/>
                <a:gd name="connsiteX138" fmla="*/ 202682 w 536495"/>
                <a:gd name="connsiteY138" fmla="*/ 288627 h 692283"/>
                <a:gd name="connsiteX139" fmla="*/ 201996 w 536495"/>
                <a:gd name="connsiteY139" fmla="*/ 294113 h 692283"/>
                <a:gd name="connsiteX140" fmla="*/ 199710 w 536495"/>
                <a:gd name="connsiteY140" fmla="*/ 301428 h 692283"/>
                <a:gd name="connsiteX141" fmla="*/ 198567 w 536495"/>
                <a:gd name="connsiteY141" fmla="*/ 303714 h 692283"/>
                <a:gd name="connsiteX142" fmla="*/ 196053 w 536495"/>
                <a:gd name="connsiteY142" fmla="*/ 307829 h 692283"/>
                <a:gd name="connsiteX143" fmla="*/ 194681 w 536495"/>
                <a:gd name="connsiteY143" fmla="*/ 309658 h 692283"/>
                <a:gd name="connsiteX144" fmla="*/ 191481 w 536495"/>
                <a:gd name="connsiteY144" fmla="*/ 313087 h 692283"/>
                <a:gd name="connsiteX145" fmla="*/ 154448 w 536495"/>
                <a:gd name="connsiteY145" fmla="*/ 327031 h 692283"/>
                <a:gd name="connsiteX146" fmla="*/ 136388 w 536495"/>
                <a:gd name="connsiteY146" fmla="*/ 327717 h 692283"/>
                <a:gd name="connsiteX147" fmla="*/ 124501 w 536495"/>
                <a:gd name="connsiteY147" fmla="*/ 327031 h 692283"/>
                <a:gd name="connsiteX148" fmla="*/ 107813 w 536495"/>
                <a:gd name="connsiteY148" fmla="*/ 324745 h 692283"/>
                <a:gd name="connsiteX149" fmla="*/ 105984 w 536495"/>
                <a:gd name="connsiteY149" fmla="*/ 324517 h 692283"/>
                <a:gd name="connsiteX150" fmla="*/ 84953 w 536495"/>
                <a:gd name="connsiteY150" fmla="*/ 319716 h 692283"/>
                <a:gd name="connsiteX151" fmla="*/ 82439 w 536495"/>
                <a:gd name="connsiteY151" fmla="*/ 319030 h 692283"/>
                <a:gd name="connsiteX152" fmla="*/ 66665 w 536495"/>
                <a:gd name="connsiteY152" fmla="*/ 314001 h 692283"/>
                <a:gd name="connsiteX153" fmla="*/ 60950 w 536495"/>
                <a:gd name="connsiteY153" fmla="*/ 311944 h 692283"/>
                <a:gd name="connsiteX154" fmla="*/ 58436 w 536495"/>
                <a:gd name="connsiteY154" fmla="*/ 311029 h 692283"/>
                <a:gd name="connsiteX155" fmla="*/ 57750 w 536495"/>
                <a:gd name="connsiteY155" fmla="*/ 310801 h 692283"/>
                <a:gd name="connsiteX156" fmla="*/ 56150 w 536495"/>
                <a:gd name="connsiteY156" fmla="*/ 310115 h 692283"/>
                <a:gd name="connsiteX157" fmla="*/ 55235 w 536495"/>
                <a:gd name="connsiteY157" fmla="*/ 309658 h 692283"/>
                <a:gd name="connsiteX158" fmla="*/ 53406 w 536495"/>
                <a:gd name="connsiteY158" fmla="*/ 308743 h 692283"/>
                <a:gd name="connsiteX159" fmla="*/ 52721 w 536495"/>
                <a:gd name="connsiteY159" fmla="*/ 308515 h 692283"/>
                <a:gd name="connsiteX160" fmla="*/ 50435 w 536495"/>
                <a:gd name="connsiteY160" fmla="*/ 307372 h 692283"/>
                <a:gd name="connsiteX161" fmla="*/ 49977 w 536495"/>
                <a:gd name="connsiteY161" fmla="*/ 307143 h 692283"/>
                <a:gd name="connsiteX162" fmla="*/ 48149 w 536495"/>
                <a:gd name="connsiteY162" fmla="*/ 306000 h 692283"/>
                <a:gd name="connsiteX163" fmla="*/ 47463 w 536495"/>
                <a:gd name="connsiteY163" fmla="*/ 305543 h 692283"/>
                <a:gd name="connsiteX164" fmla="*/ 45863 w 536495"/>
                <a:gd name="connsiteY164" fmla="*/ 304629 h 692283"/>
                <a:gd name="connsiteX165" fmla="*/ 45177 w 536495"/>
                <a:gd name="connsiteY165" fmla="*/ 304171 h 692283"/>
                <a:gd name="connsiteX166" fmla="*/ 43348 w 536495"/>
                <a:gd name="connsiteY166" fmla="*/ 302800 h 692283"/>
                <a:gd name="connsiteX167" fmla="*/ 42891 w 536495"/>
                <a:gd name="connsiteY167" fmla="*/ 302571 h 692283"/>
                <a:gd name="connsiteX168" fmla="*/ 40833 w 536495"/>
                <a:gd name="connsiteY168" fmla="*/ 300971 h 692283"/>
                <a:gd name="connsiteX169" fmla="*/ 40148 w 536495"/>
                <a:gd name="connsiteY169" fmla="*/ 300514 h 692283"/>
                <a:gd name="connsiteX170" fmla="*/ 38776 w 536495"/>
                <a:gd name="connsiteY170" fmla="*/ 299371 h 692283"/>
                <a:gd name="connsiteX171" fmla="*/ 38090 w 536495"/>
                <a:gd name="connsiteY171" fmla="*/ 298685 h 692283"/>
                <a:gd name="connsiteX172" fmla="*/ 36719 w 536495"/>
                <a:gd name="connsiteY172" fmla="*/ 297542 h 692283"/>
                <a:gd name="connsiteX173" fmla="*/ 36033 w 536495"/>
                <a:gd name="connsiteY173" fmla="*/ 296856 h 692283"/>
                <a:gd name="connsiteX174" fmla="*/ 34204 w 536495"/>
                <a:gd name="connsiteY174" fmla="*/ 295027 h 692283"/>
                <a:gd name="connsiteX175" fmla="*/ 33747 w 536495"/>
                <a:gd name="connsiteY175" fmla="*/ 294570 h 692283"/>
                <a:gd name="connsiteX176" fmla="*/ 32375 w 536495"/>
                <a:gd name="connsiteY176" fmla="*/ 292970 h 692283"/>
                <a:gd name="connsiteX177" fmla="*/ 31689 w 536495"/>
                <a:gd name="connsiteY177" fmla="*/ 292056 h 692283"/>
                <a:gd name="connsiteX178" fmla="*/ 30546 w 536495"/>
                <a:gd name="connsiteY178" fmla="*/ 290684 h 692283"/>
                <a:gd name="connsiteX179" fmla="*/ 29861 w 536495"/>
                <a:gd name="connsiteY179" fmla="*/ 289770 h 692283"/>
                <a:gd name="connsiteX180" fmla="*/ 28718 w 536495"/>
                <a:gd name="connsiteY180" fmla="*/ 288398 h 692283"/>
                <a:gd name="connsiteX181" fmla="*/ 28032 w 536495"/>
                <a:gd name="connsiteY181" fmla="*/ 287712 h 692283"/>
                <a:gd name="connsiteX182" fmla="*/ 26432 w 536495"/>
                <a:gd name="connsiteY182" fmla="*/ 285655 h 692283"/>
                <a:gd name="connsiteX183" fmla="*/ 25746 w 536495"/>
                <a:gd name="connsiteY183" fmla="*/ 284740 h 692283"/>
                <a:gd name="connsiteX184" fmla="*/ 24831 w 536495"/>
                <a:gd name="connsiteY184" fmla="*/ 283369 h 692283"/>
                <a:gd name="connsiteX185" fmla="*/ 24146 w 536495"/>
                <a:gd name="connsiteY185" fmla="*/ 282454 h 692283"/>
                <a:gd name="connsiteX186" fmla="*/ 23231 w 536495"/>
                <a:gd name="connsiteY186" fmla="*/ 281083 h 692283"/>
                <a:gd name="connsiteX187" fmla="*/ 22545 w 536495"/>
                <a:gd name="connsiteY187" fmla="*/ 279940 h 692283"/>
                <a:gd name="connsiteX188" fmla="*/ 21631 w 536495"/>
                <a:gd name="connsiteY188" fmla="*/ 278340 h 692283"/>
                <a:gd name="connsiteX189" fmla="*/ 20945 w 536495"/>
                <a:gd name="connsiteY189" fmla="*/ 276968 h 692283"/>
                <a:gd name="connsiteX190" fmla="*/ 20031 w 536495"/>
                <a:gd name="connsiteY190" fmla="*/ 275139 h 692283"/>
                <a:gd name="connsiteX191" fmla="*/ 19574 w 536495"/>
                <a:gd name="connsiteY191" fmla="*/ 273996 h 692283"/>
                <a:gd name="connsiteX192" fmla="*/ 18888 w 536495"/>
                <a:gd name="connsiteY192" fmla="*/ 272625 h 692283"/>
                <a:gd name="connsiteX193" fmla="*/ 18431 w 536495"/>
                <a:gd name="connsiteY193" fmla="*/ 271482 h 692283"/>
                <a:gd name="connsiteX194" fmla="*/ 17973 w 536495"/>
                <a:gd name="connsiteY194" fmla="*/ 270110 h 692283"/>
                <a:gd name="connsiteX195" fmla="*/ 17516 w 536495"/>
                <a:gd name="connsiteY195" fmla="*/ 268967 h 692283"/>
                <a:gd name="connsiteX196" fmla="*/ 16830 w 536495"/>
                <a:gd name="connsiteY196" fmla="*/ 266452 h 692283"/>
                <a:gd name="connsiteX197" fmla="*/ 16602 w 536495"/>
                <a:gd name="connsiteY197" fmla="*/ 265309 h 692283"/>
                <a:gd name="connsiteX198" fmla="*/ 16145 w 536495"/>
                <a:gd name="connsiteY198" fmla="*/ 263709 h 692283"/>
                <a:gd name="connsiteX199" fmla="*/ 15916 w 536495"/>
                <a:gd name="connsiteY199" fmla="*/ 262566 h 692283"/>
                <a:gd name="connsiteX200" fmla="*/ 15687 w 536495"/>
                <a:gd name="connsiteY200" fmla="*/ 260966 h 692283"/>
                <a:gd name="connsiteX201" fmla="*/ 15459 w 536495"/>
                <a:gd name="connsiteY201" fmla="*/ 259594 h 692283"/>
                <a:gd name="connsiteX202" fmla="*/ 15230 w 536495"/>
                <a:gd name="connsiteY202" fmla="*/ 257994 h 692283"/>
                <a:gd name="connsiteX203" fmla="*/ 15002 w 536495"/>
                <a:gd name="connsiteY203" fmla="*/ 256851 h 692283"/>
                <a:gd name="connsiteX204" fmla="*/ 15002 w 536495"/>
                <a:gd name="connsiteY204" fmla="*/ 256851 h 692283"/>
                <a:gd name="connsiteX205" fmla="*/ 17059 w 536495"/>
                <a:gd name="connsiteY205" fmla="*/ 234448 h 692283"/>
                <a:gd name="connsiteX206" fmla="*/ 118786 w 536495"/>
                <a:gd name="connsiteY206" fmla="*/ 67113 h 692283"/>
                <a:gd name="connsiteX207" fmla="*/ 326583 w 536495"/>
                <a:gd name="connsiteY207" fmla="*/ 18650 h 692283"/>
                <a:gd name="connsiteX208" fmla="*/ 391277 w 536495"/>
                <a:gd name="connsiteY208" fmla="*/ 33738 h 692283"/>
                <a:gd name="connsiteX209" fmla="*/ 392649 w 536495"/>
                <a:gd name="connsiteY209" fmla="*/ 34195 h 692283"/>
                <a:gd name="connsiteX210" fmla="*/ 395392 w 536495"/>
                <a:gd name="connsiteY210" fmla="*/ 35338 h 692283"/>
                <a:gd name="connsiteX211" fmla="*/ 399278 w 536495"/>
                <a:gd name="connsiteY211" fmla="*/ 37167 h 692283"/>
                <a:gd name="connsiteX212" fmla="*/ 400878 w 536495"/>
                <a:gd name="connsiteY212" fmla="*/ 37852 h 692283"/>
                <a:gd name="connsiteX213" fmla="*/ 403850 w 536495"/>
                <a:gd name="connsiteY213" fmla="*/ 39453 h 692283"/>
                <a:gd name="connsiteX214" fmla="*/ 405222 w 536495"/>
                <a:gd name="connsiteY214" fmla="*/ 40138 h 692283"/>
                <a:gd name="connsiteX215" fmla="*/ 409565 w 536495"/>
                <a:gd name="connsiteY215" fmla="*/ 42424 h 692283"/>
                <a:gd name="connsiteX216" fmla="*/ 409565 w 536495"/>
                <a:gd name="connsiteY216" fmla="*/ 42424 h 692283"/>
                <a:gd name="connsiteX217" fmla="*/ 439055 w 536495"/>
                <a:gd name="connsiteY217" fmla="*/ 62541 h 692283"/>
                <a:gd name="connsiteX218" fmla="*/ 449570 w 536495"/>
                <a:gd name="connsiteY218" fmla="*/ 71457 h 692283"/>
                <a:gd name="connsiteX219" fmla="*/ 487746 w 536495"/>
                <a:gd name="connsiteY219" fmla="*/ 116719 h 692283"/>
                <a:gd name="connsiteX220" fmla="*/ 500091 w 536495"/>
                <a:gd name="connsiteY220" fmla="*/ 139808 h 692283"/>
                <a:gd name="connsiteX221" fmla="*/ 502605 w 536495"/>
                <a:gd name="connsiteY221" fmla="*/ 145980 h 692283"/>
                <a:gd name="connsiteX222" fmla="*/ 507406 w 536495"/>
                <a:gd name="connsiteY222" fmla="*/ 158553 h 692283"/>
                <a:gd name="connsiteX223" fmla="*/ 509463 w 536495"/>
                <a:gd name="connsiteY223" fmla="*/ 164954 h 692283"/>
                <a:gd name="connsiteX224" fmla="*/ 518379 w 536495"/>
                <a:gd name="connsiteY224" fmla="*/ 205873 h 692283"/>
                <a:gd name="connsiteX225" fmla="*/ 519979 w 536495"/>
                <a:gd name="connsiteY225" fmla="*/ 220504 h 692283"/>
                <a:gd name="connsiteX226" fmla="*/ 520665 w 536495"/>
                <a:gd name="connsiteY226" fmla="*/ 228962 h 692283"/>
                <a:gd name="connsiteX227" fmla="*/ 519065 w 536495"/>
                <a:gd name="connsiteY227" fmla="*/ 279940 h 69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536495" h="692283">
                  <a:moveTo>
                    <a:pt x="532552" y="201073"/>
                  </a:moveTo>
                  <a:cubicBezTo>
                    <a:pt x="522494" y="124035"/>
                    <a:pt x="485232" y="65970"/>
                    <a:pt x="417109" y="30994"/>
                  </a:cubicBezTo>
                  <a:cubicBezTo>
                    <a:pt x="359959" y="1734"/>
                    <a:pt x="297780" y="-6267"/>
                    <a:pt x="233772" y="4705"/>
                  </a:cubicBezTo>
                  <a:cubicBezTo>
                    <a:pt x="223713" y="6306"/>
                    <a:pt x="213884" y="8134"/>
                    <a:pt x="204054" y="10878"/>
                  </a:cubicBezTo>
                  <a:cubicBezTo>
                    <a:pt x="163820" y="21622"/>
                    <a:pt x="127016" y="38538"/>
                    <a:pt x="95469" y="66427"/>
                  </a:cubicBezTo>
                  <a:cubicBezTo>
                    <a:pt x="64608" y="93859"/>
                    <a:pt x="42662" y="127692"/>
                    <a:pt x="25974" y="164725"/>
                  </a:cubicBezTo>
                  <a:cubicBezTo>
                    <a:pt x="16373" y="185757"/>
                    <a:pt x="5858" y="206559"/>
                    <a:pt x="1971" y="229648"/>
                  </a:cubicBezTo>
                  <a:cubicBezTo>
                    <a:pt x="-5115" y="271253"/>
                    <a:pt x="6315" y="302114"/>
                    <a:pt x="45863" y="321088"/>
                  </a:cubicBezTo>
                  <a:cubicBezTo>
                    <a:pt x="71466" y="333204"/>
                    <a:pt x="98898" y="339376"/>
                    <a:pt x="127016" y="342576"/>
                  </a:cubicBezTo>
                  <a:cubicBezTo>
                    <a:pt x="144389" y="344405"/>
                    <a:pt x="161534" y="342576"/>
                    <a:pt x="178679" y="338233"/>
                  </a:cubicBezTo>
                  <a:cubicBezTo>
                    <a:pt x="204282" y="331603"/>
                    <a:pt x="219370" y="309658"/>
                    <a:pt x="216855" y="283140"/>
                  </a:cubicBezTo>
                  <a:cubicBezTo>
                    <a:pt x="216170" y="276054"/>
                    <a:pt x="215255" y="268738"/>
                    <a:pt x="215484" y="261423"/>
                  </a:cubicBezTo>
                  <a:cubicBezTo>
                    <a:pt x="216398" y="225076"/>
                    <a:pt x="231029" y="205188"/>
                    <a:pt x="263718" y="195586"/>
                  </a:cubicBezTo>
                  <a:cubicBezTo>
                    <a:pt x="288636" y="188271"/>
                    <a:pt x="323612" y="200158"/>
                    <a:pt x="334356" y="221190"/>
                  </a:cubicBezTo>
                  <a:cubicBezTo>
                    <a:pt x="344414" y="241078"/>
                    <a:pt x="348300" y="261652"/>
                    <a:pt x="338928" y="283826"/>
                  </a:cubicBezTo>
                  <a:cubicBezTo>
                    <a:pt x="331613" y="301428"/>
                    <a:pt x="321097" y="316744"/>
                    <a:pt x="309438" y="331603"/>
                  </a:cubicBezTo>
                  <a:cubicBezTo>
                    <a:pt x="280178" y="368637"/>
                    <a:pt x="244516" y="399498"/>
                    <a:pt x="209997" y="431502"/>
                  </a:cubicBezTo>
                  <a:cubicBezTo>
                    <a:pt x="186680" y="453219"/>
                    <a:pt x="169307" y="477907"/>
                    <a:pt x="159934" y="508540"/>
                  </a:cubicBezTo>
                  <a:cubicBezTo>
                    <a:pt x="147361" y="549688"/>
                    <a:pt x="144846" y="592436"/>
                    <a:pt x="138903" y="634498"/>
                  </a:cubicBezTo>
                  <a:cubicBezTo>
                    <a:pt x="135702" y="658273"/>
                    <a:pt x="141417" y="664674"/>
                    <a:pt x="164506" y="672446"/>
                  </a:cubicBezTo>
                  <a:cubicBezTo>
                    <a:pt x="194681" y="682733"/>
                    <a:pt x="273091" y="710394"/>
                    <a:pt x="365217" y="674275"/>
                  </a:cubicBezTo>
                  <a:cubicBezTo>
                    <a:pt x="379619" y="669017"/>
                    <a:pt x="386934" y="659187"/>
                    <a:pt x="389677" y="644328"/>
                  </a:cubicBezTo>
                  <a:cubicBezTo>
                    <a:pt x="393106" y="626726"/>
                    <a:pt x="388991" y="609810"/>
                    <a:pt x="386019" y="592893"/>
                  </a:cubicBezTo>
                  <a:cubicBezTo>
                    <a:pt x="381219" y="565004"/>
                    <a:pt x="388305" y="542144"/>
                    <a:pt x="408879" y="522027"/>
                  </a:cubicBezTo>
                  <a:cubicBezTo>
                    <a:pt x="428996" y="502368"/>
                    <a:pt x="448427" y="482022"/>
                    <a:pt x="465801" y="459848"/>
                  </a:cubicBezTo>
                  <a:cubicBezTo>
                    <a:pt x="493004" y="425329"/>
                    <a:pt x="513578" y="387382"/>
                    <a:pt x="525237" y="345091"/>
                  </a:cubicBezTo>
                  <a:cubicBezTo>
                    <a:pt x="538267" y="297542"/>
                    <a:pt x="538953" y="249765"/>
                    <a:pt x="532552" y="201073"/>
                  </a:cubicBezTo>
                  <a:close/>
                  <a:moveTo>
                    <a:pt x="519065" y="279940"/>
                  </a:moveTo>
                  <a:cubicBezTo>
                    <a:pt x="518836" y="282683"/>
                    <a:pt x="518607" y="285426"/>
                    <a:pt x="518379" y="288169"/>
                  </a:cubicBezTo>
                  <a:cubicBezTo>
                    <a:pt x="517922" y="293656"/>
                    <a:pt x="517236" y="299142"/>
                    <a:pt x="516321" y="304629"/>
                  </a:cubicBezTo>
                  <a:cubicBezTo>
                    <a:pt x="515864" y="307372"/>
                    <a:pt x="515407" y="310115"/>
                    <a:pt x="514950" y="312858"/>
                  </a:cubicBezTo>
                  <a:cubicBezTo>
                    <a:pt x="513578" y="321088"/>
                    <a:pt x="511978" y="329317"/>
                    <a:pt x="510149" y="337318"/>
                  </a:cubicBezTo>
                  <a:cubicBezTo>
                    <a:pt x="508778" y="342805"/>
                    <a:pt x="507406" y="348063"/>
                    <a:pt x="506034" y="353549"/>
                  </a:cubicBezTo>
                  <a:cubicBezTo>
                    <a:pt x="503977" y="360864"/>
                    <a:pt x="501691" y="367951"/>
                    <a:pt x="498948" y="374809"/>
                  </a:cubicBezTo>
                  <a:cubicBezTo>
                    <a:pt x="497119" y="379381"/>
                    <a:pt x="495290" y="383953"/>
                    <a:pt x="493004" y="388525"/>
                  </a:cubicBezTo>
                  <a:cubicBezTo>
                    <a:pt x="487746" y="399726"/>
                    <a:pt x="481574" y="410470"/>
                    <a:pt x="474945" y="420986"/>
                  </a:cubicBezTo>
                  <a:cubicBezTo>
                    <a:pt x="468315" y="431502"/>
                    <a:pt x="461000" y="441560"/>
                    <a:pt x="453228" y="451390"/>
                  </a:cubicBezTo>
                  <a:cubicBezTo>
                    <a:pt x="451628" y="453447"/>
                    <a:pt x="450027" y="455276"/>
                    <a:pt x="448656" y="457333"/>
                  </a:cubicBezTo>
                  <a:cubicBezTo>
                    <a:pt x="446598" y="459848"/>
                    <a:pt x="444770" y="462363"/>
                    <a:pt x="442712" y="464649"/>
                  </a:cubicBezTo>
                  <a:cubicBezTo>
                    <a:pt x="428539" y="481794"/>
                    <a:pt x="413223" y="498024"/>
                    <a:pt x="396764" y="512426"/>
                  </a:cubicBezTo>
                  <a:cubicBezTo>
                    <a:pt x="393335" y="515398"/>
                    <a:pt x="390134" y="518598"/>
                    <a:pt x="387391" y="522027"/>
                  </a:cubicBezTo>
                  <a:cubicBezTo>
                    <a:pt x="387162" y="522256"/>
                    <a:pt x="386934" y="522484"/>
                    <a:pt x="386705" y="522713"/>
                  </a:cubicBezTo>
                  <a:cubicBezTo>
                    <a:pt x="382362" y="527971"/>
                    <a:pt x="378933" y="533229"/>
                    <a:pt x="376190" y="538715"/>
                  </a:cubicBezTo>
                  <a:cubicBezTo>
                    <a:pt x="375504" y="540315"/>
                    <a:pt x="374818" y="541687"/>
                    <a:pt x="374132" y="543287"/>
                  </a:cubicBezTo>
                  <a:cubicBezTo>
                    <a:pt x="373446" y="544887"/>
                    <a:pt x="372989" y="546259"/>
                    <a:pt x="372532" y="547859"/>
                  </a:cubicBezTo>
                  <a:cubicBezTo>
                    <a:pt x="372075" y="549002"/>
                    <a:pt x="371618" y="550374"/>
                    <a:pt x="371389" y="551517"/>
                  </a:cubicBezTo>
                  <a:cubicBezTo>
                    <a:pt x="370932" y="553345"/>
                    <a:pt x="370475" y="555403"/>
                    <a:pt x="370017" y="557232"/>
                  </a:cubicBezTo>
                  <a:cubicBezTo>
                    <a:pt x="368189" y="566833"/>
                    <a:pt x="367960" y="576891"/>
                    <a:pt x="369103" y="587178"/>
                  </a:cubicBezTo>
                  <a:cubicBezTo>
                    <a:pt x="369560" y="592436"/>
                    <a:pt x="370475" y="597694"/>
                    <a:pt x="371618" y="603180"/>
                  </a:cubicBezTo>
                  <a:cubicBezTo>
                    <a:pt x="371846" y="604323"/>
                    <a:pt x="372075" y="605695"/>
                    <a:pt x="372303" y="606838"/>
                  </a:cubicBezTo>
                  <a:cubicBezTo>
                    <a:pt x="373446" y="613239"/>
                    <a:pt x="373904" y="619411"/>
                    <a:pt x="374132" y="625812"/>
                  </a:cubicBezTo>
                  <a:cubicBezTo>
                    <a:pt x="374361" y="628326"/>
                    <a:pt x="374361" y="630841"/>
                    <a:pt x="374361" y="633127"/>
                  </a:cubicBezTo>
                  <a:cubicBezTo>
                    <a:pt x="374589" y="639299"/>
                    <a:pt x="373446" y="644328"/>
                    <a:pt x="371160" y="648672"/>
                  </a:cubicBezTo>
                  <a:cubicBezTo>
                    <a:pt x="367960" y="654158"/>
                    <a:pt x="362702" y="658273"/>
                    <a:pt x="355387" y="661245"/>
                  </a:cubicBezTo>
                  <a:cubicBezTo>
                    <a:pt x="353787" y="661930"/>
                    <a:pt x="351958" y="662616"/>
                    <a:pt x="350358" y="663302"/>
                  </a:cubicBezTo>
                  <a:cubicBezTo>
                    <a:pt x="336642" y="668560"/>
                    <a:pt x="322697" y="672217"/>
                    <a:pt x="308067" y="674503"/>
                  </a:cubicBezTo>
                  <a:cubicBezTo>
                    <a:pt x="300752" y="675646"/>
                    <a:pt x="293208" y="676104"/>
                    <a:pt x="285435" y="676332"/>
                  </a:cubicBezTo>
                  <a:cubicBezTo>
                    <a:pt x="279720" y="676332"/>
                    <a:pt x="273777" y="676332"/>
                    <a:pt x="267605" y="675875"/>
                  </a:cubicBezTo>
                  <a:cubicBezTo>
                    <a:pt x="263947" y="676104"/>
                    <a:pt x="260289" y="676332"/>
                    <a:pt x="256632" y="676332"/>
                  </a:cubicBezTo>
                  <a:cubicBezTo>
                    <a:pt x="252974" y="676332"/>
                    <a:pt x="249317" y="676104"/>
                    <a:pt x="245430" y="675875"/>
                  </a:cubicBezTo>
                  <a:cubicBezTo>
                    <a:pt x="241773" y="675646"/>
                    <a:pt x="237887" y="675189"/>
                    <a:pt x="234229" y="674503"/>
                  </a:cubicBezTo>
                  <a:cubicBezTo>
                    <a:pt x="230571" y="674046"/>
                    <a:pt x="226685" y="673360"/>
                    <a:pt x="223028" y="672446"/>
                  </a:cubicBezTo>
                  <a:cubicBezTo>
                    <a:pt x="207940" y="669474"/>
                    <a:pt x="192624" y="665131"/>
                    <a:pt x="177308" y="660787"/>
                  </a:cubicBezTo>
                  <a:cubicBezTo>
                    <a:pt x="176393" y="660559"/>
                    <a:pt x="175707" y="660330"/>
                    <a:pt x="174793" y="660102"/>
                  </a:cubicBezTo>
                  <a:cubicBezTo>
                    <a:pt x="174564" y="660102"/>
                    <a:pt x="174107" y="659873"/>
                    <a:pt x="173879" y="659873"/>
                  </a:cubicBezTo>
                  <a:cubicBezTo>
                    <a:pt x="173421" y="659644"/>
                    <a:pt x="172964" y="659644"/>
                    <a:pt x="172507" y="659416"/>
                  </a:cubicBezTo>
                  <a:cubicBezTo>
                    <a:pt x="171821" y="659187"/>
                    <a:pt x="171135" y="658959"/>
                    <a:pt x="170450" y="658730"/>
                  </a:cubicBezTo>
                  <a:cubicBezTo>
                    <a:pt x="170221" y="658730"/>
                    <a:pt x="170221" y="658730"/>
                    <a:pt x="169992" y="658501"/>
                  </a:cubicBezTo>
                  <a:cubicBezTo>
                    <a:pt x="169535" y="658273"/>
                    <a:pt x="169078" y="658044"/>
                    <a:pt x="168621" y="658044"/>
                  </a:cubicBezTo>
                  <a:cubicBezTo>
                    <a:pt x="168621" y="658044"/>
                    <a:pt x="168392" y="658044"/>
                    <a:pt x="168392" y="658044"/>
                  </a:cubicBezTo>
                  <a:cubicBezTo>
                    <a:pt x="159705" y="654387"/>
                    <a:pt x="157648" y="649815"/>
                    <a:pt x="158105" y="636784"/>
                  </a:cubicBezTo>
                  <a:cubicBezTo>
                    <a:pt x="160163" y="583749"/>
                    <a:pt x="165420" y="531400"/>
                    <a:pt x="188966" y="482708"/>
                  </a:cubicBezTo>
                  <a:cubicBezTo>
                    <a:pt x="195596" y="469221"/>
                    <a:pt x="205654" y="457333"/>
                    <a:pt x="216627" y="446818"/>
                  </a:cubicBezTo>
                  <a:cubicBezTo>
                    <a:pt x="251603" y="413442"/>
                    <a:pt x="287036" y="380524"/>
                    <a:pt x="318354" y="343262"/>
                  </a:cubicBezTo>
                  <a:cubicBezTo>
                    <a:pt x="334356" y="324060"/>
                    <a:pt x="348072" y="303714"/>
                    <a:pt x="354701" y="279940"/>
                  </a:cubicBezTo>
                  <a:cubicBezTo>
                    <a:pt x="362931" y="250450"/>
                    <a:pt x="359273" y="220504"/>
                    <a:pt x="336642" y="199473"/>
                  </a:cubicBezTo>
                  <a:cubicBezTo>
                    <a:pt x="318354" y="182328"/>
                    <a:pt x="292293" y="174327"/>
                    <a:pt x="265090" y="179356"/>
                  </a:cubicBezTo>
                  <a:cubicBezTo>
                    <a:pt x="260975" y="180270"/>
                    <a:pt x="257089" y="181413"/>
                    <a:pt x="253431" y="182556"/>
                  </a:cubicBezTo>
                  <a:cubicBezTo>
                    <a:pt x="252746" y="182785"/>
                    <a:pt x="252060" y="183013"/>
                    <a:pt x="251603" y="183242"/>
                  </a:cubicBezTo>
                  <a:cubicBezTo>
                    <a:pt x="250460" y="183699"/>
                    <a:pt x="249317" y="183928"/>
                    <a:pt x="248402" y="184385"/>
                  </a:cubicBezTo>
                  <a:cubicBezTo>
                    <a:pt x="247716" y="184614"/>
                    <a:pt x="247031" y="185071"/>
                    <a:pt x="246116" y="185299"/>
                  </a:cubicBezTo>
                  <a:cubicBezTo>
                    <a:pt x="245202" y="185757"/>
                    <a:pt x="244287" y="185985"/>
                    <a:pt x="243373" y="186442"/>
                  </a:cubicBezTo>
                  <a:cubicBezTo>
                    <a:pt x="242687" y="186671"/>
                    <a:pt x="242001" y="187128"/>
                    <a:pt x="241316" y="187585"/>
                  </a:cubicBezTo>
                  <a:cubicBezTo>
                    <a:pt x="240630" y="188043"/>
                    <a:pt x="239715" y="188271"/>
                    <a:pt x="239030" y="188728"/>
                  </a:cubicBezTo>
                  <a:cubicBezTo>
                    <a:pt x="238344" y="189186"/>
                    <a:pt x="237658" y="189414"/>
                    <a:pt x="236972" y="189871"/>
                  </a:cubicBezTo>
                  <a:cubicBezTo>
                    <a:pt x="236286" y="190329"/>
                    <a:pt x="235601" y="190786"/>
                    <a:pt x="234915" y="191014"/>
                  </a:cubicBezTo>
                  <a:cubicBezTo>
                    <a:pt x="234229" y="191472"/>
                    <a:pt x="233543" y="191929"/>
                    <a:pt x="232857" y="192157"/>
                  </a:cubicBezTo>
                  <a:cubicBezTo>
                    <a:pt x="232172" y="192615"/>
                    <a:pt x="231486" y="193072"/>
                    <a:pt x="230800" y="193529"/>
                  </a:cubicBezTo>
                  <a:cubicBezTo>
                    <a:pt x="230114" y="193986"/>
                    <a:pt x="229657" y="194443"/>
                    <a:pt x="228971" y="194901"/>
                  </a:cubicBezTo>
                  <a:cubicBezTo>
                    <a:pt x="228285" y="195358"/>
                    <a:pt x="227828" y="195815"/>
                    <a:pt x="227142" y="196272"/>
                  </a:cubicBezTo>
                  <a:cubicBezTo>
                    <a:pt x="226457" y="196729"/>
                    <a:pt x="225999" y="197187"/>
                    <a:pt x="225542" y="197644"/>
                  </a:cubicBezTo>
                  <a:cubicBezTo>
                    <a:pt x="225085" y="198101"/>
                    <a:pt x="224399" y="198558"/>
                    <a:pt x="223942" y="199015"/>
                  </a:cubicBezTo>
                  <a:cubicBezTo>
                    <a:pt x="223485" y="199473"/>
                    <a:pt x="222799" y="199930"/>
                    <a:pt x="222342" y="200387"/>
                  </a:cubicBezTo>
                  <a:cubicBezTo>
                    <a:pt x="221885" y="200844"/>
                    <a:pt x="221427" y="201301"/>
                    <a:pt x="220742" y="201759"/>
                  </a:cubicBezTo>
                  <a:cubicBezTo>
                    <a:pt x="220284" y="202216"/>
                    <a:pt x="219827" y="202673"/>
                    <a:pt x="219370" y="203130"/>
                  </a:cubicBezTo>
                  <a:cubicBezTo>
                    <a:pt x="218913" y="203587"/>
                    <a:pt x="218456" y="204045"/>
                    <a:pt x="217998" y="204730"/>
                  </a:cubicBezTo>
                  <a:cubicBezTo>
                    <a:pt x="217541" y="205188"/>
                    <a:pt x="217084" y="205645"/>
                    <a:pt x="216627" y="206331"/>
                  </a:cubicBezTo>
                  <a:cubicBezTo>
                    <a:pt x="216170" y="206788"/>
                    <a:pt x="215712" y="207474"/>
                    <a:pt x="215255" y="207931"/>
                  </a:cubicBezTo>
                  <a:cubicBezTo>
                    <a:pt x="214798" y="208388"/>
                    <a:pt x="214341" y="208845"/>
                    <a:pt x="214112" y="209531"/>
                  </a:cubicBezTo>
                  <a:cubicBezTo>
                    <a:pt x="213655" y="209988"/>
                    <a:pt x="213426" y="210674"/>
                    <a:pt x="212969" y="211131"/>
                  </a:cubicBezTo>
                  <a:cubicBezTo>
                    <a:pt x="212512" y="211588"/>
                    <a:pt x="212283" y="212274"/>
                    <a:pt x="211826" y="212731"/>
                  </a:cubicBezTo>
                  <a:cubicBezTo>
                    <a:pt x="211369" y="213189"/>
                    <a:pt x="211140" y="213874"/>
                    <a:pt x="210683" y="214332"/>
                  </a:cubicBezTo>
                  <a:cubicBezTo>
                    <a:pt x="210455" y="214789"/>
                    <a:pt x="209997" y="215475"/>
                    <a:pt x="209769" y="215932"/>
                  </a:cubicBezTo>
                  <a:cubicBezTo>
                    <a:pt x="209540" y="216618"/>
                    <a:pt x="209083" y="217075"/>
                    <a:pt x="208854" y="217761"/>
                  </a:cubicBezTo>
                  <a:cubicBezTo>
                    <a:pt x="208626" y="218218"/>
                    <a:pt x="208397" y="218675"/>
                    <a:pt x="207940" y="219361"/>
                  </a:cubicBezTo>
                  <a:cubicBezTo>
                    <a:pt x="207711" y="220047"/>
                    <a:pt x="207254" y="220732"/>
                    <a:pt x="207026" y="221190"/>
                  </a:cubicBezTo>
                  <a:cubicBezTo>
                    <a:pt x="206797" y="221647"/>
                    <a:pt x="206568" y="222104"/>
                    <a:pt x="206340" y="222561"/>
                  </a:cubicBezTo>
                  <a:cubicBezTo>
                    <a:pt x="205883" y="223476"/>
                    <a:pt x="205654" y="224390"/>
                    <a:pt x="205197" y="225304"/>
                  </a:cubicBezTo>
                  <a:cubicBezTo>
                    <a:pt x="204968" y="225990"/>
                    <a:pt x="204740" y="226447"/>
                    <a:pt x="204511" y="227133"/>
                  </a:cubicBezTo>
                  <a:cubicBezTo>
                    <a:pt x="204282" y="227819"/>
                    <a:pt x="204054" y="228505"/>
                    <a:pt x="203825" y="229419"/>
                  </a:cubicBezTo>
                  <a:cubicBezTo>
                    <a:pt x="203597" y="229876"/>
                    <a:pt x="203597" y="230334"/>
                    <a:pt x="203368" y="231019"/>
                  </a:cubicBezTo>
                  <a:cubicBezTo>
                    <a:pt x="203139" y="231705"/>
                    <a:pt x="202911" y="232162"/>
                    <a:pt x="202911" y="232848"/>
                  </a:cubicBezTo>
                  <a:cubicBezTo>
                    <a:pt x="202682" y="233305"/>
                    <a:pt x="202682" y="233991"/>
                    <a:pt x="202454" y="234448"/>
                  </a:cubicBezTo>
                  <a:cubicBezTo>
                    <a:pt x="202225" y="235134"/>
                    <a:pt x="202225" y="235591"/>
                    <a:pt x="201996" y="236277"/>
                  </a:cubicBezTo>
                  <a:cubicBezTo>
                    <a:pt x="201768" y="236734"/>
                    <a:pt x="201768" y="237420"/>
                    <a:pt x="201768" y="237877"/>
                  </a:cubicBezTo>
                  <a:cubicBezTo>
                    <a:pt x="201539" y="238563"/>
                    <a:pt x="201539" y="239020"/>
                    <a:pt x="201311" y="239706"/>
                  </a:cubicBezTo>
                  <a:cubicBezTo>
                    <a:pt x="201311" y="240163"/>
                    <a:pt x="201082" y="240849"/>
                    <a:pt x="201082" y="241306"/>
                  </a:cubicBezTo>
                  <a:cubicBezTo>
                    <a:pt x="201082" y="241992"/>
                    <a:pt x="200853" y="242449"/>
                    <a:pt x="200853" y="243135"/>
                  </a:cubicBezTo>
                  <a:cubicBezTo>
                    <a:pt x="200853" y="243592"/>
                    <a:pt x="200625" y="244278"/>
                    <a:pt x="200625" y="244735"/>
                  </a:cubicBezTo>
                  <a:cubicBezTo>
                    <a:pt x="200625" y="245421"/>
                    <a:pt x="200396" y="245878"/>
                    <a:pt x="200396" y="246564"/>
                  </a:cubicBezTo>
                  <a:cubicBezTo>
                    <a:pt x="200396" y="247021"/>
                    <a:pt x="200396" y="247479"/>
                    <a:pt x="200168" y="248164"/>
                  </a:cubicBezTo>
                  <a:cubicBezTo>
                    <a:pt x="200168" y="248622"/>
                    <a:pt x="200168" y="249307"/>
                    <a:pt x="199939" y="249765"/>
                  </a:cubicBezTo>
                  <a:cubicBezTo>
                    <a:pt x="199939" y="250222"/>
                    <a:pt x="199939" y="250679"/>
                    <a:pt x="199939" y="251136"/>
                  </a:cubicBezTo>
                  <a:cubicBezTo>
                    <a:pt x="199939" y="251593"/>
                    <a:pt x="199939" y="252279"/>
                    <a:pt x="199939" y="252736"/>
                  </a:cubicBezTo>
                  <a:cubicBezTo>
                    <a:pt x="199939" y="253194"/>
                    <a:pt x="199939" y="253651"/>
                    <a:pt x="199939" y="254108"/>
                  </a:cubicBezTo>
                  <a:cubicBezTo>
                    <a:pt x="199939" y="254565"/>
                    <a:pt x="199939" y="255251"/>
                    <a:pt x="199939" y="255708"/>
                  </a:cubicBezTo>
                  <a:cubicBezTo>
                    <a:pt x="199939" y="256165"/>
                    <a:pt x="199939" y="256623"/>
                    <a:pt x="199939" y="257080"/>
                  </a:cubicBezTo>
                  <a:cubicBezTo>
                    <a:pt x="199939" y="257537"/>
                    <a:pt x="199939" y="258223"/>
                    <a:pt x="199939" y="258680"/>
                  </a:cubicBezTo>
                  <a:cubicBezTo>
                    <a:pt x="199939" y="259137"/>
                    <a:pt x="199939" y="259594"/>
                    <a:pt x="199939" y="260052"/>
                  </a:cubicBezTo>
                  <a:cubicBezTo>
                    <a:pt x="199939" y="260509"/>
                    <a:pt x="199939" y="261195"/>
                    <a:pt x="199939" y="261652"/>
                  </a:cubicBezTo>
                  <a:cubicBezTo>
                    <a:pt x="199939" y="262109"/>
                    <a:pt x="199939" y="262566"/>
                    <a:pt x="199939" y="262795"/>
                  </a:cubicBezTo>
                  <a:cubicBezTo>
                    <a:pt x="199939" y="263252"/>
                    <a:pt x="199939" y="263938"/>
                    <a:pt x="200168" y="264395"/>
                  </a:cubicBezTo>
                  <a:cubicBezTo>
                    <a:pt x="200168" y="264852"/>
                    <a:pt x="200168" y="265081"/>
                    <a:pt x="200168" y="265538"/>
                  </a:cubicBezTo>
                  <a:cubicBezTo>
                    <a:pt x="200168" y="265995"/>
                    <a:pt x="200396" y="266681"/>
                    <a:pt x="200396" y="267138"/>
                  </a:cubicBezTo>
                  <a:cubicBezTo>
                    <a:pt x="200396" y="267367"/>
                    <a:pt x="200396" y="267824"/>
                    <a:pt x="200625" y="268053"/>
                  </a:cubicBezTo>
                  <a:cubicBezTo>
                    <a:pt x="200625" y="268738"/>
                    <a:pt x="200853" y="269196"/>
                    <a:pt x="200853" y="269653"/>
                  </a:cubicBezTo>
                  <a:cubicBezTo>
                    <a:pt x="200853" y="269881"/>
                    <a:pt x="200853" y="270110"/>
                    <a:pt x="201082" y="270339"/>
                  </a:cubicBezTo>
                  <a:cubicBezTo>
                    <a:pt x="201311" y="271024"/>
                    <a:pt x="201311" y="271939"/>
                    <a:pt x="201539" y="272625"/>
                  </a:cubicBezTo>
                  <a:cubicBezTo>
                    <a:pt x="202682" y="278568"/>
                    <a:pt x="203139" y="283826"/>
                    <a:pt x="202682" y="288627"/>
                  </a:cubicBezTo>
                  <a:cubicBezTo>
                    <a:pt x="202454" y="290455"/>
                    <a:pt x="202225" y="292284"/>
                    <a:pt x="201996" y="294113"/>
                  </a:cubicBezTo>
                  <a:cubicBezTo>
                    <a:pt x="201539" y="296856"/>
                    <a:pt x="200625" y="299142"/>
                    <a:pt x="199710" y="301428"/>
                  </a:cubicBezTo>
                  <a:cubicBezTo>
                    <a:pt x="199482" y="302114"/>
                    <a:pt x="199025" y="303028"/>
                    <a:pt x="198567" y="303714"/>
                  </a:cubicBezTo>
                  <a:cubicBezTo>
                    <a:pt x="197882" y="305086"/>
                    <a:pt x="196967" y="306457"/>
                    <a:pt x="196053" y="307829"/>
                  </a:cubicBezTo>
                  <a:cubicBezTo>
                    <a:pt x="195596" y="308515"/>
                    <a:pt x="195138" y="309201"/>
                    <a:pt x="194681" y="309658"/>
                  </a:cubicBezTo>
                  <a:cubicBezTo>
                    <a:pt x="193767" y="310801"/>
                    <a:pt x="192624" y="311944"/>
                    <a:pt x="191481" y="313087"/>
                  </a:cubicBezTo>
                  <a:cubicBezTo>
                    <a:pt x="182337" y="321774"/>
                    <a:pt x="168621" y="325888"/>
                    <a:pt x="154448" y="327031"/>
                  </a:cubicBezTo>
                  <a:cubicBezTo>
                    <a:pt x="148275" y="327489"/>
                    <a:pt x="142332" y="327717"/>
                    <a:pt x="136388" y="327717"/>
                  </a:cubicBezTo>
                  <a:cubicBezTo>
                    <a:pt x="132502" y="327717"/>
                    <a:pt x="128387" y="327489"/>
                    <a:pt x="124501" y="327031"/>
                  </a:cubicBezTo>
                  <a:cubicBezTo>
                    <a:pt x="118786" y="326574"/>
                    <a:pt x="113300" y="325888"/>
                    <a:pt x="107813" y="324745"/>
                  </a:cubicBezTo>
                  <a:cubicBezTo>
                    <a:pt x="107127" y="324745"/>
                    <a:pt x="106670" y="324517"/>
                    <a:pt x="105984" y="324517"/>
                  </a:cubicBezTo>
                  <a:cubicBezTo>
                    <a:pt x="98898" y="323145"/>
                    <a:pt x="92040" y="321545"/>
                    <a:pt x="84953" y="319716"/>
                  </a:cubicBezTo>
                  <a:cubicBezTo>
                    <a:pt x="84039" y="319488"/>
                    <a:pt x="83353" y="319259"/>
                    <a:pt x="82439" y="319030"/>
                  </a:cubicBezTo>
                  <a:cubicBezTo>
                    <a:pt x="77181" y="317430"/>
                    <a:pt x="71923" y="315830"/>
                    <a:pt x="66665" y="314001"/>
                  </a:cubicBezTo>
                  <a:cubicBezTo>
                    <a:pt x="64836" y="313315"/>
                    <a:pt x="62779" y="312630"/>
                    <a:pt x="60950" y="311944"/>
                  </a:cubicBezTo>
                  <a:cubicBezTo>
                    <a:pt x="60036" y="311715"/>
                    <a:pt x="59350" y="311258"/>
                    <a:pt x="58436" y="311029"/>
                  </a:cubicBezTo>
                  <a:cubicBezTo>
                    <a:pt x="58207" y="311029"/>
                    <a:pt x="57978" y="310801"/>
                    <a:pt x="57750" y="310801"/>
                  </a:cubicBezTo>
                  <a:cubicBezTo>
                    <a:pt x="57064" y="310572"/>
                    <a:pt x="56607" y="310344"/>
                    <a:pt x="56150" y="310115"/>
                  </a:cubicBezTo>
                  <a:cubicBezTo>
                    <a:pt x="55921" y="309886"/>
                    <a:pt x="55692" y="309886"/>
                    <a:pt x="55235" y="309658"/>
                  </a:cubicBezTo>
                  <a:cubicBezTo>
                    <a:pt x="54549" y="309429"/>
                    <a:pt x="54092" y="309201"/>
                    <a:pt x="53406" y="308743"/>
                  </a:cubicBezTo>
                  <a:cubicBezTo>
                    <a:pt x="53178" y="308743"/>
                    <a:pt x="52949" y="308515"/>
                    <a:pt x="52721" y="308515"/>
                  </a:cubicBezTo>
                  <a:cubicBezTo>
                    <a:pt x="52035" y="308058"/>
                    <a:pt x="51120" y="307600"/>
                    <a:pt x="50435" y="307372"/>
                  </a:cubicBezTo>
                  <a:cubicBezTo>
                    <a:pt x="50206" y="307372"/>
                    <a:pt x="49977" y="307143"/>
                    <a:pt x="49977" y="307143"/>
                  </a:cubicBezTo>
                  <a:cubicBezTo>
                    <a:pt x="49292" y="306686"/>
                    <a:pt x="48834" y="306457"/>
                    <a:pt x="48149" y="306000"/>
                  </a:cubicBezTo>
                  <a:cubicBezTo>
                    <a:pt x="47920" y="305772"/>
                    <a:pt x="47691" y="305772"/>
                    <a:pt x="47463" y="305543"/>
                  </a:cubicBezTo>
                  <a:cubicBezTo>
                    <a:pt x="47006" y="305314"/>
                    <a:pt x="46320" y="304857"/>
                    <a:pt x="45863" y="304629"/>
                  </a:cubicBezTo>
                  <a:cubicBezTo>
                    <a:pt x="45634" y="304400"/>
                    <a:pt x="45405" y="304400"/>
                    <a:pt x="45177" y="304171"/>
                  </a:cubicBezTo>
                  <a:cubicBezTo>
                    <a:pt x="44491" y="303714"/>
                    <a:pt x="44034" y="303257"/>
                    <a:pt x="43348" y="302800"/>
                  </a:cubicBezTo>
                  <a:cubicBezTo>
                    <a:pt x="43119" y="302800"/>
                    <a:pt x="43119" y="302571"/>
                    <a:pt x="42891" y="302571"/>
                  </a:cubicBezTo>
                  <a:cubicBezTo>
                    <a:pt x="42205" y="302114"/>
                    <a:pt x="41519" y="301428"/>
                    <a:pt x="40833" y="300971"/>
                  </a:cubicBezTo>
                  <a:cubicBezTo>
                    <a:pt x="40605" y="300742"/>
                    <a:pt x="40376" y="300514"/>
                    <a:pt x="40148" y="300514"/>
                  </a:cubicBezTo>
                  <a:cubicBezTo>
                    <a:pt x="39690" y="300057"/>
                    <a:pt x="39233" y="299828"/>
                    <a:pt x="38776" y="299371"/>
                  </a:cubicBezTo>
                  <a:cubicBezTo>
                    <a:pt x="38547" y="299142"/>
                    <a:pt x="38319" y="298914"/>
                    <a:pt x="38090" y="298685"/>
                  </a:cubicBezTo>
                  <a:cubicBezTo>
                    <a:pt x="37633" y="298228"/>
                    <a:pt x="37176" y="297771"/>
                    <a:pt x="36719" y="297542"/>
                  </a:cubicBezTo>
                  <a:cubicBezTo>
                    <a:pt x="36490" y="297313"/>
                    <a:pt x="36261" y="297085"/>
                    <a:pt x="36033" y="296856"/>
                  </a:cubicBezTo>
                  <a:cubicBezTo>
                    <a:pt x="35347" y="296170"/>
                    <a:pt x="34661" y="295713"/>
                    <a:pt x="34204" y="295027"/>
                  </a:cubicBezTo>
                  <a:cubicBezTo>
                    <a:pt x="33975" y="294799"/>
                    <a:pt x="33975" y="294799"/>
                    <a:pt x="33747" y="294570"/>
                  </a:cubicBezTo>
                  <a:cubicBezTo>
                    <a:pt x="33290" y="294113"/>
                    <a:pt x="32832" y="293656"/>
                    <a:pt x="32375" y="292970"/>
                  </a:cubicBezTo>
                  <a:cubicBezTo>
                    <a:pt x="32147" y="292741"/>
                    <a:pt x="31918" y="292513"/>
                    <a:pt x="31689" y="292056"/>
                  </a:cubicBezTo>
                  <a:cubicBezTo>
                    <a:pt x="31232" y="291598"/>
                    <a:pt x="31004" y="291141"/>
                    <a:pt x="30546" y="290684"/>
                  </a:cubicBezTo>
                  <a:cubicBezTo>
                    <a:pt x="30318" y="290455"/>
                    <a:pt x="30089" y="289998"/>
                    <a:pt x="29861" y="289770"/>
                  </a:cubicBezTo>
                  <a:cubicBezTo>
                    <a:pt x="29403" y="289312"/>
                    <a:pt x="29175" y="288855"/>
                    <a:pt x="28718" y="288398"/>
                  </a:cubicBezTo>
                  <a:cubicBezTo>
                    <a:pt x="28489" y="288169"/>
                    <a:pt x="28260" y="287941"/>
                    <a:pt x="28032" y="287712"/>
                  </a:cubicBezTo>
                  <a:cubicBezTo>
                    <a:pt x="27575" y="287026"/>
                    <a:pt x="26889" y="286341"/>
                    <a:pt x="26432" y="285655"/>
                  </a:cubicBezTo>
                  <a:cubicBezTo>
                    <a:pt x="26203" y="285426"/>
                    <a:pt x="25974" y="284969"/>
                    <a:pt x="25746" y="284740"/>
                  </a:cubicBezTo>
                  <a:cubicBezTo>
                    <a:pt x="25517" y="284283"/>
                    <a:pt x="25060" y="283826"/>
                    <a:pt x="24831" y="283369"/>
                  </a:cubicBezTo>
                  <a:cubicBezTo>
                    <a:pt x="24603" y="283140"/>
                    <a:pt x="24374" y="282683"/>
                    <a:pt x="24146" y="282454"/>
                  </a:cubicBezTo>
                  <a:cubicBezTo>
                    <a:pt x="23917" y="281997"/>
                    <a:pt x="23688" y="281540"/>
                    <a:pt x="23231" y="281083"/>
                  </a:cubicBezTo>
                  <a:cubicBezTo>
                    <a:pt x="23003" y="280626"/>
                    <a:pt x="22774" y="280397"/>
                    <a:pt x="22545" y="279940"/>
                  </a:cubicBezTo>
                  <a:cubicBezTo>
                    <a:pt x="22317" y="279483"/>
                    <a:pt x="21860" y="278797"/>
                    <a:pt x="21631" y="278340"/>
                  </a:cubicBezTo>
                  <a:cubicBezTo>
                    <a:pt x="21402" y="277882"/>
                    <a:pt x="21174" y="277425"/>
                    <a:pt x="20945" y="276968"/>
                  </a:cubicBezTo>
                  <a:cubicBezTo>
                    <a:pt x="20717" y="276282"/>
                    <a:pt x="20259" y="275825"/>
                    <a:pt x="20031" y="275139"/>
                  </a:cubicBezTo>
                  <a:cubicBezTo>
                    <a:pt x="19802" y="274682"/>
                    <a:pt x="19802" y="274453"/>
                    <a:pt x="19574" y="273996"/>
                  </a:cubicBezTo>
                  <a:cubicBezTo>
                    <a:pt x="19345" y="273539"/>
                    <a:pt x="19116" y="273082"/>
                    <a:pt x="18888" y="272625"/>
                  </a:cubicBezTo>
                  <a:cubicBezTo>
                    <a:pt x="18659" y="272167"/>
                    <a:pt x="18659" y="271939"/>
                    <a:pt x="18431" y="271482"/>
                  </a:cubicBezTo>
                  <a:cubicBezTo>
                    <a:pt x="18202" y="271024"/>
                    <a:pt x="17973" y="270567"/>
                    <a:pt x="17973" y="270110"/>
                  </a:cubicBezTo>
                  <a:cubicBezTo>
                    <a:pt x="17745" y="269653"/>
                    <a:pt x="17745" y="269424"/>
                    <a:pt x="17516" y="268967"/>
                  </a:cubicBezTo>
                  <a:cubicBezTo>
                    <a:pt x="17288" y="268053"/>
                    <a:pt x="17059" y="267367"/>
                    <a:pt x="16830" y="266452"/>
                  </a:cubicBezTo>
                  <a:cubicBezTo>
                    <a:pt x="16830" y="265995"/>
                    <a:pt x="16602" y="265767"/>
                    <a:pt x="16602" y="265309"/>
                  </a:cubicBezTo>
                  <a:cubicBezTo>
                    <a:pt x="16373" y="264852"/>
                    <a:pt x="16373" y="264166"/>
                    <a:pt x="16145" y="263709"/>
                  </a:cubicBezTo>
                  <a:cubicBezTo>
                    <a:pt x="16145" y="263252"/>
                    <a:pt x="15916" y="262795"/>
                    <a:pt x="15916" y="262566"/>
                  </a:cubicBezTo>
                  <a:cubicBezTo>
                    <a:pt x="15916" y="262109"/>
                    <a:pt x="15687" y="261652"/>
                    <a:pt x="15687" y="260966"/>
                  </a:cubicBezTo>
                  <a:cubicBezTo>
                    <a:pt x="15687" y="260509"/>
                    <a:pt x="15459" y="260052"/>
                    <a:pt x="15459" y="259594"/>
                  </a:cubicBezTo>
                  <a:cubicBezTo>
                    <a:pt x="15459" y="259137"/>
                    <a:pt x="15230" y="258451"/>
                    <a:pt x="15230" y="257994"/>
                  </a:cubicBezTo>
                  <a:cubicBezTo>
                    <a:pt x="15230" y="257537"/>
                    <a:pt x="15230" y="257308"/>
                    <a:pt x="15002" y="256851"/>
                  </a:cubicBezTo>
                  <a:lnTo>
                    <a:pt x="15002" y="256851"/>
                  </a:lnTo>
                  <a:cubicBezTo>
                    <a:pt x="14316" y="249765"/>
                    <a:pt x="14773" y="242221"/>
                    <a:pt x="17059" y="234448"/>
                  </a:cubicBezTo>
                  <a:cubicBezTo>
                    <a:pt x="36033" y="170212"/>
                    <a:pt x="62093" y="108718"/>
                    <a:pt x="118786" y="67113"/>
                  </a:cubicBezTo>
                  <a:cubicBezTo>
                    <a:pt x="180737" y="21622"/>
                    <a:pt x="251145" y="7906"/>
                    <a:pt x="326583" y="18650"/>
                  </a:cubicBezTo>
                  <a:cubicBezTo>
                    <a:pt x="348529" y="21850"/>
                    <a:pt x="370703" y="25508"/>
                    <a:pt x="391277" y="33738"/>
                  </a:cubicBezTo>
                  <a:cubicBezTo>
                    <a:pt x="391734" y="33966"/>
                    <a:pt x="392192" y="34195"/>
                    <a:pt x="392649" y="34195"/>
                  </a:cubicBezTo>
                  <a:cubicBezTo>
                    <a:pt x="393563" y="34652"/>
                    <a:pt x="394478" y="34881"/>
                    <a:pt x="395392" y="35338"/>
                  </a:cubicBezTo>
                  <a:cubicBezTo>
                    <a:pt x="396764" y="35795"/>
                    <a:pt x="397907" y="36481"/>
                    <a:pt x="399278" y="37167"/>
                  </a:cubicBezTo>
                  <a:cubicBezTo>
                    <a:pt x="399735" y="37395"/>
                    <a:pt x="400421" y="37624"/>
                    <a:pt x="400878" y="37852"/>
                  </a:cubicBezTo>
                  <a:cubicBezTo>
                    <a:pt x="401793" y="38310"/>
                    <a:pt x="402936" y="38767"/>
                    <a:pt x="403850" y="39453"/>
                  </a:cubicBezTo>
                  <a:cubicBezTo>
                    <a:pt x="404307" y="39681"/>
                    <a:pt x="404765" y="39910"/>
                    <a:pt x="405222" y="40138"/>
                  </a:cubicBezTo>
                  <a:cubicBezTo>
                    <a:pt x="406593" y="40824"/>
                    <a:pt x="407965" y="41739"/>
                    <a:pt x="409565" y="42424"/>
                  </a:cubicBezTo>
                  <a:cubicBezTo>
                    <a:pt x="409565" y="42424"/>
                    <a:pt x="409565" y="42424"/>
                    <a:pt x="409565" y="42424"/>
                  </a:cubicBezTo>
                  <a:cubicBezTo>
                    <a:pt x="420309" y="48597"/>
                    <a:pt x="430139" y="55455"/>
                    <a:pt x="439055" y="62541"/>
                  </a:cubicBezTo>
                  <a:cubicBezTo>
                    <a:pt x="442712" y="65513"/>
                    <a:pt x="446141" y="68256"/>
                    <a:pt x="449570" y="71457"/>
                  </a:cubicBezTo>
                  <a:cubicBezTo>
                    <a:pt x="464886" y="84944"/>
                    <a:pt x="477459" y="100260"/>
                    <a:pt x="487746" y="116719"/>
                  </a:cubicBezTo>
                  <a:cubicBezTo>
                    <a:pt x="492318" y="124035"/>
                    <a:pt x="496433" y="131807"/>
                    <a:pt x="500091" y="139808"/>
                  </a:cubicBezTo>
                  <a:cubicBezTo>
                    <a:pt x="501005" y="141865"/>
                    <a:pt x="501920" y="143923"/>
                    <a:pt x="502605" y="145980"/>
                  </a:cubicBezTo>
                  <a:cubicBezTo>
                    <a:pt x="504206" y="150095"/>
                    <a:pt x="505806" y="154210"/>
                    <a:pt x="507406" y="158553"/>
                  </a:cubicBezTo>
                  <a:cubicBezTo>
                    <a:pt x="508092" y="160611"/>
                    <a:pt x="508778" y="162897"/>
                    <a:pt x="509463" y="164954"/>
                  </a:cubicBezTo>
                  <a:cubicBezTo>
                    <a:pt x="513350" y="177984"/>
                    <a:pt x="516321" y="191472"/>
                    <a:pt x="518379" y="205873"/>
                  </a:cubicBezTo>
                  <a:cubicBezTo>
                    <a:pt x="519065" y="210674"/>
                    <a:pt x="519522" y="215475"/>
                    <a:pt x="519979" y="220504"/>
                  </a:cubicBezTo>
                  <a:cubicBezTo>
                    <a:pt x="520208" y="223247"/>
                    <a:pt x="520436" y="226219"/>
                    <a:pt x="520665" y="228962"/>
                  </a:cubicBezTo>
                  <a:cubicBezTo>
                    <a:pt x="520665" y="246564"/>
                    <a:pt x="520436" y="263252"/>
                    <a:pt x="519065" y="279940"/>
                  </a:cubicBezTo>
                  <a:close/>
                </a:path>
              </a:pathLst>
            </a:custGeom>
            <a:solidFill>
              <a:srgbClr val="000000"/>
            </a:solidFill>
            <a:ln w="2286" cap="flat">
              <a:noFill/>
              <a:prstDash val="solid"/>
              <a:miter/>
            </a:ln>
          </p:spPr>
          <p:txBody>
            <a:bodyPr rtlCol="0" anchor="ctr"/>
            <a:lstStyle/>
            <a:p>
              <a:endParaRPr lang="en-US"/>
            </a:p>
          </p:txBody>
        </p:sp>
        <p:sp>
          <p:nvSpPr>
            <p:cNvPr id="2122" name="Freeform 2114">
              <a:extLst>
                <a:ext uri="{FF2B5EF4-FFF2-40B4-BE49-F238E27FC236}">
                  <a16:creationId xmlns:a16="http://schemas.microsoft.com/office/drawing/2014/main" id="{43B2357F-3FCA-955E-231D-3D794B394D4C}"/>
                </a:ext>
              </a:extLst>
            </p:cNvPr>
            <p:cNvSpPr/>
            <p:nvPr/>
          </p:nvSpPr>
          <p:spPr>
            <a:xfrm>
              <a:off x="3087614" y="5019422"/>
              <a:ext cx="254860" cy="244361"/>
            </a:xfrm>
            <a:custGeom>
              <a:avLst/>
              <a:gdLst>
                <a:gd name="connsiteX0" fmla="*/ 32599 w 254860"/>
                <a:gd name="connsiteY0" fmla="*/ 205687 h 244361"/>
                <a:gd name="connsiteX1" fmla="*/ 116723 w 254860"/>
                <a:gd name="connsiteY1" fmla="*/ 244321 h 244361"/>
                <a:gd name="connsiteX2" fmla="*/ 248397 w 254860"/>
                <a:gd name="connsiteY2" fmla="*/ 162710 h 244361"/>
                <a:gd name="connsiteX3" fmla="*/ 226223 w 254860"/>
                <a:gd name="connsiteY3" fmla="*/ 46353 h 244361"/>
                <a:gd name="connsiteX4" fmla="*/ 128611 w 254860"/>
                <a:gd name="connsiteY4" fmla="*/ 176 h 244361"/>
                <a:gd name="connsiteX5" fmla="*/ 45172 w 254860"/>
                <a:gd name="connsiteY5" fmla="*/ 32408 h 244361"/>
                <a:gd name="connsiteX6" fmla="*/ 32599 w 254860"/>
                <a:gd name="connsiteY6" fmla="*/ 205687 h 244361"/>
                <a:gd name="connsiteX7" fmla="*/ 79690 w 254860"/>
                <a:gd name="connsiteY7" fmla="*/ 29665 h 244361"/>
                <a:gd name="connsiteX8" fmla="*/ 110094 w 254860"/>
                <a:gd name="connsiteY8" fmla="*/ 18921 h 244361"/>
                <a:gd name="connsiteX9" fmla="*/ 209078 w 254860"/>
                <a:gd name="connsiteY9" fmla="*/ 46810 h 244361"/>
                <a:gd name="connsiteX10" fmla="*/ 216164 w 254860"/>
                <a:gd name="connsiteY10" fmla="*/ 55268 h 244361"/>
                <a:gd name="connsiteX11" fmla="*/ 216164 w 254860"/>
                <a:gd name="connsiteY11" fmla="*/ 55268 h 244361"/>
                <a:gd name="connsiteX12" fmla="*/ 218679 w 254860"/>
                <a:gd name="connsiteY12" fmla="*/ 58469 h 244361"/>
                <a:gd name="connsiteX13" fmla="*/ 218679 w 254860"/>
                <a:gd name="connsiteY13" fmla="*/ 58469 h 244361"/>
                <a:gd name="connsiteX14" fmla="*/ 220965 w 254860"/>
                <a:gd name="connsiteY14" fmla="*/ 61898 h 244361"/>
                <a:gd name="connsiteX15" fmla="*/ 220965 w 254860"/>
                <a:gd name="connsiteY15" fmla="*/ 61898 h 244361"/>
                <a:gd name="connsiteX16" fmla="*/ 223251 w 254860"/>
                <a:gd name="connsiteY16" fmla="*/ 65327 h 244361"/>
                <a:gd name="connsiteX17" fmla="*/ 223251 w 254860"/>
                <a:gd name="connsiteY17" fmla="*/ 65327 h 244361"/>
                <a:gd name="connsiteX18" fmla="*/ 225308 w 254860"/>
                <a:gd name="connsiteY18" fmla="*/ 68984 h 244361"/>
                <a:gd name="connsiteX19" fmla="*/ 225308 w 254860"/>
                <a:gd name="connsiteY19" fmla="*/ 68984 h 244361"/>
                <a:gd name="connsiteX20" fmla="*/ 227366 w 254860"/>
                <a:gd name="connsiteY20" fmla="*/ 72642 h 244361"/>
                <a:gd name="connsiteX21" fmla="*/ 227366 w 254860"/>
                <a:gd name="connsiteY21" fmla="*/ 72642 h 244361"/>
                <a:gd name="connsiteX22" fmla="*/ 239024 w 254860"/>
                <a:gd name="connsiteY22" fmla="*/ 104417 h 244361"/>
                <a:gd name="connsiteX23" fmla="*/ 239024 w 254860"/>
                <a:gd name="connsiteY23" fmla="*/ 104646 h 244361"/>
                <a:gd name="connsiteX24" fmla="*/ 239710 w 254860"/>
                <a:gd name="connsiteY24" fmla="*/ 108075 h 244361"/>
                <a:gd name="connsiteX25" fmla="*/ 239939 w 254860"/>
                <a:gd name="connsiteY25" fmla="*/ 108989 h 244361"/>
                <a:gd name="connsiteX26" fmla="*/ 240396 w 254860"/>
                <a:gd name="connsiteY26" fmla="*/ 111961 h 244361"/>
                <a:gd name="connsiteX27" fmla="*/ 240625 w 254860"/>
                <a:gd name="connsiteY27" fmla="*/ 113333 h 244361"/>
                <a:gd name="connsiteX28" fmla="*/ 240853 w 254860"/>
                <a:gd name="connsiteY28" fmla="*/ 116076 h 244361"/>
                <a:gd name="connsiteX29" fmla="*/ 241082 w 254860"/>
                <a:gd name="connsiteY29" fmla="*/ 117676 h 244361"/>
                <a:gd name="connsiteX30" fmla="*/ 241310 w 254860"/>
                <a:gd name="connsiteY30" fmla="*/ 120191 h 244361"/>
                <a:gd name="connsiteX31" fmla="*/ 241310 w 254860"/>
                <a:gd name="connsiteY31" fmla="*/ 122020 h 244361"/>
                <a:gd name="connsiteX32" fmla="*/ 241310 w 254860"/>
                <a:gd name="connsiteY32" fmla="*/ 124534 h 244361"/>
                <a:gd name="connsiteX33" fmla="*/ 241310 w 254860"/>
                <a:gd name="connsiteY33" fmla="*/ 126592 h 244361"/>
                <a:gd name="connsiteX34" fmla="*/ 241310 w 254860"/>
                <a:gd name="connsiteY34" fmla="*/ 128878 h 244361"/>
                <a:gd name="connsiteX35" fmla="*/ 241082 w 254860"/>
                <a:gd name="connsiteY35" fmla="*/ 130935 h 244361"/>
                <a:gd name="connsiteX36" fmla="*/ 240853 w 254860"/>
                <a:gd name="connsiteY36" fmla="*/ 133221 h 244361"/>
                <a:gd name="connsiteX37" fmla="*/ 240625 w 254860"/>
                <a:gd name="connsiteY37" fmla="*/ 135278 h 244361"/>
                <a:gd name="connsiteX38" fmla="*/ 240396 w 254860"/>
                <a:gd name="connsiteY38" fmla="*/ 137564 h 244361"/>
                <a:gd name="connsiteX39" fmla="*/ 239939 w 254860"/>
                <a:gd name="connsiteY39" fmla="*/ 139850 h 244361"/>
                <a:gd name="connsiteX40" fmla="*/ 239482 w 254860"/>
                <a:gd name="connsiteY40" fmla="*/ 142136 h 244361"/>
                <a:gd name="connsiteX41" fmla="*/ 239024 w 254860"/>
                <a:gd name="connsiteY41" fmla="*/ 144422 h 244361"/>
                <a:gd name="connsiteX42" fmla="*/ 238567 w 254860"/>
                <a:gd name="connsiteY42" fmla="*/ 146480 h 244361"/>
                <a:gd name="connsiteX43" fmla="*/ 237881 w 254860"/>
                <a:gd name="connsiteY43" fmla="*/ 148766 h 244361"/>
                <a:gd name="connsiteX44" fmla="*/ 237196 w 254860"/>
                <a:gd name="connsiteY44" fmla="*/ 150823 h 244361"/>
                <a:gd name="connsiteX45" fmla="*/ 236510 w 254860"/>
                <a:gd name="connsiteY45" fmla="*/ 153109 h 244361"/>
                <a:gd name="connsiteX46" fmla="*/ 235824 w 254860"/>
                <a:gd name="connsiteY46" fmla="*/ 155167 h 244361"/>
                <a:gd name="connsiteX47" fmla="*/ 234910 w 254860"/>
                <a:gd name="connsiteY47" fmla="*/ 157453 h 244361"/>
                <a:gd name="connsiteX48" fmla="*/ 233995 w 254860"/>
                <a:gd name="connsiteY48" fmla="*/ 159510 h 244361"/>
                <a:gd name="connsiteX49" fmla="*/ 232852 w 254860"/>
                <a:gd name="connsiteY49" fmla="*/ 161796 h 244361"/>
                <a:gd name="connsiteX50" fmla="*/ 231938 w 254860"/>
                <a:gd name="connsiteY50" fmla="*/ 163853 h 244361"/>
                <a:gd name="connsiteX51" fmla="*/ 230566 w 254860"/>
                <a:gd name="connsiteY51" fmla="*/ 166368 h 244361"/>
                <a:gd name="connsiteX52" fmla="*/ 229652 w 254860"/>
                <a:gd name="connsiteY52" fmla="*/ 168197 h 244361"/>
                <a:gd name="connsiteX53" fmla="*/ 228052 w 254860"/>
                <a:gd name="connsiteY53" fmla="*/ 170711 h 244361"/>
                <a:gd name="connsiteX54" fmla="*/ 226909 w 254860"/>
                <a:gd name="connsiteY54" fmla="*/ 172312 h 244361"/>
                <a:gd name="connsiteX55" fmla="*/ 225080 w 254860"/>
                <a:gd name="connsiteY55" fmla="*/ 175055 h 244361"/>
                <a:gd name="connsiteX56" fmla="*/ 224165 w 254860"/>
                <a:gd name="connsiteY56" fmla="*/ 176426 h 244361"/>
                <a:gd name="connsiteX57" fmla="*/ 221194 w 254860"/>
                <a:gd name="connsiteY57" fmla="*/ 180541 h 244361"/>
                <a:gd name="connsiteX58" fmla="*/ 221194 w 254860"/>
                <a:gd name="connsiteY58" fmla="*/ 180541 h 244361"/>
                <a:gd name="connsiteX59" fmla="*/ 218908 w 254860"/>
                <a:gd name="connsiteY59" fmla="*/ 183284 h 244361"/>
                <a:gd name="connsiteX60" fmla="*/ 212278 w 254860"/>
                <a:gd name="connsiteY60" fmla="*/ 191285 h 244361"/>
                <a:gd name="connsiteX61" fmla="*/ 207706 w 254860"/>
                <a:gd name="connsiteY61" fmla="*/ 196543 h 244361"/>
                <a:gd name="connsiteX62" fmla="*/ 202906 w 254860"/>
                <a:gd name="connsiteY62" fmla="*/ 201572 h 244361"/>
                <a:gd name="connsiteX63" fmla="*/ 197876 w 254860"/>
                <a:gd name="connsiteY63" fmla="*/ 206373 h 244361"/>
                <a:gd name="connsiteX64" fmla="*/ 180731 w 254860"/>
                <a:gd name="connsiteY64" fmla="*/ 218717 h 244361"/>
                <a:gd name="connsiteX65" fmla="*/ 178217 w 254860"/>
                <a:gd name="connsiteY65" fmla="*/ 220089 h 244361"/>
                <a:gd name="connsiteX66" fmla="*/ 175702 w 254860"/>
                <a:gd name="connsiteY66" fmla="*/ 221461 h 244361"/>
                <a:gd name="connsiteX67" fmla="*/ 170444 w 254860"/>
                <a:gd name="connsiteY67" fmla="*/ 223747 h 244361"/>
                <a:gd name="connsiteX68" fmla="*/ 165187 w 254860"/>
                <a:gd name="connsiteY68" fmla="*/ 225804 h 244361"/>
                <a:gd name="connsiteX69" fmla="*/ 162443 w 254860"/>
                <a:gd name="connsiteY69" fmla="*/ 226718 h 244361"/>
                <a:gd name="connsiteX70" fmla="*/ 156957 w 254860"/>
                <a:gd name="connsiteY70" fmla="*/ 228090 h 244361"/>
                <a:gd name="connsiteX71" fmla="*/ 148727 w 254860"/>
                <a:gd name="connsiteY71" fmla="*/ 229462 h 244361"/>
                <a:gd name="connsiteX72" fmla="*/ 145984 w 254860"/>
                <a:gd name="connsiteY72" fmla="*/ 229690 h 244361"/>
                <a:gd name="connsiteX73" fmla="*/ 140269 w 254860"/>
                <a:gd name="connsiteY73" fmla="*/ 229919 h 244361"/>
                <a:gd name="connsiteX74" fmla="*/ 137297 w 254860"/>
                <a:gd name="connsiteY74" fmla="*/ 229919 h 244361"/>
                <a:gd name="connsiteX75" fmla="*/ 111466 w 254860"/>
                <a:gd name="connsiteY75" fmla="*/ 227176 h 244361"/>
                <a:gd name="connsiteX76" fmla="*/ 100721 w 254860"/>
                <a:gd name="connsiteY76" fmla="*/ 225118 h 244361"/>
                <a:gd name="connsiteX77" fmla="*/ 87005 w 254860"/>
                <a:gd name="connsiteY77" fmla="*/ 221232 h 244361"/>
                <a:gd name="connsiteX78" fmla="*/ 77176 w 254860"/>
                <a:gd name="connsiteY78" fmla="*/ 217346 h 244361"/>
                <a:gd name="connsiteX79" fmla="*/ 45172 w 254860"/>
                <a:gd name="connsiteY79" fmla="*/ 194714 h 244361"/>
                <a:gd name="connsiteX80" fmla="*/ 35570 w 254860"/>
                <a:gd name="connsiteY80" fmla="*/ 182599 h 244361"/>
                <a:gd name="connsiteX81" fmla="*/ 32827 w 254860"/>
                <a:gd name="connsiteY81" fmla="*/ 178255 h 244361"/>
                <a:gd name="connsiteX82" fmla="*/ 31913 w 254860"/>
                <a:gd name="connsiteY82" fmla="*/ 176655 h 244361"/>
                <a:gd name="connsiteX83" fmla="*/ 30313 w 254860"/>
                <a:gd name="connsiteY83" fmla="*/ 173683 h 244361"/>
                <a:gd name="connsiteX84" fmla="*/ 29170 w 254860"/>
                <a:gd name="connsiteY84" fmla="*/ 171626 h 244361"/>
                <a:gd name="connsiteX85" fmla="*/ 28027 w 254860"/>
                <a:gd name="connsiteY85" fmla="*/ 169111 h 244361"/>
                <a:gd name="connsiteX86" fmla="*/ 26884 w 254860"/>
                <a:gd name="connsiteY86" fmla="*/ 166597 h 244361"/>
                <a:gd name="connsiteX87" fmla="*/ 25969 w 254860"/>
                <a:gd name="connsiteY87" fmla="*/ 164311 h 244361"/>
                <a:gd name="connsiteX88" fmla="*/ 24826 w 254860"/>
                <a:gd name="connsiteY88" fmla="*/ 161567 h 244361"/>
                <a:gd name="connsiteX89" fmla="*/ 24140 w 254860"/>
                <a:gd name="connsiteY89" fmla="*/ 159510 h 244361"/>
                <a:gd name="connsiteX90" fmla="*/ 22997 w 254860"/>
                <a:gd name="connsiteY90" fmla="*/ 156538 h 244361"/>
                <a:gd name="connsiteX91" fmla="*/ 22540 w 254860"/>
                <a:gd name="connsiteY91" fmla="*/ 154709 h 244361"/>
                <a:gd name="connsiteX92" fmla="*/ 21626 w 254860"/>
                <a:gd name="connsiteY92" fmla="*/ 151509 h 244361"/>
                <a:gd name="connsiteX93" fmla="*/ 21169 w 254860"/>
                <a:gd name="connsiteY93" fmla="*/ 150137 h 244361"/>
                <a:gd name="connsiteX94" fmla="*/ 20254 w 254860"/>
                <a:gd name="connsiteY94" fmla="*/ 146480 h 244361"/>
                <a:gd name="connsiteX95" fmla="*/ 20254 w 254860"/>
                <a:gd name="connsiteY95" fmla="*/ 146480 h 244361"/>
                <a:gd name="connsiteX96" fmla="*/ 79690 w 254860"/>
                <a:gd name="connsiteY96" fmla="*/ 29665 h 244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54860" h="244361">
                  <a:moveTo>
                    <a:pt x="32599" y="205687"/>
                  </a:moveTo>
                  <a:cubicBezTo>
                    <a:pt x="61174" y="231976"/>
                    <a:pt x="95006" y="243406"/>
                    <a:pt x="116723" y="244321"/>
                  </a:cubicBezTo>
                  <a:cubicBezTo>
                    <a:pt x="184618" y="245692"/>
                    <a:pt x="231252" y="211631"/>
                    <a:pt x="248397" y="162710"/>
                  </a:cubicBezTo>
                  <a:cubicBezTo>
                    <a:pt x="263713" y="119048"/>
                    <a:pt x="249997" y="80414"/>
                    <a:pt x="226223" y="46353"/>
                  </a:cubicBezTo>
                  <a:cubicBezTo>
                    <a:pt x="203820" y="14120"/>
                    <a:pt x="168387" y="-1882"/>
                    <a:pt x="128611" y="176"/>
                  </a:cubicBezTo>
                  <a:cubicBezTo>
                    <a:pt x="97978" y="1776"/>
                    <a:pt x="70546" y="14120"/>
                    <a:pt x="45172" y="32408"/>
                  </a:cubicBezTo>
                  <a:cubicBezTo>
                    <a:pt x="-15407" y="75842"/>
                    <a:pt x="-10378" y="165911"/>
                    <a:pt x="32599" y="205687"/>
                  </a:cubicBezTo>
                  <a:close/>
                  <a:moveTo>
                    <a:pt x="79690" y="29665"/>
                  </a:moveTo>
                  <a:cubicBezTo>
                    <a:pt x="89749" y="25322"/>
                    <a:pt x="99807" y="21893"/>
                    <a:pt x="110094" y="18921"/>
                  </a:cubicBezTo>
                  <a:cubicBezTo>
                    <a:pt x="148956" y="7491"/>
                    <a:pt x="183475" y="19378"/>
                    <a:pt x="209078" y="46810"/>
                  </a:cubicBezTo>
                  <a:cubicBezTo>
                    <a:pt x="211592" y="49553"/>
                    <a:pt x="213878" y="52297"/>
                    <a:pt x="216164" y="55268"/>
                  </a:cubicBezTo>
                  <a:cubicBezTo>
                    <a:pt x="216164" y="55268"/>
                    <a:pt x="216164" y="55268"/>
                    <a:pt x="216164" y="55268"/>
                  </a:cubicBezTo>
                  <a:cubicBezTo>
                    <a:pt x="217079" y="56411"/>
                    <a:pt x="217765" y="57554"/>
                    <a:pt x="218679" y="58469"/>
                  </a:cubicBezTo>
                  <a:cubicBezTo>
                    <a:pt x="218679" y="58469"/>
                    <a:pt x="218679" y="58469"/>
                    <a:pt x="218679" y="58469"/>
                  </a:cubicBezTo>
                  <a:cubicBezTo>
                    <a:pt x="219593" y="59612"/>
                    <a:pt x="220279" y="60755"/>
                    <a:pt x="220965" y="61898"/>
                  </a:cubicBezTo>
                  <a:cubicBezTo>
                    <a:pt x="220965" y="61898"/>
                    <a:pt x="220965" y="61898"/>
                    <a:pt x="220965" y="61898"/>
                  </a:cubicBezTo>
                  <a:cubicBezTo>
                    <a:pt x="221651" y="63041"/>
                    <a:pt x="222565" y="64184"/>
                    <a:pt x="223251" y="65327"/>
                  </a:cubicBezTo>
                  <a:cubicBezTo>
                    <a:pt x="223251" y="65327"/>
                    <a:pt x="223251" y="65327"/>
                    <a:pt x="223251" y="65327"/>
                  </a:cubicBezTo>
                  <a:cubicBezTo>
                    <a:pt x="223937" y="66470"/>
                    <a:pt x="224623" y="67613"/>
                    <a:pt x="225308" y="68984"/>
                  </a:cubicBezTo>
                  <a:cubicBezTo>
                    <a:pt x="225308" y="68984"/>
                    <a:pt x="225308" y="68984"/>
                    <a:pt x="225308" y="68984"/>
                  </a:cubicBezTo>
                  <a:cubicBezTo>
                    <a:pt x="225994" y="70127"/>
                    <a:pt x="226680" y="71499"/>
                    <a:pt x="227366" y="72642"/>
                  </a:cubicBezTo>
                  <a:cubicBezTo>
                    <a:pt x="227366" y="72642"/>
                    <a:pt x="227366" y="72642"/>
                    <a:pt x="227366" y="72642"/>
                  </a:cubicBezTo>
                  <a:cubicBezTo>
                    <a:pt x="232852" y="82700"/>
                    <a:pt x="236738" y="93445"/>
                    <a:pt x="239024" y="104417"/>
                  </a:cubicBezTo>
                  <a:cubicBezTo>
                    <a:pt x="239024" y="104417"/>
                    <a:pt x="239024" y="104646"/>
                    <a:pt x="239024" y="104646"/>
                  </a:cubicBezTo>
                  <a:cubicBezTo>
                    <a:pt x="239253" y="105789"/>
                    <a:pt x="239482" y="106932"/>
                    <a:pt x="239710" y="108075"/>
                  </a:cubicBezTo>
                  <a:cubicBezTo>
                    <a:pt x="239710" y="108304"/>
                    <a:pt x="239939" y="108761"/>
                    <a:pt x="239939" y="108989"/>
                  </a:cubicBezTo>
                  <a:cubicBezTo>
                    <a:pt x="240167" y="109904"/>
                    <a:pt x="240167" y="111047"/>
                    <a:pt x="240396" y="111961"/>
                  </a:cubicBezTo>
                  <a:cubicBezTo>
                    <a:pt x="240396" y="112418"/>
                    <a:pt x="240625" y="112876"/>
                    <a:pt x="240625" y="113333"/>
                  </a:cubicBezTo>
                  <a:cubicBezTo>
                    <a:pt x="240625" y="114247"/>
                    <a:pt x="240853" y="115162"/>
                    <a:pt x="240853" y="116076"/>
                  </a:cubicBezTo>
                  <a:cubicBezTo>
                    <a:pt x="240853" y="116533"/>
                    <a:pt x="240853" y="117219"/>
                    <a:pt x="241082" y="117676"/>
                  </a:cubicBezTo>
                  <a:cubicBezTo>
                    <a:pt x="241082" y="118591"/>
                    <a:pt x="241082" y="119505"/>
                    <a:pt x="241310" y="120191"/>
                  </a:cubicBezTo>
                  <a:cubicBezTo>
                    <a:pt x="241310" y="120877"/>
                    <a:pt x="241310" y="121334"/>
                    <a:pt x="241310" y="122020"/>
                  </a:cubicBezTo>
                  <a:cubicBezTo>
                    <a:pt x="241310" y="122934"/>
                    <a:pt x="241310" y="123620"/>
                    <a:pt x="241310" y="124534"/>
                  </a:cubicBezTo>
                  <a:cubicBezTo>
                    <a:pt x="241310" y="125220"/>
                    <a:pt x="241310" y="125906"/>
                    <a:pt x="241310" y="126592"/>
                  </a:cubicBezTo>
                  <a:cubicBezTo>
                    <a:pt x="241310" y="127277"/>
                    <a:pt x="241310" y="128192"/>
                    <a:pt x="241310" y="128878"/>
                  </a:cubicBezTo>
                  <a:cubicBezTo>
                    <a:pt x="241310" y="129563"/>
                    <a:pt x="241310" y="130249"/>
                    <a:pt x="241082" y="130935"/>
                  </a:cubicBezTo>
                  <a:cubicBezTo>
                    <a:pt x="241082" y="131621"/>
                    <a:pt x="240853" y="132535"/>
                    <a:pt x="240853" y="133221"/>
                  </a:cubicBezTo>
                  <a:cubicBezTo>
                    <a:pt x="240853" y="133907"/>
                    <a:pt x="240625" y="134593"/>
                    <a:pt x="240625" y="135278"/>
                  </a:cubicBezTo>
                  <a:cubicBezTo>
                    <a:pt x="240625" y="135964"/>
                    <a:pt x="240396" y="136879"/>
                    <a:pt x="240396" y="137564"/>
                  </a:cubicBezTo>
                  <a:cubicBezTo>
                    <a:pt x="240396" y="138250"/>
                    <a:pt x="240167" y="138936"/>
                    <a:pt x="239939" y="139850"/>
                  </a:cubicBezTo>
                  <a:cubicBezTo>
                    <a:pt x="239710" y="140536"/>
                    <a:pt x="239710" y="141222"/>
                    <a:pt x="239482" y="142136"/>
                  </a:cubicBezTo>
                  <a:cubicBezTo>
                    <a:pt x="239253" y="142822"/>
                    <a:pt x="239253" y="143508"/>
                    <a:pt x="239024" y="144422"/>
                  </a:cubicBezTo>
                  <a:cubicBezTo>
                    <a:pt x="238796" y="145108"/>
                    <a:pt x="238796" y="145794"/>
                    <a:pt x="238567" y="146480"/>
                  </a:cubicBezTo>
                  <a:cubicBezTo>
                    <a:pt x="238339" y="147166"/>
                    <a:pt x="238110" y="148080"/>
                    <a:pt x="237881" y="148766"/>
                  </a:cubicBezTo>
                  <a:cubicBezTo>
                    <a:pt x="237653" y="149452"/>
                    <a:pt x="237424" y="150137"/>
                    <a:pt x="237196" y="150823"/>
                  </a:cubicBezTo>
                  <a:cubicBezTo>
                    <a:pt x="236967" y="151509"/>
                    <a:pt x="236738" y="152423"/>
                    <a:pt x="236510" y="153109"/>
                  </a:cubicBezTo>
                  <a:cubicBezTo>
                    <a:pt x="236281" y="153795"/>
                    <a:pt x="236053" y="154481"/>
                    <a:pt x="235824" y="155167"/>
                  </a:cubicBezTo>
                  <a:cubicBezTo>
                    <a:pt x="235595" y="155852"/>
                    <a:pt x="235138" y="156767"/>
                    <a:pt x="234910" y="157453"/>
                  </a:cubicBezTo>
                  <a:cubicBezTo>
                    <a:pt x="234681" y="158138"/>
                    <a:pt x="234452" y="158824"/>
                    <a:pt x="233995" y="159510"/>
                  </a:cubicBezTo>
                  <a:cubicBezTo>
                    <a:pt x="233538" y="160196"/>
                    <a:pt x="233309" y="161110"/>
                    <a:pt x="232852" y="161796"/>
                  </a:cubicBezTo>
                  <a:cubicBezTo>
                    <a:pt x="232624" y="162482"/>
                    <a:pt x="232166" y="163168"/>
                    <a:pt x="231938" y="163853"/>
                  </a:cubicBezTo>
                  <a:cubicBezTo>
                    <a:pt x="231481" y="164768"/>
                    <a:pt x="231023" y="165454"/>
                    <a:pt x="230566" y="166368"/>
                  </a:cubicBezTo>
                  <a:cubicBezTo>
                    <a:pt x="230338" y="167054"/>
                    <a:pt x="229880" y="167511"/>
                    <a:pt x="229652" y="168197"/>
                  </a:cubicBezTo>
                  <a:cubicBezTo>
                    <a:pt x="229195" y="169111"/>
                    <a:pt x="228737" y="169797"/>
                    <a:pt x="228052" y="170711"/>
                  </a:cubicBezTo>
                  <a:cubicBezTo>
                    <a:pt x="227594" y="171169"/>
                    <a:pt x="227366" y="171854"/>
                    <a:pt x="226909" y="172312"/>
                  </a:cubicBezTo>
                  <a:cubicBezTo>
                    <a:pt x="226223" y="173226"/>
                    <a:pt x="225766" y="174140"/>
                    <a:pt x="225080" y="175055"/>
                  </a:cubicBezTo>
                  <a:cubicBezTo>
                    <a:pt x="224851" y="175512"/>
                    <a:pt x="224394" y="175969"/>
                    <a:pt x="224165" y="176426"/>
                  </a:cubicBezTo>
                  <a:cubicBezTo>
                    <a:pt x="223251" y="177798"/>
                    <a:pt x="222108" y="179170"/>
                    <a:pt x="221194" y="180541"/>
                  </a:cubicBezTo>
                  <a:cubicBezTo>
                    <a:pt x="221194" y="180541"/>
                    <a:pt x="221194" y="180541"/>
                    <a:pt x="221194" y="180541"/>
                  </a:cubicBezTo>
                  <a:cubicBezTo>
                    <a:pt x="220508" y="181456"/>
                    <a:pt x="219822" y="182370"/>
                    <a:pt x="218908" y="183284"/>
                  </a:cubicBezTo>
                  <a:cubicBezTo>
                    <a:pt x="216622" y="186028"/>
                    <a:pt x="214564" y="188771"/>
                    <a:pt x="212278" y="191285"/>
                  </a:cubicBezTo>
                  <a:cubicBezTo>
                    <a:pt x="210678" y="193114"/>
                    <a:pt x="209306" y="194714"/>
                    <a:pt x="207706" y="196543"/>
                  </a:cubicBezTo>
                  <a:cubicBezTo>
                    <a:pt x="206106" y="198143"/>
                    <a:pt x="204506" y="199972"/>
                    <a:pt x="202906" y="201572"/>
                  </a:cubicBezTo>
                  <a:cubicBezTo>
                    <a:pt x="201305" y="203173"/>
                    <a:pt x="199477" y="204773"/>
                    <a:pt x="197876" y="206373"/>
                  </a:cubicBezTo>
                  <a:cubicBezTo>
                    <a:pt x="192619" y="210945"/>
                    <a:pt x="186904" y="215060"/>
                    <a:pt x="180731" y="218717"/>
                  </a:cubicBezTo>
                  <a:cubicBezTo>
                    <a:pt x="179817" y="219175"/>
                    <a:pt x="179131" y="219632"/>
                    <a:pt x="178217" y="220089"/>
                  </a:cubicBezTo>
                  <a:cubicBezTo>
                    <a:pt x="177302" y="220546"/>
                    <a:pt x="176388" y="221003"/>
                    <a:pt x="175702" y="221461"/>
                  </a:cubicBezTo>
                  <a:cubicBezTo>
                    <a:pt x="173873" y="222375"/>
                    <a:pt x="172273" y="223061"/>
                    <a:pt x="170444" y="223747"/>
                  </a:cubicBezTo>
                  <a:cubicBezTo>
                    <a:pt x="168616" y="224432"/>
                    <a:pt x="167015" y="225118"/>
                    <a:pt x="165187" y="225804"/>
                  </a:cubicBezTo>
                  <a:cubicBezTo>
                    <a:pt x="164272" y="226033"/>
                    <a:pt x="163358" y="226490"/>
                    <a:pt x="162443" y="226718"/>
                  </a:cubicBezTo>
                  <a:cubicBezTo>
                    <a:pt x="160615" y="227176"/>
                    <a:pt x="158786" y="227633"/>
                    <a:pt x="156957" y="228090"/>
                  </a:cubicBezTo>
                  <a:cubicBezTo>
                    <a:pt x="154214" y="228776"/>
                    <a:pt x="151471" y="229233"/>
                    <a:pt x="148727" y="229462"/>
                  </a:cubicBezTo>
                  <a:cubicBezTo>
                    <a:pt x="147813" y="229462"/>
                    <a:pt x="146899" y="229690"/>
                    <a:pt x="145984" y="229690"/>
                  </a:cubicBezTo>
                  <a:cubicBezTo>
                    <a:pt x="144155" y="229919"/>
                    <a:pt x="142098" y="229919"/>
                    <a:pt x="140269" y="229919"/>
                  </a:cubicBezTo>
                  <a:cubicBezTo>
                    <a:pt x="139355" y="229919"/>
                    <a:pt x="138440" y="229919"/>
                    <a:pt x="137297" y="229919"/>
                  </a:cubicBezTo>
                  <a:cubicBezTo>
                    <a:pt x="128611" y="229462"/>
                    <a:pt x="119924" y="228547"/>
                    <a:pt x="111466" y="227176"/>
                  </a:cubicBezTo>
                  <a:cubicBezTo>
                    <a:pt x="107808" y="226490"/>
                    <a:pt x="104379" y="225804"/>
                    <a:pt x="100721" y="225118"/>
                  </a:cubicBezTo>
                  <a:cubicBezTo>
                    <a:pt x="95921" y="223975"/>
                    <a:pt x="91349" y="222832"/>
                    <a:pt x="87005" y="221232"/>
                  </a:cubicBezTo>
                  <a:cubicBezTo>
                    <a:pt x="83576" y="220089"/>
                    <a:pt x="80376" y="218717"/>
                    <a:pt x="77176" y="217346"/>
                  </a:cubicBezTo>
                  <a:cubicBezTo>
                    <a:pt x="65288" y="212088"/>
                    <a:pt x="54544" y="204773"/>
                    <a:pt x="45172" y="194714"/>
                  </a:cubicBezTo>
                  <a:cubicBezTo>
                    <a:pt x="41743" y="191057"/>
                    <a:pt x="38542" y="186942"/>
                    <a:pt x="35570" y="182599"/>
                  </a:cubicBezTo>
                  <a:cubicBezTo>
                    <a:pt x="34656" y="181227"/>
                    <a:pt x="33742" y="179627"/>
                    <a:pt x="32827" y="178255"/>
                  </a:cubicBezTo>
                  <a:cubicBezTo>
                    <a:pt x="32599" y="177798"/>
                    <a:pt x="32141" y="177112"/>
                    <a:pt x="31913" y="176655"/>
                  </a:cubicBezTo>
                  <a:cubicBezTo>
                    <a:pt x="31456" y="175741"/>
                    <a:pt x="30770" y="174826"/>
                    <a:pt x="30313" y="173683"/>
                  </a:cubicBezTo>
                  <a:cubicBezTo>
                    <a:pt x="29855" y="172997"/>
                    <a:pt x="29627" y="172312"/>
                    <a:pt x="29170" y="171626"/>
                  </a:cubicBezTo>
                  <a:cubicBezTo>
                    <a:pt x="28712" y="170711"/>
                    <a:pt x="28255" y="170026"/>
                    <a:pt x="28027" y="169111"/>
                  </a:cubicBezTo>
                  <a:cubicBezTo>
                    <a:pt x="27569" y="168197"/>
                    <a:pt x="27341" y="167511"/>
                    <a:pt x="26884" y="166597"/>
                  </a:cubicBezTo>
                  <a:cubicBezTo>
                    <a:pt x="26655" y="165911"/>
                    <a:pt x="26198" y="165225"/>
                    <a:pt x="25969" y="164311"/>
                  </a:cubicBezTo>
                  <a:cubicBezTo>
                    <a:pt x="25512" y="163396"/>
                    <a:pt x="25283" y="162482"/>
                    <a:pt x="24826" y="161567"/>
                  </a:cubicBezTo>
                  <a:cubicBezTo>
                    <a:pt x="24598" y="160882"/>
                    <a:pt x="24369" y="160196"/>
                    <a:pt x="24140" y="159510"/>
                  </a:cubicBezTo>
                  <a:cubicBezTo>
                    <a:pt x="23683" y="158596"/>
                    <a:pt x="23455" y="157453"/>
                    <a:pt x="22997" y="156538"/>
                  </a:cubicBezTo>
                  <a:cubicBezTo>
                    <a:pt x="22769" y="155852"/>
                    <a:pt x="22540" y="155395"/>
                    <a:pt x="22540" y="154709"/>
                  </a:cubicBezTo>
                  <a:cubicBezTo>
                    <a:pt x="22083" y="153566"/>
                    <a:pt x="21854" y="152652"/>
                    <a:pt x="21626" y="151509"/>
                  </a:cubicBezTo>
                  <a:cubicBezTo>
                    <a:pt x="21397" y="151052"/>
                    <a:pt x="21397" y="150595"/>
                    <a:pt x="21169" y="150137"/>
                  </a:cubicBezTo>
                  <a:cubicBezTo>
                    <a:pt x="20940" y="148994"/>
                    <a:pt x="20483" y="147623"/>
                    <a:pt x="20254" y="146480"/>
                  </a:cubicBezTo>
                  <a:cubicBezTo>
                    <a:pt x="20254" y="146480"/>
                    <a:pt x="20254" y="146480"/>
                    <a:pt x="20254" y="146480"/>
                  </a:cubicBezTo>
                  <a:cubicBezTo>
                    <a:pt x="8824" y="102817"/>
                    <a:pt x="25741" y="52982"/>
                    <a:pt x="79690" y="29665"/>
                  </a:cubicBezTo>
                  <a:close/>
                </a:path>
              </a:pathLst>
            </a:custGeom>
            <a:solidFill>
              <a:srgbClr val="000000"/>
            </a:solidFill>
            <a:ln w="2286" cap="flat">
              <a:noFill/>
              <a:prstDash val="solid"/>
              <a:miter/>
            </a:ln>
          </p:spPr>
          <p:txBody>
            <a:bodyPr rtlCol="0" anchor="ctr"/>
            <a:lstStyle/>
            <a:p>
              <a:endParaRPr lang="en-US"/>
            </a:p>
          </p:txBody>
        </p:sp>
        <p:sp>
          <p:nvSpPr>
            <p:cNvPr id="2123" name="Freeform 2115">
              <a:extLst>
                <a:ext uri="{FF2B5EF4-FFF2-40B4-BE49-F238E27FC236}">
                  <a16:creationId xmlns:a16="http://schemas.microsoft.com/office/drawing/2014/main" id="{2DAE68B6-CF39-D36A-B3C8-7E5E2113D0C0}"/>
                </a:ext>
              </a:extLst>
            </p:cNvPr>
            <p:cNvSpPr/>
            <p:nvPr/>
          </p:nvSpPr>
          <p:spPr>
            <a:xfrm>
              <a:off x="3520742" y="4420040"/>
              <a:ext cx="61794" cy="177791"/>
            </a:xfrm>
            <a:custGeom>
              <a:avLst/>
              <a:gdLst>
                <a:gd name="connsiteX0" fmla="*/ 14838 w 61794"/>
                <a:gd name="connsiteY0" fmla="*/ 3370 h 177791"/>
                <a:gd name="connsiteX1" fmla="*/ 1807 w 61794"/>
                <a:gd name="connsiteY1" fmla="*/ 3370 h 177791"/>
                <a:gd name="connsiteX2" fmla="*/ 3408 w 61794"/>
                <a:gd name="connsiteY2" fmla="*/ 14800 h 177791"/>
                <a:gd name="connsiteX3" fmla="*/ 18038 w 61794"/>
                <a:gd name="connsiteY3" fmla="*/ 30573 h 177791"/>
                <a:gd name="connsiteX4" fmla="*/ 36326 w 61794"/>
                <a:gd name="connsiteY4" fmla="*/ 151731 h 177791"/>
                <a:gd name="connsiteX5" fmla="*/ 26496 w 61794"/>
                <a:gd name="connsiteY5" fmla="*/ 177792 h 177791"/>
                <a:gd name="connsiteX6" fmla="*/ 31525 w 61794"/>
                <a:gd name="connsiteY6" fmla="*/ 176420 h 177791"/>
                <a:gd name="connsiteX7" fmla="*/ 49585 w 61794"/>
                <a:gd name="connsiteY7" fmla="*/ 52290 h 177791"/>
                <a:gd name="connsiteX8" fmla="*/ 14838 w 61794"/>
                <a:gd name="connsiteY8" fmla="*/ 3370 h 17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94" h="177791">
                  <a:moveTo>
                    <a:pt x="14838" y="3370"/>
                  </a:moveTo>
                  <a:cubicBezTo>
                    <a:pt x="10723" y="-288"/>
                    <a:pt x="5922" y="-1888"/>
                    <a:pt x="1807" y="3370"/>
                  </a:cubicBezTo>
                  <a:cubicBezTo>
                    <a:pt x="-1393" y="7485"/>
                    <a:pt x="-21" y="11371"/>
                    <a:pt x="3408" y="14800"/>
                  </a:cubicBezTo>
                  <a:cubicBezTo>
                    <a:pt x="8437" y="20058"/>
                    <a:pt x="13923" y="24858"/>
                    <a:pt x="18038" y="30573"/>
                  </a:cubicBezTo>
                  <a:cubicBezTo>
                    <a:pt x="45470" y="67606"/>
                    <a:pt x="56900" y="107154"/>
                    <a:pt x="36326" y="151731"/>
                  </a:cubicBezTo>
                  <a:cubicBezTo>
                    <a:pt x="32668" y="159961"/>
                    <a:pt x="26953" y="167505"/>
                    <a:pt x="26496" y="177792"/>
                  </a:cubicBezTo>
                  <a:cubicBezTo>
                    <a:pt x="29239" y="177106"/>
                    <a:pt x="30840" y="177106"/>
                    <a:pt x="31525" y="176420"/>
                  </a:cubicBezTo>
                  <a:cubicBezTo>
                    <a:pt x="65815" y="139158"/>
                    <a:pt x="69702" y="97096"/>
                    <a:pt x="49585" y="52290"/>
                  </a:cubicBezTo>
                  <a:cubicBezTo>
                    <a:pt x="41584" y="33774"/>
                    <a:pt x="29925" y="17086"/>
                    <a:pt x="14838" y="3370"/>
                  </a:cubicBezTo>
                  <a:close/>
                </a:path>
              </a:pathLst>
            </a:custGeom>
            <a:solidFill>
              <a:srgbClr val="000000"/>
            </a:solidFill>
            <a:ln w="2286" cap="flat">
              <a:noFill/>
              <a:prstDash val="solid"/>
              <a:miter/>
            </a:ln>
          </p:spPr>
          <p:txBody>
            <a:bodyPr rtlCol="0" anchor="ctr"/>
            <a:lstStyle/>
            <a:p>
              <a:endParaRPr lang="en-US"/>
            </a:p>
          </p:txBody>
        </p:sp>
        <p:sp>
          <p:nvSpPr>
            <p:cNvPr id="2124" name="Freeform 2116">
              <a:extLst>
                <a:ext uri="{FF2B5EF4-FFF2-40B4-BE49-F238E27FC236}">
                  <a16:creationId xmlns:a16="http://schemas.microsoft.com/office/drawing/2014/main" id="{265C6E5E-20C1-0AE5-FE15-A3F329F61F6B}"/>
                </a:ext>
              </a:extLst>
            </p:cNvPr>
            <p:cNvSpPr/>
            <p:nvPr/>
          </p:nvSpPr>
          <p:spPr>
            <a:xfrm>
              <a:off x="3311659" y="5243155"/>
              <a:ext cx="163798" cy="24434"/>
            </a:xfrm>
            <a:custGeom>
              <a:avLst/>
              <a:gdLst>
                <a:gd name="connsiteX0" fmla="*/ 5379 w 163798"/>
                <a:gd name="connsiteY0" fmla="*/ 14645 h 24434"/>
                <a:gd name="connsiteX1" fmla="*/ 26182 w 163798"/>
                <a:gd name="connsiteY1" fmla="*/ 19674 h 24434"/>
                <a:gd name="connsiteX2" fmla="*/ 60700 w 163798"/>
                <a:gd name="connsiteY2" fmla="*/ 22646 h 24434"/>
                <a:gd name="connsiteX3" fmla="*/ 163799 w 163798"/>
                <a:gd name="connsiteY3" fmla="*/ 17160 h 24434"/>
                <a:gd name="connsiteX4" fmla="*/ 139110 w 163798"/>
                <a:gd name="connsiteY4" fmla="*/ 10302 h 24434"/>
                <a:gd name="connsiteX5" fmla="*/ 9951 w 163798"/>
                <a:gd name="connsiteY5" fmla="*/ 243 h 24434"/>
                <a:gd name="connsiteX6" fmla="*/ 121 w 163798"/>
                <a:gd name="connsiteY6" fmla="*/ 6187 h 24434"/>
                <a:gd name="connsiteX7" fmla="*/ 5379 w 163798"/>
                <a:gd name="connsiteY7" fmla="*/ 14645 h 24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798" h="24434">
                  <a:moveTo>
                    <a:pt x="5379" y="14645"/>
                  </a:moveTo>
                  <a:cubicBezTo>
                    <a:pt x="12237" y="16931"/>
                    <a:pt x="18866" y="19903"/>
                    <a:pt x="26182" y="19674"/>
                  </a:cubicBezTo>
                  <a:cubicBezTo>
                    <a:pt x="37840" y="19446"/>
                    <a:pt x="49042" y="21732"/>
                    <a:pt x="60700" y="22646"/>
                  </a:cubicBezTo>
                  <a:cubicBezTo>
                    <a:pt x="95219" y="25161"/>
                    <a:pt x="129509" y="26304"/>
                    <a:pt x="163799" y="17160"/>
                  </a:cubicBezTo>
                  <a:cubicBezTo>
                    <a:pt x="155798" y="12588"/>
                    <a:pt x="147797" y="10759"/>
                    <a:pt x="139110" y="10302"/>
                  </a:cubicBezTo>
                  <a:cubicBezTo>
                    <a:pt x="96133" y="7787"/>
                    <a:pt x="52699" y="9387"/>
                    <a:pt x="9951" y="243"/>
                  </a:cubicBezTo>
                  <a:cubicBezTo>
                    <a:pt x="5150" y="-671"/>
                    <a:pt x="1264" y="929"/>
                    <a:pt x="121" y="6187"/>
                  </a:cubicBezTo>
                  <a:cubicBezTo>
                    <a:pt x="-565" y="10302"/>
                    <a:pt x="1721" y="13273"/>
                    <a:pt x="5379" y="14645"/>
                  </a:cubicBezTo>
                  <a:close/>
                </a:path>
              </a:pathLst>
            </a:custGeom>
            <a:solidFill>
              <a:srgbClr val="000000"/>
            </a:solidFill>
            <a:ln w="2286" cap="flat">
              <a:noFill/>
              <a:prstDash val="solid"/>
              <a:miter/>
            </a:ln>
          </p:spPr>
          <p:txBody>
            <a:bodyPr rtlCol="0" anchor="ctr"/>
            <a:lstStyle/>
            <a:p>
              <a:endParaRPr lang="en-US"/>
            </a:p>
          </p:txBody>
        </p:sp>
        <p:sp>
          <p:nvSpPr>
            <p:cNvPr id="2125" name="Freeform 2117">
              <a:extLst>
                <a:ext uri="{FF2B5EF4-FFF2-40B4-BE49-F238E27FC236}">
                  <a16:creationId xmlns:a16="http://schemas.microsoft.com/office/drawing/2014/main" id="{2388D55A-738B-DD92-48AC-2CFFF90D7FAF}"/>
                </a:ext>
              </a:extLst>
            </p:cNvPr>
            <p:cNvSpPr/>
            <p:nvPr/>
          </p:nvSpPr>
          <p:spPr>
            <a:xfrm>
              <a:off x="2475847" y="4854951"/>
              <a:ext cx="44748" cy="134471"/>
            </a:xfrm>
            <a:custGeom>
              <a:avLst/>
              <a:gdLst>
                <a:gd name="connsiteX0" fmla="*/ 44749 w 44748"/>
                <a:gd name="connsiteY0" fmla="*/ 134472 h 134471"/>
                <a:gd name="connsiteX1" fmla="*/ 40634 w 44748"/>
                <a:gd name="connsiteY1" fmla="*/ 124642 h 134471"/>
                <a:gd name="connsiteX2" fmla="*/ 27604 w 44748"/>
                <a:gd name="connsiteY2" fmla="*/ 12171 h 134471"/>
                <a:gd name="connsiteX3" fmla="*/ 25318 w 44748"/>
                <a:gd name="connsiteY3" fmla="*/ 1198 h 134471"/>
                <a:gd name="connsiteX4" fmla="*/ 11830 w 44748"/>
                <a:gd name="connsiteY4" fmla="*/ 7370 h 134471"/>
                <a:gd name="connsiteX5" fmla="*/ 1772 w 44748"/>
                <a:gd name="connsiteY5" fmla="*/ 81208 h 134471"/>
                <a:gd name="connsiteX6" fmla="*/ 44749 w 44748"/>
                <a:gd name="connsiteY6" fmla="*/ 134472 h 13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8" h="134471">
                  <a:moveTo>
                    <a:pt x="44749" y="134472"/>
                  </a:moveTo>
                  <a:cubicBezTo>
                    <a:pt x="42234" y="128299"/>
                    <a:pt x="41777" y="126242"/>
                    <a:pt x="40634" y="124642"/>
                  </a:cubicBezTo>
                  <a:cubicBezTo>
                    <a:pt x="12973" y="89895"/>
                    <a:pt x="7030" y="52404"/>
                    <a:pt x="27604" y="12171"/>
                  </a:cubicBezTo>
                  <a:cubicBezTo>
                    <a:pt x="29890" y="7599"/>
                    <a:pt x="30118" y="3484"/>
                    <a:pt x="25318" y="1198"/>
                  </a:cubicBezTo>
                  <a:cubicBezTo>
                    <a:pt x="18917" y="-1774"/>
                    <a:pt x="14345" y="969"/>
                    <a:pt x="11830" y="7370"/>
                  </a:cubicBezTo>
                  <a:cubicBezTo>
                    <a:pt x="2458" y="31144"/>
                    <a:pt x="-3029" y="55833"/>
                    <a:pt x="1772" y="81208"/>
                  </a:cubicBezTo>
                  <a:cubicBezTo>
                    <a:pt x="6115" y="104296"/>
                    <a:pt x="15945" y="124413"/>
                    <a:pt x="44749" y="134472"/>
                  </a:cubicBezTo>
                  <a:close/>
                </a:path>
              </a:pathLst>
            </a:custGeom>
            <a:solidFill>
              <a:srgbClr val="000000"/>
            </a:solidFill>
            <a:ln w="2286" cap="flat">
              <a:noFill/>
              <a:prstDash val="solid"/>
              <a:miter/>
            </a:ln>
          </p:spPr>
          <p:txBody>
            <a:bodyPr rtlCol="0" anchor="ctr"/>
            <a:lstStyle/>
            <a:p>
              <a:endParaRPr lang="en-US"/>
            </a:p>
          </p:txBody>
        </p:sp>
        <p:sp>
          <p:nvSpPr>
            <p:cNvPr id="2126" name="Freeform 2118">
              <a:extLst>
                <a:ext uri="{FF2B5EF4-FFF2-40B4-BE49-F238E27FC236}">
                  <a16:creationId xmlns:a16="http://schemas.microsoft.com/office/drawing/2014/main" id="{067D1EB7-4EC0-B840-E59C-608BADACC5B0}"/>
                </a:ext>
              </a:extLst>
            </p:cNvPr>
            <p:cNvSpPr/>
            <p:nvPr/>
          </p:nvSpPr>
          <p:spPr>
            <a:xfrm>
              <a:off x="3000416" y="5248579"/>
              <a:ext cx="117053" cy="18821"/>
            </a:xfrm>
            <a:custGeom>
              <a:avLst/>
              <a:gdLst>
                <a:gd name="connsiteX0" fmla="*/ 5954 w 117053"/>
                <a:gd name="connsiteY0" fmla="*/ 76 h 18821"/>
                <a:gd name="connsiteX1" fmla="*/ 11 w 117053"/>
                <a:gd name="connsiteY1" fmla="*/ 4877 h 18821"/>
                <a:gd name="connsiteX2" fmla="*/ 6412 w 117053"/>
                <a:gd name="connsiteY2" fmla="*/ 12420 h 18821"/>
                <a:gd name="connsiteX3" fmla="*/ 51217 w 117053"/>
                <a:gd name="connsiteY3" fmla="*/ 18821 h 18821"/>
                <a:gd name="connsiteX4" fmla="*/ 117054 w 117053"/>
                <a:gd name="connsiteY4" fmla="*/ 13563 h 18821"/>
                <a:gd name="connsiteX5" fmla="*/ 115454 w 117053"/>
                <a:gd name="connsiteY5" fmla="*/ 10363 h 18821"/>
                <a:gd name="connsiteX6" fmla="*/ 5954 w 117053"/>
                <a:gd name="connsiteY6" fmla="*/ 76 h 1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053" h="18821">
                  <a:moveTo>
                    <a:pt x="5954" y="76"/>
                  </a:moveTo>
                  <a:cubicBezTo>
                    <a:pt x="3211" y="-381"/>
                    <a:pt x="239" y="1219"/>
                    <a:pt x="11" y="4877"/>
                  </a:cubicBezTo>
                  <a:cubicBezTo>
                    <a:pt x="-218" y="9220"/>
                    <a:pt x="3211" y="11506"/>
                    <a:pt x="6412" y="12420"/>
                  </a:cubicBezTo>
                  <a:cubicBezTo>
                    <a:pt x="21042" y="16078"/>
                    <a:pt x="35901" y="18821"/>
                    <a:pt x="51217" y="18821"/>
                  </a:cubicBezTo>
                  <a:cubicBezTo>
                    <a:pt x="72706" y="18821"/>
                    <a:pt x="94194" y="16307"/>
                    <a:pt x="117054" y="13563"/>
                  </a:cubicBezTo>
                  <a:cubicBezTo>
                    <a:pt x="115911" y="11506"/>
                    <a:pt x="115911" y="10363"/>
                    <a:pt x="115454" y="10363"/>
                  </a:cubicBezTo>
                  <a:cubicBezTo>
                    <a:pt x="79564" y="-610"/>
                    <a:pt x="42302" y="5562"/>
                    <a:pt x="5954" y="76"/>
                  </a:cubicBezTo>
                  <a:close/>
                </a:path>
              </a:pathLst>
            </a:custGeom>
            <a:solidFill>
              <a:srgbClr val="000000"/>
            </a:solidFill>
            <a:ln w="2286" cap="flat">
              <a:noFill/>
              <a:prstDash val="solid"/>
              <a:miter/>
            </a:ln>
          </p:spPr>
          <p:txBody>
            <a:bodyPr rtlCol="0" anchor="ctr"/>
            <a:lstStyle/>
            <a:p>
              <a:endParaRPr lang="en-US"/>
            </a:p>
          </p:txBody>
        </p:sp>
        <p:sp>
          <p:nvSpPr>
            <p:cNvPr id="2127" name="Freeform 2119">
              <a:extLst>
                <a:ext uri="{FF2B5EF4-FFF2-40B4-BE49-F238E27FC236}">
                  <a16:creationId xmlns:a16="http://schemas.microsoft.com/office/drawing/2014/main" id="{20D295E1-C6F6-FA2B-8503-4ED3DCF2A45B}"/>
                </a:ext>
              </a:extLst>
            </p:cNvPr>
            <p:cNvSpPr/>
            <p:nvPr/>
          </p:nvSpPr>
          <p:spPr>
            <a:xfrm>
              <a:off x="2473961" y="5224538"/>
              <a:ext cx="86182" cy="17633"/>
            </a:xfrm>
            <a:custGeom>
              <a:avLst/>
              <a:gdLst>
                <a:gd name="connsiteX0" fmla="*/ 7087 w 86182"/>
                <a:gd name="connsiteY0" fmla="*/ 13373 h 17633"/>
                <a:gd name="connsiteX1" fmla="*/ 86182 w 86182"/>
                <a:gd name="connsiteY1" fmla="*/ 9030 h 17633"/>
                <a:gd name="connsiteX2" fmla="*/ 70409 w 86182"/>
                <a:gd name="connsiteY2" fmla="*/ 3086 h 17633"/>
                <a:gd name="connsiteX3" fmla="*/ 16459 w 86182"/>
                <a:gd name="connsiteY3" fmla="*/ 343 h 17633"/>
                <a:gd name="connsiteX4" fmla="*/ 7772 w 86182"/>
                <a:gd name="connsiteY4" fmla="*/ 343 h 17633"/>
                <a:gd name="connsiteX5" fmla="*/ 0 w 86182"/>
                <a:gd name="connsiteY5" fmla="*/ 6515 h 17633"/>
                <a:gd name="connsiteX6" fmla="*/ 7087 w 86182"/>
                <a:gd name="connsiteY6" fmla="*/ 13373 h 1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182" h="17633">
                  <a:moveTo>
                    <a:pt x="7087" y="13373"/>
                  </a:moveTo>
                  <a:cubicBezTo>
                    <a:pt x="33376" y="17945"/>
                    <a:pt x="59436" y="21603"/>
                    <a:pt x="86182" y="9030"/>
                  </a:cubicBezTo>
                  <a:cubicBezTo>
                    <a:pt x="80696" y="1486"/>
                    <a:pt x="75209" y="2858"/>
                    <a:pt x="70409" y="3086"/>
                  </a:cubicBezTo>
                  <a:cubicBezTo>
                    <a:pt x="52349" y="3543"/>
                    <a:pt x="34290" y="3772"/>
                    <a:pt x="16459" y="343"/>
                  </a:cubicBezTo>
                  <a:cubicBezTo>
                    <a:pt x="13716" y="-114"/>
                    <a:pt x="10744" y="-114"/>
                    <a:pt x="7772" y="343"/>
                  </a:cubicBezTo>
                  <a:cubicBezTo>
                    <a:pt x="4115" y="800"/>
                    <a:pt x="457" y="2172"/>
                    <a:pt x="0" y="6515"/>
                  </a:cubicBezTo>
                  <a:cubicBezTo>
                    <a:pt x="0" y="10630"/>
                    <a:pt x="3429" y="12916"/>
                    <a:pt x="7087" y="13373"/>
                  </a:cubicBezTo>
                  <a:close/>
                </a:path>
              </a:pathLst>
            </a:custGeom>
            <a:solidFill>
              <a:srgbClr val="000000"/>
            </a:solidFill>
            <a:ln w="2286" cap="flat">
              <a:noFill/>
              <a:prstDash val="solid"/>
              <a:miter/>
            </a:ln>
          </p:spPr>
          <p:txBody>
            <a:bodyPr rtlCol="0" anchor="ctr"/>
            <a:lstStyle/>
            <a:p>
              <a:endParaRPr lang="en-US"/>
            </a:p>
          </p:txBody>
        </p:sp>
      </p:grpSp>
      <p:grpSp>
        <p:nvGrpSpPr>
          <p:cNvPr id="2128" name="Graphic 4">
            <a:extLst>
              <a:ext uri="{FF2B5EF4-FFF2-40B4-BE49-F238E27FC236}">
                <a16:creationId xmlns:a16="http://schemas.microsoft.com/office/drawing/2014/main" id="{63478A32-416B-EAD2-FA4E-8EE1397FEBFB}"/>
              </a:ext>
            </a:extLst>
          </p:cNvPr>
          <p:cNvGrpSpPr/>
          <p:nvPr/>
        </p:nvGrpSpPr>
        <p:grpSpPr>
          <a:xfrm>
            <a:off x="8041755" y="2956366"/>
            <a:ext cx="1836900" cy="1491544"/>
            <a:chOff x="7251382" y="4433005"/>
            <a:chExt cx="1836900" cy="1491544"/>
          </a:xfrm>
        </p:grpSpPr>
        <p:sp>
          <p:nvSpPr>
            <p:cNvPr id="2129" name="Freeform 240">
              <a:extLst>
                <a:ext uri="{FF2B5EF4-FFF2-40B4-BE49-F238E27FC236}">
                  <a16:creationId xmlns:a16="http://schemas.microsoft.com/office/drawing/2014/main" id="{328FD0F5-D1FA-7327-2E39-B92C747F6DB5}"/>
                </a:ext>
              </a:extLst>
            </p:cNvPr>
            <p:cNvSpPr/>
            <p:nvPr/>
          </p:nvSpPr>
          <p:spPr>
            <a:xfrm>
              <a:off x="7937182" y="5050155"/>
              <a:ext cx="727710" cy="624839"/>
            </a:xfrm>
            <a:custGeom>
              <a:avLst/>
              <a:gdLst>
                <a:gd name="connsiteX0" fmla="*/ 472440 w 727710"/>
                <a:gd name="connsiteY0" fmla="*/ 200977 h 624839"/>
                <a:gd name="connsiteX1" fmla="*/ 303848 w 727710"/>
                <a:gd name="connsiteY1" fmla="*/ 327660 h 624839"/>
                <a:gd name="connsiteX2" fmla="*/ 10478 w 727710"/>
                <a:gd name="connsiteY2" fmla="*/ 554355 h 624839"/>
                <a:gd name="connsiteX3" fmla="*/ 0 w 727710"/>
                <a:gd name="connsiteY3" fmla="*/ 571500 h 624839"/>
                <a:gd name="connsiteX4" fmla="*/ 1905 w 727710"/>
                <a:gd name="connsiteY4" fmla="*/ 624840 h 624839"/>
                <a:gd name="connsiteX5" fmla="*/ 28575 w 727710"/>
                <a:gd name="connsiteY5" fmla="*/ 609600 h 624839"/>
                <a:gd name="connsiteX6" fmla="*/ 72390 w 727710"/>
                <a:gd name="connsiteY6" fmla="*/ 572452 h 624839"/>
                <a:gd name="connsiteX7" fmla="*/ 332423 w 727710"/>
                <a:gd name="connsiteY7" fmla="*/ 360997 h 624839"/>
                <a:gd name="connsiteX8" fmla="*/ 520065 w 727710"/>
                <a:gd name="connsiteY8" fmla="*/ 204788 h 624839"/>
                <a:gd name="connsiteX9" fmla="*/ 690563 w 727710"/>
                <a:gd name="connsiteY9" fmla="*/ 81915 h 624839"/>
                <a:gd name="connsiteX10" fmla="*/ 727710 w 727710"/>
                <a:gd name="connsiteY10" fmla="*/ 0 h 624839"/>
                <a:gd name="connsiteX11" fmla="*/ 705803 w 727710"/>
                <a:gd name="connsiteY11" fmla="*/ 13335 h 624839"/>
                <a:gd name="connsiteX12" fmla="*/ 472440 w 727710"/>
                <a:gd name="connsiteY12" fmla="*/ 200977 h 62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7710" h="624839">
                  <a:moveTo>
                    <a:pt x="472440" y="200977"/>
                  </a:moveTo>
                  <a:cubicBezTo>
                    <a:pt x="417195" y="243840"/>
                    <a:pt x="360045" y="285750"/>
                    <a:pt x="303848" y="327660"/>
                  </a:cubicBezTo>
                  <a:cubicBezTo>
                    <a:pt x="204788" y="401002"/>
                    <a:pt x="108585" y="479107"/>
                    <a:pt x="10478" y="554355"/>
                  </a:cubicBezTo>
                  <a:cubicBezTo>
                    <a:pt x="4763" y="559118"/>
                    <a:pt x="0" y="563880"/>
                    <a:pt x="0" y="571500"/>
                  </a:cubicBezTo>
                  <a:cubicBezTo>
                    <a:pt x="0" y="588645"/>
                    <a:pt x="953" y="605790"/>
                    <a:pt x="1905" y="624840"/>
                  </a:cubicBezTo>
                  <a:cubicBezTo>
                    <a:pt x="14288" y="621982"/>
                    <a:pt x="20955" y="616268"/>
                    <a:pt x="28575" y="609600"/>
                  </a:cubicBezTo>
                  <a:cubicBezTo>
                    <a:pt x="42863" y="597218"/>
                    <a:pt x="58103" y="584835"/>
                    <a:pt x="72390" y="572452"/>
                  </a:cubicBezTo>
                  <a:cubicBezTo>
                    <a:pt x="160020" y="502920"/>
                    <a:pt x="247650" y="433388"/>
                    <a:pt x="332423" y="360997"/>
                  </a:cubicBezTo>
                  <a:cubicBezTo>
                    <a:pt x="394335" y="307657"/>
                    <a:pt x="457200" y="256222"/>
                    <a:pt x="520065" y="204788"/>
                  </a:cubicBezTo>
                  <a:cubicBezTo>
                    <a:pt x="574357" y="160020"/>
                    <a:pt x="634365" y="122872"/>
                    <a:pt x="690563" y="81915"/>
                  </a:cubicBezTo>
                  <a:cubicBezTo>
                    <a:pt x="721043" y="60007"/>
                    <a:pt x="724853" y="32385"/>
                    <a:pt x="727710" y="0"/>
                  </a:cubicBezTo>
                  <a:cubicBezTo>
                    <a:pt x="717232" y="1905"/>
                    <a:pt x="711518" y="7620"/>
                    <a:pt x="705803" y="13335"/>
                  </a:cubicBezTo>
                  <a:cubicBezTo>
                    <a:pt x="631507" y="80963"/>
                    <a:pt x="551498" y="139065"/>
                    <a:pt x="472440" y="200977"/>
                  </a:cubicBezTo>
                  <a:close/>
                </a:path>
              </a:pathLst>
            </a:custGeom>
            <a:solidFill>
              <a:srgbClr val="FFFFFF"/>
            </a:solidFill>
            <a:ln w="9525" cap="flat">
              <a:noFill/>
              <a:prstDash val="solid"/>
              <a:miter/>
            </a:ln>
          </p:spPr>
          <p:txBody>
            <a:bodyPr rtlCol="0" anchor="ctr"/>
            <a:lstStyle/>
            <a:p>
              <a:endParaRPr lang="en-US"/>
            </a:p>
          </p:txBody>
        </p:sp>
        <p:sp>
          <p:nvSpPr>
            <p:cNvPr id="2130" name="Freeform 241">
              <a:extLst>
                <a:ext uri="{FF2B5EF4-FFF2-40B4-BE49-F238E27FC236}">
                  <a16:creationId xmlns:a16="http://schemas.microsoft.com/office/drawing/2014/main" id="{A9921EC4-8AD3-1C18-3564-98A8338AC090}"/>
                </a:ext>
              </a:extLst>
            </p:cNvPr>
            <p:cNvSpPr/>
            <p:nvPr/>
          </p:nvSpPr>
          <p:spPr>
            <a:xfrm>
              <a:off x="8816127" y="4695825"/>
              <a:ext cx="158592" cy="475297"/>
            </a:xfrm>
            <a:custGeom>
              <a:avLst/>
              <a:gdLst>
                <a:gd name="connsiteX0" fmla="*/ 5928 w 158592"/>
                <a:gd name="connsiteY0" fmla="*/ 387668 h 475297"/>
                <a:gd name="connsiteX1" fmla="*/ 7833 w 158592"/>
                <a:gd name="connsiteY1" fmla="*/ 475297 h 475297"/>
                <a:gd name="connsiteX2" fmla="*/ 18310 w 158592"/>
                <a:gd name="connsiteY2" fmla="*/ 465772 h 475297"/>
                <a:gd name="connsiteX3" fmla="*/ 77365 w 158592"/>
                <a:gd name="connsiteY3" fmla="*/ 321945 h 475297"/>
                <a:gd name="connsiteX4" fmla="*/ 157375 w 158592"/>
                <a:gd name="connsiteY4" fmla="*/ 101918 h 475297"/>
                <a:gd name="connsiteX5" fmla="*/ 148803 w 158592"/>
                <a:gd name="connsiteY5" fmla="*/ 0 h 475297"/>
                <a:gd name="connsiteX6" fmla="*/ 104987 w 158592"/>
                <a:gd name="connsiteY6" fmla="*/ 119063 h 475297"/>
                <a:gd name="connsiteX7" fmla="*/ 5928 w 158592"/>
                <a:gd name="connsiteY7" fmla="*/ 387668 h 4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2" h="475297">
                  <a:moveTo>
                    <a:pt x="5928" y="387668"/>
                  </a:moveTo>
                  <a:cubicBezTo>
                    <a:pt x="-5502" y="417195"/>
                    <a:pt x="2117" y="445770"/>
                    <a:pt x="7833" y="475297"/>
                  </a:cubicBezTo>
                  <a:cubicBezTo>
                    <a:pt x="16405" y="473393"/>
                    <a:pt x="16405" y="468630"/>
                    <a:pt x="18310" y="465772"/>
                  </a:cubicBezTo>
                  <a:cubicBezTo>
                    <a:pt x="38312" y="418147"/>
                    <a:pt x="57362" y="369570"/>
                    <a:pt x="77365" y="321945"/>
                  </a:cubicBezTo>
                  <a:cubicBezTo>
                    <a:pt x="104987" y="257175"/>
                    <a:pt x="142135" y="180975"/>
                    <a:pt x="157375" y="101918"/>
                  </a:cubicBezTo>
                  <a:cubicBezTo>
                    <a:pt x="160233" y="89535"/>
                    <a:pt x="158328" y="32385"/>
                    <a:pt x="148803" y="0"/>
                  </a:cubicBezTo>
                  <a:cubicBezTo>
                    <a:pt x="136420" y="35243"/>
                    <a:pt x="118323" y="88582"/>
                    <a:pt x="104987" y="119063"/>
                  </a:cubicBezTo>
                  <a:cubicBezTo>
                    <a:pt x="66887" y="206693"/>
                    <a:pt x="42123" y="299085"/>
                    <a:pt x="5928" y="387668"/>
                  </a:cubicBezTo>
                  <a:close/>
                </a:path>
              </a:pathLst>
            </a:custGeom>
            <a:solidFill>
              <a:srgbClr val="FFFFFF"/>
            </a:solidFill>
            <a:ln w="9525" cap="flat">
              <a:noFill/>
              <a:prstDash val="solid"/>
              <a:miter/>
            </a:ln>
          </p:spPr>
          <p:txBody>
            <a:bodyPr rtlCol="0" anchor="ctr"/>
            <a:lstStyle/>
            <a:p>
              <a:endParaRPr lang="en-US"/>
            </a:p>
          </p:txBody>
        </p:sp>
        <p:sp>
          <p:nvSpPr>
            <p:cNvPr id="2131" name="Freeform 242">
              <a:extLst>
                <a:ext uri="{FF2B5EF4-FFF2-40B4-BE49-F238E27FC236}">
                  <a16:creationId xmlns:a16="http://schemas.microsoft.com/office/drawing/2014/main" id="{1B88A854-F23B-27CC-0414-EEAD608E9C88}"/>
                </a:ext>
              </a:extLst>
            </p:cNvPr>
            <p:cNvSpPr/>
            <p:nvPr/>
          </p:nvSpPr>
          <p:spPr>
            <a:xfrm>
              <a:off x="8898255" y="4821555"/>
              <a:ext cx="2857" cy="7619"/>
            </a:xfrm>
            <a:custGeom>
              <a:avLst/>
              <a:gdLst>
                <a:gd name="connsiteX0" fmla="*/ 2857 w 2857"/>
                <a:gd name="connsiteY0" fmla="*/ 0 h 7619"/>
                <a:gd name="connsiteX1" fmla="*/ 0 w 2857"/>
                <a:gd name="connsiteY1" fmla="*/ 7620 h 7619"/>
                <a:gd name="connsiteX2" fmla="*/ 2857 w 2857"/>
                <a:gd name="connsiteY2" fmla="*/ 0 h 7619"/>
              </a:gdLst>
              <a:ahLst/>
              <a:cxnLst>
                <a:cxn ang="0">
                  <a:pos x="connsiteX0" y="connsiteY0"/>
                </a:cxn>
                <a:cxn ang="0">
                  <a:pos x="connsiteX1" y="connsiteY1"/>
                </a:cxn>
                <a:cxn ang="0">
                  <a:pos x="connsiteX2" y="connsiteY2"/>
                </a:cxn>
              </a:cxnLst>
              <a:rect l="l" t="t" r="r" b="b"/>
              <a:pathLst>
                <a:path w="2857" h="7619">
                  <a:moveTo>
                    <a:pt x="2857" y="0"/>
                  </a:moveTo>
                  <a:cubicBezTo>
                    <a:pt x="1905" y="2857"/>
                    <a:pt x="952" y="4763"/>
                    <a:pt x="0" y="7620"/>
                  </a:cubicBezTo>
                  <a:cubicBezTo>
                    <a:pt x="952" y="4763"/>
                    <a:pt x="1905" y="1905"/>
                    <a:pt x="2857" y="0"/>
                  </a:cubicBezTo>
                  <a:close/>
                </a:path>
              </a:pathLst>
            </a:custGeom>
            <a:solidFill>
              <a:srgbClr val="FFFFFF"/>
            </a:solidFill>
            <a:ln w="9525" cap="flat">
              <a:noFill/>
              <a:prstDash val="solid"/>
              <a:miter/>
            </a:ln>
          </p:spPr>
          <p:txBody>
            <a:bodyPr rtlCol="0" anchor="ctr"/>
            <a:lstStyle/>
            <a:p>
              <a:endParaRPr lang="en-US"/>
            </a:p>
          </p:txBody>
        </p:sp>
        <p:sp>
          <p:nvSpPr>
            <p:cNvPr id="2132" name="Freeform 243">
              <a:extLst>
                <a:ext uri="{FF2B5EF4-FFF2-40B4-BE49-F238E27FC236}">
                  <a16:creationId xmlns:a16="http://schemas.microsoft.com/office/drawing/2014/main" id="{82FDE6B2-341D-6C1B-4780-FD53A04C8764}"/>
                </a:ext>
              </a:extLst>
            </p:cNvPr>
            <p:cNvSpPr/>
            <p:nvPr/>
          </p:nvSpPr>
          <p:spPr>
            <a:xfrm>
              <a:off x="7714725" y="4665062"/>
              <a:ext cx="1238493" cy="825500"/>
            </a:xfrm>
            <a:custGeom>
              <a:avLst/>
              <a:gdLst>
                <a:gd name="connsiteX0" fmla="*/ 35767 w 1238493"/>
                <a:gd name="connsiteY0" fmla="*/ 699418 h 825500"/>
                <a:gd name="connsiteX1" fmla="*/ 58627 w 1238493"/>
                <a:gd name="connsiteY1" fmla="*/ 734660 h 825500"/>
                <a:gd name="connsiteX2" fmla="*/ 169117 w 1238493"/>
                <a:gd name="connsiteY2" fmla="*/ 818480 h 825500"/>
                <a:gd name="connsiteX3" fmla="*/ 295799 w 1238493"/>
                <a:gd name="connsiteY3" fmla="*/ 802288 h 825500"/>
                <a:gd name="connsiteX4" fmla="*/ 331994 w 1238493"/>
                <a:gd name="connsiteY4" fmla="*/ 777523 h 825500"/>
                <a:gd name="connsiteX5" fmla="*/ 759667 w 1238493"/>
                <a:gd name="connsiteY5" fmla="*/ 465103 h 825500"/>
                <a:gd name="connsiteX6" fmla="*/ 921592 w 1238493"/>
                <a:gd name="connsiteY6" fmla="*/ 352708 h 825500"/>
                <a:gd name="connsiteX7" fmla="*/ 972074 w 1238493"/>
                <a:gd name="connsiteY7" fmla="*/ 318418 h 825500"/>
                <a:gd name="connsiteX8" fmla="*/ 1004460 w 1238493"/>
                <a:gd name="connsiteY8" fmla="*/ 306988 h 825500"/>
                <a:gd name="connsiteX9" fmla="*/ 1070182 w 1238493"/>
                <a:gd name="connsiteY9" fmla="*/ 270793 h 825500"/>
                <a:gd name="connsiteX10" fmla="*/ 1139714 w 1238493"/>
                <a:gd name="connsiteY10" fmla="*/ 198403 h 825500"/>
                <a:gd name="connsiteX11" fmla="*/ 1202580 w 1238493"/>
                <a:gd name="connsiteY11" fmla="*/ 119345 h 825500"/>
                <a:gd name="connsiteX12" fmla="*/ 1235917 w 1238493"/>
                <a:gd name="connsiteY12" fmla="*/ 28858 h 825500"/>
                <a:gd name="connsiteX13" fmla="*/ 1225439 w 1238493"/>
                <a:gd name="connsiteY13" fmla="*/ 11713 h 825500"/>
                <a:gd name="connsiteX14" fmla="*/ 1142572 w 1238493"/>
                <a:gd name="connsiteY14" fmla="*/ 2188 h 825500"/>
                <a:gd name="connsiteX15" fmla="*/ 993982 w 1238493"/>
                <a:gd name="connsiteY15" fmla="*/ 283 h 825500"/>
                <a:gd name="connsiteX16" fmla="*/ 932069 w 1238493"/>
                <a:gd name="connsiteY16" fmla="*/ 25048 h 825500"/>
                <a:gd name="connsiteX17" fmla="*/ 919687 w 1238493"/>
                <a:gd name="connsiteY17" fmla="*/ 35525 h 825500"/>
                <a:gd name="connsiteX18" fmla="*/ 835867 w 1238493"/>
                <a:gd name="connsiteY18" fmla="*/ 90770 h 825500"/>
                <a:gd name="connsiteX19" fmla="*/ 828247 w 1238493"/>
                <a:gd name="connsiteY19" fmla="*/ 114583 h 825500"/>
                <a:gd name="connsiteX20" fmla="*/ 819674 w 1238493"/>
                <a:gd name="connsiteY20" fmla="*/ 142205 h 825500"/>
                <a:gd name="connsiteX21" fmla="*/ 725377 w 1238493"/>
                <a:gd name="connsiteY21" fmla="*/ 197450 h 825500"/>
                <a:gd name="connsiteX22" fmla="*/ 744427 w 1238493"/>
                <a:gd name="connsiteY22" fmla="*/ 211738 h 825500"/>
                <a:gd name="connsiteX23" fmla="*/ 764430 w 1238493"/>
                <a:gd name="connsiteY23" fmla="*/ 225073 h 825500"/>
                <a:gd name="connsiteX24" fmla="*/ 774907 w 1238493"/>
                <a:gd name="connsiteY24" fmla="*/ 265078 h 825500"/>
                <a:gd name="connsiteX25" fmla="*/ 766335 w 1238493"/>
                <a:gd name="connsiteY25" fmla="*/ 282223 h 825500"/>
                <a:gd name="connsiteX26" fmla="*/ 663464 w 1238493"/>
                <a:gd name="connsiteY26" fmla="*/ 428908 h 825500"/>
                <a:gd name="connsiteX27" fmla="*/ 622507 w 1238493"/>
                <a:gd name="connsiteY27" fmla="*/ 460340 h 825500"/>
                <a:gd name="connsiteX28" fmla="*/ 547260 w 1238493"/>
                <a:gd name="connsiteY28" fmla="*/ 444148 h 825500"/>
                <a:gd name="connsiteX29" fmla="*/ 541544 w 1238493"/>
                <a:gd name="connsiteY29" fmla="*/ 402238 h 825500"/>
                <a:gd name="connsiteX30" fmla="*/ 581549 w 1238493"/>
                <a:gd name="connsiteY30" fmla="*/ 351755 h 825500"/>
                <a:gd name="connsiteX31" fmla="*/ 634889 w 1238493"/>
                <a:gd name="connsiteY31" fmla="*/ 286033 h 825500"/>
                <a:gd name="connsiteX32" fmla="*/ 577739 w 1238493"/>
                <a:gd name="connsiteY32" fmla="*/ 270793 h 825500"/>
                <a:gd name="connsiteX33" fmla="*/ 560594 w 1238493"/>
                <a:gd name="connsiteY33" fmla="*/ 276508 h 825500"/>
                <a:gd name="connsiteX34" fmla="*/ 212932 w 1238493"/>
                <a:gd name="connsiteY34" fmla="*/ 490820 h 825500"/>
                <a:gd name="connsiteX35" fmla="*/ 24337 w 1238493"/>
                <a:gd name="connsiteY35" fmla="*/ 594643 h 825500"/>
                <a:gd name="connsiteX36" fmla="*/ 10049 w 1238493"/>
                <a:gd name="connsiteY36" fmla="*/ 603215 h 825500"/>
                <a:gd name="connsiteX37" fmla="*/ 1477 w 1238493"/>
                <a:gd name="connsiteY37" fmla="*/ 627027 h 825500"/>
                <a:gd name="connsiteX38" fmla="*/ 35767 w 1238493"/>
                <a:gd name="connsiteY38" fmla="*/ 699418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38493" h="825500">
                  <a:moveTo>
                    <a:pt x="35767" y="699418"/>
                  </a:moveTo>
                  <a:cubicBezTo>
                    <a:pt x="43387" y="710848"/>
                    <a:pt x="51007" y="722277"/>
                    <a:pt x="58627" y="734660"/>
                  </a:cubicBezTo>
                  <a:cubicBezTo>
                    <a:pt x="89107" y="769902"/>
                    <a:pt x="124349" y="803240"/>
                    <a:pt x="169117" y="818480"/>
                  </a:cubicBezTo>
                  <a:cubicBezTo>
                    <a:pt x="211980" y="832768"/>
                    <a:pt x="257699" y="824195"/>
                    <a:pt x="295799" y="802288"/>
                  </a:cubicBezTo>
                  <a:cubicBezTo>
                    <a:pt x="308182" y="794668"/>
                    <a:pt x="319612" y="786095"/>
                    <a:pt x="331994" y="777523"/>
                  </a:cubicBezTo>
                  <a:cubicBezTo>
                    <a:pt x="346282" y="767045"/>
                    <a:pt x="697755" y="513680"/>
                    <a:pt x="759667" y="465103"/>
                  </a:cubicBezTo>
                  <a:cubicBezTo>
                    <a:pt x="793957" y="439385"/>
                    <a:pt x="903494" y="366043"/>
                    <a:pt x="921592" y="352708"/>
                  </a:cubicBezTo>
                  <a:cubicBezTo>
                    <a:pt x="937785" y="341278"/>
                    <a:pt x="953977" y="327943"/>
                    <a:pt x="972074" y="318418"/>
                  </a:cubicBezTo>
                  <a:cubicBezTo>
                    <a:pt x="982552" y="314608"/>
                    <a:pt x="993982" y="310798"/>
                    <a:pt x="1004460" y="306988"/>
                  </a:cubicBezTo>
                  <a:cubicBezTo>
                    <a:pt x="1029224" y="297463"/>
                    <a:pt x="1049227" y="286985"/>
                    <a:pt x="1070182" y="270793"/>
                  </a:cubicBezTo>
                  <a:cubicBezTo>
                    <a:pt x="1095900" y="249838"/>
                    <a:pt x="1117807" y="224120"/>
                    <a:pt x="1139714" y="198403"/>
                  </a:cubicBezTo>
                  <a:cubicBezTo>
                    <a:pt x="1161622" y="172685"/>
                    <a:pt x="1182577" y="146968"/>
                    <a:pt x="1202580" y="119345"/>
                  </a:cubicBezTo>
                  <a:cubicBezTo>
                    <a:pt x="1214010" y="89818"/>
                    <a:pt x="1225439" y="59338"/>
                    <a:pt x="1235917" y="28858"/>
                  </a:cubicBezTo>
                  <a:cubicBezTo>
                    <a:pt x="1240680" y="14570"/>
                    <a:pt x="1239727" y="13618"/>
                    <a:pt x="1225439" y="11713"/>
                  </a:cubicBezTo>
                  <a:cubicBezTo>
                    <a:pt x="1197817" y="7903"/>
                    <a:pt x="1170194" y="4093"/>
                    <a:pt x="1142572" y="2188"/>
                  </a:cubicBezTo>
                  <a:cubicBezTo>
                    <a:pt x="1093042" y="-670"/>
                    <a:pt x="1043512" y="2188"/>
                    <a:pt x="993982" y="283"/>
                  </a:cubicBezTo>
                  <a:cubicBezTo>
                    <a:pt x="971122" y="-670"/>
                    <a:pt x="945405" y="-670"/>
                    <a:pt x="932069" y="25048"/>
                  </a:cubicBezTo>
                  <a:cubicBezTo>
                    <a:pt x="929212" y="29810"/>
                    <a:pt x="923497" y="32668"/>
                    <a:pt x="919687" y="35525"/>
                  </a:cubicBezTo>
                  <a:cubicBezTo>
                    <a:pt x="893969" y="56480"/>
                    <a:pt x="864442" y="72673"/>
                    <a:pt x="835867" y="90770"/>
                  </a:cubicBezTo>
                  <a:cubicBezTo>
                    <a:pt x="821580" y="100295"/>
                    <a:pt x="821580" y="100295"/>
                    <a:pt x="828247" y="114583"/>
                  </a:cubicBezTo>
                  <a:cubicBezTo>
                    <a:pt x="836819" y="131728"/>
                    <a:pt x="835867" y="132680"/>
                    <a:pt x="819674" y="142205"/>
                  </a:cubicBezTo>
                  <a:cubicBezTo>
                    <a:pt x="789194" y="160303"/>
                    <a:pt x="754905" y="171733"/>
                    <a:pt x="725377" y="197450"/>
                  </a:cubicBezTo>
                  <a:cubicBezTo>
                    <a:pt x="732044" y="203165"/>
                    <a:pt x="738712" y="207928"/>
                    <a:pt x="744427" y="211738"/>
                  </a:cubicBezTo>
                  <a:cubicBezTo>
                    <a:pt x="751094" y="216500"/>
                    <a:pt x="757762" y="220310"/>
                    <a:pt x="764430" y="225073"/>
                  </a:cubicBezTo>
                  <a:cubicBezTo>
                    <a:pt x="778717" y="236503"/>
                    <a:pt x="781574" y="247933"/>
                    <a:pt x="774907" y="265078"/>
                  </a:cubicBezTo>
                  <a:cubicBezTo>
                    <a:pt x="772049" y="270793"/>
                    <a:pt x="769192" y="276508"/>
                    <a:pt x="766335" y="282223"/>
                  </a:cubicBezTo>
                  <a:cubicBezTo>
                    <a:pt x="735855" y="333658"/>
                    <a:pt x="699660" y="381283"/>
                    <a:pt x="663464" y="428908"/>
                  </a:cubicBezTo>
                  <a:cubicBezTo>
                    <a:pt x="652987" y="443195"/>
                    <a:pt x="640605" y="456530"/>
                    <a:pt x="622507" y="460340"/>
                  </a:cubicBezTo>
                  <a:cubicBezTo>
                    <a:pt x="595837" y="466055"/>
                    <a:pt x="570119" y="459388"/>
                    <a:pt x="547260" y="444148"/>
                  </a:cubicBezTo>
                  <a:cubicBezTo>
                    <a:pt x="532019" y="433670"/>
                    <a:pt x="530114" y="417478"/>
                    <a:pt x="541544" y="402238"/>
                  </a:cubicBezTo>
                  <a:cubicBezTo>
                    <a:pt x="554880" y="385093"/>
                    <a:pt x="566310" y="366995"/>
                    <a:pt x="581549" y="351755"/>
                  </a:cubicBezTo>
                  <a:cubicBezTo>
                    <a:pt x="600599" y="331753"/>
                    <a:pt x="616792" y="308893"/>
                    <a:pt x="634889" y="286033"/>
                  </a:cubicBezTo>
                  <a:cubicBezTo>
                    <a:pt x="615839" y="275555"/>
                    <a:pt x="596789" y="272698"/>
                    <a:pt x="577739" y="270793"/>
                  </a:cubicBezTo>
                  <a:cubicBezTo>
                    <a:pt x="571072" y="269840"/>
                    <a:pt x="566310" y="272698"/>
                    <a:pt x="560594" y="276508"/>
                  </a:cubicBezTo>
                  <a:cubicBezTo>
                    <a:pt x="492014" y="325085"/>
                    <a:pt x="257699" y="464150"/>
                    <a:pt x="212932" y="490820"/>
                  </a:cubicBezTo>
                  <a:cubicBezTo>
                    <a:pt x="151019" y="527015"/>
                    <a:pt x="87202" y="560353"/>
                    <a:pt x="24337" y="594643"/>
                  </a:cubicBezTo>
                  <a:cubicBezTo>
                    <a:pt x="19574" y="597500"/>
                    <a:pt x="14812" y="600358"/>
                    <a:pt x="10049" y="603215"/>
                  </a:cubicBezTo>
                  <a:cubicBezTo>
                    <a:pt x="1477" y="608930"/>
                    <a:pt x="-2333" y="615598"/>
                    <a:pt x="1477" y="627027"/>
                  </a:cubicBezTo>
                  <a:cubicBezTo>
                    <a:pt x="11002" y="652745"/>
                    <a:pt x="21480" y="676558"/>
                    <a:pt x="35767" y="699418"/>
                  </a:cubicBezTo>
                  <a:close/>
                </a:path>
              </a:pathLst>
            </a:custGeom>
            <a:solidFill>
              <a:srgbClr val="FFFFFF"/>
            </a:solidFill>
            <a:ln w="9525" cap="flat">
              <a:noFill/>
              <a:prstDash val="solid"/>
              <a:miter/>
            </a:ln>
          </p:spPr>
          <p:txBody>
            <a:bodyPr rtlCol="0" anchor="ctr"/>
            <a:lstStyle/>
            <a:p>
              <a:endParaRPr lang="en-US"/>
            </a:p>
          </p:txBody>
        </p:sp>
        <p:sp>
          <p:nvSpPr>
            <p:cNvPr id="2133" name="Freeform 244">
              <a:extLst>
                <a:ext uri="{FF2B5EF4-FFF2-40B4-BE49-F238E27FC236}">
                  <a16:creationId xmlns:a16="http://schemas.microsoft.com/office/drawing/2014/main" id="{820ADDA7-F3F5-C08D-1A99-B6FB0E7ECA74}"/>
                </a:ext>
              </a:extLst>
            </p:cNvPr>
            <p:cNvSpPr/>
            <p:nvPr/>
          </p:nvSpPr>
          <p:spPr>
            <a:xfrm>
              <a:off x="8905875" y="4802505"/>
              <a:ext cx="3810" cy="9525"/>
            </a:xfrm>
            <a:custGeom>
              <a:avLst/>
              <a:gdLst>
                <a:gd name="connsiteX0" fmla="*/ 3810 w 3810"/>
                <a:gd name="connsiteY0" fmla="*/ 0 h 9525"/>
                <a:gd name="connsiteX1" fmla="*/ 0 w 3810"/>
                <a:gd name="connsiteY1" fmla="*/ 9525 h 9525"/>
                <a:gd name="connsiteX2" fmla="*/ 3810 w 3810"/>
                <a:gd name="connsiteY2" fmla="*/ 0 h 9525"/>
              </a:gdLst>
              <a:ahLst/>
              <a:cxnLst>
                <a:cxn ang="0">
                  <a:pos x="connsiteX0" y="connsiteY0"/>
                </a:cxn>
                <a:cxn ang="0">
                  <a:pos x="connsiteX1" y="connsiteY1"/>
                </a:cxn>
                <a:cxn ang="0">
                  <a:pos x="connsiteX2" y="connsiteY2"/>
                </a:cxn>
              </a:cxnLst>
              <a:rect l="l" t="t" r="r" b="b"/>
              <a:pathLst>
                <a:path w="3810" h="9525">
                  <a:moveTo>
                    <a:pt x="3810" y="0"/>
                  </a:moveTo>
                  <a:cubicBezTo>
                    <a:pt x="2857" y="2857"/>
                    <a:pt x="952" y="6667"/>
                    <a:pt x="0" y="9525"/>
                  </a:cubicBezTo>
                  <a:cubicBezTo>
                    <a:pt x="952" y="6667"/>
                    <a:pt x="1905" y="2857"/>
                    <a:pt x="3810" y="0"/>
                  </a:cubicBezTo>
                  <a:close/>
                </a:path>
              </a:pathLst>
            </a:custGeom>
            <a:solidFill>
              <a:srgbClr val="FFFFFF"/>
            </a:solidFill>
            <a:ln w="9525" cap="flat">
              <a:noFill/>
              <a:prstDash val="solid"/>
              <a:miter/>
            </a:ln>
          </p:spPr>
          <p:txBody>
            <a:bodyPr rtlCol="0" anchor="ctr"/>
            <a:lstStyle/>
            <a:p>
              <a:endParaRPr lang="en-US"/>
            </a:p>
          </p:txBody>
        </p:sp>
        <p:sp>
          <p:nvSpPr>
            <p:cNvPr id="2134" name="Freeform 245">
              <a:extLst>
                <a:ext uri="{FF2B5EF4-FFF2-40B4-BE49-F238E27FC236}">
                  <a16:creationId xmlns:a16="http://schemas.microsoft.com/office/drawing/2014/main" id="{813C2452-2033-F3BD-5237-AE82912DF785}"/>
                </a:ext>
              </a:extLst>
            </p:cNvPr>
            <p:cNvSpPr/>
            <p:nvPr/>
          </p:nvSpPr>
          <p:spPr>
            <a:xfrm>
              <a:off x="7772400" y="5398769"/>
              <a:ext cx="21907" cy="32385"/>
            </a:xfrm>
            <a:custGeom>
              <a:avLst/>
              <a:gdLst>
                <a:gd name="connsiteX0" fmla="*/ 21907 w 21907"/>
                <a:gd name="connsiteY0" fmla="*/ 32385 h 32385"/>
                <a:gd name="connsiteX1" fmla="*/ 0 w 21907"/>
                <a:gd name="connsiteY1" fmla="*/ 0 h 32385"/>
                <a:gd name="connsiteX2" fmla="*/ 21907 w 21907"/>
                <a:gd name="connsiteY2" fmla="*/ 32385 h 32385"/>
              </a:gdLst>
              <a:ahLst/>
              <a:cxnLst>
                <a:cxn ang="0">
                  <a:pos x="connsiteX0" y="connsiteY0"/>
                </a:cxn>
                <a:cxn ang="0">
                  <a:pos x="connsiteX1" y="connsiteY1"/>
                </a:cxn>
                <a:cxn ang="0">
                  <a:pos x="connsiteX2" y="connsiteY2"/>
                </a:cxn>
              </a:cxnLst>
              <a:rect l="l" t="t" r="r" b="b"/>
              <a:pathLst>
                <a:path w="21907" h="32385">
                  <a:moveTo>
                    <a:pt x="21907" y="32385"/>
                  </a:moveTo>
                  <a:cubicBezTo>
                    <a:pt x="14288" y="21907"/>
                    <a:pt x="7620" y="10478"/>
                    <a:pt x="0" y="0"/>
                  </a:cubicBezTo>
                  <a:cubicBezTo>
                    <a:pt x="7620" y="11430"/>
                    <a:pt x="15240" y="21907"/>
                    <a:pt x="21907" y="32385"/>
                  </a:cubicBezTo>
                  <a:close/>
                </a:path>
              </a:pathLst>
            </a:custGeom>
            <a:solidFill>
              <a:srgbClr val="FFFFFF"/>
            </a:solidFill>
            <a:ln w="9525" cap="flat">
              <a:noFill/>
              <a:prstDash val="solid"/>
              <a:miter/>
            </a:ln>
          </p:spPr>
          <p:txBody>
            <a:bodyPr rtlCol="0" anchor="ctr"/>
            <a:lstStyle/>
            <a:p>
              <a:endParaRPr lang="en-US"/>
            </a:p>
          </p:txBody>
        </p:sp>
        <p:sp>
          <p:nvSpPr>
            <p:cNvPr id="2135" name="Freeform 246">
              <a:extLst>
                <a:ext uri="{FF2B5EF4-FFF2-40B4-BE49-F238E27FC236}">
                  <a16:creationId xmlns:a16="http://schemas.microsoft.com/office/drawing/2014/main" id="{434A7262-A13A-2F28-D216-AB8CD0FF0972}"/>
                </a:ext>
              </a:extLst>
            </p:cNvPr>
            <p:cNvSpPr/>
            <p:nvPr/>
          </p:nvSpPr>
          <p:spPr>
            <a:xfrm>
              <a:off x="7795260" y="5431155"/>
              <a:ext cx="21907" cy="32384"/>
            </a:xfrm>
            <a:custGeom>
              <a:avLst/>
              <a:gdLst>
                <a:gd name="connsiteX0" fmla="*/ 21907 w 21907"/>
                <a:gd name="connsiteY0" fmla="*/ 32385 h 32384"/>
                <a:gd name="connsiteX1" fmla="*/ 0 w 21907"/>
                <a:gd name="connsiteY1" fmla="*/ 0 h 32384"/>
                <a:gd name="connsiteX2" fmla="*/ 21907 w 21907"/>
                <a:gd name="connsiteY2" fmla="*/ 32385 h 32384"/>
              </a:gdLst>
              <a:ahLst/>
              <a:cxnLst>
                <a:cxn ang="0">
                  <a:pos x="connsiteX0" y="connsiteY0"/>
                </a:cxn>
                <a:cxn ang="0">
                  <a:pos x="connsiteX1" y="connsiteY1"/>
                </a:cxn>
                <a:cxn ang="0">
                  <a:pos x="connsiteX2" y="connsiteY2"/>
                </a:cxn>
              </a:cxnLst>
              <a:rect l="l" t="t" r="r" b="b"/>
              <a:pathLst>
                <a:path w="21907" h="32384">
                  <a:moveTo>
                    <a:pt x="21907" y="32385"/>
                  </a:moveTo>
                  <a:cubicBezTo>
                    <a:pt x="14288" y="21907"/>
                    <a:pt x="7620" y="11430"/>
                    <a:pt x="0" y="0"/>
                  </a:cubicBezTo>
                  <a:cubicBezTo>
                    <a:pt x="6667" y="11430"/>
                    <a:pt x="14288" y="21907"/>
                    <a:pt x="21907" y="32385"/>
                  </a:cubicBezTo>
                  <a:close/>
                </a:path>
              </a:pathLst>
            </a:custGeom>
            <a:solidFill>
              <a:srgbClr val="FFFFFF"/>
            </a:solidFill>
            <a:ln w="9525" cap="flat">
              <a:noFill/>
              <a:prstDash val="solid"/>
              <a:miter/>
            </a:ln>
          </p:spPr>
          <p:txBody>
            <a:bodyPr rtlCol="0" anchor="ctr"/>
            <a:lstStyle/>
            <a:p>
              <a:endParaRPr lang="en-US"/>
            </a:p>
          </p:txBody>
        </p:sp>
        <p:sp>
          <p:nvSpPr>
            <p:cNvPr id="2136" name="Freeform 247">
              <a:extLst>
                <a:ext uri="{FF2B5EF4-FFF2-40B4-BE49-F238E27FC236}">
                  <a16:creationId xmlns:a16="http://schemas.microsoft.com/office/drawing/2014/main" id="{014A47C4-C172-95E2-6BFA-4ED2827A5C70}"/>
                </a:ext>
              </a:extLst>
            </p:cNvPr>
            <p:cNvSpPr/>
            <p:nvPr/>
          </p:nvSpPr>
          <p:spPr>
            <a:xfrm>
              <a:off x="8911589" y="4784407"/>
              <a:ext cx="4762" cy="12382"/>
            </a:xfrm>
            <a:custGeom>
              <a:avLst/>
              <a:gdLst>
                <a:gd name="connsiteX0" fmla="*/ 4763 w 4762"/>
                <a:gd name="connsiteY0" fmla="*/ 0 h 12382"/>
                <a:gd name="connsiteX1" fmla="*/ 0 w 4762"/>
                <a:gd name="connsiteY1" fmla="*/ 12383 h 12382"/>
                <a:gd name="connsiteX2" fmla="*/ 4763 w 4762"/>
                <a:gd name="connsiteY2" fmla="*/ 0 h 12382"/>
              </a:gdLst>
              <a:ahLst/>
              <a:cxnLst>
                <a:cxn ang="0">
                  <a:pos x="connsiteX0" y="connsiteY0"/>
                </a:cxn>
                <a:cxn ang="0">
                  <a:pos x="connsiteX1" y="connsiteY1"/>
                </a:cxn>
                <a:cxn ang="0">
                  <a:pos x="connsiteX2" y="connsiteY2"/>
                </a:cxn>
              </a:cxnLst>
              <a:rect l="l" t="t" r="r" b="b"/>
              <a:pathLst>
                <a:path w="4762" h="12382">
                  <a:moveTo>
                    <a:pt x="4763" y="0"/>
                  </a:moveTo>
                  <a:cubicBezTo>
                    <a:pt x="2858" y="3810"/>
                    <a:pt x="1905" y="8573"/>
                    <a:pt x="0" y="12383"/>
                  </a:cubicBezTo>
                  <a:cubicBezTo>
                    <a:pt x="1905" y="7620"/>
                    <a:pt x="2858" y="3810"/>
                    <a:pt x="4763" y="0"/>
                  </a:cubicBezTo>
                  <a:close/>
                </a:path>
              </a:pathLst>
            </a:custGeom>
            <a:solidFill>
              <a:srgbClr val="FFFFFF"/>
            </a:solidFill>
            <a:ln w="9525" cap="flat">
              <a:noFill/>
              <a:prstDash val="solid"/>
              <a:miter/>
            </a:ln>
          </p:spPr>
          <p:txBody>
            <a:bodyPr rtlCol="0" anchor="ctr"/>
            <a:lstStyle/>
            <a:p>
              <a:endParaRPr lang="en-US"/>
            </a:p>
          </p:txBody>
        </p:sp>
        <p:sp>
          <p:nvSpPr>
            <p:cNvPr id="2137" name="Freeform 248">
              <a:extLst>
                <a:ext uri="{FF2B5EF4-FFF2-40B4-BE49-F238E27FC236}">
                  <a16:creationId xmlns:a16="http://schemas.microsoft.com/office/drawing/2014/main" id="{C57075F3-7099-4178-A0BA-4C406176986F}"/>
                </a:ext>
              </a:extLst>
            </p:cNvPr>
            <p:cNvSpPr/>
            <p:nvPr/>
          </p:nvSpPr>
          <p:spPr>
            <a:xfrm>
              <a:off x="7673452" y="5302567"/>
              <a:ext cx="249823" cy="379798"/>
            </a:xfrm>
            <a:custGeom>
              <a:avLst/>
              <a:gdLst>
                <a:gd name="connsiteX0" fmla="*/ 4650 w 249823"/>
                <a:gd name="connsiteY0" fmla="*/ 85725 h 379798"/>
                <a:gd name="connsiteX1" fmla="*/ 54180 w 249823"/>
                <a:gd name="connsiteY1" fmla="*/ 176213 h 379798"/>
                <a:gd name="connsiteX2" fmla="*/ 200865 w 249823"/>
                <a:gd name="connsiteY2" fmla="*/ 350520 h 379798"/>
                <a:gd name="connsiteX3" fmla="*/ 237060 w 249823"/>
                <a:gd name="connsiteY3" fmla="*/ 378143 h 379798"/>
                <a:gd name="connsiteX4" fmla="*/ 249443 w 249823"/>
                <a:gd name="connsiteY4" fmla="*/ 370522 h 379798"/>
                <a:gd name="connsiteX5" fmla="*/ 228488 w 249823"/>
                <a:gd name="connsiteY5" fmla="*/ 292418 h 379798"/>
                <a:gd name="connsiteX6" fmla="*/ 198008 w 249823"/>
                <a:gd name="connsiteY6" fmla="*/ 255270 h 379798"/>
                <a:gd name="connsiteX7" fmla="*/ 33225 w 249823"/>
                <a:gd name="connsiteY7" fmla="*/ 9525 h 379798"/>
                <a:gd name="connsiteX8" fmla="*/ 26558 w 249823"/>
                <a:gd name="connsiteY8" fmla="*/ 0 h 379798"/>
                <a:gd name="connsiteX9" fmla="*/ 4650 w 249823"/>
                <a:gd name="connsiteY9" fmla="*/ 46672 h 379798"/>
                <a:gd name="connsiteX10" fmla="*/ 4650 w 249823"/>
                <a:gd name="connsiteY10" fmla="*/ 85725 h 37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823" h="379798">
                  <a:moveTo>
                    <a:pt x="4650" y="85725"/>
                  </a:moveTo>
                  <a:cubicBezTo>
                    <a:pt x="17985" y="117157"/>
                    <a:pt x="34178" y="147638"/>
                    <a:pt x="54180" y="176213"/>
                  </a:cubicBezTo>
                  <a:cubicBezTo>
                    <a:pt x="97995" y="238125"/>
                    <a:pt x="147525" y="295275"/>
                    <a:pt x="200865" y="350520"/>
                  </a:cubicBezTo>
                  <a:cubicBezTo>
                    <a:pt x="211343" y="360997"/>
                    <a:pt x="222773" y="371475"/>
                    <a:pt x="237060" y="378143"/>
                  </a:cubicBezTo>
                  <a:cubicBezTo>
                    <a:pt x="244680" y="381952"/>
                    <a:pt x="249443" y="379095"/>
                    <a:pt x="249443" y="370522"/>
                  </a:cubicBezTo>
                  <a:cubicBezTo>
                    <a:pt x="250395" y="342900"/>
                    <a:pt x="251348" y="314325"/>
                    <a:pt x="228488" y="292418"/>
                  </a:cubicBezTo>
                  <a:cubicBezTo>
                    <a:pt x="217058" y="281940"/>
                    <a:pt x="208485" y="267652"/>
                    <a:pt x="198008" y="255270"/>
                  </a:cubicBezTo>
                  <a:cubicBezTo>
                    <a:pt x="136095" y="178118"/>
                    <a:pt x="74183" y="100965"/>
                    <a:pt x="33225" y="9525"/>
                  </a:cubicBezTo>
                  <a:cubicBezTo>
                    <a:pt x="32273" y="6668"/>
                    <a:pt x="29415" y="4763"/>
                    <a:pt x="26558" y="0"/>
                  </a:cubicBezTo>
                  <a:cubicBezTo>
                    <a:pt x="18938" y="16193"/>
                    <a:pt x="10365" y="31432"/>
                    <a:pt x="4650" y="46672"/>
                  </a:cubicBezTo>
                  <a:cubicBezTo>
                    <a:pt x="-1065" y="59055"/>
                    <a:pt x="-2017" y="71438"/>
                    <a:pt x="4650" y="85725"/>
                  </a:cubicBezTo>
                  <a:close/>
                </a:path>
              </a:pathLst>
            </a:custGeom>
            <a:solidFill>
              <a:srgbClr val="FFFFFF"/>
            </a:solidFill>
            <a:ln w="9525" cap="flat">
              <a:noFill/>
              <a:prstDash val="solid"/>
              <a:miter/>
            </a:ln>
          </p:spPr>
          <p:txBody>
            <a:bodyPr rtlCol="0" anchor="ctr"/>
            <a:lstStyle/>
            <a:p>
              <a:endParaRPr lang="en-US"/>
            </a:p>
          </p:txBody>
        </p:sp>
        <p:sp>
          <p:nvSpPr>
            <p:cNvPr id="2138" name="Freeform 249">
              <a:extLst>
                <a:ext uri="{FF2B5EF4-FFF2-40B4-BE49-F238E27FC236}">
                  <a16:creationId xmlns:a16="http://schemas.microsoft.com/office/drawing/2014/main" id="{C260C24E-3431-3E1D-175B-2D7966DA8835}"/>
                </a:ext>
              </a:extLst>
            </p:cNvPr>
            <p:cNvSpPr/>
            <p:nvPr/>
          </p:nvSpPr>
          <p:spPr>
            <a:xfrm>
              <a:off x="8508682" y="4653292"/>
              <a:ext cx="42862" cy="17947"/>
            </a:xfrm>
            <a:custGeom>
              <a:avLst/>
              <a:gdLst>
                <a:gd name="connsiteX0" fmla="*/ 10478 w 42862"/>
                <a:gd name="connsiteY0" fmla="*/ 17767 h 17947"/>
                <a:gd name="connsiteX1" fmla="*/ 42863 w 42862"/>
                <a:gd name="connsiteY1" fmla="*/ 622 h 17947"/>
                <a:gd name="connsiteX2" fmla="*/ 6668 w 42862"/>
                <a:gd name="connsiteY2" fmla="*/ 1575 h 17947"/>
                <a:gd name="connsiteX3" fmla="*/ 0 w 42862"/>
                <a:gd name="connsiteY3" fmla="*/ 10147 h 17947"/>
                <a:gd name="connsiteX4" fmla="*/ 10478 w 42862"/>
                <a:gd name="connsiteY4" fmla="*/ 17767 h 17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62" h="17947">
                  <a:moveTo>
                    <a:pt x="10478" y="17767"/>
                  </a:moveTo>
                  <a:cubicBezTo>
                    <a:pt x="20955" y="15862"/>
                    <a:pt x="30480" y="11100"/>
                    <a:pt x="42863" y="622"/>
                  </a:cubicBezTo>
                  <a:cubicBezTo>
                    <a:pt x="27623" y="622"/>
                    <a:pt x="17145" y="-1283"/>
                    <a:pt x="6668" y="1575"/>
                  </a:cubicBezTo>
                  <a:cubicBezTo>
                    <a:pt x="2857" y="2527"/>
                    <a:pt x="0" y="5385"/>
                    <a:pt x="0" y="10147"/>
                  </a:cubicBezTo>
                  <a:cubicBezTo>
                    <a:pt x="953" y="15862"/>
                    <a:pt x="5715" y="18720"/>
                    <a:pt x="10478" y="17767"/>
                  </a:cubicBezTo>
                  <a:close/>
                </a:path>
              </a:pathLst>
            </a:custGeom>
            <a:solidFill>
              <a:srgbClr val="FFFFFF"/>
            </a:solidFill>
            <a:ln w="9525" cap="flat">
              <a:noFill/>
              <a:prstDash val="solid"/>
              <a:miter/>
            </a:ln>
          </p:spPr>
          <p:txBody>
            <a:bodyPr rtlCol="0" anchor="ctr"/>
            <a:lstStyle/>
            <a:p>
              <a:endParaRPr lang="en-US"/>
            </a:p>
          </p:txBody>
        </p:sp>
        <p:sp>
          <p:nvSpPr>
            <p:cNvPr id="2139" name="Freeform 250">
              <a:extLst>
                <a:ext uri="{FF2B5EF4-FFF2-40B4-BE49-F238E27FC236}">
                  <a16:creationId xmlns:a16="http://schemas.microsoft.com/office/drawing/2014/main" id="{22667322-DD49-3B47-3370-C265BCA04CC6}"/>
                </a:ext>
              </a:extLst>
            </p:cNvPr>
            <p:cNvSpPr/>
            <p:nvPr/>
          </p:nvSpPr>
          <p:spPr>
            <a:xfrm>
              <a:off x="8675314" y="5048057"/>
              <a:ext cx="129029" cy="129732"/>
            </a:xfrm>
            <a:custGeom>
              <a:avLst/>
              <a:gdLst>
                <a:gd name="connsiteX0" fmla="*/ 123881 w 129029"/>
                <a:gd name="connsiteY0" fmla="*/ 66868 h 129732"/>
                <a:gd name="connsiteX1" fmla="*/ 112451 w 129029"/>
                <a:gd name="connsiteY1" fmla="*/ 56390 h 129732"/>
                <a:gd name="connsiteX2" fmla="*/ 31488 w 129029"/>
                <a:gd name="connsiteY2" fmla="*/ 11623 h 129732"/>
                <a:gd name="connsiteX3" fmla="*/ 1961 w 129029"/>
                <a:gd name="connsiteY3" fmla="*/ 24005 h 129732"/>
                <a:gd name="connsiteX4" fmla="*/ 12438 w 129029"/>
                <a:gd name="connsiteY4" fmla="*/ 59248 h 129732"/>
                <a:gd name="connsiteX5" fmla="*/ 128643 w 129029"/>
                <a:gd name="connsiteY5" fmla="*/ 129733 h 129732"/>
                <a:gd name="connsiteX6" fmla="*/ 123881 w 129029"/>
                <a:gd name="connsiteY6" fmla="*/ 66868 h 12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029" h="129732">
                  <a:moveTo>
                    <a:pt x="123881" y="66868"/>
                  </a:moveTo>
                  <a:cubicBezTo>
                    <a:pt x="123881" y="60200"/>
                    <a:pt x="118166" y="57343"/>
                    <a:pt x="112451" y="56390"/>
                  </a:cubicBezTo>
                  <a:cubicBezTo>
                    <a:pt x="81971" y="47818"/>
                    <a:pt x="56253" y="29720"/>
                    <a:pt x="31488" y="11623"/>
                  </a:cubicBezTo>
                  <a:cubicBezTo>
                    <a:pt x="8628" y="-5522"/>
                    <a:pt x="7676" y="-5522"/>
                    <a:pt x="1961" y="24005"/>
                  </a:cubicBezTo>
                  <a:cubicBezTo>
                    <a:pt x="-897" y="37340"/>
                    <a:pt x="-2802" y="50675"/>
                    <a:pt x="12438" y="59248"/>
                  </a:cubicBezTo>
                  <a:cubicBezTo>
                    <a:pt x="50538" y="81155"/>
                    <a:pt x="85781" y="106873"/>
                    <a:pt x="128643" y="129733"/>
                  </a:cubicBezTo>
                  <a:cubicBezTo>
                    <a:pt x="130548" y="105920"/>
                    <a:pt x="124834" y="86870"/>
                    <a:pt x="123881" y="66868"/>
                  </a:cubicBezTo>
                  <a:close/>
                </a:path>
              </a:pathLst>
            </a:custGeom>
            <a:solidFill>
              <a:srgbClr val="FFFFFF"/>
            </a:solidFill>
            <a:ln w="9525" cap="flat">
              <a:noFill/>
              <a:prstDash val="solid"/>
              <a:miter/>
            </a:ln>
          </p:spPr>
          <p:txBody>
            <a:bodyPr rtlCol="0" anchor="ctr"/>
            <a:lstStyle/>
            <a:p>
              <a:endParaRPr lang="en-US"/>
            </a:p>
          </p:txBody>
        </p:sp>
        <p:sp>
          <p:nvSpPr>
            <p:cNvPr id="2140" name="Freeform 251">
              <a:extLst>
                <a:ext uri="{FF2B5EF4-FFF2-40B4-BE49-F238E27FC236}">
                  <a16:creationId xmlns:a16="http://schemas.microsoft.com/office/drawing/2014/main" id="{B512C1D3-038D-0832-779B-74343D7734E9}"/>
                </a:ext>
              </a:extLst>
            </p:cNvPr>
            <p:cNvSpPr/>
            <p:nvPr/>
          </p:nvSpPr>
          <p:spPr>
            <a:xfrm>
              <a:off x="7772400" y="4784407"/>
              <a:ext cx="1143952" cy="811066"/>
            </a:xfrm>
            <a:custGeom>
              <a:avLst/>
              <a:gdLst>
                <a:gd name="connsiteX0" fmla="*/ 1011555 w 1143952"/>
                <a:gd name="connsiteY0" fmla="*/ 150495 h 811066"/>
                <a:gd name="connsiteX1" fmla="*/ 945832 w 1143952"/>
                <a:gd name="connsiteY1" fmla="*/ 186690 h 811066"/>
                <a:gd name="connsiteX2" fmla="*/ 913448 w 1143952"/>
                <a:gd name="connsiteY2" fmla="*/ 198120 h 811066"/>
                <a:gd name="connsiteX3" fmla="*/ 862965 w 1143952"/>
                <a:gd name="connsiteY3" fmla="*/ 232410 h 811066"/>
                <a:gd name="connsiteX4" fmla="*/ 701040 w 1143952"/>
                <a:gd name="connsiteY4" fmla="*/ 344805 h 811066"/>
                <a:gd name="connsiteX5" fmla="*/ 273368 w 1143952"/>
                <a:gd name="connsiteY5" fmla="*/ 657225 h 811066"/>
                <a:gd name="connsiteX6" fmla="*/ 237173 w 1143952"/>
                <a:gd name="connsiteY6" fmla="*/ 681990 h 811066"/>
                <a:gd name="connsiteX7" fmla="*/ 110490 w 1143952"/>
                <a:gd name="connsiteY7" fmla="*/ 698182 h 811066"/>
                <a:gd name="connsiteX8" fmla="*/ 0 w 1143952"/>
                <a:gd name="connsiteY8" fmla="*/ 614363 h 811066"/>
                <a:gd name="connsiteX9" fmla="*/ 0 w 1143952"/>
                <a:gd name="connsiteY9" fmla="*/ 614363 h 811066"/>
                <a:gd name="connsiteX10" fmla="*/ 21907 w 1143952"/>
                <a:gd name="connsiteY10" fmla="*/ 646748 h 811066"/>
                <a:gd name="connsiteX11" fmla="*/ 21907 w 1143952"/>
                <a:gd name="connsiteY11" fmla="*/ 646748 h 811066"/>
                <a:gd name="connsiteX12" fmla="*/ 43815 w 1143952"/>
                <a:gd name="connsiteY12" fmla="*/ 679132 h 811066"/>
                <a:gd name="connsiteX13" fmla="*/ 139065 w 1143952"/>
                <a:gd name="connsiteY13" fmla="*/ 799148 h 811066"/>
                <a:gd name="connsiteX14" fmla="*/ 170498 w 1143952"/>
                <a:gd name="connsiteY14" fmla="*/ 802957 h 811066"/>
                <a:gd name="connsiteX15" fmla="*/ 222885 w 1143952"/>
                <a:gd name="connsiteY15" fmla="*/ 761048 h 811066"/>
                <a:gd name="connsiteX16" fmla="*/ 384810 w 1143952"/>
                <a:gd name="connsiteY16" fmla="*/ 638175 h 811066"/>
                <a:gd name="connsiteX17" fmla="*/ 576263 w 1143952"/>
                <a:gd name="connsiteY17" fmla="*/ 494348 h 811066"/>
                <a:gd name="connsiteX18" fmla="*/ 690563 w 1143952"/>
                <a:gd name="connsiteY18" fmla="*/ 407670 h 811066"/>
                <a:gd name="connsiteX19" fmla="*/ 747713 w 1143952"/>
                <a:gd name="connsiteY19" fmla="*/ 363855 h 811066"/>
                <a:gd name="connsiteX20" fmla="*/ 893445 w 1143952"/>
                <a:gd name="connsiteY20" fmla="*/ 242888 h 811066"/>
                <a:gd name="connsiteX21" fmla="*/ 917257 w 1143952"/>
                <a:gd name="connsiteY21" fmla="*/ 240983 h 811066"/>
                <a:gd name="connsiteX22" fmla="*/ 932498 w 1143952"/>
                <a:gd name="connsiteY22" fmla="*/ 251460 h 811066"/>
                <a:gd name="connsiteX23" fmla="*/ 1000125 w 1143952"/>
                <a:gd name="connsiteY23" fmla="*/ 297180 h 811066"/>
                <a:gd name="connsiteX24" fmla="*/ 1038225 w 1143952"/>
                <a:gd name="connsiteY24" fmla="*/ 283845 h 811066"/>
                <a:gd name="connsiteX25" fmla="*/ 1061085 w 1143952"/>
                <a:gd name="connsiteY25" fmla="*/ 223838 h 811066"/>
                <a:gd name="connsiteX26" fmla="*/ 1119188 w 1143952"/>
                <a:gd name="connsiteY26" fmla="*/ 61913 h 811066"/>
                <a:gd name="connsiteX27" fmla="*/ 1126807 w 1143952"/>
                <a:gd name="connsiteY27" fmla="*/ 44768 h 811066"/>
                <a:gd name="connsiteX28" fmla="*/ 1129665 w 1143952"/>
                <a:gd name="connsiteY28" fmla="*/ 37148 h 811066"/>
                <a:gd name="connsiteX29" fmla="*/ 1133475 w 1143952"/>
                <a:gd name="connsiteY29" fmla="*/ 27623 h 811066"/>
                <a:gd name="connsiteX30" fmla="*/ 1137285 w 1143952"/>
                <a:gd name="connsiteY30" fmla="*/ 18098 h 811066"/>
                <a:gd name="connsiteX31" fmla="*/ 1139190 w 1143952"/>
                <a:gd name="connsiteY31" fmla="*/ 12383 h 811066"/>
                <a:gd name="connsiteX32" fmla="*/ 1143952 w 1143952"/>
                <a:gd name="connsiteY32" fmla="*/ 0 h 811066"/>
                <a:gd name="connsiteX33" fmla="*/ 1143952 w 1143952"/>
                <a:gd name="connsiteY33" fmla="*/ 0 h 811066"/>
                <a:gd name="connsiteX34" fmla="*/ 1081088 w 1143952"/>
                <a:gd name="connsiteY34" fmla="*/ 79058 h 811066"/>
                <a:gd name="connsiteX35" fmla="*/ 1011555 w 1143952"/>
                <a:gd name="connsiteY35" fmla="*/ 150495 h 81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43952" h="811066">
                  <a:moveTo>
                    <a:pt x="1011555" y="150495"/>
                  </a:moveTo>
                  <a:cubicBezTo>
                    <a:pt x="991552" y="167640"/>
                    <a:pt x="970598" y="178118"/>
                    <a:pt x="945832" y="186690"/>
                  </a:cubicBezTo>
                  <a:cubicBezTo>
                    <a:pt x="935355" y="190500"/>
                    <a:pt x="923925" y="194310"/>
                    <a:pt x="913448" y="198120"/>
                  </a:cubicBezTo>
                  <a:cubicBezTo>
                    <a:pt x="895350" y="207645"/>
                    <a:pt x="880110" y="220980"/>
                    <a:pt x="862965" y="232410"/>
                  </a:cubicBezTo>
                  <a:cubicBezTo>
                    <a:pt x="844868" y="245745"/>
                    <a:pt x="735330" y="318135"/>
                    <a:pt x="701040" y="344805"/>
                  </a:cubicBezTo>
                  <a:cubicBezTo>
                    <a:pt x="639127" y="393383"/>
                    <a:pt x="287655" y="646748"/>
                    <a:pt x="273368" y="657225"/>
                  </a:cubicBezTo>
                  <a:cubicBezTo>
                    <a:pt x="261938" y="665798"/>
                    <a:pt x="249555" y="675323"/>
                    <a:pt x="237173" y="681990"/>
                  </a:cubicBezTo>
                  <a:cubicBezTo>
                    <a:pt x="199073" y="703898"/>
                    <a:pt x="153352" y="712470"/>
                    <a:pt x="110490" y="698182"/>
                  </a:cubicBezTo>
                  <a:cubicBezTo>
                    <a:pt x="65723" y="682943"/>
                    <a:pt x="30480" y="650557"/>
                    <a:pt x="0" y="614363"/>
                  </a:cubicBezTo>
                  <a:cubicBezTo>
                    <a:pt x="0" y="614363"/>
                    <a:pt x="0" y="614363"/>
                    <a:pt x="0" y="614363"/>
                  </a:cubicBezTo>
                  <a:cubicBezTo>
                    <a:pt x="7620" y="624840"/>
                    <a:pt x="14288" y="636270"/>
                    <a:pt x="21907" y="646748"/>
                  </a:cubicBezTo>
                  <a:cubicBezTo>
                    <a:pt x="21907" y="646748"/>
                    <a:pt x="21907" y="646748"/>
                    <a:pt x="21907" y="646748"/>
                  </a:cubicBezTo>
                  <a:cubicBezTo>
                    <a:pt x="29527" y="657225"/>
                    <a:pt x="36195" y="668655"/>
                    <a:pt x="43815" y="679132"/>
                  </a:cubicBezTo>
                  <a:cubicBezTo>
                    <a:pt x="72390" y="721043"/>
                    <a:pt x="107632" y="759143"/>
                    <a:pt x="139065" y="799148"/>
                  </a:cubicBezTo>
                  <a:cubicBezTo>
                    <a:pt x="151448" y="815340"/>
                    <a:pt x="152400" y="813435"/>
                    <a:pt x="170498" y="802957"/>
                  </a:cubicBezTo>
                  <a:cubicBezTo>
                    <a:pt x="190500" y="791528"/>
                    <a:pt x="204788" y="774382"/>
                    <a:pt x="222885" y="761048"/>
                  </a:cubicBezTo>
                  <a:cubicBezTo>
                    <a:pt x="277177" y="720090"/>
                    <a:pt x="330518" y="679132"/>
                    <a:pt x="384810" y="638175"/>
                  </a:cubicBezTo>
                  <a:cubicBezTo>
                    <a:pt x="448627" y="589598"/>
                    <a:pt x="511493" y="541020"/>
                    <a:pt x="576263" y="494348"/>
                  </a:cubicBezTo>
                  <a:cubicBezTo>
                    <a:pt x="615315" y="465773"/>
                    <a:pt x="651510" y="435293"/>
                    <a:pt x="690563" y="407670"/>
                  </a:cubicBezTo>
                  <a:cubicBezTo>
                    <a:pt x="709613" y="393383"/>
                    <a:pt x="729615" y="379095"/>
                    <a:pt x="747713" y="363855"/>
                  </a:cubicBezTo>
                  <a:cubicBezTo>
                    <a:pt x="796290" y="323850"/>
                    <a:pt x="844868" y="283845"/>
                    <a:pt x="893445" y="242888"/>
                  </a:cubicBezTo>
                  <a:cubicBezTo>
                    <a:pt x="902018" y="236220"/>
                    <a:pt x="908685" y="236220"/>
                    <a:pt x="917257" y="240983"/>
                  </a:cubicBezTo>
                  <a:cubicBezTo>
                    <a:pt x="922973" y="243840"/>
                    <a:pt x="927735" y="247650"/>
                    <a:pt x="932498" y="251460"/>
                  </a:cubicBezTo>
                  <a:cubicBezTo>
                    <a:pt x="954405" y="267653"/>
                    <a:pt x="975360" y="283845"/>
                    <a:pt x="1000125" y="297180"/>
                  </a:cubicBezTo>
                  <a:cubicBezTo>
                    <a:pt x="1022032" y="308610"/>
                    <a:pt x="1029652" y="306705"/>
                    <a:pt x="1038225" y="283845"/>
                  </a:cubicBezTo>
                  <a:cubicBezTo>
                    <a:pt x="1045845" y="263843"/>
                    <a:pt x="1053465" y="243840"/>
                    <a:pt x="1061085" y="223838"/>
                  </a:cubicBezTo>
                  <a:cubicBezTo>
                    <a:pt x="1081088" y="170498"/>
                    <a:pt x="1096327" y="114300"/>
                    <a:pt x="1119188" y="61913"/>
                  </a:cubicBezTo>
                  <a:cubicBezTo>
                    <a:pt x="1122045" y="56198"/>
                    <a:pt x="1123950" y="50483"/>
                    <a:pt x="1126807" y="44768"/>
                  </a:cubicBezTo>
                  <a:cubicBezTo>
                    <a:pt x="1127760" y="41910"/>
                    <a:pt x="1128713" y="40005"/>
                    <a:pt x="1129665" y="37148"/>
                  </a:cubicBezTo>
                  <a:cubicBezTo>
                    <a:pt x="1130618" y="34290"/>
                    <a:pt x="1132523" y="30480"/>
                    <a:pt x="1133475" y="27623"/>
                  </a:cubicBezTo>
                  <a:cubicBezTo>
                    <a:pt x="1134427" y="24765"/>
                    <a:pt x="1136332" y="20955"/>
                    <a:pt x="1137285" y="18098"/>
                  </a:cubicBezTo>
                  <a:cubicBezTo>
                    <a:pt x="1138238" y="16193"/>
                    <a:pt x="1139190" y="14288"/>
                    <a:pt x="1139190" y="12383"/>
                  </a:cubicBezTo>
                  <a:cubicBezTo>
                    <a:pt x="1141095" y="8573"/>
                    <a:pt x="1142048" y="3810"/>
                    <a:pt x="1143952" y="0"/>
                  </a:cubicBezTo>
                  <a:cubicBezTo>
                    <a:pt x="1143952" y="0"/>
                    <a:pt x="1143952" y="0"/>
                    <a:pt x="1143952" y="0"/>
                  </a:cubicBezTo>
                  <a:cubicBezTo>
                    <a:pt x="1123950" y="26670"/>
                    <a:pt x="1102995" y="53340"/>
                    <a:pt x="1081088" y="79058"/>
                  </a:cubicBezTo>
                  <a:cubicBezTo>
                    <a:pt x="1059180" y="103823"/>
                    <a:pt x="1037273" y="129540"/>
                    <a:pt x="1011555" y="150495"/>
                  </a:cubicBezTo>
                  <a:close/>
                </a:path>
              </a:pathLst>
            </a:custGeom>
            <a:solidFill>
              <a:srgbClr val="FFFFFF"/>
            </a:solidFill>
            <a:ln w="9525" cap="flat">
              <a:noFill/>
              <a:prstDash val="solid"/>
              <a:miter/>
            </a:ln>
          </p:spPr>
          <p:txBody>
            <a:bodyPr rtlCol="0" anchor="ctr"/>
            <a:lstStyle/>
            <a:p>
              <a:endParaRPr lang="en-US"/>
            </a:p>
          </p:txBody>
        </p:sp>
        <p:sp>
          <p:nvSpPr>
            <p:cNvPr id="2141" name="Freeform 252">
              <a:extLst>
                <a:ext uri="{FF2B5EF4-FFF2-40B4-BE49-F238E27FC236}">
                  <a16:creationId xmlns:a16="http://schemas.microsoft.com/office/drawing/2014/main" id="{D4965459-3E1B-8E95-A142-23B67C3B9DC3}"/>
                </a:ext>
              </a:extLst>
            </p:cNvPr>
            <p:cNvSpPr/>
            <p:nvPr/>
          </p:nvSpPr>
          <p:spPr>
            <a:xfrm>
              <a:off x="8385115" y="4449467"/>
              <a:ext cx="172503" cy="168594"/>
            </a:xfrm>
            <a:custGeom>
              <a:avLst/>
              <a:gdLst>
                <a:gd name="connsiteX0" fmla="*/ 88324 w 172503"/>
                <a:gd name="connsiteY0" fmla="*/ 168252 h 168594"/>
                <a:gd name="connsiteX1" fmla="*/ 168334 w 172503"/>
                <a:gd name="connsiteY1" fmla="*/ 109198 h 168594"/>
                <a:gd name="connsiteX2" fmla="*/ 142617 w 172503"/>
                <a:gd name="connsiteY2" fmla="*/ 19663 h 168594"/>
                <a:gd name="connsiteX3" fmla="*/ 25459 w 172503"/>
                <a:gd name="connsiteY3" fmla="*/ 26330 h 168594"/>
                <a:gd name="connsiteX4" fmla="*/ 19745 w 172503"/>
                <a:gd name="connsiteY4" fmla="*/ 136820 h 168594"/>
                <a:gd name="connsiteX5" fmla="*/ 88324 w 172503"/>
                <a:gd name="connsiteY5" fmla="*/ 168252 h 16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03" h="168594">
                  <a:moveTo>
                    <a:pt x="88324" y="168252"/>
                  </a:moveTo>
                  <a:cubicBezTo>
                    <a:pt x="129282" y="172063"/>
                    <a:pt x="155952" y="143488"/>
                    <a:pt x="168334" y="109198"/>
                  </a:cubicBezTo>
                  <a:cubicBezTo>
                    <a:pt x="178812" y="80623"/>
                    <a:pt x="169287" y="39665"/>
                    <a:pt x="142617" y="19663"/>
                  </a:cubicBezTo>
                  <a:cubicBezTo>
                    <a:pt x="116899" y="613"/>
                    <a:pt x="61654" y="-15580"/>
                    <a:pt x="25459" y="26330"/>
                  </a:cubicBezTo>
                  <a:cubicBezTo>
                    <a:pt x="-1211" y="59668"/>
                    <a:pt x="-12641" y="98720"/>
                    <a:pt x="19745" y="136820"/>
                  </a:cubicBezTo>
                  <a:cubicBezTo>
                    <a:pt x="36889" y="156823"/>
                    <a:pt x="59749" y="169205"/>
                    <a:pt x="88324" y="168252"/>
                  </a:cubicBezTo>
                  <a:close/>
                </a:path>
              </a:pathLst>
            </a:custGeom>
            <a:solidFill>
              <a:srgbClr val="FFFFFF"/>
            </a:solidFill>
            <a:ln w="9525" cap="flat">
              <a:noFill/>
              <a:prstDash val="solid"/>
              <a:miter/>
            </a:ln>
          </p:spPr>
          <p:txBody>
            <a:bodyPr rtlCol="0" anchor="ctr"/>
            <a:lstStyle/>
            <a:p>
              <a:endParaRPr lang="en-US"/>
            </a:p>
          </p:txBody>
        </p:sp>
        <p:sp>
          <p:nvSpPr>
            <p:cNvPr id="2142" name="Freeform 253">
              <a:extLst>
                <a:ext uri="{FF2B5EF4-FFF2-40B4-BE49-F238E27FC236}">
                  <a16:creationId xmlns:a16="http://schemas.microsoft.com/office/drawing/2014/main" id="{9DF18808-9484-4D3E-F1AA-1D1020ED3EEF}"/>
                </a:ext>
              </a:extLst>
            </p:cNvPr>
            <p:cNvSpPr/>
            <p:nvPr/>
          </p:nvSpPr>
          <p:spPr>
            <a:xfrm>
              <a:off x="8185766" y="4615833"/>
              <a:ext cx="458370" cy="495722"/>
            </a:xfrm>
            <a:custGeom>
              <a:avLst/>
              <a:gdLst>
                <a:gd name="connsiteX0" fmla="*/ 171469 w 458370"/>
                <a:gd name="connsiteY0" fmla="*/ 318117 h 495722"/>
                <a:gd name="connsiteX1" fmla="*/ 180041 w 458370"/>
                <a:gd name="connsiteY1" fmla="*/ 343835 h 495722"/>
                <a:gd name="connsiteX2" fmla="*/ 120986 w 458370"/>
                <a:gd name="connsiteY2" fmla="*/ 413367 h 495722"/>
                <a:gd name="connsiteX3" fmla="*/ 88601 w 458370"/>
                <a:gd name="connsiteY3" fmla="*/ 457182 h 495722"/>
                <a:gd name="connsiteX4" fmla="*/ 98126 w 458370"/>
                <a:gd name="connsiteY4" fmla="*/ 485757 h 495722"/>
                <a:gd name="connsiteX5" fmla="*/ 135273 w 458370"/>
                <a:gd name="connsiteY5" fmla="*/ 495282 h 495722"/>
                <a:gd name="connsiteX6" fmla="*/ 177183 w 458370"/>
                <a:gd name="connsiteY6" fmla="*/ 472422 h 495722"/>
                <a:gd name="connsiteX7" fmla="*/ 282911 w 458370"/>
                <a:gd name="connsiteY7" fmla="*/ 319069 h 495722"/>
                <a:gd name="connsiteX8" fmla="*/ 277196 w 458370"/>
                <a:gd name="connsiteY8" fmla="*/ 285732 h 495722"/>
                <a:gd name="connsiteX9" fmla="*/ 239096 w 458370"/>
                <a:gd name="connsiteY9" fmla="*/ 260967 h 495722"/>
                <a:gd name="connsiteX10" fmla="*/ 140036 w 458370"/>
                <a:gd name="connsiteY10" fmla="*/ 208579 h 495722"/>
                <a:gd name="connsiteX11" fmla="*/ 131463 w 458370"/>
                <a:gd name="connsiteY11" fmla="*/ 196197 h 495722"/>
                <a:gd name="connsiteX12" fmla="*/ 142894 w 458370"/>
                <a:gd name="connsiteY12" fmla="*/ 189529 h 495722"/>
                <a:gd name="connsiteX13" fmla="*/ 173373 w 458370"/>
                <a:gd name="connsiteY13" fmla="*/ 177147 h 495722"/>
                <a:gd name="connsiteX14" fmla="*/ 222903 w 458370"/>
                <a:gd name="connsiteY14" fmla="*/ 132379 h 495722"/>
                <a:gd name="connsiteX15" fmla="*/ 222903 w 458370"/>
                <a:gd name="connsiteY15" fmla="*/ 99042 h 495722"/>
                <a:gd name="connsiteX16" fmla="*/ 218141 w 458370"/>
                <a:gd name="connsiteY16" fmla="*/ 94279 h 495722"/>
                <a:gd name="connsiteX17" fmla="*/ 219094 w 458370"/>
                <a:gd name="connsiteY17" fmla="*/ 80944 h 495722"/>
                <a:gd name="connsiteX18" fmla="*/ 230523 w 458370"/>
                <a:gd name="connsiteY18" fmla="*/ 80944 h 495722"/>
                <a:gd name="connsiteX19" fmla="*/ 321011 w 458370"/>
                <a:gd name="connsiteY19" fmla="*/ 138094 h 495722"/>
                <a:gd name="connsiteX20" fmla="*/ 341013 w 458370"/>
                <a:gd name="connsiteY20" fmla="*/ 136189 h 495722"/>
                <a:gd name="connsiteX21" fmla="*/ 442931 w 458370"/>
                <a:gd name="connsiteY21" fmla="*/ 69514 h 495722"/>
                <a:gd name="connsiteX22" fmla="*/ 456266 w 458370"/>
                <a:gd name="connsiteY22" fmla="*/ 39987 h 495722"/>
                <a:gd name="connsiteX23" fmla="*/ 423881 w 458370"/>
                <a:gd name="connsiteY23" fmla="*/ 36177 h 495722"/>
                <a:gd name="connsiteX24" fmla="*/ 345776 w 458370"/>
                <a:gd name="connsiteY24" fmla="*/ 71419 h 495722"/>
                <a:gd name="connsiteX25" fmla="*/ 312438 w 458370"/>
                <a:gd name="connsiteY25" fmla="*/ 70467 h 495722"/>
                <a:gd name="connsiteX26" fmla="*/ 245763 w 458370"/>
                <a:gd name="connsiteY26" fmla="*/ 13317 h 495722"/>
                <a:gd name="connsiteX27" fmla="*/ 205758 w 458370"/>
                <a:gd name="connsiteY27" fmla="*/ 2839 h 495722"/>
                <a:gd name="connsiteX28" fmla="*/ 95269 w 458370"/>
                <a:gd name="connsiteY28" fmla="*/ 71419 h 495722"/>
                <a:gd name="connsiteX29" fmla="*/ 14306 w 458370"/>
                <a:gd name="connsiteY29" fmla="*/ 159049 h 495722"/>
                <a:gd name="connsiteX30" fmla="*/ 21926 w 458370"/>
                <a:gd name="connsiteY30" fmla="*/ 255252 h 495722"/>
                <a:gd name="connsiteX31" fmla="*/ 109556 w 458370"/>
                <a:gd name="connsiteY31" fmla="*/ 305735 h 495722"/>
                <a:gd name="connsiteX32" fmla="*/ 171469 w 458370"/>
                <a:gd name="connsiteY32" fmla="*/ 318117 h 495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58370" h="495722">
                  <a:moveTo>
                    <a:pt x="171469" y="318117"/>
                  </a:moveTo>
                  <a:cubicBezTo>
                    <a:pt x="190519" y="322879"/>
                    <a:pt x="192423" y="328594"/>
                    <a:pt x="180041" y="343835"/>
                  </a:cubicBezTo>
                  <a:cubicBezTo>
                    <a:pt x="160991" y="367647"/>
                    <a:pt x="140988" y="390507"/>
                    <a:pt x="120986" y="413367"/>
                  </a:cubicBezTo>
                  <a:cubicBezTo>
                    <a:pt x="108603" y="427654"/>
                    <a:pt x="97173" y="441942"/>
                    <a:pt x="88601" y="457182"/>
                  </a:cubicBezTo>
                  <a:cubicBezTo>
                    <a:pt x="80028" y="472422"/>
                    <a:pt x="82886" y="477185"/>
                    <a:pt x="98126" y="485757"/>
                  </a:cubicBezTo>
                  <a:cubicBezTo>
                    <a:pt x="108603" y="491472"/>
                    <a:pt x="120033" y="494329"/>
                    <a:pt x="135273" y="495282"/>
                  </a:cubicBezTo>
                  <a:cubicBezTo>
                    <a:pt x="152419" y="498139"/>
                    <a:pt x="165753" y="486710"/>
                    <a:pt x="177183" y="472422"/>
                  </a:cubicBezTo>
                  <a:cubicBezTo>
                    <a:pt x="215283" y="422892"/>
                    <a:pt x="254336" y="375267"/>
                    <a:pt x="282911" y="319069"/>
                  </a:cubicBezTo>
                  <a:cubicBezTo>
                    <a:pt x="290531" y="303829"/>
                    <a:pt x="290531" y="296210"/>
                    <a:pt x="277196" y="285732"/>
                  </a:cubicBezTo>
                  <a:cubicBezTo>
                    <a:pt x="265766" y="276207"/>
                    <a:pt x="252431" y="267635"/>
                    <a:pt x="239096" y="260967"/>
                  </a:cubicBezTo>
                  <a:cubicBezTo>
                    <a:pt x="205758" y="243822"/>
                    <a:pt x="175278" y="221914"/>
                    <a:pt x="140036" y="208579"/>
                  </a:cubicBezTo>
                  <a:cubicBezTo>
                    <a:pt x="135273" y="206674"/>
                    <a:pt x="129558" y="202864"/>
                    <a:pt x="131463" y="196197"/>
                  </a:cubicBezTo>
                  <a:cubicBezTo>
                    <a:pt x="133369" y="191435"/>
                    <a:pt x="138131" y="187624"/>
                    <a:pt x="142894" y="189529"/>
                  </a:cubicBezTo>
                  <a:cubicBezTo>
                    <a:pt x="157181" y="195244"/>
                    <a:pt x="164801" y="184767"/>
                    <a:pt x="173373" y="177147"/>
                  </a:cubicBezTo>
                  <a:cubicBezTo>
                    <a:pt x="190519" y="161907"/>
                    <a:pt x="206711" y="147619"/>
                    <a:pt x="222903" y="132379"/>
                  </a:cubicBezTo>
                  <a:cubicBezTo>
                    <a:pt x="240048" y="116187"/>
                    <a:pt x="240048" y="116187"/>
                    <a:pt x="222903" y="99042"/>
                  </a:cubicBezTo>
                  <a:cubicBezTo>
                    <a:pt x="220998" y="97137"/>
                    <a:pt x="219094" y="96184"/>
                    <a:pt x="218141" y="94279"/>
                  </a:cubicBezTo>
                  <a:cubicBezTo>
                    <a:pt x="215283" y="89517"/>
                    <a:pt x="215283" y="84754"/>
                    <a:pt x="219094" y="80944"/>
                  </a:cubicBezTo>
                  <a:cubicBezTo>
                    <a:pt x="222903" y="78087"/>
                    <a:pt x="226713" y="79039"/>
                    <a:pt x="230523" y="80944"/>
                  </a:cubicBezTo>
                  <a:cubicBezTo>
                    <a:pt x="257194" y="119997"/>
                    <a:pt x="301008" y="127617"/>
                    <a:pt x="321011" y="138094"/>
                  </a:cubicBezTo>
                  <a:cubicBezTo>
                    <a:pt x="327678" y="141904"/>
                    <a:pt x="334346" y="139999"/>
                    <a:pt x="341013" y="136189"/>
                  </a:cubicBezTo>
                  <a:cubicBezTo>
                    <a:pt x="376256" y="115234"/>
                    <a:pt x="410546" y="94279"/>
                    <a:pt x="442931" y="69514"/>
                  </a:cubicBezTo>
                  <a:cubicBezTo>
                    <a:pt x="458171" y="58084"/>
                    <a:pt x="461028" y="49512"/>
                    <a:pt x="456266" y="39987"/>
                  </a:cubicBezTo>
                  <a:cubicBezTo>
                    <a:pt x="451503" y="31414"/>
                    <a:pt x="441978" y="29509"/>
                    <a:pt x="423881" y="36177"/>
                  </a:cubicBezTo>
                  <a:cubicBezTo>
                    <a:pt x="397211" y="45702"/>
                    <a:pt x="370541" y="57132"/>
                    <a:pt x="345776" y="71419"/>
                  </a:cubicBezTo>
                  <a:cubicBezTo>
                    <a:pt x="334346" y="78087"/>
                    <a:pt x="323869" y="78087"/>
                    <a:pt x="312438" y="70467"/>
                  </a:cubicBezTo>
                  <a:cubicBezTo>
                    <a:pt x="286721" y="55227"/>
                    <a:pt x="266719" y="34272"/>
                    <a:pt x="245763" y="13317"/>
                  </a:cubicBezTo>
                  <a:cubicBezTo>
                    <a:pt x="234333" y="1887"/>
                    <a:pt x="222903" y="-3828"/>
                    <a:pt x="205758" y="2839"/>
                  </a:cubicBezTo>
                  <a:cubicBezTo>
                    <a:pt x="163848" y="17127"/>
                    <a:pt x="127653" y="41892"/>
                    <a:pt x="95269" y="71419"/>
                  </a:cubicBezTo>
                  <a:cubicBezTo>
                    <a:pt x="65741" y="98089"/>
                    <a:pt x="35261" y="124759"/>
                    <a:pt x="14306" y="159049"/>
                  </a:cubicBezTo>
                  <a:cubicBezTo>
                    <a:pt x="-7602" y="193339"/>
                    <a:pt x="-3792" y="224772"/>
                    <a:pt x="21926" y="255252"/>
                  </a:cubicBezTo>
                  <a:cubicBezTo>
                    <a:pt x="44786" y="282874"/>
                    <a:pt x="75266" y="298114"/>
                    <a:pt x="109556" y="305735"/>
                  </a:cubicBezTo>
                  <a:cubicBezTo>
                    <a:pt x="129558" y="308592"/>
                    <a:pt x="150513" y="312402"/>
                    <a:pt x="171469" y="318117"/>
                  </a:cubicBezTo>
                  <a:close/>
                </a:path>
              </a:pathLst>
            </a:custGeom>
            <a:solidFill>
              <a:srgbClr val="FFFFFF"/>
            </a:solidFill>
            <a:ln w="9525" cap="flat">
              <a:noFill/>
              <a:prstDash val="solid"/>
              <a:miter/>
            </a:ln>
          </p:spPr>
          <p:txBody>
            <a:bodyPr rtlCol="0" anchor="ctr"/>
            <a:lstStyle/>
            <a:p>
              <a:endParaRPr lang="en-US"/>
            </a:p>
          </p:txBody>
        </p:sp>
        <p:sp>
          <p:nvSpPr>
            <p:cNvPr id="2143" name="Freeform 254">
              <a:extLst>
                <a:ext uri="{FF2B5EF4-FFF2-40B4-BE49-F238E27FC236}">
                  <a16:creationId xmlns:a16="http://schemas.microsoft.com/office/drawing/2014/main" id="{2AABD24A-6335-B05F-C545-6954AE200CFF}"/>
                </a:ext>
              </a:extLst>
            </p:cNvPr>
            <p:cNvSpPr/>
            <p:nvPr/>
          </p:nvSpPr>
          <p:spPr>
            <a:xfrm>
              <a:off x="7651068" y="4433005"/>
              <a:ext cx="1338995" cy="1272230"/>
            </a:xfrm>
            <a:custGeom>
              <a:avLst/>
              <a:gdLst>
                <a:gd name="connsiteX0" fmla="*/ 59419 w 1338995"/>
                <a:gd name="connsiteY0" fmla="*/ 1050537 h 1272230"/>
                <a:gd name="connsiteX1" fmla="*/ 202294 w 1338995"/>
                <a:gd name="connsiteY1" fmla="*/ 1223892 h 1272230"/>
                <a:gd name="connsiteX2" fmla="*/ 257539 w 1338995"/>
                <a:gd name="connsiteY2" fmla="*/ 1268659 h 1272230"/>
                <a:gd name="connsiteX3" fmla="*/ 279447 w 1338995"/>
                <a:gd name="connsiteY3" fmla="*/ 1268659 h 1272230"/>
                <a:gd name="connsiteX4" fmla="*/ 327072 w 1338995"/>
                <a:gd name="connsiteY4" fmla="*/ 1236274 h 1272230"/>
                <a:gd name="connsiteX5" fmla="*/ 469947 w 1338995"/>
                <a:gd name="connsiteY5" fmla="*/ 1120069 h 1272230"/>
                <a:gd name="connsiteX6" fmla="*/ 637587 w 1338995"/>
                <a:gd name="connsiteY6" fmla="*/ 981004 h 1272230"/>
                <a:gd name="connsiteX7" fmla="*/ 903334 w 1338995"/>
                <a:gd name="connsiteY7" fmla="*/ 769549 h 1272230"/>
                <a:gd name="connsiteX8" fmla="*/ 993822 w 1338995"/>
                <a:gd name="connsiteY8" fmla="*/ 702874 h 1272230"/>
                <a:gd name="connsiteX9" fmla="*/ 1044304 w 1338995"/>
                <a:gd name="connsiteY9" fmla="*/ 700017 h 1272230"/>
                <a:gd name="connsiteX10" fmla="*/ 1159557 w 1338995"/>
                <a:gd name="connsiteY10" fmla="*/ 772407 h 1272230"/>
                <a:gd name="connsiteX11" fmla="*/ 1178607 w 1338995"/>
                <a:gd name="connsiteY11" fmla="*/ 770502 h 1272230"/>
                <a:gd name="connsiteX12" fmla="*/ 1189084 w 1338995"/>
                <a:gd name="connsiteY12" fmla="*/ 754309 h 1272230"/>
                <a:gd name="connsiteX13" fmla="*/ 1211944 w 1338995"/>
                <a:gd name="connsiteY13" fmla="*/ 699064 h 1272230"/>
                <a:gd name="connsiteX14" fmla="*/ 1310052 w 1338995"/>
                <a:gd name="connsiteY14" fmla="*/ 457129 h 1272230"/>
                <a:gd name="connsiteX15" fmla="*/ 1336722 w 1338995"/>
                <a:gd name="connsiteY15" fmla="*/ 306634 h 1272230"/>
                <a:gd name="connsiteX16" fmla="*/ 1327197 w 1338995"/>
                <a:gd name="connsiteY16" fmla="*/ 250437 h 1272230"/>
                <a:gd name="connsiteX17" fmla="*/ 1298622 w 1338995"/>
                <a:gd name="connsiteY17" fmla="*/ 223767 h 1272230"/>
                <a:gd name="connsiteX18" fmla="*/ 1031922 w 1338995"/>
                <a:gd name="connsiteY18" fmla="*/ 217099 h 1272230"/>
                <a:gd name="connsiteX19" fmla="*/ 1006204 w 1338995"/>
                <a:gd name="connsiteY19" fmla="*/ 211384 h 1272230"/>
                <a:gd name="connsiteX20" fmla="*/ 964294 w 1338995"/>
                <a:gd name="connsiteY20" fmla="*/ 199954 h 1272230"/>
                <a:gd name="connsiteX21" fmla="*/ 903334 w 1338995"/>
                <a:gd name="connsiteY21" fmla="*/ 204717 h 1272230"/>
                <a:gd name="connsiteX22" fmla="*/ 871902 w 1338995"/>
                <a:gd name="connsiteY22" fmla="*/ 203764 h 1272230"/>
                <a:gd name="connsiteX23" fmla="*/ 842374 w 1338995"/>
                <a:gd name="connsiteY23" fmla="*/ 210432 h 1272230"/>
                <a:gd name="connsiteX24" fmla="*/ 816657 w 1338995"/>
                <a:gd name="connsiteY24" fmla="*/ 204717 h 1272230"/>
                <a:gd name="connsiteX25" fmla="*/ 857614 w 1338995"/>
                <a:gd name="connsiteY25" fmla="*/ 195192 h 1272230"/>
                <a:gd name="connsiteX26" fmla="*/ 922384 w 1338995"/>
                <a:gd name="connsiteY26" fmla="*/ 97084 h 1272230"/>
                <a:gd name="connsiteX27" fmla="*/ 845232 w 1338995"/>
                <a:gd name="connsiteY27" fmla="*/ 3739 h 1272230"/>
                <a:gd name="connsiteX28" fmla="*/ 777604 w 1338995"/>
                <a:gd name="connsiteY28" fmla="*/ 8502 h 1272230"/>
                <a:gd name="connsiteX29" fmla="*/ 732837 w 1338995"/>
                <a:gd name="connsiteY29" fmla="*/ 158997 h 1272230"/>
                <a:gd name="connsiteX30" fmla="*/ 729979 w 1338995"/>
                <a:gd name="connsiteY30" fmla="*/ 172332 h 1272230"/>
                <a:gd name="connsiteX31" fmla="*/ 716644 w 1338995"/>
                <a:gd name="connsiteY31" fmla="*/ 177094 h 1272230"/>
                <a:gd name="connsiteX32" fmla="*/ 613774 w 1338995"/>
                <a:gd name="connsiteY32" fmla="*/ 241864 h 1272230"/>
                <a:gd name="connsiteX33" fmla="*/ 528049 w 1338995"/>
                <a:gd name="connsiteY33" fmla="*/ 332352 h 1272230"/>
                <a:gd name="connsiteX34" fmla="*/ 516619 w 1338995"/>
                <a:gd name="connsiteY34" fmla="*/ 409504 h 1272230"/>
                <a:gd name="connsiteX35" fmla="*/ 587104 w 1338995"/>
                <a:gd name="connsiteY35" fmla="*/ 486657 h 1272230"/>
                <a:gd name="connsiteX36" fmla="*/ 608059 w 1338995"/>
                <a:gd name="connsiteY36" fmla="*/ 499992 h 1272230"/>
                <a:gd name="connsiteX37" fmla="*/ 579484 w 1338995"/>
                <a:gd name="connsiteY37" fmla="*/ 520947 h 1272230"/>
                <a:gd name="connsiteX38" fmla="*/ 127999 w 1338995"/>
                <a:gd name="connsiteY38" fmla="*/ 785742 h 1272230"/>
                <a:gd name="connsiteX39" fmla="*/ 53704 w 1338995"/>
                <a:gd name="connsiteY39" fmla="*/ 822889 h 1272230"/>
                <a:gd name="connsiteX40" fmla="*/ 36559 w 1338995"/>
                <a:gd name="connsiteY40" fmla="*/ 839082 h 1272230"/>
                <a:gd name="connsiteX41" fmla="*/ 4174 w 1338995"/>
                <a:gd name="connsiteY41" fmla="*/ 916234 h 1272230"/>
                <a:gd name="connsiteX42" fmla="*/ 5127 w 1338995"/>
                <a:gd name="connsiteY42" fmla="*/ 955287 h 1272230"/>
                <a:gd name="connsiteX43" fmla="*/ 59419 w 1338995"/>
                <a:gd name="connsiteY43" fmla="*/ 1050537 h 1272230"/>
                <a:gd name="connsiteX44" fmla="*/ 976677 w 1338995"/>
                <a:gd name="connsiteY44" fmla="*/ 700017 h 1272230"/>
                <a:gd name="connsiteX45" fmla="*/ 806179 w 1338995"/>
                <a:gd name="connsiteY45" fmla="*/ 822889 h 1272230"/>
                <a:gd name="connsiteX46" fmla="*/ 618537 w 1338995"/>
                <a:gd name="connsiteY46" fmla="*/ 979099 h 1272230"/>
                <a:gd name="connsiteX47" fmla="*/ 358504 w 1338995"/>
                <a:gd name="connsiteY47" fmla="*/ 1190555 h 1272230"/>
                <a:gd name="connsiteX48" fmla="*/ 314689 w 1338995"/>
                <a:gd name="connsiteY48" fmla="*/ 1227702 h 1272230"/>
                <a:gd name="connsiteX49" fmla="*/ 288019 w 1338995"/>
                <a:gd name="connsiteY49" fmla="*/ 1242942 h 1272230"/>
                <a:gd name="connsiteX50" fmla="*/ 286114 w 1338995"/>
                <a:gd name="connsiteY50" fmla="*/ 1189602 h 1272230"/>
                <a:gd name="connsiteX51" fmla="*/ 296592 w 1338995"/>
                <a:gd name="connsiteY51" fmla="*/ 1172457 h 1272230"/>
                <a:gd name="connsiteX52" fmla="*/ 589962 w 1338995"/>
                <a:gd name="connsiteY52" fmla="*/ 945762 h 1272230"/>
                <a:gd name="connsiteX53" fmla="*/ 758554 w 1338995"/>
                <a:gd name="connsiteY53" fmla="*/ 819079 h 1272230"/>
                <a:gd name="connsiteX54" fmla="*/ 991917 w 1338995"/>
                <a:gd name="connsiteY54" fmla="*/ 631437 h 1272230"/>
                <a:gd name="connsiteX55" fmla="*/ 1013824 w 1338995"/>
                <a:gd name="connsiteY55" fmla="*/ 618102 h 1272230"/>
                <a:gd name="connsiteX56" fmla="*/ 976677 w 1338995"/>
                <a:gd name="connsiteY56" fmla="*/ 700017 h 1272230"/>
                <a:gd name="connsiteX57" fmla="*/ 1152889 w 1338995"/>
                <a:gd name="connsiteY57" fmla="*/ 744784 h 1272230"/>
                <a:gd name="connsiteX58" fmla="*/ 1036684 w 1338995"/>
                <a:gd name="connsiteY58" fmla="*/ 674299 h 1272230"/>
                <a:gd name="connsiteX59" fmla="*/ 1026207 w 1338995"/>
                <a:gd name="connsiteY59" fmla="*/ 639057 h 1272230"/>
                <a:gd name="connsiteX60" fmla="*/ 1055734 w 1338995"/>
                <a:gd name="connsiteY60" fmla="*/ 626674 h 1272230"/>
                <a:gd name="connsiteX61" fmla="*/ 1136697 w 1338995"/>
                <a:gd name="connsiteY61" fmla="*/ 671442 h 1272230"/>
                <a:gd name="connsiteX62" fmla="*/ 1148127 w 1338995"/>
                <a:gd name="connsiteY62" fmla="*/ 681919 h 1272230"/>
                <a:gd name="connsiteX63" fmla="*/ 1152889 w 1338995"/>
                <a:gd name="connsiteY63" fmla="*/ 744784 h 1272230"/>
                <a:gd name="connsiteX64" fmla="*/ 1322434 w 1338995"/>
                <a:gd name="connsiteY64" fmla="*/ 363784 h 1272230"/>
                <a:gd name="connsiteX65" fmla="*/ 1242424 w 1338995"/>
                <a:gd name="connsiteY65" fmla="*/ 583812 h 1272230"/>
                <a:gd name="connsiteX66" fmla="*/ 1183369 w 1338995"/>
                <a:gd name="connsiteY66" fmla="*/ 727639 h 1272230"/>
                <a:gd name="connsiteX67" fmla="*/ 1172892 w 1338995"/>
                <a:gd name="connsiteY67" fmla="*/ 737164 h 1272230"/>
                <a:gd name="connsiteX68" fmla="*/ 1170987 w 1338995"/>
                <a:gd name="connsiteY68" fmla="*/ 649534 h 1272230"/>
                <a:gd name="connsiteX69" fmla="*/ 1270047 w 1338995"/>
                <a:gd name="connsiteY69" fmla="*/ 379977 h 1272230"/>
                <a:gd name="connsiteX70" fmla="*/ 1313862 w 1338995"/>
                <a:gd name="connsiteY70" fmla="*/ 260914 h 1272230"/>
                <a:gd name="connsiteX71" fmla="*/ 1322434 w 1338995"/>
                <a:gd name="connsiteY71" fmla="*/ 363784 h 1272230"/>
                <a:gd name="connsiteX72" fmla="*/ 865234 w 1338995"/>
                <a:gd name="connsiteY72" fmla="*/ 221862 h 1272230"/>
                <a:gd name="connsiteX73" fmla="*/ 901429 w 1338995"/>
                <a:gd name="connsiteY73" fmla="*/ 220909 h 1272230"/>
                <a:gd name="connsiteX74" fmla="*/ 869044 w 1338995"/>
                <a:gd name="connsiteY74" fmla="*/ 238054 h 1272230"/>
                <a:gd name="connsiteX75" fmla="*/ 859519 w 1338995"/>
                <a:gd name="connsiteY75" fmla="*/ 230434 h 1272230"/>
                <a:gd name="connsiteX76" fmla="*/ 865234 w 1338995"/>
                <a:gd name="connsiteY76" fmla="*/ 221862 h 1272230"/>
                <a:gd name="connsiteX77" fmla="*/ 759507 w 1338995"/>
                <a:gd name="connsiteY77" fmla="*/ 41839 h 1272230"/>
                <a:gd name="connsiteX78" fmla="*/ 876664 w 1338995"/>
                <a:gd name="connsiteY78" fmla="*/ 35172 h 1272230"/>
                <a:gd name="connsiteX79" fmla="*/ 902382 w 1338995"/>
                <a:gd name="connsiteY79" fmla="*/ 124707 h 1272230"/>
                <a:gd name="connsiteX80" fmla="*/ 822372 w 1338995"/>
                <a:gd name="connsiteY80" fmla="*/ 183762 h 1272230"/>
                <a:gd name="connsiteX81" fmla="*/ 753792 w 1338995"/>
                <a:gd name="connsiteY81" fmla="*/ 152329 h 1272230"/>
                <a:gd name="connsiteX82" fmla="*/ 759507 w 1338995"/>
                <a:gd name="connsiteY82" fmla="*/ 41839 h 1272230"/>
                <a:gd name="connsiteX83" fmla="*/ 555672 w 1338995"/>
                <a:gd name="connsiteY83" fmla="*/ 437127 h 1272230"/>
                <a:gd name="connsiteX84" fmla="*/ 548052 w 1338995"/>
                <a:gd name="connsiteY84" fmla="*/ 340924 h 1272230"/>
                <a:gd name="connsiteX85" fmla="*/ 629014 w 1338995"/>
                <a:gd name="connsiteY85" fmla="*/ 253294 h 1272230"/>
                <a:gd name="connsiteX86" fmla="*/ 739504 w 1338995"/>
                <a:gd name="connsiteY86" fmla="*/ 184714 h 1272230"/>
                <a:gd name="connsiteX87" fmla="*/ 779509 w 1338995"/>
                <a:gd name="connsiteY87" fmla="*/ 195192 h 1272230"/>
                <a:gd name="connsiteX88" fmla="*/ 846184 w 1338995"/>
                <a:gd name="connsiteY88" fmla="*/ 252342 h 1272230"/>
                <a:gd name="connsiteX89" fmla="*/ 879522 w 1338995"/>
                <a:gd name="connsiteY89" fmla="*/ 253294 h 1272230"/>
                <a:gd name="connsiteX90" fmla="*/ 957627 w 1338995"/>
                <a:gd name="connsiteY90" fmla="*/ 218052 h 1272230"/>
                <a:gd name="connsiteX91" fmla="*/ 990012 w 1338995"/>
                <a:gd name="connsiteY91" fmla="*/ 221862 h 1272230"/>
                <a:gd name="connsiteX92" fmla="*/ 976677 w 1338995"/>
                <a:gd name="connsiteY92" fmla="*/ 251389 h 1272230"/>
                <a:gd name="connsiteX93" fmla="*/ 874759 w 1338995"/>
                <a:gd name="connsiteY93" fmla="*/ 318064 h 1272230"/>
                <a:gd name="connsiteX94" fmla="*/ 854757 w 1338995"/>
                <a:gd name="connsiteY94" fmla="*/ 319969 h 1272230"/>
                <a:gd name="connsiteX95" fmla="*/ 764269 w 1338995"/>
                <a:gd name="connsiteY95" fmla="*/ 262819 h 1272230"/>
                <a:gd name="connsiteX96" fmla="*/ 752839 w 1338995"/>
                <a:gd name="connsiteY96" fmla="*/ 262819 h 1272230"/>
                <a:gd name="connsiteX97" fmla="*/ 751887 w 1338995"/>
                <a:gd name="connsiteY97" fmla="*/ 276154 h 1272230"/>
                <a:gd name="connsiteX98" fmla="*/ 756649 w 1338995"/>
                <a:gd name="connsiteY98" fmla="*/ 280917 h 1272230"/>
                <a:gd name="connsiteX99" fmla="*/ 756649 w 1338995"/>
                <a:gd name="connsiteY99" fmla="*/ 314254 h 1272230"/>
                <a:gd name="connsiteX100" fmla="*/ 707119 w 1338995"/>
                <a:gd name="connsiteY100" fmla="*/ 359022 h 1272230"/>
                <a:gd name="connsiteX101" fmla="*/ 676639 w 1338995"/>
                <a:gd name="connsiteY101" fmla="*/ 371404 h 1272230"/>
                <a:gd name="connsiteX102" fmla="*/ 665209 w 1338995"/>
                <a:gd name="connsiteY102" fmla="*/ 378072 h 1272230"/>
                <a:gd name="connsiteX103" fmla="*/ 673782 w 1338995"/>
                <a:gd name="connsiteY103" fmla="*/ 390454 h 1272230"/>
                <a:gd name="connsiteX104" fmla="*/ 772842 w 1338995"/>
                <a:gd name="connsiteY104" fmla="*/ 442842 h 1272230"/>
                <a:gd name="connsiteX105" fmla="*/ 810942 w 1338995"/>
                <a:gd name="connsiteY105" fmla="*/ 467607 h 1272230"/>
                <a:gd name="connsiteX106" fmla="*/ 816657 w 1338995"/>
                <a:gd name="connsiteY106" fmla="*/ 500944 h 1272230"/>
                <a:gd name="connsiteX107" fmla="*/ 710929 w 1338995"/>
                <a:gd name="connsiteY107" fmla="*/ 654297 h 1272230"/>
                <a:gd name="connsiteX108" fmla="*/ 669019 w 1338995"/>
                <a:gd name="connsiteY108" fmla="*/ 677157 h 1272230"/>
                <a:gd name="connsiteX109" fmla="*/ 631872 w 1338995"/>
                <a:gd name="connsiteY109" fmla="*/ 667632 h 1272230"/>
                <a:gd name="connsiteX110" fmla="*/ 622347 w 1338995"/>
                <a:gd name="connsiteY110" fmla="*/ 639057 h 1272230"/>
                <a:gd name="connsiteX111" fmla="*/ 654732 w 1338995"/>
                <a:gd name="connsiteY111" fmla="*/ 595242 h 1272230"/>
                <a:gd name="connsiteX112" fmla="*/ 713787 w 1338995"/>
                <a:gd name="connsiteY112" fmla="*/ 525709 h 1272230"/>
                <a:gd name="connsiteX113" fmla="*/ 705214 w 1338995"/>
                <a:gd name="connsiteY113" fmla="*/ 499992 h 1272230"/>
                <a:gd name="connsiteX114" fmla="*/ 642349 w 1338995"/>
                <a:gd name="connsiteY114" fmla="*/ 486657 h 1272230"/>
                <a:gd name="connsiteX115" fmla="*/ 555672 w 1338995"/>
                <a:gd name="connsiteY115" fmla="*/ 437127 h 1272230"/>
                <a:gd name="connsiteX116" fmla="*/ 867139 w 1338995"/>
                <a:gd name="connsiteY116" fmla="*/ 364737 h 1272230"/>
                <a:gd name="connsiteX117" fmla="*/ 779509 w 1338995"/>
                <a:gd name="connsiteY117" fmla="*/ 413314 h 1272230"/>
                <a:gd name="connsiteX118" fmla="*/ 758554 w 1338995"/>
                <a:gd name="connsiteY118" fmla="*/ 414267 h 1272230"/>
                <a:gd name="connsiteX119" fmla="*/ 707119 w 1338995"/>
                <a:gd name="connsiteY119" fmla="*/ 384739 h 1272230"/>
                <a:gd name="connsiteX120" fmla="*/ 777604 w 1338995"/>
                <a:gd name="connsiteY120" fmla="*/ 318064 h 1272230"/>
                <a:gd name="connsiteX121" fmla="*/ 803322 w 1338995"/>
                <a:gd name="connsiteY121" fmla="*/ 315207 h 1272230"/>
                <a:gd name="connsiteX122" fmla="*/ 857614 w 1338995"/>
                <a:gd name="connsiteY122" fmla="*/ 339972 h 1272230"/>
                <a:gd name="connsiteX123" fmla="*/ 869044 w 1338995"/>
                <a:gd name="connsiteY123" fmla="*/ 348544 h 1272230"/>
                <a:gd name="connsiteX124" fmla="*/ 867139 w 1338995"/>
                <a:gd name="connsiteY124" fmla="*/ 364737 h 1272230"/>
                <a:gd name="connsiteX125" fmla="*/ 73707 w 1338995"/>
                <a:gd name="connsiteY125" fmla="*/ 836224 h 1272230"/>
                <a:gd name="connsiteX126" fmla="*/ 87994 w 1338995"/>
                <a:gd name="connsiteY126" fmla="*/ 827652 h 1272230"/>
                <a:gd name="connsiteX127" fmla="*/ 276589 w 1338995"/>
                <a:gd name="connsiteY127" fmla="*/ 723829 h 1272230"/>
                <a:gd name="connsiteX128" fmla="*/ 624252 w 1338995"/>
                <a:gd name="connsiteY128" fmla="*/ 509517 h 1272230"/>
                <a:gd name="connsiteX129" fmla="*/ 641397 w 1338995"/>
                <a:gd name="connsiteY129" fmla="*/ 503802 h 1272230"/>
                <a:gd name="connsiteX130" fmla="*/ 698547 w 1338995"/>
                <a:gd name="connsiteY130" fmla="*/ 519042 h 1272230"/>
                <a:gd name="connsiteX131" fmla="*/ 645207 w 1338995"/>
                <a:gd name="connsiteY131" fmla="*/ 584764 h 1272230"/>
                <a:gd name="connsiteX132" fmla="*/ 605202 w 1338995"/>
                <a:gd name="connsiteY132" fmla="*/ 635247 h 1272230"/>
                <a:gd name="connsiteX133" fmla="*/ 610917 w 1338995"/>
                <a:gd name="connsiteY133" fmla="*/ 677157 h 1272230"/>
                <a:gd name="connsiteX134" fmla="*/ 686164 w 1338995"/>
                <a:gd name="connsiteY134" fmla="*/ 693349 h 1272230"/>
                <a:gd name="connsiteX135" fmla="*/ 727122 w 1338995"/>
                <a:gd name="connsiteY135" fmla="*/ 661917 h 1272230"/>
                <a:gd name="connsiteX136" fmla="*/ 829992 w 1338995"/>
                <a:gd name="connsiteY136" fmla="*/ 515232 h 1272230"/>
                <a:gd name="connsiteX137" fmla="*/ 838564 w 1338995"/>
                <a:gd name="connsiteY137" fmla="*/ 498087 h 1272230"/>
                <a:gd name="connsiteX138" fmla="*/ 828087 w 1338995"/>
                <a:gd name="connsiteY138" fmla="*/ 458082 h 1272230"/>
                <a:gd name="connsiteX139" fmla="*/ 808084 w 1338995"/>
                <a:gd name="connsiteY139" fmla="*/ 444747 h 1272230"/>
                <a:gd name="connsiteX140" fmla="*/ 789034 w 1338995"/>
                <a:gd name="connsiteY140" fmla="*/ 430459 h 1272230"/>
                <a:gd name="connsiteX141" fmla="*/ 883332 w 1338995"/>
                <a:gd name="connsiteY141" fmla="*/ 375214 h 1272230"/>
                <a:gd name="connsiteX142" fmla="*/ 891904 w 1338995"/>
                <a:gd name="connsiteY142" fmla="*/ 347592 h 1272230"/>
                <a:gd name="connsiteX143" fmla="*/ 899524 w 1338995"/>
                <a:gd name="connsiteY143" fmla="*/ 323779 h 1272230"/>
                <a:gd name="connsiteX144" fmla="*/ 983344 w 1338995"/>
                <a:gd name="connsiteY144" fmla="*/ 268534 h 1272230"/>
                <a:gd name="connsiteX145" fmla="*/ 995727 w 1338995"/>
                <a:gd name="connsiteY145" fmla="*/ 258057 h 1272230"/>
                <a:gd name="connsiteX146" fmla="*/ 1057639 w 1338995"/>
                <a:gd name="connsiteY146" fmla="*/ 233292 h 1272230"/>
                <a:gd name="connsiteX147" fmla="*/ 1206230 w 1338995"/>
                <a:gd name="connsiteY147" fmla="*/ 235197 h 1272230"/>
                <a:gd name="connsiteX148" fmla="*/ 1289097 w 1338995"/>
                <a:gd name="connsiteY148" fmla="*/ 244722 h 1272230"/>
                <a:gd name="connsiteX149" fmla="*/ 1299574 w 1338995"/>
                <a:gd name="connsiteY149" fmla="*/ 261867 h 1272230"/>
                <a:gd name="connsiteX150" fmla="*/ 1266237 w 1338995"/>
                <a:gd name="connsiteY150" fmla="*/ 352354 h 1272230"/>
                <a:gd name="connsiteX151" fmla="*/ 1266237 w 1338995"/>
                <a:gd name="connsiteY151" fmla="*/ 352354 h 1272230"/>
                <a:gd name="connsiteX152" fmla="*/ 1261474 w 1338995"/>
                <a:gd name="connsiteY152" fmla="*/ 364737 h 1272230"/>
                <a:gd name="connsiteX153" fmla="*/ 1259569 w 1338995"/>
                <a:gd name="connsiteY153" fmla="*/ 370452 h 1272230"/>
                <a:gd name="connsiteX154" fmla="*/ 1255759 w 1338995"/>
                <a:gd name="connsiteY154" fmla="*/ 379977 h 1272230"/>
                <a:gd name="connsiteX155" fmla="*/ 1251949 w 1338995"/>
                <a:gd name="connsiteY155" fmla="*/ 389502 h 1272230"/>
                <a:gd name="connsiteX156" fmla="*/ 1249092 w 1338995"/>
                <a:gd name="connsiteY156" fmla="*/ 397122 h 1272230"/>
                <a:gd name="connsiteX157" fmla="*/ 1241472 w 1338995"/>
                <a:gd name="connsiteY157" fmla="*/ 414267 h 1272230"/>
                <a:gd name="connsiteX158" fmla="*/ 1183369 w 1338995"/>
                <a:gd name="connsiteY158" fmla="*/ 576192 h 1272230"/>
                <a:gd name="connsiteX159" fmla="*/ 1160509 w 1338995"/>
                <a:gd name="connsiteY159" fmla="*/ 636199 h 1272230"/>
                <a:gd name="connsiteX160" fmla="*/ 1122409 w 1338995"/>
                <a:gd name="connsiteY160" fmla="*/ 649534 h 1272230"/>
                <a:gd name="connsiteX161" fmla="*/ 1054782 w 1338995"/>
                <a:gd name="connsiteY161" fmla="*/ 603814 h 1272230"/>
                <a:gd name="connsiteX162" fmla="*/ 1039542 w 1338995"/>
                <a:gd name="connsiteY162" fmla="*/ 593337 h 1272230"/>
                <a:gd name="connsiteX163" fmla="*/ 1015729 w 1338995"/>
                <a:gd name="connsiteY163" fmla="*/ 595242 h 1272230"/>
                <a:gd name="connsiteX164" fmla="*/ 869997 w 1338995"/>
                <a:gd name="connsiteY164" fmla="*/ 716209 h 1272230"/>
                <a:gd name="connsiteX165" fmla="*/ 812847 w 1338995"/>
                <a:gd name="connsiteY165" fmla="*/ 760024 h 1272230"/>
                <a:gd name="connsiteX166" fmla="*/ 698547 w 1338995"/>
                <a:gd name="connsiteY166" fmla="*/ 846702 h 1272230"/>
                <a:gd name="connsiteX167" fmla="*/ 507094 w 1338995"/>
                <a:gd name="connsiteY167" fmla="*/ 990529 h 1272230"/>
                <a:gd name="connsiteX168" fmla="*/ 345169 w 1338995"/>
                <a:gd name="connsiteY168" fmla="*/ 1113402 h 1272230"/>
                <a:gd name="connsiteX169" fmla="*/ 292782 w 1338995"/>
                <a:gd name="connsiteY169" fmla="*/ 1155312 h 1272230"/>
                <a:gd name="connsiteX170" fmla="*/ 261349 w 1338995"/>
                <a:gd name="connsiteY170" fmla="*/ 1151502 h 1272230"/>
                <a:gd name="connsiteX171" fmla="*/ 166099 w 1338995"/>
                <a:gd name="connsiteY171" fmla="*/ 1031487 h 1272230"/>
                <a:gd name="connsiteX172" fmla="*/ 144192 w 1338995"/>
                <a:gd name="connsiteY172" fmla="*/ 999102 h 1272230"/>
                <a:gd name="connsiteX173" fmla="*/ 144192 w 1338995"/>
                <a:gd name="connsiteY173" fmla="*/ 999102 h 1272230"/>
                <a:gd name="connsiteX174" fmla="*/ 122284 w 1338995"/>
                <a:gd name="connsiteY174" fmla="*/ 966717 h 1272230"/>
                <a:gd name="connsiteX175" fmla="*/ 122284 w 1338995"/>
                <a:gd name="connsiteY175" fmla="*/ 966717 h 1272230"/>
                <a:gd name="connsiteX176" fmla="*/ 99424 w 1338995"/>
                <a:gd name="connsiteY176" fmla="*/ 931474 h 1272230"/>
                <a:gd name="connsiteX177" fmla="*/ 66087 w 1338995"/>
                <a:gd name="connsiteY177" fmla="*/ 860037 h 1272230"/>
                <a:gd name="connsiteX178" fmla="*/ 73707 w 1338995"/>
                <a:gd name="connsiteY178" fmla="*/ 836224 h 1272230"/>
                <a:gd name="connsiteX179" fmla="*/ 26082 w 1338995"/>
                <a:gd name="connsiteY179" fmla="*/ 916234 h 1272230"/>
                <a:gd name="connsiteX180" fmla="*/ 47989 w 1338995"/>
                <a:gd name="connsiteY180" fmla="*/ 869562 h 1272230"/>
                <a:gd name="connsiteX181" fmla="*/ 54657 w 1338995"/>
                <a:gd name="connsiteY181" fmla="*/ 879087 h 1272230"/>
                <a:gd name="connsiteX182" fmla="*/ 219439 w 1338995"/>
                <a:gd name="connsiteY182" fmla="*/ 1124832 h 1272230"/>
                <a:gd name="connsiteX183" fmla="*/ 249919 w 1338995"/>
                <a:gd name="connsiteY183" fmla="*/ 1161980 h 1272230"/>
                <a:gd name="connsiteX184" fmla="*/ 270874 w 1338995"/>
                <a:gd name="connsiteY184" fmla="*/ 1240084 h 1272230"/>
                <a:gd name="connsiteX185" fmla="*/ 258492 w 1338995"/>
                <a:gd name="connsiteY185" fmla="*/ 1247705 h 1272230"/>
                <a:gd name="connsiteX186" fmla="*/ 222297 w 1338995"/>
                <a:gd name="connsiteY186" fmla="*/ 1220082 h 1272230"/>
                <a:gd name="connsiteX187" fmla="*/ 75612 w 1338995"/>
                <a:gd name="connsiteY187" fmla="*/ 1045774 h 1272230"/>
                <a:gd name="connsiteX188" fmla="*/ 26082 w 1338995"/>
                <a:gd name="connsiteY188" fmla="*/ 955287 h 1272230"/>
                <a:gd name="connsiteX189" fmla="*/ 26082 w 1338995"/>
                <a:gd name="connsiteY189" fmla="*/ 916234 h 12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338995" h="1272230">
                  <a:moveTo>
                    <a:pt x="59419" y="1050537"/>
                  </a:moveTo>
                  <a:cubicBezTo>
                    <a:pt x="103234" y="1111497"/>
                    <a:pt x="150859" y="1169599"/>
                    <a:pt x="202294" y="1223892"/>
                  </a:cubicBezTo>
                  <a:cubicBezTo>
                    <a:pt x="218487" y="1241037"/>
                    <a:pt x="236584" y="1257230"/>
                    <a:pt x="257539" y="1268659"/>
                  </a:cubicBezTo>
                  <a:cubicBezTo>
                    <a:pt x="265159" y="1273422"/>
                    <a:pt x="272779" y="1273422"/>
                    <a:pt x="279447" y="1268659"/>
                  </a:cubicBezTo>
                  <a:cubicBezTo>
                    <a:pt x="295639" y="1258182"/>
                    <a:pt x="311832" y="1248657"/>
                    <a:pt x="327072" y="1236274"/>
                  </a:cubicBezTo>
                  <a:cubicBezTo>
                    <a:pt x="372792" y="1195317"/>
                    <a:pt x="421369" y="1158169"/>
                    <a:pt x="469947" y="1120069"/>
                  </a:cubicBezTo>
                  <a:cubicBezTo>
                    <a:pt x="527097" y="1075302"/>
                    <a:pt x="582342" y="1027677"/>
                    <a:pt x="637587" y="981004"/>
                  </a:cubicBezTo>
                  <a:cubicBezTo>
                    <a:pt x="724264" y="907662"/>
                    <a:pt x="809989" y="833367"/>
                    <a:pt x="903334" y="769549"/>
                  </a:cubicBezTo>
                  <a:cubicBezTo>
                    <a:pt x="933814" y="748594"/>
                    <a:pt x="966199" y="727639"/>
                    <a:pt x="993822" y="702874"/>
                  </a:cubicBezTo>
                  <a:cubicBezTo>
                    <a:pt x="1012872" y="685729"/>
                    <a:pt x="1021444" y="684777"/>
                    <a:pt x="1044304" y="700017"/>
                  </a:cubicBezTo>
                  <a:cubicBezTo>
                    <a:pt x="1082405" y="723829"/>
                    <a:pt x="1121457" y="747642"/>
                    <a:pt x="1159557" y="772407"/>
                  </a:cubicBezTo>
                  <a:cubicBezTo>
                    <a:pt x="1168130" y="777169"/>
                    <a:pt x="1172892" y="776217"/>
                    <a:pt x="1178607" y="770502"/>
                  </a:cubicBezTo>
                  <a:cubicBezTo>
                    <a:pt x="1182417" y="765739"/>
                    <a:pt x="1186227" y="760024"/>
                    <a:pt x="1189084" y="754309"/>
                  </a:cubicBezTo>
                  <a:cubicBezTo>
                    <a:pt x="1199562" y="737164"/>
                    <a:pt x="1204324" y="718114"/>
                    <a:pt x="1211944" y="699064"/>
                  </a:cubicBezTo>
                  <a:cubicBezTo>
                    <a:pt x="1243377" y="618102"/>
                    <a:pt x="1278619" y="539044"/>
                    <a:pt x="1310052" y="457129"/>
                  </a:cubicBezTo>
                  <a:cubicBezTo>
                    <a:pt x="1328149" y="408552"/>
                    <a:pt x="1345294" y="360927"/>
                    <a:pt x="1336722" y="306634"/>
                  </a:cubicBezTo>
                  <a:cubicBezTo>
                    <a:pt x="1333864" y="287584"/>
                    <a:pt x="1331007" y="268534"/>
                    <a:pt x="1327197" y="250437"/>
                  </a:cubicBezTo>
                  <a:cubicBezTo>
                    <a:pt x="1324339" y="234244"/>
                    <a:pt x="1315767" y="225672"/>
                    <a:pt x="1298622" y="223767"/>
                  </a:cubicBezTo>
                  <a:cubicBezTo>
                    <a:pt x="1210039" y="213289"/>
                    <a:pt x="1120505" y="211384"/>
                    <a:pt x="1031922" y="217099"/>
                  </a:cubicBezTo>
                  <a:cubicBezTo>
                    <a:pt x="1023349" y="218052"/>
                    <a:pt x="1012872" y="222814"/>
                    <a:pt x="1006204" y="211384"/>
                  </a:cubicBezTo>
                  <a:cubicBezTo>
                    <a:pt x="995727" y="194239"/>
                    <a:pt x="979534" y="193287"/>
                    <a:pt x="964294" y="199954"/>
                  </a:cubicBezTo>
                  <a:cubicBezTo>
                    <a:pt x="944292" y="207574"/>
                    <a:pt x="924289" y="207574"/>
                    <a:pt x="903334" y="204717"/>
                  </a:cubicBezTo>
                  <a:cubicBezTo>
                    <a:pt x="892857" y="203764"/>
                    <a:pt x="882379" y="204717"/>
                    <a:pt x="871902" y="203764"/>
                  </a:cubicBezTo>
                  <a:cubicBezTo>
                    <a:pt x="861424" y="202812"/>
                    <a:pt x="848089" y="203764"/>
                    <a:pt x="842374" y="210432"/>
                  </a:cubicBezTo>
                  <a:cubicBezTo>
                    <a:pt x="829992" y="224719"/>
                    <a:pt x="825229" y="214242"/>
                    <a:pt x="816657" y="204717"/>
                  </a:cubicBezTo>
                  <a:cubicBezTo>
                    <a:pt x="831897" y="200907"/>
                    <a:pt x="845232" y="199002"/>
                    <a:pt x="857614" y="195192"/>
                  </a:cubicBezTo>
                  <a:cubicBezTo>
                    <a:pt x="893809" y="183762"/>
                    <a:pt x="926194" y="132327"/>
                    <a:pt x="922384" y="97084"/>
                  </a:cubicBezTo>
                  <a:cubicBezTo>
                    <a:pt x="918574" y="57079"/>
                    <a:pt x="894762" y="13264"/>
                    <a:pt x="845232" y="3739"/>
                  </a:cubicBezTo>
                  <a:cubicBezTo>
                    <a:pt x="819514" y="-1023"/>
                    <a:pt x="810942" y="-2928"/>
                    <a:pt x="777604" y="8502"/>
                  </a:cubicBezTo>
                  <a:cubicBezTo>
                    <a:pt x="722359" y="32314"/>
                    <a:pt x="693784" y="96132"/>
                    <a:pt x="732837" y="158997"/>
                  </a:cubicBezTo>
                  <a:cubicBezTo>
                    <a:pt x="736647" y="164712"/>
                    <a:pt x="735694" y="169474"/>
                    <a:pt x="729979" y="172332"/>
                  </a:cubicBezTo>
                  <a:cubicBezTo>
                    <a:pt x="725217" y="174237"/>
                    <a:pt x="720454" y="175189"/>
                    <a:pt x="716644" y="177094"/>
                  </a:cubicBezTo>
                  <a:cubicBezTo>
                    <a:pt x="695689" y="187572"/>
                    <a:pt x="627109" y="229482"/>
                    <a:pt x="613774" y="241864"/>
                  </a:cubicBezTo>
                  <a:cubicBezTo>
                    <a:pt x="583294" y="269487"/>
                    <a:pt x="551862" y="297109"/>
                    <a:pt x="528049" y="332352"/>
                  </a:cubicBezTo>
                  <a:cubicBezTo>
                    <a:pt x="512809" y="355212"/>
                    <a:pt x="506142" y="380929"/>
                    <a:pt x="516619" y="409504"/>
                  </a:cubicBezTo>
                  <a:cubicBezTo>
                    <a:pt x="529954" y="445699"/>
                    <a:pt x="554719" y="469512"/>
                    <a:pt x="587104" y="486657"/>
                  </a:cubicBezTo>
                  <a:cubicBezTo>
                    <a:pt x="593772" y="490467"/>
                    <a:pt x="602344" y="491419"/>
                    <a:pt x="608059" y="499992"/>
                  </a:cubicBezTo>
                  <a:cubicBezTo>
                    <a:pt x="599487" y="508564"/>
                    <a:pt x="589962" y="515232"/>
                    <a:pt x="579484" y="520947"/>
                  </a:cubicBezTo>
                  <a:cubicBezTo>
                    <a:pt x="550909" y="538092"/>
                    <a:pt x="186102" y="756214"/>
                    <a:pt x="127999" y="785742"/>
                  </a:cubicBezTo>
                  <a:cubicBezTo>
                    <a:pt x="103234" y="798124"/>
                    <a:pt x="78469" y="810507"/>
                    <a:pt x="53704" y="822889"/>
                  </a:cubicBezTo>
                  <a:cubicBezTo>
                    <a:pt x="46084" y="826699"/>
                    <a:pt x="40369" y="830509"/>
                    <a:pt x="36559" y="839082"/>
                  </a:cubicBezTo>
                  <a:cubicBezTo>
                    <a:pt x="26082" y="864799"/>
                    <a:pt x="15604" y="890517"/>
                    <a:pt x="4174" y="916234"/>
                  </a:cubicBezTo>
                  <a:cubicBezTo>
                    <a:pt x="-1541" y="929569"/>
                    <a:pt x="-1541" y="942904"/>
                    <a:pt x="5127" y="955287"/>
                  </a:cubicBezTo>
                  <a:cubicBezTo>
                    <a:pt x="24177" y="987672"/>
                    <a:pt x="38464" y="1021009"/>
                    <a:pt x="59419" y="1050537"/>
                  </a:cubicBezTo>
                  <a:close/>
                  <a:moveTo>
                    <a:pt x="976677" y="700017"/>
                  </a:moveTo>
                  <a:cubicBezTo>
                    <a:pt x="919527" y="740974"/>
                    <a:pt x="859519" y="778122"/>
                    <a:pt x="806179" y="822889"/>
                  </a:cubicBezTo>
                  <a:cubicBezTo>
                    <a:pt x="743314" y="874324"/>
                    <a:pt x="680449" y="926712"/>
                    <a:pt x="618537" y="979099"/>
                  </a:cubicBezTo>
                  <a:cubicBezTo>
                    <a:pt x="533764" y="1052442"/>
                    <a:pt x="446134" y="1121022"/>
                    <a:pt x="358504" y="1190555"/>
                  </a:cubicBezTo>
                  <a:cubicBezTo>
                    <a:pt x="343264" y="1201984"/>
                    <a:pt x="328977" y="1215319"/>
                    <a:pt x="314689" y="1227702"/>
                  </a:cubicBezTo>
                  <a:cubicBezTo>
                    <a:pt x="307069" y="1233417"/>
                    <a:pt x="300402" y="1239132"/>
                    <a:pt x="288019" y="1242942"/>
                  </a:cubicBezTo>
                  <a:cubicBezTo>
                    <a:pt x="287067" y="1223892"/>
                    <a:pt x="287067" y="1206747"/>
                    <a:pt x="286114" y="1189602"/>
                  </a:cubicBezTo>
                  <a:cubicBezTo>
                    <a:pt x="286114" y="1181982"/>
                    <a:pt x="290877" y="1177219"/>
                    <a:pt x="296592" y="1172457"/>
                  </a:cubicBezTo>
                  <a:cubicBezTo>
                    <a:pt x="394699" y="1097209"/>
                    <a:pt x="490902" y="1019104"/>
                    <a:pt x="589962" y="945762"/>
                  </a:cubicBezTo>
                  <a:cubicBezTo>
                    <a:pt x="646159" y="903852"/>
                    <a:pt x="703309" y="862894"/>
                    <a:pt x="758554" y="819079"/>
                  </a:cubicBezTo>
                  <a:cubicBezTo>
                    <a:pt x="836659" y="757167"/>
                    <a:pt x="917622" y="699064"/>
                    <a:pt x="991917" y="631437"/>
                  </a:cubicBezTo>
                  <a:cubicBezTo>
                    <a:pt x="997632" y="625722"/>
                    <a:pt x="1003347" y="620007"/>
                    <a:pt x="1013824" y="618102"/>
                  </a:cubicBezTo>
                  <a:cubicBezTo>
                    <a:pt x="1010014" y="649534"/>
                    <a:pt x="1007157" y="678109"/>
                    <a:pt x="976677" y="700017"/>
                  </a:cubicBezTo>
                  <a:close/>
                  <a:moveTo>
                    <a:pt x="1152889" y="744784"/>
                  </a:moveTo>
                  <a:cubicBezTo>
                    <a:pt x="1110027" y="721924"/>
                    <a:pt x="1074784" y="696207"/>
                    <a:pt x="1036684" y="674299"/>
                  </a:cubicBezTo>
                  <a:cubicBezTo>
                    <a:pt x="1021444" y="665727"/>
                    <a:pt x="1023349" y="652392"/>
                    <a:pt x="1026207" y="639057"/>
                  </a:cubicBezTo>
                  <a:cubicBezTo>
                    <a:pt x="1031922" y="610482"/>
                    <a:pt x="1033827" y="609529"/>
                    <a:pt x="1055734" y="626674"/>
                  </a:cubicBezTo>
                  <a:cubicBezTo>
                    <a:pt x="1080499" y="645724"/>
                    <a:pt x="1106217" y="662869"/>
                    <a:pt x="1136697" y="671442"/>
                  </a:cubicBezTo>
                  <a:cubicBezTo>
                    <a:pt x="1142412" y="673347"/>
                    <a:pt x="1147174" y="675252"/>
                    <a:pt x="1148127" y="681919"/>
                  </a:cubicBezTo>
                  <a:cubicBezTo>
                    <a:pt x="1149080" y="701922"/>
                    <a:pt x="1154794" y="720972"/>
                    <a:pt x="1152889" y="744784"/>
                  </a:cubicBezTo>
                  <a:close/>
                  <a:moveTo>
                    <a:pt x="1322434" y="363784"/>
                  </a:moveTo>
                  <a:cubicBezTo>
                    <a:pt x="1307194" y="442842"/>
                    <a:pt x="1269094" y="519042"/>
                    <a:pt x="1242424" y="583812"/>
                  </a:cubicBezTo>
                  <a:cubicBezTo>
                    <a:pt x="1222422" y="631437"/>
                    <a:pt x="1203372" y="680014"/>
                    <a:pt x="1183369" y="727639"/>
                  </a:cubicBezTo>
                  <a:cubicBezTo>
                    <a:pt x="1181464" y="731449"/>
                    <a:pt x="1181464" y="735259"/>
                    <a:pt x="1172892" y="737164"/>
                  </a:cubicBezTo>
                  <a:cubicBezTo>
                    <a:pt x="1167177" y="707637"/>
                    <a:pt x="1159557" y="679062"/>
                    <a:pt x="1170987" y="649534"/>
                  </a:cubicBezTo>
                  <a:cubicBezTo>
                    <a:pt x="1206230" y="560952"/>
                    <a:pt x="1231947" y="467607"/>
                    <a:pt x="1270047" y="379977"/>
                  </a:cubicBezTo>
                  <a:cubicBezTo>
                    <a:pt x="1283382" y="349497"/>
                    <a:pt x="1301480" y="295204"/>
                    <a:pt x="1313862" y="260914"/>
                  </a:cubicBezTo>
                  <a:cubicBezTo>
                    <a:pt x="1324339" y="294252"/>
                    <a:pt x="1326244" y="352354"/>
                    <a:pt x="1322434" y="363784"/>
                  </a:cubicBezTo>
                  <a:close/>
                  <a:moveTo>
                    <a:pt x="865234" y="221862"/>
                  </a:moveTo>
                  <a:cubicBezTo>
                    <a:pt x="875712" y="219004"/>
                    <a:pt x="885237" y="220909"/>
                    <a:pt x="901429" y="220909"/>
                  </a:cubicBezTo>
                  <a:cubicBezTo>
                    <a:pt x="889047" y="230434"/>
                    <a:pt x="879522" y="236149"/>
                    <a:pt x="869044" y="238054"/>
                  </a:cubicBezTo>
                  <a:cubicBezTo>
                    <a:pt x="864282" y="239007"/>
                    <a:pt x="859519" y="236149"/>
                    <a:pt x="859519" y="230434"/>
                  </a:cubicBezTo>
                  <a:cubicBezTo>
                    <a:pt x="857614" y="225672"/>
                    <a:pt x="860472" y="222814"/>
                    <a:pt x="865234" y="221862"/>
                  </a:cubicBezTo>
                  <a:close/>
                  <a:moveTo>
                    <a:pt x="759507" y="41839"/>
                  </a:moveTo>
                  <a:cubicBezTo>
                    <a:pt x="795702" y="-71"/>
                    <a:pt x="851899" y="16122"/>
                    <a:pt x="876664" y="35172"/>
                  </a:cubicBezTo>
                  <a:cubicBezTo>
                    <a:pt x="904287" y="55174"/>
                    <a:pt x="912859" y="97084"/>
                    <a:pt x="902382" y="124707"/>
                  </a:cubicBezTo>
                  <a:cubicBezTo>
                    <a:pt x="889999" y="158997"/>
                    <a:pt x="863329" y="186619"/>
                    <a:pt x="822372" y="183762"/>
                  </a:cubicBezTo>
                  <a:cubicBezTo>
                    <a:pt x="793797" y="185667"/>
                    <a:pt x="770937" y="173284"/>
                    <a:pt x="753792" y="152329"/>
                  </a:cubicBezTo>
                  <a:cubicBezTo>
                    <a:pt x="721407" y="114229"/>
                    <a:pt x="732837" y="75177"/>
                    <a:pt x="759507" y="41839"/>
                  </a:cubicBezTo>
                  <a:close/>
                  <a:moveTo>
                    <a:pt x="555672" y="437127"/>
                  </a:moveTo>
                  <a:cubicBezTo>
                    <a:pt x="529954" y="406647"/>
                    <a:pt x="527097" y="375214"/>
                    <a:pt x="548052" y="340924"/>
                  </a:cubicBezTo>
                  <a:cubicBezTo>
                    <a:pt x="569007" y="306634"/>
                    <a:pt x="599487" y="279964"/>
                    <a:pt x="629014" y="253294"/>
                  </a:cubicBezTo>
                  <a:cubicBezTo>
                    <a:pt x="661399" y="223767"/>
                    <a:pt x="697594" y="199954"/>
                    <a:pt x="739504" y="184714"/>
                  </a:cubicBezTo>
                  <a:cubicBezTo>
                    <a:pt x="756649" y="178999"/>
                    <a:pt x="768079" y="184714"/>
                    <a:pt x="779509" y="195192"/>
                  </a:cubicBezTo>
                  <a:cubicBezTo>
                    <a:pt x="800464" y="215194"/>
                    <a:pt x="820467" y="237102"/>
                    <a:pt x="846184" y="252342"/>
                  </a:cubicBezTo>
                  <a:cubicBezTo>
                    <a:pt x="857614" y="259009"/>
                    <a:pt x="868092" y="259962"/>
                    <a:pt x="879522" y="253294"/>
                  </a:cubicBezTo>
                  <a:cubicBezTo>
                    <a:pt x="904287" y="239007"/>
                    <a:pt x="930957" y="227577"/>
                    <a:pt x="957627" y="218052"/>
                  </a:cubicBezTo>
                  <a:cubicBezTo>
                    <a:pt x="975724" y="211384"/>
                    <a:pt x="985249" y="213289"/>
                    <a:pt x="990012" y="221862"/>
                  </a:cubicBezTo>
                  <a:cubicBezTo>
                    <a:pt x="995727" y="231387"/>
                    <a:pt x="992869" y="239959"/>
                    <a:pt x="976677" y="251389"/>
                  </a:cubicBezTo>
                  <a:cubicBezTo>
                    <a:pt x="944292" y="276154"/>
                    <a:pt x="910002" y="297109"/>
                    <a:pt x="874759" y="318064"/>
                  </a:cubicBezTo>
                  <a:cubicBezTo>
                    <a:pt x="868092" y="321874"/>
                    <a:pt x="861424" y="323779"/>
                    <a:pt x="854757" y="319969"/>
                  </a:cubicBezTo>
                  <a:cubicBezTo>
                    <a:pt x="835707" y="309492"/>
                    <a:pt x="791892" y="301872"/>
                    <a:pt x="764269" y="262819"/>
                  </a:cubicBezTo>
                  <a:cubicBezTo>
                    <a:pt x="760459" y="259962"/>
                    <a:pt x="756649" y="259009"/>
                    <a:pt x="752839" y="262819"/>
                  </a:cubicBezTo>
                  <a:cubicBezTo>
                    <a:pt x="748077" y="266629"/>
                    <a:pt x="749029" y="271392"/>
                    <a:pt x="751887" y="276154"/>
                  </a:cubicBezTo>
                  <a:cubicBezTo>
                    <a:pt x="752839" y="278059"/>
                    <a:pt x="754744" y="279964"/>
                    <a:pt x="756649" y="280917"/>
                  </a:cubicBezTo>
                  <a:cubicBezTo>
                    <a:pt x="773794" y="298062"/>
                    <a:pt x="773794" y="299014"/>
                    <a:pt x="756649" y="314254"/>
                  </a:cubicBezTo>
                  <a:cubicBezTo>
                    <a:pt x="740457" y="329494"/>
                    <a:pt x="723312" y="344734"/>
                    <a:pt x="707119" y="359022"/>
                  </a:cubicBezTo>
                  <a:cubicBezTo>
                    <a:pt x="698547" y="366642"/>
                    <a:pt x="690927" y="377119"/>
                    <a:pt x="676639" y="371404"/>
                  </a:cubicBezTo>
                  <a:cubicBezTo>
                    <a:pt x="671877" y="369499"/>
                    <a:pt x="667114" y="373309"/>
                    <a:pt x="665209" y="378072"/>
                  </a:cubicBezTo>
                  <a:cubicBezTo>
                    <a:pt x="662352" y="384739"/>
                    <a:pt x="668067" y="388549"/>
                    <a:pt x="673782" y="390454"/>
                  </a:cubicBezTo>
                  <a:cubicBezTo>
                    <a:pt x="709024" y="403789"/>
                    <a:pt x="739504" y="425697"/>
                    <a:pt x="772842" y="442842"/>
                  </a:cubicBezTo>
                  <a:cubicBezTo>
                    <a:pt x="786177" y="449509"/>
                    <a:pt x="798559" y="458082"/>
                    <a:pt x="810942" y="467607"/>
                  </a:cubicBezTo>
                  <a:cubicBezTo>
                    <a:pt x="824277" y="478084"/>
                    <a:pt x="824277" y="485704"/>
                    <a:pt x="816657" y="500944"/>
                  </a:cubicBezTo>
                  <a:cubicBezTo>
                    <a:pt x="788082" y="556189"/>
                    <a:pt x="748077" y="604767"/>
                    <a:pt x="710929" y="654297"/>
                  </a:cubicBezTo>
                  <a:cubicBezTo>
                    <a:pt x="700452" y="668584"/>
                    <a:pt x="687117" y="680014"/>
                    <a:pt x="669019" y="677157"/>
                  </a:cubicBezTo>
                  <a:cubicBezTo>
                    <a:pt x="653779" y="676204"/>
                    <a:pt x="642349" y="673347"/>
                    <a:pt x="631872" y="667632"/>
                  </a:cubicBezTo>
                  <a:cubicBezTo>
                    <a:pt x="616632" y="660012"/>
                    <a:pt x="614727" y="654297"/>
                    <a:pt x="622347" y="639057"/>
                  </a:cubicBezTo>
                  <a:cubicBezTo>
                    <a:pt x="631872" y="622864"/>
                    <a:pt x="643302" y="608577"/>
                    <a:pt x="654732" y="595242"/>
                  </a:cubicBezTo>
                  <a:cubicBezTo>
                    <a:pt x="674734" y="572382"/>
                    <a:pt x="694737" y="549522"/>
                    <a:pt x="713787" y="525709"/>
                  </a:cubicBezTo>
                  <a:cubicBezTo>
                    <a:pt x="726169" y="510469"/>
                    <a:pt x="724264" y="504754"/>
                    <a:pt x="705214" y="499992"/>
                  </a:cubicBezTo>
                  <a:cubicBezTo>
                    <a:pt x="684259" y="494277"/>
                    <a:pt x="663304" y="491419"/>
                    <a:pt x="642349" y="486657"/>
                  </a:cubicBezTo>
                  <a:cubicBezTo>
                    <a:pt x="608059" y="479989"/>
                    <a:pt x="578532" y="464749"/>
                    <a:pt x="555672" y="437127"/>
                  </a:cubicBezTo>
                  <a:close/>
                  <a:moveTo>
                    <a:pt x="867139" y="364737"/>
                  </a:moveTo>
                  <a:cubicBezTo>
                    <a:pt x="837612" y="380929"/>
                    <a:pt x="809037" y="397122"/>
                    <a:pt x="779509" y="413314"/>
                  </a:cubicBezTo>
                  <a:cubicBezTo>
                    <a:pt x="772842" y="417124"/>
                    <a:pt x="765222" y="418077"/>
                    <a:pt x="758554" y="414267"/>
                  </a:cubicBezTo>
                  <a:cubicBezTo>
                    <a:pt x="741409" y="405694"/>
                    <a:pt x="723312" y="399027"/>
                    <a:pt x="707119" y="384739"/>
                  </a:cubicBezTo>
                  <a:cubicBezTo>
                    <a:pt x="729979" y="359974"/>
                    <a:pt x="754744" y="339019"/>
                    <a:pt x="777604" y="318064"/>
                  </a:cubicBezTo>
                  <a:cubicBezTo>
                    <a:pt x="785224" y="310444"/>
                    <a:pt x="793797" y="309492"/>
                    <a:pt x="803322" y="315207"/>
                  </a:cubicBezTo>
                  <a:cubicBezTo>
                    <a:pt x="820467" y="324732"/>
                    <a:pt x="839517" y="332352"/>
                    <a:pt x="857614" y="339972"/>
                  </a:cubicBezTo>
                  <a:cubicBezTo>
                    <a:pt x="862377" y="341877"/>
                    <a:pt x="866187" y="343782"/>
                    <a:pt x="869044" y="348544"/>
                  </a:cubicBezTo>
                  <a:cubicBezTo>
                    <a:pt x="873807" y="354259"/>
                    <a:pt x="875712" y="359974"/>
                    <a:pt x="867139" y="364737"/>
                  </a:cubicBezTo>
                  <a:close/>
                  <a:moveTo>
                    <a:pt x="73707" y="836224"/>
                  </a:moveTo>
                  <a:cubicBezTo>
                    <a:pt x="78469" y="833367"/>
                    <a:pt x="83232" y="830509"/>
                    <a:pt x="87994" y="827652"/>
                  </a:cubicBezTo>
                  <a:cubicBezTo>
                    <a:pt x="150859" y="793362"/>
                    <a:pt x="214677" y="760024"/>
                    <a:pt x="276589" y="723829"/>
                  </a:cubicBezTo>
                  <a:cubicBezTo>
                    <a:pt x="321357" y="698112"/>
                    <a:pt x="555672" y="558094"/>
                    <a:pt x="624252" y="509517"/>
                  </a:cubicBezTo>
                  <a:cubicBezTo>
                    <a:pt x="629967" y="505707"/>
                    <a:pt x="634729" y="502849"/>
                    <a:pt x="641397" y="503802"/>
                  </a:cubicBezTo>
                  <a:cubicBezTo>
                    <a:pt x="660447" y="505707"/>
                    <a:pt x="678544" y="509517"/>
                    <a:pt x="698547" y="519042"/>
                  </a:cubicBezTo>
                  <a:cubicBezTo>
                    <a:pt x="680449" y="541902"/>
                    <a:pt x="663304" y="563809"/>
                    <a:pt x="645207" y="584764"/>
                  </a:cubicBezTo>
                  <a:cubicBezTo>
                    <a:pt x="629967" y="600957"/>
                    <a:pt x="618537" y="619054"/>
                    <a:pt x="605202" y="635247"/>
                  </a:cubicBezTo>
                  <a:cubicBezTo>
                    <a:pt x="593772" y="650487"/>
                    <a:pt x="594724" y="665727"/>
                    <a:pt x="610917" y="677157"/>
                  </a:cubicBezTo>
                  <a:cubicBezTo>
                    <a:pt x="633777" y="693349"/>
                    <a:pt x="658542" y="699064"/>
                    <a:pt x="686164" y="693349"/>
                  </a:cubicBezTo>
                  <a:cubicBezTo>
                    <a:pt x="704262" y="689539"/>
                    <a:pt x="716644" y="675252"/>
                    <a:pt x="727122" y="661917"/>
                  </a:cubicBezTo>
                  <a:cubicBezTo>
                    <a:pt x="763317" y="614292"/>
                    <a:pt x="799512" y="566667"/>
                    <a:pt x="829992" y="515232"/>
                  </a:cubicBezTo>
                  <a:cubicBezTo>
                    <a:pt x="832849" y="509517"/>
                    <a:pt x="836659" y="503802"/>
                    <a:pt x="838564" y="498087"/>
                  </a:cubicBezTo>
                  <a:cubicBezTo>
                    <a:pt x="846184" y="481894"/>
                    <a:pt x="842374" y="469512"/>
                    <a:pt x="828087" y="458082"/>
                  </a:cubicBezTo>
                  <a:cubicBezTo>
                    <a:pt x="821419" y="453319"/>
                    <a:pt x="814752" y="449509"/>
                    <a:pt x="808084" y="444747"/>
                  </a:cubicBezTo>
                  <a:cubicBezTo>
                    <a:pt x="801417" y="439984"/>
                    <a:pt x="795702" y="435222"/>
                    <a:pt x="789034" y="430459"/>
                  </a:cubicBezTo>
                  <a:cubicBezTo>
                    <a:pt x="817609" y="404742"/>
                    <a:pt x="851899" y="393312"/>
                    <a:pt x="883332" y="375214"/>
                  </a:cubicBezTo>
                  <a:cubicBezTo>
                    <a:pt x="899524" y="365689"/>
                    <a:pt x="900477" y="364737"/>
                    <a:pt x="891904" y="347592"/>
                  </a:cubicBezTo>
                  <a:cubicBezTo>
                    <a:pt x="885237" y="333304"/>
                    <a:pt x="885237" y="333304"/>
                    <a:pt x="899524" y="323779"/>
                  </a:cubicBezTo>
                  <a:cubicBezTo>
                    <a:pt x="927147" y="305682"/>
                    <a:pt x="957627" y="289489"/>
                    <a:pt x="983344" y="268534"/>
                  </a:cubicBezTo>
                  <a:cubicBezTo>
                    <a:pt x="988107" y="264724"/>
                    <a:pt x="993822" y="261867"/>
                    <a:pt x="995727" y="258057"/>
                  </a:cubicBezTo>
                  <a:cubicBezTo>
                    <a:pt x="1009062" y="231387"/>
                    <a:pt x="1034779" y="232339"/>
                    <a:pt x="1057639" y="233292"/>
                  </a:cubicBezTo>
                  <a:cubicBezTo>
                    <a:pt x="1107169" y="236149"/>
                    <a:pt x="1156699" y="232339"/>
                    <a:pt x="1206230" y="235197"/>
                  </a:cubicBezTo>
                  <a:cubicBezTo>
                    <a:pt x="1233852" y="237102"/>
                    <a:pt x="1261474" y="240912"/>
                    <a:pt x="1289097" y="244722"/>
                  </a:cubicBezTo>
                  <a:cubicBezTo>
                    <a:pt x="1303384" y="246627"/>
                    <a:pt x="1304337" y="247579"/>
                    <a:pt x="1299574" y="261867"/>
                  </a:cubicBezTo>
                  <a:cubicBezTo>
                    <a:pt x="1288144" y="292347"/>
                    <a:pt x="1277667" y="321874"/>
                    <a:pt x="1266237" y="352354"/>
                  </a:cubicBezTo>
                  <a:cubicBezTo>
                    <a:pt x="1266237" y="352354"/>
                    <a:pt x="1266237" y="352354"/>
                    <a:pt x="1266237" y="352354"/>
                  </a:cubicBezTo>
                  <a:cubicBezTo>
                    <a:pt x="1264332" y="356164"/>
                    <a:pt x="1263380" y="360927"/>
                    <a:pt x="1261474" y="364737"/>
                  </a:cubicBezTo>
                  <a:cubicBezTo>
                    <a:pt x="1260522" y="366642"/>
                    <a:pt x="1259569" y="368547"/>
                    <a:pt x="1259569" y="370452"/>
                  </a:cubicBezTo>
                  <a:cubicBezTo>
                    <a:pt x="1258617" y="373309"/>
                    <a:pt x="1256712" y="377119"/>
                    <a:pt x="1255759" y="379977"/>
                  </a:cubicBezTo>
                  <a:cubicBezTo>
                    <a:pt x="1254807" y="382834"/>
                    <a:pt x="1252902" y="386644"/>
                    <a:pt x="1251949" y="389502"/>
                  </a:cubicBezTo>
                  <a:cubicBezTo>
                    <a:pt x="1250997" y="392359"/>
                    <a:pt x="1250044" y="394264"/>
                    <a:pt x="1249092" y="397122"/>
                  </a:cubicBezTo>
                  <a:cubicBezTo>
                    <a:pt x="1247187" y="402837"/>
                    <a:pt x="1244330" y="408552"/>
                    <a:pt x="1241472" y="414267"/>
                  </a:cubicBezTo>
                  <a:cubicBezTo>
                    <a:pt x="1218612" y="467607"/>
                    <a:pt x="1203372" y="522852"/>
                    <a:pt x="1183369" y="576192"/>
                  </a:cubicBezTo>
                  <a:cubicBezTo>
                    <a:pt x="1175749" y="596194"/>
                    <a:pt x="1168130" y="616197"/>
                    <a:pt x="1160509" y="636199"/>
                  </a:cubicBezTo>
                  <a:cubicBezTo>
                    <a:pt x="1151937" y="658107"/>
                    <a:pt x="1144317" y="660964"/>
                    <a:pt x="1122409" y="649534"/>
                  </a:cubicBezTo>
                  <a:cubicBezTo>
                    <a:pt x="1098597" y="637152"/>
                    <a:pt x="1076689" y="620959"/>
                    <a:pt x="1054782" y="603814"/>
                  </a:cubicBezTo>
                  <a:cubicBezTo>
                    <a:pt x="1050019" y="600004"/>
                    <a:pt x="1044304" y="596194"/>
                    <a:pt x="1039542" y="593337"/>
                  </a:cubicBezTo>
                  <a:cubicBezTo>
                    <a:pt x="1030969" y="588574"/>
                    <a:pt x="1024302" y="588574"/>
                    <a:pt x="1015729" y="595242"/>
                  </a:cubicBezTo>
                  <a:cubicBezTo>
                    <a:pt x="967152" y="636199"/>
                    <a:pt x="918574" y="676204"/>
                    <a:pt x="869997" y="716209"/>
                  </a:cubicBezTo>
                  <a:cubicBezTo>
                    <a:pt x="851899" y="731449"/>
                    <a:pt x="831897" y="745737"/>
                    <a:pt x="812847" y="760024"/>
                  </a:cubicBezTo>
                  <a:cubicBezTo>
                    <a:pt x="773794" y="787647"/>
                    <a:pt x="736647" y="818127"/>
                    <a:pt x="698547" y="846702"/>
                  </a:cubicBezTo>
                  <a:cubicBezTo>
                    <a:pt x="633777" y="893374"/>
                    <a:pt x="570912" y="942904"/>
                    <a:pt x="507094" y="990529"/>
                  </a:cubicBezTo>
                  <a:cubicBezTo>
                    <a:pt x="452802" y="1031487"/>
                    <a:pt x="399462" y="1073397"/>
                    <a:pt x="345169" y="1113402"/>
                  </a:cubicBezTo>
                  <a:cubicBezTo>
                    <a:pt x="327072" y="1126737"/>
                    <a:pt x="312784" y="1143882"/>
                    <a:pt x="292782" y="1155312"/>
                  </a:cubicBezTo>
                  <a:cubicBezTo>
                    <a:pt x="274684" y="1165789"/>
                    <a:pt x="273732" y="1166742"/>
                    <a:pt x="261349" y="1151502"/>
                  </a:cubicBezTo>
                  <a:cubicBezTo>
                    <a:pt x="229917" y="1111497"/>
                    <a:pt x="194674" y="1074349"/>
                    <a:pt x="166099" y="1031487"/>
                  </a:cubicBezTo>
                  <a:cubicBezTo>
                    <a:pt x="158479" y="1021009"/>
                    <a:pt x="151812" y="1010532"/>
                    <a:pt x="144192" y="999102"/>
                  </a:cubicBezTo>
                  <a:cubicBezTo>
                    <a:pt x="144192" y="999102"/>
                    <a:pt x="144192" y="999102"/>
                    <a:pt x="144192" y="999102"/>
                  </a:cubicBezTo>
                  <a:cubicBezTo>
                    <a:pt x="136572" y="988624"/>
                    <a:pt x="129904" y="977194"/>
                    <a:pt x="122284" y="966717"/>
                  </a:cubicBezTo>
                  <a:cubicBezTo>
                    <a:pt x="122284" y="966717"/>
                    <a:pt x="122284" y="966717"/>
                    <a:pt x="122284" y="966717"/>
                  </a:cubicBezTo>
                  <a:cubicBezTo>
                    <a:pt x="114664" y="955287"/>
                    <a:pt x="107044" y="943857"/>
                    <a:pt x="99424" y="931474"/>
                  </a:cubicBezTo>
                  <a:cubicBezTo>
                    <a:pt x="85137" y="909567"/>
                    <a:pt x="75612" y="884802"/>
                    <a:pt x="66087" y="860037"/>
                  </a:cubicBezTo>
                  <a:cubicBezTo>
                    <a:pt x="61324" y="847654"/>
                    <a:pt x="65134" y="841939"/>
                    <a:pt x="73707" y="836224"/>
                  </a:cubicBezTo>
                  <a:close/>
                  <a:moveTo>
                    <a:pt x="26082" y="916234"/>
                  </a:moveTo>
                  <a:cubicBezTo>
                    <a:pt x="31797" y="900994"/>
                    <a:pt x="40369" y="886707"/>
                    <a:pt x="47989" y="869562"/>
                  </a:cubicBezTo>
                  <a:cubicBezTo>
                    <a:pt x="50847" y="874324"/>
                    <a:pt x="53704" y="876229"/>
                    <a:pt x="54657" y="879087"/>
                  </a:cubicBezTo>
                  <a:cubicBezTo>
                    <a:pt x="95614" y="970527"/>
                    <a:pt x="157527" y="1047679"/>
                    <a:pt x="219439" y="1124832"/>
                  </a:cubicBezTo>
                  <a:cubicBezTo>
                    <a:pt x="228964" y="1137214"/>
                    <a:pt x="238489" y="1150549"/>
                    <a:pt x="249919" y="1161980"/>
                  </a:cubicBezTo>
                  <a:cubicBezTo>
                    <a:pt x="272779" y="1183887"/>
                    <a:pt x="271827" y="1211509"/>
                    <a:pt x="270874" y="1240084"/>
                  </a:cubicBezTo>
                  <a:cubicBezTo>
                    <a:pt x="270874" y="1248657"/>
                    <a:pt x="266112" y="1251514"/>
                    <a:pt x="258492" y="1247705"/>
                  </a:cubicBezTo>
                  <a:cubicBezTo>
                    <a:pt x="244204" y="1241037"/>
                    <a:pt x="232774" y="1230559"/>
                    <a:pt x="222297" y="1220082"/>
                  </a:cubicBezTo>
                  <a:cubicBezTo>
                    <a:pt x="168957" y="1165789"/>
                    <a:pt x="119427" y="1108639"/>
                    <a:pt x="75612" y="1045774"/>
                  </a:cubicBezTo>
                  <a:cubicBezTo>
                    <a:pt x="55609" y="1017199"/>
                    <a:pt x="40369" y="986719"/>
                    <a:pt x="26082" y="955287"/>
                  </a:cubicBezTo>
                  <a:cubicBezTo>
                    <a:pt x="20367" y="940999"/>
                    <a:pt x="21319" y="928617"/>
                    <a:pt x="26082" y="916234"/>
                  </a:cubicBezTo>
                  <a:close/>
                </a:path>
              </a:pathLst>
            </a:custGeom>
            <a:solidFill>
              <a:srgbClr val="000000"/>
            </a:solidFill>
            <a:ln w="9525" cap="flat">
              <a:noFill/>
              <a:prstDash val="solid"/>
              <a:miter/>
            </a:ln>
          </p:spPr>
          <p:txBody>
            <a:bodyPr rtlCol="0" anchor="ctr"/>
            <a:lstStyle/>
            <a:p>
              <a:endParaRPr lang="en-US"/>
            </a:p>
          </p:txBody>
        </p:sp>
        <p:sp>
          <p:nvSpPr>
            <p:cNvPr id="2144" name="Freeform 255">
              <a:extLst>
                <a:ext uri="{FF2B5EF4-FFF2-40B4-BE49-F238E27FC236}">
                  <a16:creationId xmlns:a16="http://schemas.microsoft.com/office/drawing/2014/main" id="{A5BD1402-91CA-D322-7468-8106E8D37AC7}"/>
                </a:ext>
              </a:extLst>
            </p:cNvPr>
            <p:cNvSpPr/>
            <p:nvPr/>
          </p:nvSpPr>
          <p:spPr>
            <a:xfrm>
              <a:off x="7817167" y="5472112"/>
              <a:ext cx="600113" cy="452437"/>
            </a:xfrm>
            <a:custGeom>
              <a:avLst/>
              <a:gdLst>
                <a:gd name="connsiteX0" fmla="*/ 571500 w 600113"/>
                <a:gd name="connsiteY0" fmla="*/ 29527 h 452437"/>
                <a:gd name="connsiteX1" fmla="*/ 597218 w 600113"/>
                <a:gd name="connsiteY1" fmla="*/ 12382 h 452437"/>
                <a:gd name="connsiteX2" fmla="*/ 599122 w 600113"/>
                <a:gd name="connsiteY2" fmla="*/ 3810 h 452437"/>
                <a:gd name="connsiteX3" fmla="*/ 591502 w 600113"/>
                <a:gd name="connsiteY3" fmla="*/ 0 h 452437"/>
                <a:gd name="connsiteX4" fmla="*/ 566738 w 600113"/>
                <a:gd name="connsiteY4" fmla="*/ 13335 h 452437"/>
                <a:gd name="connsiteX5" fmla="*/ 486727 w 600113"/>
                <a:gd name="connsiteY5" fmla="*/ 69532 h 452437"/>
                <a:gd name="connsiteX6" fmla="*/ 276225 w 600113"/>
                <a:gd name="connsiteY6" fmla="*/ 226695 h 452437"/>
                <a:gd name="connsiteX7" fmla="*/ 67627 w 600113"/>
                <a:gd name="connsiteY7" fmla="*/ 391477 h 452437"/>
                <a:gd name="connsiteX8" fmla="*/ 0 w 600113"/>
                <a:gd name="connsiteY8" fmla="*/ 448627 h 452437"/>
                <a:gd name="connsiteX9" fmla="*/ 2857 w 600113"/>
                <a:gd name="connsiteY9" fmla="*/ 452438 h 452437"/>
                <a:gd name="connsiteX10" fmla="*/ 38100 w 600113"/>
                <a:gd name="connsiteY10" fmla="*/ 429577 h 452437"/>
                <a:gd name="connsiteX11" fmla="*/ 262890 w 600113"/>
                <a:gd name="connsiteY11" fmla="*/ 255270 h 452437"/>
                <a:gd name="connsiteX12" fmla="*/ 571500 w 600113"/>
                <a:gd name="connsiteY12" fmla="*/ 29527 h 452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0113" h="452437">
                  <a:moveTo>
                    <a:pt x="571500" y="29527"/>
                  </a:moveTo>
                  <a:cubicBezTo>
                    <a:pt x="580072" y="23813"/>
                    <a:pt x="588645" y="18098"/>
                    <a:pt x="597218" y="12382"/>
                  </a:cubicBezTo>
                  <a:cubicBezTo>
                    <a:pt x="600075" y="10477"/>
                    <a:pt x="601027" y="7620"/>
                    <a:pt x="599122" y="3810"/>
                  </a:cubicBezTo>
                  <a:cubicBezTo>
                    <a:pt x="597218" y="952"/>
                    <a:pt x="594360" y="0"/>
                    <a:pt x="591502" y="0"/>
                  </a:cubicBezTo>
                  <a:cubicBezTo>
                    <a:pt x="581977" y="1905"/>
                    <a:pt x="574357" y="8573"/>
                    <a:pt x="566738" y="13335"/>
                  </a:cubicBezTo>
                  <a:cubicBezTo>
                    <a:pt x="539115" y="31432"/>
                    <a:pt x="513397" y="51435"/>
                    <a:pt x="486727" y="69532"/>
                  </a:cubicBezTo>
                  <a:cubicBezTo>
                    <a:pt x="414338" y="119063"/>
                    <a:pt x="344805" y="172402"/>
                    <a:pt x="276225" y="226695"/>
                  </a:cubicBezTo>
                  <a:cubicBezTo>
                    <a:pt x="206693" y="281940"/>
                    <a:pt x="138113" y="337185"/>
                    <a:pt x="67627" y="391477"/>
                  </a:cubicBezTo>
                  <a:cubicBezTo>
                    <a:pt x="44768" y="409575"/>
                    <a:pt x="22860" y="429577"/>
                    <a:pt x="0" y="448627"/>
                  </a:cubicBezTo>
                  <a:cubicBezTo>
                    <a:pt x="952" y="449580"/>
                    <a:pt x="1905" y="451485"/>
                    <a:pt x="2857" y="452438"/>
                  </a:cubicBezTo>
                  <a:cubicBezTo>
                    <a:pt x="15240" y="445770"/>
                    <a:pt x="27622" y="439102"/>
                    <a:pt x="38100" y="429577"/>
                  </a:cubicBezTo>
                  <a:cubicBezTo>
                    <a:pt x="112395" y="370523"/>
                    <a:pt x="188595" y="313373"/>
                    <a:pt x="262890" y="255270"/>
                  </a:cubicBezTo>
                  <a:cubicBezTo>
                    <a:pt x="362902" y="177165"/>
                    <a:pt x="464820" y="100013"/>
                    <a:pt x="571500" y="29527"/>
                  </a:cubicBezTo>
                  <a:close/>
                </a:path>
              </a:pathLst>
            </a:custGeom>
            <a:solidFill>
              <a:srgbClr val="000000"/>
            </a:solidFill>
            <a:ln w="9525" cap="flat">
              <a:noFill/>
              <a:prstDash val="solid"/>
              <a:miter/>
            </a:ln>
          </p:spPr>
          <p:txBody>
            <a:bodyPr rtlCol="0" anchor="ctr"/>
            <a:lstStyle/>
            <a:p>
              <a:endParaRPr lang="en-US"/>
            </a:p>
          </p:txBody>
        </p:sp>
        <p:sp>
          <p:nvSpPr>
            <p:cNvPr id="2145" name="Freeform 256">
              <a:extLst>
                <a:ext uri="{FF2B5EF4-FFF2-40B4-BE49-F238E27FC236}">
                  <a16:creationId xmlns:a16="http://schemas.microsoft.com/office/drawing/2014/main" id="{6A7D6972-753F-F189-9B8C-723FC504632F}"/>
                </a:ext>
              </a:extLst>
            </p:cNvPr>
            <p:cNvSpPr/>
            <p:nvPr/>
          </p:nvSpPr>
          <p:spPr>
            <a:xfrm>
              <a:off x="7251382" y="5414559"/>
              <a:ext cx="347574" cy="253767"/>
            </a:xfrm>
            <a:custGeom>
              <a:avLst/>
              <a:gdLst>
                <a:gd name="connsiteX0" fmla="*/ 345757 w 347574"/>
                <a:gd name="connsiteY0" fmla="*/ 3260 h 253767"/>
                <a:gd name="connsiteX1" fmla="*/ 324803 w 347574"/>
                <a:gd name="connsiteY1" fmla="*/ 7071 h 253767"/>
                <a:gd name="connsiteX2" fmla="*/ 264795 w 347574"/>
                <a:gd name="connsiteY2" fmla="*/ 46123 h 253767"/>
                <a:gd name="connsiteX3" fmla="*/ 18098 w 347574"/>
                <a:gd name="connsiteY3" fmla="*/ 230908 h 253767"/>
                <a:gd name="connsiteX4" fmla="*/ 0 w 347574"/>
                <a:gd name="connsiteY4" fmla="*/ 249005 h 253767"/>
                <a:gd name="connsiteX5" fmla="*/ 2858 w 347574"/>
                <a:gd name="connsiteY5" fmla="*/ 253768 h 253767"/>
                <a:gd name="connsiteX6" fmla="*/ 32385 w 347574"/>
                <a:gd name="connsiteY6" fmla="*/ 235671 h 253767"/>
                <a:gd name="connsiteX7" fmla="*/ 119063 w 347574"/>
                <a:gd name="connsiteY7" fmla="*/ 168043 h 253767"/>
                <a:gd name="connsiteX8" fmla="*/ 332423 w 347574"/>
                <a:gd name="connsiteY8" fmla="*/ 19453 h 253767"/>
                <a:gd name="connsiteX9" fmla="*/ 345757 w 347574"/>
                <a:gd name="connsiteY9" fmla="*/ 3260 h 25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574" h="253767">
                  <a:moveTo>
                    <a:pt x="345757" y="3260"/>
                  </a:moveTo>
                  <a:cubicBezTo>
                    <a:pt x="340995" y="-4360"/>
                    <a:pt x="331470" y="3260"/>
                    <a:pt x="324803" y="7071"/>
                  </a:cubicBezTo>
                  <a:cubicBezTo>
                    <a:pt x="304800" y="19453"/>
                    <a:pt x="284798" y="32788"/>
                    <a:pt x="264795" y="46123"/>
                  </a:cubicBezTo>
                  <a:cubicBezTo>
                    <a:pt x="180023" y="104226"/>
                    <a:pt x="96203" y="164233"/>
                    <a:pt x="18098" y="230908"/>
                  </a:cubicBezTo>
                  <a:cubicBezTo>
                    <a:pt x="11430" y="236623"/>
                    <a:pt x="5715" y="243290"/>
                    <a:pt x="0" y="249005"/>
                  </a:cubicBezTo>
                  <a:cubicBezTo>
                    <a:pt x="953" y="250910"/>
                    <a:pt x="1905" y="251863"/>
                    <a:pt x="2858" y="253768"/>
                  </a:cubicBezTo>
                  <a:cubicBezTo>
                    <a:pt x="14288" y="249958"/>
                    <a:pt x="22860" y="242338"/>
                    <a:pt x="32385" y="235671"/>
                  </a:cubicBezTo>
                  <a:cubicBezTo>
                    <a:pt x="60960" y="212810"/>
                    <a:pt x="89535" y="189951"/>
                    <a:pt x="119063" y="168043"/>
                  </a:cubicBezTo>
                  <a:cubicBezTo>
                    <a:pt x="188595" y="115655"/>
                    <a:pt x="258128" y="65173"/>
                    <a:pt x="332423" y="19453"/>
                  </a:cubicBezTo>
                  <a:cubicBezTo>
                    <a:pt x="339090" y="15643"/>
                    <a:pt x="352425" y="12785"/>
                    <a:pt x="345757" y="3260"/>
                  </a:cubicBezTo>
                  <a:close/>
                </a:path>
              </a:pathLst>
            </a:custGeom>
            <a:solidFill>
              <a:srgbClr val="000000"/>
            </a:solidFill>
            <a:ln w="9525" cap="flat">
              <a:noFill/>
              <a:prstDash val="solid"/>
              <a:miter/>
            </a:ln>
          </p:spPr>
          <p:txBody>
            <a:bodyPr rtlCol="0" anchor="ctr"/>
            <a:lstStyle/>
            <a:p>
              <a:endParaRPr lang="en-US"/>
            </a:p>
          </p:txBody>
        </p:sp>
        <p:sp>
          <p:nvSpPr>
            <p:cNvPr id="2146" name="Freeform 257">
              <a:extLst>
                <a:ext uri="{FF2B5EF4-FFF2-40B4-BE49-F238E27FC236}">
                  <a16:creationId xmlns:a16="http://schemas.microsoft.com/office/drawing/2014/main" id="{186BDB56-292D-9ED6-A28A-02305F9424D6}"/>
                </a:ext>
              </a:extLst>
            </p:cNvPr>
            <p:cNvSpPr/>
            <p:nvPr/>
          </p:nvSpPr>
          <p:spPr>
            <a:xfrm>
              <a:off x="9019988" y="4743642"/>
              <a:ext cx="68294" cy="180977"/>
            </a:xfrm>
            <a:custGeom>
              <a:avLst/>
              <a:gdLst>
                <a:gd name="connsiteX0" fmla="*/ 35429 w 68294"/>
                <a:gd name="connsiteY0" fmla="*/ 158875 h 180977"/>
                <a:gd name="connsiteX1" fmla="*/ 67814 w 68294"/>
                <a:gd name="connsiteY1" fmla="*/ 75055 h 180977"/>
                <a:gd name="connsiteX2" fmla="*/ 57337 w 68294"/>
                <a:gd name="connsiteY2" fmla="*/ 9333 h 180977"/>
                <a:gd name="connsiteX3" fmla="*/ 43049 w 68294"/>
                <a:gd name="connsiteY3" fmla="*/ 760 h 180977"/>
                <a:gd name="connsiteX4" fmla="*/ 39239 w 68294"/>
                <a:gd name="connsiteY4" fmla="*/ 16952 h 180977"/>
                <a:gd name="connsiteX5" fmla="*/ 4949 w 68294"/>
                <a:gd name="connsiteY5" fmla="*/ 169352 h 180977"/>
                <a:gd name="connsiteX6" fmla="*/ 187 w 68294"/>
                <a:gd name="connsiteY6" fmla="*/ 180783 h 180977"/>
                <a:gd name="connsiteX7" fmla="*/ 35429 w 68294"/>
                <a:gd name="connsiteY7" fmla="*/ 158875 h 18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294" h="180977">
                  <a:moveTo>
                    <a:pt x="35429" y="158875"/>
                  </a:moveTo>
                  <a:cubicBezTo>
                    <a:pt x="53527" y="134110"/>
                    <a:pt x="64957" y="105535"/>
                    <a:pt x="67814" y="75055"/>
                  </a:cubicBezTo>
                  <a:cubicBezTo>
                    <a:pt x="69719" y="52195"/>
                    <a:pt x="65909" y="30288"/>
                    <a:pt x="57337" y="9333"/>
                  </a:cubicBezTo>
                  <a:cubicBezTo>
                    <a:pt x="54479" y="3618"/>
                    <a:pt x="50669" y="-2098"/>
                    <a:pt x="43049" y="760"/>
                  </a:cubicBezTo>
                  <a:cubicBezTo>
                    <a:pt x="35429" y="3618"/>
                    <a:pt x="36382" y="10285"/>
                    <a:pt x="39239" y="16952"/>
                  </a:cubicBezTo>
                  <a:cubicBezTo>
                    <a:pt x="63052" y="76008"/>
                    <a:pt x="46859" y="125538"/>
                    <a:pt x="4949" y="169352"/>
                  </a:cubicBezTo>
                  <a:cubicBezTo>
                    <a:pt x="2092" y="172210"/>
                    <a:pt x="-766" y="175068"/>
                    <a:pt x="187" y="180783"/>
                  </a:cubicBezTo>
                  <a:cubicBezTo>
                    <a:pt x="17332" y="182688"/>
                    <a:pt x="27809" y="170305"/>
                    <a:pt x="35429" y="158875"/>
                  </a:cubicBezTo>
                  <a:close/>
                </a:path>
              </a:pathLst>
            </a:custGeom>
            <a:solidFill>
              <a:srgbClr val="000000"/>
            </a:solidFill>
            <a:ln w="9525" cap="flat">
              <a:noFill/>
              <a:prstDash val="solid"/>
              <a:miter/>
            </a:ln>
          </p:spPr>
          <p:txBody>
            <a:bodyPr rtlCol="0" anchor="ctr"/>
            <a:lstStyle/>
            <a:p>
              <a:endParaRPr lang="en-US"/>
            </a:p>
          </p:txBody>
        </p:sp>
        <p:sp>
          <p:nvSpPr>
            <p:cNvPr id="2147" name="Freeform 258">
              <a:extLst>
                <a:ext uri="{FF2B5EF4-FFF2-40B4-BE49-F238E27FC236}">
                  <a16:creationId xmlns:a16="http://schemas.microsoft.com/office/drawing/2014/main" id="{C3D7A357-D065-C1A8-E09C-6DBCB2416971}"/>
                </a:ext>
              </a:extLst>
            </p:cNvPr>
            <p:cNvSpPr/>
            <p:nvPr/>
          </p:nvSpPr>
          <p:spPr>
            <a:xfrm>
              <a:off x="7430004" y="5260657"/>
              <a:ext cx="180470" cy="139065"/>
            </a:xfrm>
            <a:custGeom>
              <a:avLst/>
              <a:gdLst>
                <a:gd name="connsiteX0" fmla="*/ 180471 w 180470"/>
                <a:gd name="connsiteY0" fmla="*/ 0 h 139065"/>
                <a:gd name="connsiteX1" fmla="*/ 152848 w 180470"/>
                <a:gd name="connsiteY1" fmla="*/ 12383 h 139065"/>
                <a:gd name="connsiteX2" fmla="*/ 94746 w 180470"/>
                <a:gd name="connsiteY2" fmla="*/ 54293 h 139065"/>
                <a:gd name="connsiteX3" fmla="*/ 6163 w 180470"/>
                <a:gd name="connsiteY3" fmla="*/ 125730 h 139065"/>
                <a:gd name="connsiteX4" fmla="*/ 1401 w 180470"/>
                <a:gd name="connsiteY4" fmla="*/ 139065 h 139065"/>
                <a:gd name="connsiteX5" fmla="*/ 180471 w 180470"/>
                <a:gd name="connsiteY5" fmla="*/ 0 h 13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70" h="139065">
                  <a:moveTo>
                    <a:pt x="180471" y="0"/>
                  </a:moveTo>
                  <a:cubicBezTo>
                    <a:pt x="167136" y="0"/>
                    <a:pt x="160468" y="6668"/>
                    <a:pt x="152848" y="12383"/>
                  </a:cubicBezTo>
                  <a:cubicBezTo>
                    <a:pt x="133798" y="25718"/>
                    <a:pt x="114748" y="40957"/>
                    <a:pt x="94746" y="54293"/>
                  </a:cubicBezTo>
                  <a:cubicBezTo>
                    <a:pt x="63313" y="76200"/>
                    <a:pt x="32833" y="98107"/>
                    <a:pt x="6163" y="125730"/>
                  </a:cubicBezTo>
                  <a:cubicBezTo>
                    <a:pt x="2353" y="129540"/>
                    <a:pt x="-2409" y="132398"/>
                    <a:pt x="1401" y="139065"/>
                  </a:cubicBezTo>
                  <a:cubicBezTo>
                    <a:pt x="71886" y="95250"/>
                    <a:pt x="169041" y="20955"/>
                    <a:pt x="180471" y="0"/>
                  </a:cubicBezTo>
                  <a:close/>
                </a:path>
              </a:pathLst>
            </a:custGeom>
            <a:solidFill>
              <a:srgbClr val="000000"/>
            </a:solidFill>
            <a:ln w="9525" cap="flat">
              <a:noFill/>
              <a:prstDash val="solid"/>
              <a:miter/>
            </a:ln>
          </p:spPr>
          <p:txBody>
            <a:bodyPr rtlCol="0" anchor="ctr"/>
            <a:lstStyle/>
            <a:p>
              <a:endParaRPr lang="en-US"/>
            </a:p>
          </p:txBody>
        </p:sp>
        <p:sp>
          <p:nvSpPr>
            <p:cNvPr id="2148" name="Freeform 259">
              <a:extLst>
                <a:ext uri="{FF2B5EF4-FFF2-40B4-BE49-F238E27FC236}">
                  <a16:creationId xmlns:a16="http://schemas.microsoft.com/office/drawing/2014/main" id="{EDA03803-38E5-95F6-E6D0-F99CD0678D8F}"/>
                </a:ext>
              </a:extLst>
            </p:cNvPr>
            <p:cNvSpPr/>
            <p:nvPr/>
          </p:nvSpPr>
          <p:spPr>
            <a:xfrm>
              <a:off x="8086683" y="4769503"/>
              <a:ext cx="43375" cy="161589"/>
            </a:xfrm>
            <a:custGeom>
              <a:avLst/>
              <a:gdLst>
                <a:gd name="connsiteX0" fmla="*/ 30521 w 43375"/>
                <a:gd name="connsiteY0" fmla="*/ 161589 h 161589"/>
                <a:gd name="connsiteX1" fmla="*/ 32426 w 43375"/>
                <a:gd name="connsiteY1" fmla="*/ 153969 h 161589"/>
                <a:gd name="connsiteX2" fmla="*/ 39093 w 43375"/>
                <a:gd name="connsiteY2" fmla="*/ 21572 h 161589"/>
                <a:gd name="connsiteX3" fmla="*/ 42904 w 43375"/>
                <a:gd name="connsiteY3" fmla="*/ 12999 h 161589"/>
                <a:gd name="connsiteX4" fmla="*/ 38141 w 43375"/>
                <a:gd name="connsiteY4" fmla="*/ 617 h 161589"/>
                <a:gd name="connsiteX5" fmla="*/ 27664 w 43375"/>
                <a:gd name="connsiteY5" fmla="*/ 4427 h 161589"/>
                <a:gd name="connsiteX6" fmla="*/ 8614 w 43375"/>
                <a:gd name="connsiteY6" fmla="*/ 138729 h 161589"/>
                <a:gd name="connsiteX7" fmla="*/ 30521 w 43375"/>
                <a:gd name="connsiteY7" fmla="*/ 161589 h 161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375" h="161589">
                  <a:moveTo>
                    <a:pt x="30521" y="161589"/>
                  </a:moveTo>
                  <a:cubicBezTo>
                    <a:pt x="33379" y="158732"/>
                    <a:pt x="33379" y="155874"/>
                    <a:pt x="32426" y="153969"/>
                  </a:cubicBezTo>
                  <a:cubicBezTo>
                    <a:pt x="8614" y="108249"/>
                    <a:pt x="15281" y="64434"/>
                    <a:pt x="39093" y="21572"/>
                  </a:cubicBezTo>
                  <a:cubicBezTo>
                    <a:pt x="40998" y="18714"/>
                    <a:pt x="41951" y="15857"/>
                    <a:pt x="42904" y="12999"/>
                  </a:cubicBezTo>
                  <a:cubicBezTo>
                    <a:pt x="43856" y="8237"/>
                    <a:pt x="43856" y="3474"/>
                    <a:pt x="38141" y="617"/>
                  </a:cubicBezTo>
                  <a:cubicBezTo>
                    <a:pt x="33379" y="-1288"/>
                    <a:pt x="30521" y="1569"/>
                    <a:pt x="27664" y="4427"/>
                  </a:cubicBezTo>
                  <a:cubicBezTo>
                    <a:pt x="993" y="46337"/>
                    <a:pt x="-8532" y="90152"/>
                    <a:pt x="8614" y="138729"/>
                  </a:cubicBezTo>
                  <a:cubicBezTo>
                    <a:pt x="13376" y="149207"/>
                    <a:pt x="19091" y="158732"/>
                    <a:pt x="30521" y="161589"/>
                  </a:cubicBezTo>
                  <a:close/>
                </a:path>
              </a:pathLst>
            </a:custGeom>
            <a:solidFill>
              <a:srgbClr val="000000"/>
            </a:solidFill>
            <a:ln w="9525" cap="flat">
              <a:noFill/>
              <a:prstDash val="solid"/>
              <a:miter/>
            </a:ln>
          </p:spPr>
          <p:txBody>
            <a:bodyPr rtlCol="0" anchor="ctr"/>
            <a:lstStyle/>
            <a:p>
              <a:endParaRPr lang="en-US"/>
            </a:p>
          </p:txBody>
        </p:sp>
        <p:sp>
          <p:nvSpPr>
            <p:cNvPr id="2149" name="Freeform 260">
              <a:extLst>
                <a:ext uri="{FF2B5EF4-FFF2-40B4-BE49-F238E27FC236}">
                  <a16:creationId xmlns:a16="http://schemas.microsoft.com/office/drawing/2014/main" id="{34D903A7-E81C-DA45-1DA3-590EE47347F6}"/>
                </a:ext>
              </a:extLst>
            </p:cNvPr>
            <p:cNvSpPr/>
            <p:nvPr/>
          </p:nvSpPr>
          <p:spPr>
            <a:xfrm>
              <a:off x="7555230" y="5512984"/>
              <a:ext cx="63817" cy="45805"/>
            </a:xfrm>
            <a:custGeom>
              <a:avLst/>
              <a:gdLst>
                <a:gd name="connsiteX0" fmla="*/ 62865 w 63817"/>
                <a:gd name="connsiteY0" fmla="*/ 1991 h 45805"/>
                <a:gd name="connsiteX1" fmla="*/ 56197 w 63817"/>
                <a:gd name="connsiteY1" fmla="*/ 1039 h 45805"/>
                <a:gd name="connsiteX2" fmla="*/ 0 w 63817"/>
                <a:gd name="connsiteY2" fmla="*/ 45806 h 45805"/>
                <a:gd name="connsiteX3" fmla="*/ 60007 w 63817"/>
                <a:gd name="connsiteY3" fmla="*/ 10564 h 45805"/>
                <a:gd name="connsiteX4" fmla="*/ 62865 w 63817"/>
                <a:gd name="connsiteY4" fmla="*/ 1991 h 45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45805">
                  <a:moveTo>
                    <a:pt x="62865" y="1991"/>
                  </a:moveTo>
                  <a:cubicBezTo>
                    <a:pt x="60960" y="86"/>
                    <a:pt x="59055" y="-867"/>
                    <a:pt x="56197" y="1039"/>
                  </a:cubicBezTo>
                  <a:cubicBezTo>
                    <a:pt x="34290" y="12468"/>
                    <a:pt x="13335" y="23898"/>
                    <a:pt x="0" y="45806"/>
                  </a:cubicBezTo>
                  <a:cubicBezTo>
                    <a:pt x="19050" y="32471"/>
                    <a:pt x="40957" y="23898"/>
                    <a:pt x="60007" y="10564"/>
                  </a:cubicBezTo>
                  <a:cubicBezTo>
                    <a:pt x="63818" y="7706"/>
                    <a:pt x="64770" y="4848"/>
                    <a:pt x="62865" y="1991"/>
                  </a:cubicBezTo>
                  <a:close/>
                </a:path>
              </a:pathLst>
            </a:custGeom>
            <a:solidFill>
              <a:srgbClr val="000000"/>
            </a:solidFill>
            <a:ln w="9525" cap="flat">
              <a:noFill/>
              <a:prstDash val="solid"/>
              <a:miter/>
            </a:ln>
          </p:spPr>
          <p:txBody>
            <a:bodyPr rtlCol="0" anchor="ctr"/>
            <a:lstStyle/>
            <a:p>
              <a:endParaRPr lang="en-US"/>
            </a:p>
          </p:txBody>
        </p:sp>
      </p:grpSp>
      <p:pic>
        <p:nvPicPr>
          <p:cNvPr id="2" name="Graphic 1" descr="Smiling face with solid fill with solid fill">
            <a:extLst>
              <a:ext uri="{FF2B5EF4-FFF2-40B4-BE49-F238E27FC236}">
                <a16:creationId xmlns:a16="http://schemas.microsoft.com/office/drawing/2014/main" id="{160F807E-1A03-408D-A12C-A8E180A363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48929" y="2982318"/>
            <a:ext cx="914400" cy="914400"/>
          </a:xfrm>
          <a:prstGeom prst="rect">
            <a:avLst/>
          </a:prstGeom>
        </p:spPr>
      </p:pic>
      <p:pic>
        <p:nvPicPr>
          <p:cNvPr id="3" name="Graphic 2" descr="Worried face with solid fill with solid fill">
            <a:extLst>
              <a:ext uri="{FF2B5EF4-FFF2-40B4-BE49-F238E27FC236}">
                <a16:creationId xmlns:a16="http://schemas.microsoft.com/office/drawing/2014/main" id="{5946AD93-B2CF-B4DB-EB5E-039CB766ABAD}"/>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967933" y="3040116"/>
            <a:ext cx="914400" cy="914400"/>
          </a:xfrm>
          <a:prstGeom prst="rect">
            <a:avLst/>
          </a:prstGeom>
        </p:spPr>
      </p:pic>
    </p:spTree>
    <p:extLst>
      <p:ext uri="{BB962C8B-B14F-4D97-AF65-F5344CB8AC3E}">
        <p14:creationId xmlns:p14="http://schemas.microsoft.com/office/powerpoint/2010/main" val="62024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1CD78E8-D34C-9AAA-D8C9-3FA196649210}"/>
              </a:ext>
            </a:extLst>
          </p:cNvPr>
          <p:cNvSpPr>
            <a:spLocks noGrp="1"/>
          </p:cNvSpPr>
          <p:nvPr>
            <p:ph type="body" sz="quarter" idx="18"/>
          </p:nvPr>
        </p:nvSpPr>
        <p:spPr>
          <a:xfrm>
            <a:off x="798380" y="1627942"/>
            <a:ext cx="10942171" cy="3849918"/>
          </a:xfrm>
        </p:spPr>
        <p:txBody>
          <a:bodyPr/>
          <a:lstStyle/>
          <a:p>
            <a:pPr marL="342900" indent="-342900">
              <a:lnSpc>
                <a:spcPct val="100000"/>
              </a:lnSpc>
              <a:spcBef>
                <a:spcPts val="0"/>
              </a:spcBef>
              <a:spcAft>
                <a:spcPts val="600"/>
              </a:spcAft>
              <a:buClr>
                <a:srgbClr val="702E8C"/>
              </a:buClr>
              <a:buFont typeface="Wingdings" panose="05000000000000000000" pitchFamily="2" charset="2"/>
              <a:buChar char="q"/>
            </a:pPr>
            <a:r>
              <a:rPr lang="en-US" sz="2300" dirty="0">
                <a:solidFill>
                  <a:schemeClr val="bg1"/>
                </a:solidFill>
                <a:highlight>
                  <a:srgbClr val="EE1765"/>
                </a:highlight>
              </a:rPr>
              <a:t>Highlight D&amp;I commitment. </a:t>
            </a:r>
            <a:r>
              <a:rPr lang="en-US" sz="2300" dirty="0"/>
              <a:t>Clearly state your company’s commitment to diversity and inclusion in the job description. For example, a basic statement is, </a:t>
            </a:r>
          </a:p>
          <a:p>
            <a:pPr marL="0" indent="0">
              <a:lnSpc>
                <a:spcPct val="100000"/>
              </a:lnSpc>
              <a:spcBef>
                <a:spcPts val="0"/>
              </a:spcBef>
              <a:spcAft>
                <a:spcPts val="600"/>
              </a:spcAft>
              <a:buClr>
                <a:srgbClr val="702E8C"/>
              </a:buClr>
            </a:pPr>
            <a:r>
              <a:rPr lang="en-US" sz="2300" i="1" dirty="0">
                <a:solidFill>
                  <a:srgbClr val="D11C5F"/>
                </a:solidFill>
              </a:rPr>
              <a:t>“We are an equal opportunity employer and welcome applications from all qualified candidates.” </a:t>
            </a:r>
            <a:r>
              <a:rPr lang="en-US" sz="2300" dirty="0"/>
              <a:t>try to up your game a bit from this. </a:t>
            </a:r>
          </a:p>
          <a:p>
            <a:pPr marL="342900" indent="-342900">
              <a:lnSpc>
                <a:spcPct val="100000"/>
              </a:lnSpc>
              <a:spcBef>
                <a:spcPts val="0"/>
              </a:spcBef>
              <a:spcAft>
                <a:spcPts val="600"/>
              </a:spcAft>
              <a:buClr>
                <a:srgbClr val="702E8C"/>
              </a:buClr>
              <a:buFont typeface="Wingdings" panose="05000000000000000000" pitchFamily="2" charset="2"/>
              <a:buChar char="q"/>
            </a:pPr>
            <a:r>
              <a:rPr lang="en-US" sz="2300" dirty="0">
                <a:solidFill>
                  <a:schemeClr val="bg1"/>
                </a:solidFill>
                <a:highlight>
                  <a:srgbClr val="EE1765"/>
                </a:highlight>
              </a:rPr>
              <a:t>Highlight D&amp;I flexibility and benefits: </a:t>
            </a:r>
            <a:r>
              <a:rPr lang="en-US" sz="2300" dirty="0"/>
              <a:t>Mention flexible working options, remote working, parental leave, and benefits that support work-life balance, which can appeal to a broader range of candidates.</a:t>
            </a:r>
          </a:p>
          <a:p>
            <a:pPr marL="342900" indent="-342900">
              <a:buClr>
                <a:schemeClr val="tx1">
                  <a:lumMod val="50000"/>
                </a:schemeClr>
              </a:buClr>
              <a:buFont typeface="Wingdings" panose="05000000000000000000" pitchFamily="2" charset="2"/>
              <a:buChar char="q"/>
            </a:pPr>
            <a:r>
              <a:rPr lang="en-US" sz="2400" dirty="0">
                <a:solidFill>
                  <a:schemeClr val="bg1"/>
                </a:solidFill>
                <a:highlight>
                  <a:srgbClr val="EE1765"/>
                </a:highlight>
              </a:rPr>
              <a:t>Highlight on th</a:t>
            </a:r>
            <a:r>
              <a:rPr lang="en-US" dirty="0">
                <a:solidFill>
                  <a:schemeClr val="bg1"/>
                </a:solidFill>
                <a:highlight>
                  <a:srgbClr val="EE1765"/>
                </a:highlight>
              </a:rPr>
              <a:t>e job </a:t>
            </a:r>
            <a:r>
              <a:rPr lang="en-US" sz="2400" dirty="0">
                <a:solidFill>
                  <a:schemeClr val="bg1"/>
                </a:solidFill>
                <a:highlight>
                  <a:srgbClr val="EE1765"/>
                </a:highlight>
              </a:rPr>
              <a:t>inclusivity: </a:t>
            </a:r>
            <a:r>
              <a:rPr lang="en-US" sz="2400" dirty="0"/>
              <a:t>Indicate how the job (and the company) are inclusive and have a positive impact (on the community, on the environment, or in the industry) as research shows that women are more likely to apply for jobs with companies that contribute positively to society.</a:t>
            </a:r>
          </a:p>
          <a:p>
            <a:pPr marL="342900" indent="-342900">
              <a:lnSpc>
                <a:spcPct val="100000"/>
              </a:lnSpc>
              <a:spcBef>
                <a:spcPts val="0"/>
              </a:spcBef>
              <a:spcAft>
                <a:spcPts val="600"/>
              </a:spcAft>
              <a:buClr>
                <a:srgbClr val="702E8C"/>
              </a:buClr>
              <a:buFont typeface="Wingdings" panose="05000000000000000000" pitchFamily="2" charset="2"/>
              <a:buChar char="q"/>
            </a:pPr>
            <a:endParaRPr lang="en-US" sz="2300" dirty="0"/>
          </a:p>
        </p:txBody>
      </p:sp>
      <p:pic>
        <p:nvPicPr>
          <p:cNvPr id="7" name="Graphic 6" descr="Chevron arrows with solid fill">
            <a:extLst>
              <a:ext uri="{FF2B5EF4-FFF2-40B4-BE49-F238E27FC236}">
                <a16:creationId xmlns:a16="http://schemas.microsoft.com/office/drawing/2014/main" id="{28940997-A304-2C53-B4D0-767737AEEE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5414" y="694782"/>
            <a:ext cx="520661" cy="520661"/>
          </a:xfrm>
          <a:prstGeom prst="rect">
            <a:avLst/>
          </a:prstGeom>
        </p:spPr>
      </p:pic>
      <p:sp>
        <p:nvSpPr>
          <p:cNvPr id="8" name="Round Diagonal Corner Rectangle 9">
            <a:extLst>
              <a:ext uri="{FF2B5EF4-FFF2-40B4-BE49-F238E27FC236}">
                <a16:creationId xmlns:a16="http://schemas.microsoft.com/office/drawing/2014/main" id="{047B0335-B017-D174-D324-904D5473F61F}"/>
              </a:ext>
            </a:extLst>
          </p:cNvPr>
          <p:cNvSpPr/>
          <p:nvPr/>
        </p:nvSpPr>
        <p:spPr>
          <a:xfrm rot="16200000">
            <a:off x="835870" y="-69384"/>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A0B433F-821F-1E85-1D02-D25160973EDC}"/>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
        <p:nvSpPr>
          <p:cNvPr id="10" name="Text Placeholder 1">
            <a:extLst>
              <a:ext uri="{FF2B5EF4-FFF2-40B4-BE49-F238E27FC236}">
                <a16:creationId xmlns:a16="http://schemas.microsoft.com/office/drawing/2014/main" id="{E3AEA8A3-AAF1-2EA9-FC14-2D23720DC53A}"/>
              </a:ext>
            </a:extLst>
          </p:cNvPr>
          <p:cNvSpPr txBox="1">
            <a:spLocks/>
          </p:cNvSpPr>
          <p:nvPr/>
        </p:nvSpPr>
        <p:spPr>
          <a:xfrm>
            <a:off x="2989511" y="611890"/>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2800" b="1" dirty="0">
                <a:solidFill>
                  <a:srgbClr val="702E8C"/>
                </a:solidFill>
              </a:rPr>
              <a:t>Step 3 </a:t>
            </a:r>
            <a:r>
              <a:rPr lang="en-US" sz="2800" dirty="0">
                <a:solidFill>
                  <a:srgbClr val="702E8C"/>
                </a:solidFill>
              </a:rPr>
              <a:t>Highlight Commitment to Diversity and Inclusion</a:t>
            </a:r>
            <a:endParaRPr lang="en-IE" sz="2800" dirty="0">
              <a:solidFill>
                <a:srgbClr val="702E8C"/>
              </a:solidFill>
            </a:endParaRPr>
          </a:p>
        </p:txBody>
      </p:sp>
    </p:spTree>
    <p:extLst>
      <p:ext uri="{BB962C8B-B14F-4D97-AF65-F5344CB8AC3E}">
        <p14:creationId xmlns:p14="http://schemas.microsoft.com/office/powerpoint/2010/main" val="841162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Chevron arrows with solid fill">
            <a:extLst>
              <a:ext uri="{FF2B5EF4-FFF2-40B4-BE49-F238E27FC236}">
                <a16:creationId xmlns:a16="http://schemas.microsoft.com/office/drawing/2014/main" id="{28940997-A304-2C53-B4D0-767737AEEE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5414" y="694782"/>
            <a:ext cx="520661" cy="520661"/>
          </a:xfrm>
          <a:prstGeom prst="rect">
            <a:avLst/>
          </a:prstGeom>
        </p:spPr>
      </p:pic>
      <p:sp>
        <p:nvSpPr>
          <p:cNvPr id="8" name="Round Diagonal Corner Rectangle 9">
            <a:extLst>
              <a:ext uri="{FF2B5EF4-FFF2-40B4-BE49-F238E27FC236}">
                <a16:creationId xmlns:a16="http://schemas.microsoft.com/office/drawing/2014/main" id="{047B0335-B017-D174-D324-904D5473F61F}"/>
              </a:ext>
            </a:extLst>
          </p:cNvPr>
          <p:cNvSpPr/>
          <p:nvPr/>
        </p:nvSpPr>
        <p:spPr>
          <a:xfrm rot="16200000">
            <a:off x="835870" y="-69384"/>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A0B433F-821F-1E85-1D02-D25160973EDC}"/>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
        <p:nvSpPr>
          <p:cNvPr id="10" name="Text Placeholder 1">
            <a:extLst>
              <a:ext uri="{FF2B5EF4-FFF2-40B4-BE49-F238E27FC236}">
                <a16:creationId xmlns:a16="http://schemas.microsoft.com/office/drawing/2014/main" id="{E3AEA8A3-AAF1-2EA9-FC14-2D23720DC53A}"/>
              </a:ext>
            </a:extLst>
          </p:cNvPr>
          <p:cNvSpPr txBox="1">
            <a:spLocks/>
          </p:cNvSpPr>
          <p:nvPr/>
        </p:nvSpPr>
        <p:spPr>
          <a:xfrm>
            <a:off x="2989511" y="611890"/>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2800" b="1" dirty="0">
                <a:solidFill>
                  <a:srgbClr val="702E8C"/>
                </a:solidFill>
              </a:rPr>
              <a:t>Step 3 </a:t>
            </a:r>
            <a:r>
              <a:rPr lang="en-US" sz="2800" dirty="0">
                <a:solidFill>
                  <a:srgbClr val="702E8C"/>
                </a:solidFill>
              </a:rPr>
              <a:t>Highlight Commitment to Diversity and Inclusion</a:t>
            </a:r>
            <a:endParaRPr lang="en-IE" sz="2800" dirty="0">
              <a:solidFill>
                <a:srgbClr val="702E8C"/>
              </a:solidFill>
            </a:endParaRPr>
          </a:p>
        </p:txBody>
      </p:sp>
      <p:sp>
        <p:nvSpPr>
          <p:cNvPr id="4"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3160113" y="1407325"/>
            <a:ext cx="8240838" cy="3849918"/>
          </a:xfrm>
        </p:spPr>
        <p:txBody>
          <a:bodyPr/>
          <a:lstStyle/>
          <a:p>
            <a:pPr marL="342900" indent="-342900">
              <a:buClr>
                <a:schemeClr val="tx1">
                  <a:lumMod val="50000"/>
                </a:schemeClr>
              </a:buClr>
              <a:buFont typeface="Wingdings" panose="05000000000000000000" pitchFamily="2" charset="2"/>
              <a:buChar char="q"/>
            </a:pPr>
            <a:r>
              <a:rPr lang="en-US" sz="2200" dirty="0">
                <a:solidFill>
                  <a:schemeClr val="bg1"/>
                </a:solidFill>
                <a:highlight>
                  <a:srgbClr val="1C94CA"/>
                </a:highlight>
              </a:rPr>
              <a:t>Diversity Statement. </a:t>
            </a:r>
            <a:r>
              <a:rPr lang="en-US" sz="2200" dirty="0"/>
              <a:t>Include a diversity statement encouraging applicants from diverse backgrounds to apply. </a:t>
            </a:r>
          </a:p>
          <a:p>
            <a:pPr marL="0" indent="0">
              <a:buClr>
                <a:schemeClr val="tx1">
                  <a:lumMod val="50000"/>
                </a:schemeClr>
              </a:buClr>
            </a:pPr>
            <a:endParaRPr lang="en-US" sz="2200" dirty="0"/>
          </a:p>
          <a:p>
            <a:pPr marL="0" indent="0">
              <a:buClr>
                <a:schemeClr val="tx1">
                  <a:lumMod val="50000"/>
                </a:schemeClr>
              </a:buClr>
            </a:pPr>
            <a:r>
              <a:rPr lang="en-US" sz="2200" dirty="0">
                <a:solidFill>
                  <a:schemeClr val="bg1"/>
                </a:solidFill>
                <a:highlight>
                  <a:srgbClr val="EE1765"/>
                </a:highlight>
              </a:rPr>
              <a:t>For example, </a:t>
            </a:r>
            <a:r>
              <a:rPr lang="en-US" sz="2200" i="1" dirty="0">
                <a:solidFill>
                  <a:srgbClr val="D11C5F"/>
                </a:solidFill>
              </a:rPr>
              <a:t>“Our approach to diversity is simple: it’s about embracing everyone. From cultivating a culture where all employees can bring their best selves to work to deploying diversity initiatives that support all, we’re doing what it takes to build a more equitable workplace and world.”</a:t>
            </a: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6080900" y="4210277"/>
            <a:ext cx="2423756" cy="1752199"/>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05AAA3"/>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5" name="Speech Bubble: Rectangle with Corners Rounded 4">
            <a:extLst>
              <a:ext uri="{FF2B5EF4-FFF2-40B4-BE49-F238E27FC236}">
                <a16:creationId xmlns:a16="http://schemas.microsoft.com/office/drawing/2014/main" id="{562BDC1F-DB48-B10A-8EBF-B763A3E11928}"/>
              </a:ext>
            </a:extLst>
          </p:cNvPr>
          <p:cNvSpPr/>
          <p:nvPr/>
        </p:nvSpPr>
        <p:spPr>
          <a:xfrm>
            <a:off x="445811" y="1907318"/>
            <a:ext cx="2476882" cy="2242232"/>
          </a:xfrm>
          <a:prstGeom prst="wedgeRoundRectCallout">
            <a:avLst>
              <a:gd name="adj1" fmla="val -21846"/>
              <a:gd name="adj2" fmla="val 92771"/>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dirty="0">
                <a:solidFill>
                  <a:schemeClr val="bg1"/>
                </a:solidFill>
                <a:hlinkClick r:id="rId4">
                  <a:extLst>
                    <a:ext uri="{A12FA001-AC4F-418D-AE19-62706E023703}">
                      <ahyp:hlinkClr xmlns:ahyp="http://schemas.microsoft.com/office/drawing/2018/hyperlinkcolor" val="tx"/>
                    </a:ext>
                  </a:extLst>
                </a:hlinkClick>
              </a:rPr>
              <a:t>Research</a:t>
            </a:r>
            <a:r>
              <a:rPr lang="en-US" sz="2000" dirty="0">
                <a:solidFill>
                  <a:schemeClr val="bg1"/>
                </a:solidFill>
              </a:rPr>
              <a:t> shows that using gendered language in job ads can result in fewer applications from women.</a:t>
            </a:r>
            <a:endParaRPr lang="en-IE" sz="2000" dirty="0">
              <a:solidFill>
                <a:schemeClr val="bg1"/>
              </a:solidFill>
            </a:endParaRPr>
          </a:p>
        </p:txBody>
      </p:sp>
    </p:spTree>
    <p:extLst>
      <p:ext uri="{BB962C8B-B14F-4D97-AF65-F5344CB8AC3E}">
        <p14:creationId xmlns:p14="http://schemas.microsoft.com/office/powerpoint/2010/main" val="33237425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Steps to write a diversity and inclusion statement: strong title, short and sweet, link to mission, target audience, honesty.">
            <a:hlinkClick r:id="rId2"/>
            <a:extLst>
              <a:ext uri="{FF2B5EF4-FFF2-40B4-BE49-F238E27FC236}">
                <a16:creationId xmlns:a16="http://schemas.microsoft.com/office/drawing/2014/main" id="{BC5E6922-6399-81E4-A4D2-67C47E2B6D40}"/>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21098"/>
          <a:stretch/>
        </p:blipFill>
        <p:spPr bwMode="auto">
          <a:xfrm>
            <a:off x="1943820" y="1371600"/>
            <a:ext cx="8131834" cy="426073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7CBBB8A-250C-76EA-195D-6F5186C34D35}"/>
              </a:ext>
            </a:extLst>
          </p:cNvPr>
          <p:cNvSpPr txBox="1"/>
          <p:nvPr/>
        </p:nvSpPr>
        <p:spPr>
          <a:xfrm>
            <a:off x="1854679" y="5664682"/>
            <a:ext cx="8678174" cy="461665"/>
          </a:xfrm>
          <a:prstGeom prst="rect">
            <a:avLst/>
          </a:prstGeom>
          <a:solidFill>
            <a:srgbClr val="1C94CA"/>
          </a:solidFill>
        </p:spPr>
        <p:txBody>
          <a:bodyPr wrap="square" rtlCol="0">
            <a:spAutoFit/>
          </a:bodyPr>
          <a:lstStyle/>
          <a:p>
            <a:pPr algn="ctr"/>
            <a:r>
              <a:rPr lang="en-IE" sz="2400" dirty="0">
                <a:solidFill>
                  <a:schemeClr val="bg1"/>
                </a:solidFill>
                <a:hlinkClick r:id="rId2">
                  <a:extLst>
                    <a:ext uri="{A12FA001-AC4F-418D-AE19-62706E023703}">
                      <ahyp:hlinkClr xmlns:ahyp="http://schemas.microsoft.com/office/drawing/2018/hyperlinkcolor" val="tx"/>
                    </a:ext>
                  </a:extLst>
                </a:hlinkClick>
              </a:rPr>
              <a:t>Click to Access the Full Step step-by-step guide from AIHR </a:t>
            </a:r>
            <a:endParaRPr lang="en-IE" sz="2400" dirty="0">
              <a:solidFill>
                <a:schemeClr val="bg1"/>
              </a:solidFill>
            </a:endParaRPr>
          </a:p>
        </p:txBody>
      </p:sp>
      <p:sp>
        <p:nvSpPr>
          <p:cNvPr id="8" name="TextBox 7">
            <a:extLst>
              <a:ext uri="{FF2B5EF4-FFF2-40B4-BE49-F238E27FC236}">
                <a16:creationId xmlns:a16="http://schemas.microsoft.com/office/drawing/2014/main" id="{FE825A19-E00B-8700-9D89-BAFDBB0164A3}"/>
              </a:ext>
            </a:extLst>
          </p:cNvPr>
          <p:cNvSpPr txBox="1"/>
          <p:nvPr/>
        </p:nvSpPr>
        <p:spPr>
          <a:xfrm>
            <a:off x="1728158" y="586255"/>
            <a:ext cx="8131834" cy="523220"/>
          </a:xfrm>
          <a:prstGeom prst="rect">
            <a:avLst/>
          </a:prstGeom>
          <a:noFill/>
        </p:spPr>
        <p:txBody>
          <a:bodyPr wrap="square" rtlCol="0">
            <a:spAutoFit/>
          </a:bodyPr>
          <a:lstStyle/>
          <a:p>
            <a:pPr algn="ctr"/>
            <a:r>
              <a:rPr lang="en-IE" sz="2800" dirty="0">
                <a:solidFill>
                  <a:srgbClr val="1C94CA"/>
                </a:solidFill>
              </a:rPr>
              <a:t>How to Write a Diversity and Inclusion Statement</a:t>
            </a:r>
          </a:p>
        </p:txBody>
      </p:sp>
    </p:spTree>
    <p:extLst>
      <p:ext uri="{BB962C8B-B14F-4D97-AF65-F5344CB8AC3E}">
        <p14:creationId xmlns:p14="http://schemas.microsoft.com/office/powerpoint/2010/main" val="30776475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3E28C8-D701-BFEC-8460-B9276C43D17F}"/>
              </a:ext>
            </a:extLst>
          </p:cNvPr>
          <p:cNvSpPr>
            <a:spLocks noGrp="1"/>
          </p:cNvSpPr>
          <p:nvPr>
            <p:ph type="body" sz="quarter" idx="18"/>
          </p:nvPr>
        </p:nvSpPr>
        <p:spPr>
          <a:xfrm>
            <a:off x="798380" y="1448510"/>
            <a:ext cx="6825164" cy="3849918"/>
          </a:xfrm>
        </p:spPr>
        <p:txBody>
          <a:bodyPr/>
          <a:lstStyle/>
          <a:p>
            <a:pPr marL="0" indent="0"/>
            <a:r>
              <a:rPr lang="en-US" b="0" i="0" dirty="0">
                <a:solidFill>
                  <a:srgbClr val="2D2323"/>
                </a:solidFill>
                <a:effectLst/>
                <a:highlight>
                  <a:srgbClr val="FFFFFF"/>
                </a:highlight>
                <a:latin typeface="GT America"/>
              </a:rPr>
              <a:t>Be sure to write something authentic and reflective of your company that includes concrete examples of projects and initiatives of how you work towards DE&amp;I. </a:t>
            </a:r>
          </a:p>
          <a:p>
            <a:pPr marL="0" indent="0"/>
            <a:r>
              <a:rPr lang="en-US" b="0" i="0" dirty="0">
                <a:solidFill>
                  <a:schemeClr val="bg1"/>
                </a:solidFill>
                <a:effectLst/>
                <a:highlight>
                  <a:srgbClr val="702E8C"/>
                </a:highlight>
                <a:latin typeface="GT America"/>
              </a:rPr>
              <a:t>Don’t just add a generic statement </a:t>
            </a:r>
            <a:r>
              <a:rPr lang="en-US" b="0" i="0" dirty="0">
                <a:solidFill>
                  <a:srgbClr val="2D2323"/>
                </a:solidFill>
                <a:effectLst/>
                <a:highlight>
                  <a:srgbClr val="FFFFFF"/>
                </a:highlight>
                <a:latin typeface="GT America"/>
              </a:rPr>
              <a:t>like </a:t>
            </a:r>
            <a:r>
              <a:rPr lang="en-US" b="0" i="0" dirty="0">
                <a:solidFill>
                  <a:srgbClr val="702E8C"/>
                </a:solidFill>
                <a:effectLst/>
                <a:highlight>
                  <a:srgbClr val="FFFFFF"/>
                </a:highlight>
                <a:latin typeface="GT America"/>
              </a:rPr>
              <a:t>“</a:t>
            </a:r>
            <a:r>
              <a:rPr lang="en-US" b="0" i="0" dirty="0">
                <a:solidFill>
                  <a:srgbClr val="D11C5F"/>
                </a:solidFill>
                <a:effectLst/>
                <a:highlight>
                  <a:srgbClr val="FFFFFF"/>
                </a:highlight>
                <a:latin typeface="GT America"/>
              </a:rPr>
              <a:t>We welcome everyone with equal enthusiasm – regardless of race, </a:t>
            </a:r>
            <a:r>
              <a:rPr lang="en-US" b="0" i="0" dirty="0" err="1">
                <a:solidFill>
                  <a:srgbClr val="D11C5F"/>
                </a:solidFill>
                <a:effectLst/>
                <a:highlight>
                  <a:srgbClr val="FFFFFF"/>
                </a:highlight>
                <a:latin typeface="GT America"/>
              </a:rPr>
              <a:t>colour</a:t>
            </a:r>
            <a:r>
              <a:rPr lang="en-US" b="0" i="0" dirty="0">
                <a:solidFill>
                  <a:srgbClr val="D11C5F"/>
                </a:solidFill>
                <a:effectLst/>
                <a:highlight>
                  <a:srgbClr val="FFFFFF"/>
                </a:highlight>
                <a:latin typeface="GT America"/>
              </a:rPr>
              <a:t>, age, gender, sexual orientation, nationality or disability.”</a:t>
            </a:r>
          </a:p>
          <a:p>
            <a:pPr marL="0" indent="0"/>
            <a:r>
              <a:rPr lang="en-IE" dirty="0">
                <a:solidFill>
                  <a:srgbClr val="2D2323"/>
                </a:solidFill>
                <a:highlight>
                  <a:srgbClr val="FFFFFF"/>
                </a:highlight>
                <a:latin typeface="GT America"/>
              </a:rPr>
              <a:t>For example; explain how your office is accessible for wheelchairs and other disabilities, explain your D&amp;I programs and any other ways you provide for and accommodate employees…</a:t>
            </a:r>
            <a:r>
              <a:rPr lang="en-IE" dirty="0">
                <a:solidFill>
                  <a:srgbClr val="2D2323"/>
                </a:solidFill>
                <a:highlight>
                  <a:srgbClr val="FFFFFF"/>
                </a:highlight>
                <a:latin typeface="GT America"/>
                <a:hlinkClick r:id="rId2"/>
              </a:rPr>
              <a:t>Click to see this example. </a:t>
            </a:r>
            <a:endParaRPr lang="en-US" dirty="0">
              <a:solidFill>
                <a:srgbClr val="2D2323"/>
              </a:solidFill>
              <a:highlight>
                <a:srgbClr val="FFFFFF"/>
              </a:highlight>
              <a:latin typeface="GT America"/>
            </a:endParaRPr>
          </a:p>
        </p:txBody>
      </p:sp>
      <p:sp>
        <p:nvSpPr>
          <p:cNvPr id="3" name="Text Placeholder 2">
            <a:extLst>
              <a:ext uri="{FF2B5EF4-FFF2-40B4-BE49-F238E27FC236}">
                <a16:creationId xmlns:a16="http://schemas.microsoft.com/office/drawing/2014/main" id="{3EC80746-0655-3604-25D5-EF0879D454B9}"/>
              </a:ext>
            </a:extLst>
          </p:cNvPr>
          <p:cNvSpPr>
            <a:spLocks noGrp="1"/>
          </p:cNvSpPr>
          <p:nvPr>
            <p:ph type="body" sz="quarter" idx="16"/>
          </p:nvPr>
        </p:nvSpPr>
        <p:spPr/>
        <p:txBody>
          <a:bodyPr/>
          <a:lstStyle/>
          <a:p>
            <a:r>
              <a:rPr lang="en-IE" sz="3200" b="0" dirty="0">
                <a:solidFill>
                  <a:srgbClr val="702E8C"/>
                </a:solidFill>
              </a:rPr>
              <a:t>Inclusive DE&amp;I Statement</a:t>
            </a:r>
          </a:p>
        </p:txBody>
      </p:sp>
      <p:pic>
        <p:nvPicPr>
          <p:cNvPr id="11266" name="Picture 2" descr="Homerun">
            <a:extLst>
              <a:ext uri="{FF2B5EF4-FFF2-40B4-BE49-F238E27FC236}">
                <a16:creationId xmlns:a16="http://schemas.microsoft.com/office/drawing/2014/main" id="{F37D798F-8F46-548A-2686-B99482077F01}"/>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10672"/>
          <a:stretch/>
        </p:blipFill>
        <p:spPr bwMode="auto">
          <a:xfrm>
            <a:off x="7537078" y="761603"/>
            <a:ext cx="4332507" cy="5223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47451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A9C98D0-C9EA-BB8D-3499-7832FA495576}"/>
              </a:ext>
            </a:extLst>
          </p:cNvPr>
          <p:cNvSpPr>
            <a:spLocks noGrp="1"/>
          </p:cNvSpPr>
          <p:nvPr>
            <p:ph type="body" sz="quarter" idx="18"/>
          </p:nvPr>
        </p:nvSpPr>
        <p:spPr>
          <a:xfrm>
            <a:off x="821457" y="1267961"/>
            <a:ext cx="7484331" cy="3849918"/>
          </a:xfrm>
        </p:spPr>
        <p:txBody>
          <a:bodyPr/>
          <a:lstStyle/>
          <a:p>
            <a:pPr marL="0" indent="0" algn="l"/>
            <a:r>
              <a:rPr lang="en-GB" sz="2400" dirty="0"/>
              <a:t>CJK Engineering emphasises a strong commitment to diversity and inclusion, underpinned by a culture that values respect, openness, and teamwork. </a:t>
            </a:r>
          </a:p>
          <a:p>
            <a:pPr marL="0" indent="0" algn="l"/>
            <a:r>
              <a:rPr lang="en-GB" sz="2400" dirty="0"/>
              <a:t>Their approach is people-first, ensuring that all employees are given the chance to reach their full potential.</a:t>
            </a:r>
          </a:p>
          <a:p>
            <a:pPr marL="0" indent="0"/>
            <a:r>
              <a:rPr lang="en-GB" sz="2400" dirty="0"/>
              <a:t>The company’s strategy is focused </a:t>
            </a:r>
            <a:r>
              <a:rPr lang="en-GB" i="1" dirty="0">
                <a:solidFill>
                  <a:srgbClr val="D11C5F"/>
                </a:solidFill>
              </a:rPr>
              <a:t>“We are a people-first business that never loses sight of the importance of prioritising our employees and client relationships in everything that we do.”</a:t>
            </a:r>
          </a:p>
          <a:p>
            <a:pPr marL="0" indent="0" algn="l"/>
            <a:r>
              <a:rPr lang="en-GB" sz="2400" dirty="0"/>
              <a:t>on creating an environment where every team member feels valued and supported to progress and excel in their respective roles and beyond the world of work</a:t>
            </a:r>
            <a:r>
              <a:rPr lang="en-US" sz="2400" dirty="0"/>
              <a:t>, reaping the benefits of cooperation and</a:t>
            </a:r>
            <a:r>
              <a:rPr lang="en-GB" sz="2400" dirty="0"/>
              <a:t> commitment across the company.</a:t>
            </a:r>
            <a:endParaRPr lang="en-GB" sz="1400" dirty="0"/>
          </a:p>
          <a:p>
            <a:pPr marL="0" indent="0"/>
            <a:endParaRPr lang="en-IE" dirty="0"/>
          </a:p>
        </p:txBody>
      </p:sp>
      <p:sp>
        <p:nvSpPr>
          <p:cNvPr id="3" name="Text Placeholder 2">
            <a:extLst>
              <a:ext uri="{FF2B5EF4-FFF2-40B4-BE49-F238E27FC236}">
                <a16:creationId xmlns:a16="http://schemas.microsoft.com/office/drawing/2014/main" id="{A11E4294-17AA-EE18-DF6F-51DC13E960A3}"/>
              </a:ext>
            </a:extLst>
          </p:cNvPr>
          <p:cNvSpPr>
            <a:spLocks noGrp="1"/>
          </p:cNvSpPr>
          <p:nvPr>
            <p:ph type="body" sz="quarter" idx="16"/>
          </p:nvPr>
        </p:nvSpPr>
        <p:spPr>
          <a:xfrm>
            <a:off x="821457" y="554569"/>
            <a:ext cx="10595237" cy="803654"/>
          </a:xfrm>
        </p:spPr>
        <p:txBody>
          <a:bodyPr/>
          <a:lstStyle/>
          <a:p>
            <a:r>
              <a:rPr lang="en-GB" sz="3200" dirty="0">
                <a:solidFill>
                  <a:srgbClr val="1C94CA"/>
                </a:solidFill>
              </a:rPr>
              <a:t>Irish Company: </a:t>
            </a:r>
            <a:r>
              <a:rPr lang="en-GB" sz="3200" b="0" dirty="0">
                <a:solidFill>
                  <a:srgbClr val="1C94CA"/>
                </a:solidFill>
              </a:rPr>
              <a:t>CJK Engineering</a:t>
            </a:r>
            <a:endParaRPr lang="en-IE" sz="3200" b="0" dirty="0">
              <a:solidFill>
                <a:srgbClr val="1C94CA"/>
              </a:solidFill>
            </a:endParaRPr>
          </a:p>
        </p:txBody>
      </p:sp>
      <p:pic>
        <p:nvPicPr>
          <p:cNvPr id="16386" name="Picture 2" descr="Ireland Flag, Irish Flag Polyester with Brass Grommets, 3x5 Foot (90 X 150cm)">
            <a:extLst>
              <a:ext uri="{FF2B5EF4-FFF2-40B4-BE49-F238E27FC236}">
                <a16:creationId xmlns:a16="http://schemas.microsoft.com/office/drawing/2014/main" id="{7E12FBDF-81FD-50A6-D30E-614F2AABBC3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14515" b="18355"/>
          <a:stretch/>
        </p:blipFill>
        <p:spPr bwMode="auto">
          <a:xfrm>
            <a:off x="8530722" y="4295955"/>
            <a:ext cx="2839820" cy="1906374"/>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6FBD28D-32FB-48A4-3E13-B614D8B741D2}"/>
              </a:ext>
            </a:extLst>
          </p:cNvPr>
          <p:cNvSpPr txBox="1"/>
          <p:nvPr/>
        </p:nvSpPr>
        <p:spPr>
          <a:xfrm>
            <a:off x="3582119" y="6307057"/>
            <a:ext cx="6094562" cy="461665"/>
          </a:xfrm>
          <a:prstGeom prst="rect">
            <a:avLst/>
          </a:prstGeom>
          <a:noFill/>
        </p:spPr>
        <p:txBody>
          <a:bodyPr wrap="square">
            <a:spAutoFit/>
          </a:bodyPr>
          <a:lstStyle/>
          <a:p>
            <a:r>
              <a:rPr lang="en-GB" sz="2400" dirty="0">
                <a:solidFill>
                  <a:schemeClr val="bg1"/>
                </a:solidFill>
                <a:hlinkClick r:id="rId3">
                  <a:extLst>
                    <a:ext uri="{A12FA001-AC4F-418D-AE19-62706E023703}">
                      <ahyp:hlinkClr xmlns:ahyp="http://schemas.microsoft.com/office/drawing/2018/hyperlinkcolor" val="tx"/>
                    </a:ext>
                  </a:extLst>
                </a:hlinkClick>
              </a:rPr>
              <a:t>https://cjkengineering.ie</a:t>
            </a:r>
            <a:r>
              <a:rPr lang="en-GB" sz="2400" dirty="0">
                <a:solidFill>
                  <a:schemeClr val="bg1"/>
                </a:solidFill>
              </a:rPr>
              <a:t> </a:t>
            </a:r>
          </a:p>
        </p:txBody>
      </p:sp>
      <p:pic>
        <p:nvPicPr>
          <p:cNvPr id="10" name="Picture 9">
            <a:extLst>
              <a:ext uri="{FF2B5EF4-FFF2-40B4-BE49-F238E27FC236}">
                <a16:creationId xmlns:a16="http://schemas.microsoft.com/office/drawing/2014/main" id="{D6F343C9-DD6C-3ABE-74F1-47D85385E7FC}"/>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r="2949" b="7134"/>
          <a:stretch/>
        </p:blipFill>
        <p:spPr>
          <a:xfrm>
            <a:off x="8409305" y="554569"/>
            <a:ext cx="3322620" cy="3547030"/>
          </a:xfrm>
          <a:prstGeom prst="rect">
            <a:avLst/>
          </a:prstGeom>
        </p:spPr>
      </p:pic>
    </p:spTree>
    <p:extLst>
      <p:ext uri="{BB962C8B-B14F-4D97-AF65-F5344CB8AC3E}">
        <p14:creationId xmlns:p14="http://schemas.microsoft.com/office/powerpoint/2010/main" val="3175279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049995" y="1308630"/>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a:extLst>
              <a:ext uri="{FF2B5EF4-FFF2-40B4-BE49-F238E27FC236}">
                <a16:creationId xmlns:a16="http://schemas.microsoft.com/office/drawing/2014/main" id="{139A414D-6E20-B9D7-82D5-976E0168A8D1}"/>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8248" b="8248"/>
          <a:stretch>
            <a:fillRect/>
          </a:stretch>
        </p:blipFill>
        <p:spPr/>
      </p:pic>
      <p:sp>
        <p:nvSpPr>
          <p:cNvPr id="8" name="Text Placeholder 1">
            <a:extLst>
              <a:ext uri="{FF2B5EF4-FFF2-40B4-BE49-F238E27FC236}">
                <a16:creationId xmlns:a16="http://schemas.microsoft.com/office/drawing/2014/main" id="{C4A1E7D2-AE03-6C07-51DB-B80E264D21C4}"/>
              </a:ext>
            </a:extLst>
          </p:cNvPr>
          <p:cNvSpPr>
            <a:spLocks noGrp="1"/>
          </p:cNvSpPr>
          <p:nvPr>
            <p:ph type="body" sz="quarter" idx="13"/>
          </p:nvPr>
        </p:nvSpPr>
        <p:spPr>
          <a:xfrm>
            <a:off x="207034" y="1460501"/>
            <a:ext cx="5580047" cy="2635608"/>
          </a:xfrm>
        </p:spPr>
        <p:txBody>
          <a:bodyPr anchor="t">
            <a:noAutofit/>
          </a:bodyPr>
          <a:lstStyle/>
          <a:p>
            <a:pPr marL="342900" indent="-342900" algn="l">
              <a:buClr>
                <a:srgbClr val="EE1765"/>
              </a:buClr>
              <a:buFont typeface="Wingdings" panose="05000000000000000000" pitchFamily="2" charset="2"/>
              <a:buChar char="q"/>
            </a:pPr>
            <a:r>
              <a:rPr lang="en-US" sz="2100" dirty="0">
                <a:solidFill>
                  <a:srgbClr val="EE1765"/>
                </a:solidFill>
              </a:rPr>
              <a:t>S</a:t>
            </a:r>
            <a:r>
              <a:rPr lang="en-US" sz="2100" i="0" dirty="0">
                <a:solidFill>
                  <a:srgbClr val="EE1765"/>
                </a:solidFill>
                <a:effectLst/>
              </a:rPr>
              <a:t>peak </a:t>
            </a:r>
            <a:r>
              <a:rPr lang="en-US" sz="2100" i="1" dirty="0">
                <a:solidFill>
                  <a:srgbClr val="EE1765"/>
                </a:solidFill>
                <a:effectLst/>
              </a:rPr>
              <a:t>to underrepresented groups</a:t>
            </a:r>
            <a:r>
              <a:rPr lang="en-US" sz="2100" b="1" i="1" dirty="0">
                <a:solidFill>
                  <a:srgbClr val="EE1765"/>
                </a:solidFill>
                <a:effectLst/>
              </a:rPr>
              <a:t> </a:t>
            </a:r>
            <a:r>
              <a:rPr lang="en-US" sz="2100" dirty="0">
                <a:solidFill>
                  <a:srgbClr val="083F59"/>
                </a:solidFill>
              </a:rPr>
              <a:t>in your job adverts. This is your first opportunity to make them feel valued. Welcome them to get in touch! </a:t>
            </a:r>
          </a:p>
          <a:p>
            <a:pPr marL="342900" indent="-342900" algn="l">
              <a:buClr>
                <a:srgbClr val="EE1765"/>
              </a:buClr>
              <a:buFont typeface="Wingdings" panose="05000000000000000000" pitchFamily="2" charset="2"/>
              <a:buChar char="q"/>
            </a:pPr>
            <a:r>
              <a:rPr lang="en-US" sz="2100" dirty="0">
                <a:solidFill>
                  <a:srgbClr val="EE1765"/>
                </a:solidFill>
              </a:rPr>
              <a:t>Inclusion statements </a:t>
            </a:r>
            <a:r>
              <a:rPr lang="en-US" sz="2100" dirty="0">
                <a:solidFill>
                  <a:srgbClr val="083F59"/>
                </a:solidFill>
              </a:rPr>
              <a:t>in job ads are a great way to illustrate your company's values and inform potential candidates. Highlight your commitment with an authentic statement.</a:t>
            </a:r>
          </a:p>
          <a:p>
            <a:pPr marL="342900" indent="-342900" algn="l">
              <a:buClr>
                <a:srgbClr val="EE1765"/>
              </a:buClr>
              <a:buFont typeface="Wingdings" panose="05000000000000000000" pitchFamily="2" charset="2"/>
              <a:buChar char="q"/>
            </a:pPr>
            <a:r>
              <a:rPr lang="en-US" sz="2100" dirty="0">
                <a:solidFill>
                  <a:srgbClr val="EE1765"/>
                </a:solidFill>
              </a:rPr>
              <a:t>Be authentic. </a:t>
            </a:r>
            <a:r>
              <a:rPr lang="en-US" sz="2100" dirty="0">
                <a:solidFill>
                  <a:srgbClr val="083F59"/>
                </a:solidFill>
              </a:rPr>
              <a:t>Keep your advert your own, authentic to your brand personality, to resonate with your audience.</a:t>
            </a:r>
          </a:p>
          <a:p>
            <a:pPr marL="342900" indent="-342900" algn="l">
              <a:buClr>
                <a:srgbClr val="EE1765"/>
              </a:buClr>
              <a:buFont typeface="Wingdings" panose="05000000000000000000" pitchFamily="2" charset="2"/>
              <a:buChar char="q"/>
            </a:pPr>
            <a:r>
              <a:rPr lang="en-US" sz="2100" dirty="0">
                <a:solidFill>
                  <a:srgbClr val="EE1765"/>
                </a:solidFill>
              </a:rPr>
              <a:t>Accommodate diversity. </a:t>
            </a:r>
            <a:r>
              <a:rPr lang="en-US" sz="2100" dirty="0">
                <a:solidFill>
                  <a:srgbClr val="083F59"/>
                </a:solidFill>
              </a:rPr>
              <a:t>Think about how you can offer reasonable accommodations in your hiring process - invite applicants to inform you if they have any specific requirements.</a:t>
            </a:r>
          </a:p>
          <a:p>
            <a:pPr>
              <a:buClr>
                <a:srgbClr val="EE1765"/>
              </a:buClr>
            </a:pPr>
            <a:endParaRPr lang="en-IE" sz="2100" dirty="0"/>
          </a:p>
        </p:txBody>
      </p:sp>
      <p:sp>
        <p:nvSpPr>
          <p:cNvPr id="9" name="Text Placeholder 3">
            <a:extLst>
              <a:ext uri="{FF2B5EF4-FFF2-40B4-BE49-F238E27FC236}">
                <a16:creationId xmlns:a16="http://schemas.microsoft.com/office/drawing/2014/main" id="{6AE24C63-28EA-764E-EA1F-753B0825C543}"/>
              </a:ext>
            </a:extLst>
          </p:cNvPr>
          <p:cNvSpPr>
            <a:spLocks noGrp="1"/>
          </p:cNvSpPr>
          <p:nvPr>
            <p:ph type="body" sz="quarter" idx="43"/>
          </p:nvPr>
        </p:nvSpPr>
        <p:spPr>
          <a:xfrm>
            <a:off x="325749" y="549907"/>
            <a:ext cx="5055171" cy="1104445"/>
          </a:xfrm>
          <a:noFill/>
        </p:spPr>
        <p:txBody>
          <a:bodyPr anchor="ctr">
            <a:normAutofit/>
          </a:bodyPr>
          <a:lstStyle/>
          <a:p>
            <a:pPr>
              <a:spcBef>
                <a:spcPts val="0"/>
              </a:spcBef>
            </a:pPr>
            <a:r>
              <a:rPr lang="en-IE" dirty="0">
                <a:solidFill>
                  <a:srgbClr val="EE1765"/>
                </a:solidFill>
              </a:rPr>
              <a:t>Inclusive Job Descriptions</a:t>
            </a:r>
          </a:p>
          <a:p>
            <a:pPr>
              <a:spcBef>
                <a:spcPts val="0"/>
              </a:spcBef>
            </a:pPr>
            <a:r>
              <a:rPr lang="en-IE" sz="2800" b="1" dirty="0">
                <a:solidFill>
                  <a:srgbClr val="EE1765"/>
                </a:solidFill>
              </a:rPr>
              <a:t>Speak &amp; Act Inclusive</a:t>
            </a:r>
          </a:p>
        </p:txBody>
      </p:sp>
      <p:sp>
        <p:nvSpPr>
          <p:cNvPr id="11" name="Round Diagonal Corner Rectangle 9">
            <a:extLst>
              <a:ext uri="{FF2B5EF4-FFF2-40B4-BE49-F238E27FC236}">
                <a16:creationId xmlns:a16="http://schemas.microsoft.com/office/drawing/2014/main" id="{929A25A3-AE69-56B2-2C92-84ABBBE8527C}"/>
              </a:ext>
            </a:extLst>
          </p:cNvPr>
          <p:cNvSpPr/>
          <p:nvPr/>
        </p:nvSpPr>
        <p:spPr>
          <a:xfrm rot="16200000">
            <a:off x="6513624" y="188540"/>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97E5C0D2-18E2-A365-1F19-8AD8797664DD}"/>
              </a:ext>
            </a:extLst>
          </p:cNvPr>
          <p:cNvSpPr txBox="1">
            <a:spLocks/>
          </p:cNvSpPr>
          <p:nvPr/>
        </p:nvSpPr>
        <p:spPr>
          <a:xfrm>
            <a:off x="5931674" y="652934"/>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grpSp>
        <p:nvGrpSpPr>
          <p:cNvPr id="13" name="Graphic 2">
            <a:extLst>
              <a:ext uri="{FF2B5EF4-FFF2-40B4-BE49-F238E27FC236}">
                <a16:creationId xmlns:a16="http://schemas.microsoft.com/office/drawing/2014/main" id="{BC0D44A2-F4C2-885F-1E7F-B0FCE6FA3A0F}"/>
              </a:ext>
            </a:extLst>
          </p:cNvPr>
          <p:cNvGrpSpPr/>
          <p:nvPr/>
        </p:nvGrpSpPr>
        <p:grpSpPr>
          <a:xfrm>
            <a:off x="6649980" y="1353924"/>
            <a:ext cx="1552576" cy="1513167"/>
            <a:chOff x="5127892" y="1642689"/>
            <a:chExt cx="1294219" cy="947086"/>
          </a:xfrm>
        </p:grpSpPr>
        <p:sp>
          <p:nvSpPr>
            <p:cNvPr id="14" name="Freeform 6">
              <a:extLst>
                <a:ext uri="{FF2B5EF4-FFF2-40B4-BE49-F238E27FC236}">
                  <a16:creationId xmlns:a16="http://schemas.microsoft.com/office/drawing/2014/main" id="{8250DC56-E3DC-00EF-A756-1D573FA460CA}"/>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785133C5-EAB0-99A0-19DF-ADC2EA6FB873}"/>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12B61ED0-4241-E5D5-2D77-B805D260EEAC}"/>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B096F040-30F3-649D-CA89-6B49CC0F427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1B0E10FC-9D7E-0430-D2AF-88C3F5DE685D}"/>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BFD33B45-C164-9FD6-ACDD-C4E05C7EFA48}"/>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EF087DD4-31ED-E0ED-E80A-1B29BA2FD63F}"/>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29C99279-E29F-6C0E-6794-E8B7682D242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B355A9BE-3E79-8BF1-52A0-27888748A4E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B95F1D62-1BD1-5B9E-3381-02BE5DCDA1B5}"/>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B2EEB497-0B99-B419-70CC-7FE4BC2F5B6E}"/>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9429E475-31E8-314B-510F-AD56622358E7}"/>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CB88C8AF-CE9D-8C10-8427-D0300778A262}"/>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C7CD962A-B5E4-4F08-9D2B-D78F658925B6}"/>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D446AA7B-84D7-75A0-B457-E9388F932CCC}"/>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FF59C9D4-788B-0FB7-F3E8-C382249117A9}"/>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68C9665A-D489-5FC6-EB9B-445CACE556B0}"/>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34B22D40-82CC-A9E4-EFCD-4380C364BD0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6D98CB4C-F0E6-0CB9-E3B0-99431A363C78}"/>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1F7A19D6-8C01-9B7E-1E02-94BED351DEDF}"/>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50330533-5CFE-1807-9C49-2B68BD89A48F}"/>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5D1FED67-01A8-35F7-AEB8-9117CCEF7CD5}"/>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0F8CE3FC-AD44-EF2C-AE47-0C9E4FD02D2E}"/>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9344F00B-9576-E18D-79EE-5AFC283CC7E6}"/>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D194EC5D-3CB0-A12B-DF99-3171CCC2B9BE}"/>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9DA60B72-BDB6-2327-BA39-1C9F34FBC36F}"/>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62EDA8F-C2AE-64C6-74BC-C0E4C0A86D0A}"/>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30715E4C-09AF-1C0F-0AA7-E3792AA4B483}"/>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2EE1DD07-3734-0D24-9ED0-F6C5A47BBA1B}"/>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9E3057BB-7120-4DB2-8203-4537ABD05FF0}"/>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6AB6F281-223C-A7F2-57AE-4318A84E748C}"/>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FD10477E-9C39-82B0-AC8C-83962995538E}"/>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CFEBAA3C-7253-98F3-B5D2-5E7FC756578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EF6B1F11-C92E-370F-5F6E-EF00CC65B53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A8BF0A7F-FF4D-3DEE-A341-217D519304AB}"/>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0BDF5CB9-4CEC-0754-F9B1-159D466754B3}"/>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38874E76-717D-B208-7F9C-7DF31141492A}"/>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D4051324-42AE-15C5-9518-15155A0C0172}"/>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E0FDD1F1-2D53-31BB-ECEC-ACB0877B059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C2A5D98F-7560-233B-5169-335BD9527E3A}"/>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7D120C6B-CD37-1F3C-D268-53EE2DC50549}"/>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AAE76D1D-2AAE-9B68-5246-8BDB1B4CD1D1}"/>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95C48973-91B4-A9EE-E740-F1B93947C439}"/>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48F9B58B-49E5-D075-EEAE-FF90597D6C4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9A188B68-6DA4-EEEE-7D12-D07563CCFF9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A25597C-0029-0DC9-4C26-873A4B39B20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269F2ADD-CB89-7317-8CD2-A437A32B87BE}"/>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D6B19879-266F-A398-5F43-3841C1F192FD}"/>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ED8F9DE2-DFF0-B932-EA2A-6087CC0902F6}"/>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C691EC1E-BE8E-6FD8-9D6D-BB88656AFFE9}"/>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8C20BA7B-45E0-2FE9-1EE5-D34AB6025165}"/>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7F9018E5-AA0B-2084-9F14-B27D8E3D4FF7}"/>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ECBC7F2F-FF30-7786-16C7-4BBA545DD973}"/>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6F82D0A7-1CF0-4772-0DB4-D750EC113924}"/>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D9B0CF43-FC60-0CE8-AC93-948FAADF123D}"/>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E7987CB1-FF2B-1915-FA0D-E9CA70E1E8DB}"/>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8F706B67-7AEC-D91D-E85F-A0C59849935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04371F00-65E2-F62B-F6CB-C11F5ABA0EA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38A6CA81-78E2-EAA6-541E-72D0C6E8F4BE}"/>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Tree>
    <p:extLst>
      <p:ext uri="{BB962C8B-B14F-4D97-AF65-F5344CB8AC3E}">
        <p14:creationId xmlns:p14="http://schemas.microsoft.com/office/powerpoint/2010/main" val="1153593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E33F9-9F03-2F6D-9E0C-2728F8118D14}"/>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08670373-C396-967E-1A78-C1BFB0807283}"/>
              </a:ext>
            </a:extLst>
          </p:cNvPr>
          <p:cNvSpPr>
            <a:spLocks noGrp="1"/>
          </p:cNvSpPr>
          <p:nvPr>
            <p:ph type="body" sz="quarter" idx="16"/>
          </p:nvPr>
        </p:nvSpPr>
        <p:spPr>
          <a:xfrm>
            <a:off x="4362120" y="2212407"/>
            <a:ext cx="6568150" cy="3075871"/>
          </a:xfrm>
        </p:spPr>
        <p:txBody>
          <a:bodyPr>
            <a:normAutofit fontScale="85000" lnSpcReduction="10000"/>
          </a:bodyPr>
          <a:lstStyle/>
          <a:p>
            <a:pPr>
              <a:lnSpc>
                <a:spcPct val="110000"/>
              </a:lnSpc>
            </a:pPr>
            <a:r>
              <a:rPr lang="en-US" b="1" dirty="0"/>
              <a:t>Create Inclusive Job Advertisements &amp; Campaigns</a:t>
            </a:r>
          </a:p>
          <a:p>
            <a:pPr>
              <a:lnSpc>
                <a:spcPct val="110000"/>
              </a:lnSpc>
            </a:pPr>
            <a:r>
              <a:rPr lang="en-US" sz="3500" dirty="0"/>
              <a:t>Designed to attract diverse external candidates, </a:t>
            </a:r>
            <a:r>
              <a:rPr lang="en-US" sz="3500" dirty="0" err="1"/>
              <a:t>emphasising</a:t>
            </a:r>
            <a:r>
              <a:rPr lang="en-US" sz="3500" dirty="0"/>
              <a:t> commitment to diversity and inclusivity.</a:t>
            </a:r>
            <a:endParaRPr lang="en-IE" sz="3500" dirty="0"/>
          </a:p>
        </p:txBody>
      </p:sp>
      <p:sp>
        <p:nvSpPr>
          <p:cNvPr id="5" name="Text Placeholder 4">
            <a:extLst>
              <a:ext uri="{FF2B5EF4-FFF2-40B4-BE49-F238E27FC236}">
                <a16:creationId xmlns:a16="http://schemas.microsoft.com/office/drawing/2014/main" id="{3E326AC5-CF6F-ADC7-D26C-82AC545CB87D}"/>
              </a:ext>
            </a:extLst>
          </p:cNvPr>
          <p:cNvSpPr>
            <a:spLocks noGrp="1"/>
          </p:cNvSpPr>
          <p:nvPr>
            <p:ph type="body" sz="quarter" idx="17"/>
          </p:nvPr>
        </p:nvSpPr>
        <p:spPr>
          <a:xfrm>
            <a:off x="2738706" y="1170371"/>
            <a:ext cx="2066906" cy="583200"/>
          </a:xfrm>
        </p:spPr>
        <p:txBody>
          <a:bodyPr/>
          <a:lstStyle/>
          <a:p>
            <a:r>
              <a:rPr lang="en-IE" dirty="0"/>
              <a:t>08</a:t>
            </a:r>
          </a:p>
        </p:txBody>
      </p:sp>
      <p:sp>
        <p:nvSpPr>
          <p:cNvPr id="2" name="TextBox 1">
            <a:extLst>
              <a:ext uri="{FF2B5EF4-FFF2-40B4-BE49-F238E27FC236}">
                <a16:creationId xmlns:a16="http://schemas.microsoft.com/office/drawing/2014/main" id="{37432BFA-244A-8A3B-B09F-CF1F80BB4887}"/>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4</a:t>
            </a:r>
          </a:p>
        </p:txBody>
      </p:sp>
    </p:spTree>
    <p:extLst>
      <p:ext uri="{BB962C8B-B14F-4D97-AF65-F5344CB8AC3E}">
        <p14:creationId xmlns:p14="http://schemas.microsoft.com/office/powerpoint/2010/main" val="34085108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B6607B-C3BE-E588-FFD8-9F5BF058521D}"/>
            </a:ext>
          </a:extLst>
        </p:cNvPr>
        <p:cNvGrpSpPr/>
        <p:nvPr/>
      </p:nvGrpSpPr>
      <p:grpSpPr>
        <a:xfrm>
          <a:off x="0" y="0"/>
          <a:ext cx="0" cy="0"/>
          <a:chOff x="0" y="0"/>
          <a:chExt cx="0" cy="0"/>
        </a:xfrm>
      </p:grpSpPr>
      <p:sp>
        <p:nvSpPr>
          <p:cNvPr id="13" name="TextBox 12">
            <a:extLst>
              <a:ext uri="{FF2B5EF4-FFF2-40B4-BE49-F238E27FC236}">
                <a16:creationId xmlns:a16="http://schemas.microsoft.com/office/drawing/2014/main" id="{91B864D9-8E8F-7042-E188-D826187F9C59}"/>
              </a:ext>
            </a:extLst>
          </p:cNvPr>
          <p:cNvSpPr txBox="1"/>
          <p:nvPr/>
        </p:nvSpPr>
        <p:spPr>
          <a:xfrm>
            <a:off x="6250412" y="3909913"/>
            <a:ext cx="5454832" cy="2677656"/>
          </a:xfrm>
          <a:prstGeom prst="rect">
            <a:avLst/>
          </a:prstGeom>
          <a:noFill/>
        </p:spPr>
        <p:txBody>
          <a:bodyPr wrap="square" rtlCol="0">
            <a:spAutoFit/>
          </a:bodyPr>
          <a:lstStyle/>
          <a:p>
            <a:pPr algn="ctr"/>
            <a:r>
              <a:rPr lang="en-US" sz="2400" dirty="0">
                <a:solidFill>
                  <a:srgbClr val="083F59"/>
                </a:solidFill>
              </a:rPr>
              <a:t>The purpose of inclusive advertising is to attract a diverse pool of candidates from all backgrounds and promote equal opportunities. It ensures that external candidates understand your workplace is inclusive and helps broaden the talent pool.</a:t>
            </a:r>
            <a:endParaRPr lang="en-IE" sz="2400" dirty="0">
              <a:solidFill>
                <a:srgbClr val="083F59"/>
              </a:solidFill>
            </a:endParaRPr>
          </a:p>
        </p:txBody>
      </p:sp>
      <p:pic>
        <p:nvPicPr>
          <p:cNvPr id="9" name="Picture Placeholder 8" descr="A group of people sitting around a table shaking hands&#10;&#10;Description automatically generated">
            <a:extLst>
              <a:ext uri="{FF2B5EF4-FFF2-40B4-BE49-F238E27FC236}">
                <a16:creationId xmlns:a16="http://schemas.microsoft.com/office/drawing/2014/main" id="{5CFCB6B4-6FFD-4155-2899-ADD426ED0CB1}"/>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67" b="16667"/>
          <a:stretch>
            <a:fillRect/>
          </a:stretch>
        </p:blipFill>
        <p:spPr/>
      </p:pic>
      <p:sp>
        <p:nvSpPr>
          <p:cNvPr id="14" name="TextBox 13">
            <a:extLst>
              <a:ext uri="{FF2B5EF4-FFF2-40B4-BE49-F238E27FC236}">
                <a16:creationId xmlns:a16="http://schemas.microsoft.com/office/drawing/2014/main" id="{DE849075-8116-C7F8-2A9A-140A5ED71BFD}"/>
              </a:ext>
            </a:extLst>
          </p:cNvPr>
          <p:cNvSpPr txBox="1"/>
          <p:nvPr/>
        </p:nvSpPr>
        <p:spPr>
          <a:xfrm>
            <a:off x="6059768" y="966238"/>
            <a:ext cx="6333460" cy="1538883"/>
          </a:xfrm>
          <a:prstGeom prst="rect">
            <a:avLst/>
          </a:prstGeom>
          <a:noFill/>
        </p:spPr>
        <p:txBody>
          <a:bodyPr wrap="square" rtlCol="0">
            <a:spAutoFit/>
          </a:bodyPr>
          <a:lstStyle/>
          <a:p>
            <a:r>
              <a:rPr lang="en-IE" sz="5000" b="1" dirty="0">
                <a:solidFill>
                  <a:schemeClr val="bg1"/>
                </a:solidFill>
              </a:rPr>
              <a:t>Step 4 </a:t>
            </a:r>
            <a:r>
              <a:rPr lang="en-IE" sz="4400" dirty="0">
                <a:solidFill>
                  <a:schemeClr val="bg1"/>
                </a:solidFill>
              </a:rPr>
              <a:t>Inclusive Job Advertising and Attraction</a:t>
            </a:r>
            <a:endParaRPr lang="en-IE" sz="5000" dirty="0">
              <a:solidFill>
                <a:schemeClr val="bg1"/>
              </a:solidFill>
            </a:endParaRPr>
          </a:p>
        </p:txBody>
      </p:sp>
      <p:pic>
        <p:nvPicPr>
          <p:cNvPr id="15" name="Graphic 14" descr="Chevron arrows with solid fill">
            <a:extLst>
              <a:ext uri="{FF2B5EF4-FFF2-40B4-BE49-F238E27FC236}">
                <a16:creationId xmlns:a16="http://schemas.microsoft.com/office/drawing/2014/main" id="{8A57D4CF-5A71-98E7-1830-E762A894289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86900" y="1108766"/>
            <a:ext cx="626913" cy="626913"/>
          </a:xfrm>
          <a:prstGeom prst="rect">
            <a:avLst/>
          </a:prstGeom>
        </p:spPr>
      </p:pic>
    </p:spTree>
    <p:extLst>
      <p:ext uri="{BB962C8B-B14F-4D97-AF65-F5344CB8AC3E}">
        <p14:creationId xmlns:p14="http://schemas.microsoft.com/office/powerpoint/2010/main" val="37686832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C150B-36D5-DB4C-66B9-E4813969C13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B85E5E20-EEAE-12BA-D434-6B7C98523CF7}"/>
              </a:ext>
            </a:extLst>
          </p:cNvPr>
          <p:cNvSpPr>
            <a:spLocks noGrp="1"/>
          </p:cNvSpPr>
          <p:nvPr>
            <p:ph type="body" sz="quarter" idx="13"/>
          </p:nvPr>
        </p:nvSpPr>
        <p:spPr>
          <a:xfrm>
            <a:off x="6346104" y="1556306"/>
            <a:ext cx="5055171" cy="1438412"/>
          </a:xfrm>
        </p:spPr>
        <p:txBody>
          <a:bodyPr>
            <a:normAutofit fontScale="85000" lnSpcReduction="10000"/>
          </a:bodyPr>
          <a:lstStyle/>
          <a:p>
            <a:pPr>
              <a:lnSpc>
                <a:spcPct val="120000"/>
              </a:lnSpc>
              <a:spcBef>
                <a:spcPts val="0"/>
              </a:spcBef>
            </a:pPr>
            <a:r>
              <a:rPr lang="en-US" dirty="0"/>
              <a:t>Having a diverse pool of applicants increases the likelihood of finding the best person for the job.</a:t>
            </a:r>
            <a:endParaRPr lang="en-IE" dirty="0"/>
          </a:p>
        </p:txBody>
      </p:sp>
      <p:sp>
        <p:nvSpPr>
          <p:cNvPr id="5" name="Text Placeholder 4">
            <a:extLst>
              <a:ext uri="{FF2B5EF4-FFF2-40B4-BE49-F238E27FC236}">
                <a16:creationId xmlns:a16="http://schemas.microsoft.com/office/drawing/2014/main" id="{9406194F-F867-8BBB-25A2-45F07C5C6DF8}"/>
              </a:ext>
            </a:extLst>
          </p:cNvPr>
          <p:cNvSpPr>
            <a:spLocks noGrp="1"/>
          </p:cNvSpPr>
          <p:nvPr>
            <p:ph type="body" sz="quarter" idx="43"/>
          </p:nvPr>
        </p:nvSpPr>
        <p:spPr>
          <a:xfrm>
            <a:off x="6265590" y="3962378"/>
            <a:ext cx="5055171" cy="396241"/>
          </a:xfrm>
        </p:spPr>
        <p:txBody>
          <a:bodyPr>
            <a:noAutofit/>
          </a:bodyPr>
          <a:lstStyle/>
          <a:p>
            <a:r>
              <a:rPr lang="en-US" sz="2800" b="0" dirty="0">
                <a:solidFill>
                  <a:srgbClr val="083F59"/>
                </a:solidFill>
                <a:effectLst/>
                <a:latin typeface="Abadi" panose="020B0604020104020204" pitchFamily="34" charset="0"/>
              </a:rPr>
              <a:t>‘You’ll love this role if you thrive in </a:t>
            </a:r>
            <a:r>
              <a:rPr lang="en-US" sz="2800" dirty="0">
                <a:solidFill>
                  <a:srgbClr val="083F59"/>
                </a:solidFill>
                <a:latin typeface="Abadi" panose="020B0604020104020204" pitchFamily="34" charset="0"/>
              </a:rPr>
              <a:t>a healthy inclusive team and if you b</a:t>
            </a:r>
            <a:r>
              <a:rPr lang="en-US" sz="2800" b="0" dirty="0">
                <a:solidFill>
                  <a:srgbClr val="083F59"/>
                </a:solidFill>
                <a:effectLst/>
                <a:latin typeface="Abadi" panose="020B0604020104020204" pitchFamily="34" charset="0"/>
              </a:rPr>
              <a:t>ring a sense of mission and are open to </a:t>
            </a:r>
            <a:r>
              <a:rPr lang="en-US" sz="2800" dirty="0">
                <a:solidFill>
                  <a:srgbClr val="083F59"/>
                </a:solidFill>
                <a:latin typeface="Abadi" panose="020B0604020104020204" pitchFamily="34" charset="0"/>
              </a:rPr>
              <a:t>offering </a:t>
            </a:r>
            <a:r>
              <a:rPr lang="en-US" sz="2800" b="0" dirty="0">
                <a:solidFill>
                  <a:srgbClr val="083F59"/>
                </a:solidFill>
                <a:effectLst/>
                <a:latin typeface="Abadi" panose="020B0604020104020204" pitchFamily="34" charset="0"/>
              </a:rPr>
              <a:t>perspective’. </a:t>
            </a:r>
            <a:endParaRPr lang="en-IE" sz="2800" dirty="0">
              <a:solidFill>
                <a:srgbClr val="083F59"/>
              </a:solidFill>
              <a:latin typeface="Abadi" panose="020B0604020104020204" pitchFamily="34" charset="0"/>
            </a:endParaRPr>
          </a:p>
          <a:p>
            <a:endParaRPr lang="en-IE" sz="2800" dirty="0">
              <a:solidFill>
                <a:srgbClr val="083F59"/>
              </a:solidFill>
              <a:latin typeface="Abadi" panose="020B0604020104020204" pitchFamily="34" charset="0"/>
            </a:endParaRPr>
          </a:p>
        </p:txBody>
      </p:sp>
      <p:sp>
        <p:nvSpPr>
          <p:cNvPr id="9" name="Text Placeholder 3">
            <a:extLst>
              <a:ext uri="{FF2B5EF4-FFF2-40B4-BE49-F238E27FC236}">
                <a16:creationId xmlns:a16="http://schemas.microsoft.com/office/drawing/2014/main" id="{94E2D22C-79F8-2480-1B8B-69069F11ED23}"/>
              </a:ext>
            </a:extLst>
          </p:cNvPr>
          <p:cNvSpPr txBox="1">
            <a:spLocks/>
          </p:cNvSpPr>
          <p:nvPr/>
        </p:nvSpPr>
        <p:spPr>
          <a:xfrm>
            <a:off x="6265591" y="610731"/>
            <a:ext cx="5055171" cy="945575"/>
          </a:xfrm>
          <a:prstGeom prst="rect">
            <a:avLst/>
          </a:prstGeom>
        </p:spPr>
        <p:txBody>
          <a:bodyPr anchor="ctr">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800" dirty="0"/>
              <a:t>Inclusive Advertising </a:t>
            </a:r>
            <a:endParaRPr lang="en-IE" sz="4800" dirty="0"/>
          </a:p>
        </p:txBody>
      </p:sp>
      <p:pic>
        <p:nvPicPr>
          <p:cNvPr id="5122" name="Picture 2" descr="create inclusive job posting">
            <a:extLst>
              <a:ext uri="{FF2B5EF4-FFF2-40B4-BE49-F238E27FC236}">
                <a16:creationId xmlns:a16="http://schemas.microsoft.com/office/drawing/2014/main" id="{3535FDD5-7ABE-BC93-FF04-597E2B50EB0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22132" b="23333"/>
          <a:stretch/>
        </p:blipFill>
        <p:spPr bwMode="auto">
          <a:xfrm>
            <a:off x="195905" y="405442"/>
            <a:ext cx="5900095" cy="3217652"/>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E3B1A60-4BC1-8BA7-D329-CB365BAB4D02}"/>
              </a:ext>
            </a:extLst>
          </p:cNvPr>
          <p:cNvSpPr txBox="1"/>
          <p:nvPr/>
        </p:nvSpPr>
        <p:spPr>
          <a:xfrm>
            <a:off x="658404" y="6083226"/>
            <a:ext cx="3295291" cy="369332"/>
          </a:xfrm>
          <a:prstGeom prst="rect">
            <a:avLst/>
          </a:prstGeom>
          <a:noFill/>
        </p:spPr>
        <p:txBody>
          <a:bodyPr wrap="square" rtlCol="0">
            <a:spAutoFit/>
          </a:bodyPr>
          <a:lstStyle/>
          <a:p>
            <a:r>
              <a:rPr lang="en-IE" dirty="0">
                <a:solidFill>
                  <a:srgbClr val="083F59"/>
                </a:solidFill>
              </a:rPr>
              <a:t>Image Source </a:t>
            </a:r>
            <a:r>
              <a:rPr lang="en-IE" dirty="0">
                <a:solidFill>
                  <a:srgbClr val="083F59"/>
                </a:solidFill>
                <a:hlinkClick r:id="rId3">
                  <a:extLst>
                    <a:ext uri="{A12FA001-AC4F-418D-AE19-62706E023703}">
                      <ahyp:hlinkClr xmlns:ahyp="http://schemas.microsoft.com/office/drawing/2018/hyperlinkcolor" val="tx"/>
                    </a:ext>
                  </a:extLst>
                </a:hlinkClick>
              </a:rPr>
              <a:t>TalentLyft</a:t>
            </a:r>
            <a:endParaRPr lang="en-IE" dirty="0">
              <a:solidFill>
                <a:srgbClr val="083F59"/>
              </a:solidFill>
            </a:endParaRPr>
          </a:p>
        </p:txBody>
      </p:sp>
      <p:sp>
        <p:nvSpPr>
          <p:cNvPr id="3" name="TextBox 2">
            <a:extLst>
              <a:ext uri="{FF2B5EF4-FFF2-40B4-BE49-F238E27FC236}">
                <a16:creationId xmlns:a16="http://schemas.microsoft.com/office/drawing/2014/main" id="{7615A011-B29D-9014-E819-C0006A235AF0}"/>
              </a:ext>
            </a:extLst>
          </p:cNvPr>
          <p:cNvSpPr txBox="1"/>
          <p:nvPr/>
        </p:nvSpPr>
        <p:spPr>
          <a:xfrm>
            <a:off x="658404" y="3822258"/>
            <a:ext cx="5486400" cy="2246769"/>
          </a:xfrm>
          <a:prstGeom prst="rect">
            <a:avLst/>
          </a:prstGeom>
          <a:solidFill>
            <a:srgbClr val="D11C5F"/>
          </a:solidFill>
        </p:spPr>
        <p:txBody>
          <a:bodyPr wrap="square" rtlCol="0">
            <a:spAutoFit/>
          </a:bodyPr>
          <a:lstStyle/>
          <a:p>
            <a:r>
              <a:rPr lang="en-IE" sz="2800" b="1" dirty="0">
                <a:solidFill>
                  <a:schemeClr val="bg1"/>
                </a:solidFill>
              </a:rPr>
              <a:t>First, Write the Job Advert Description to Suit an Online Advert </a:t>
            </a:r>
            <a:r>
              <a:rPr lang="en-IE" sz="2800" dirty="0">
                <a:solidFill>
                  <a:schemeClr val="bg1"/>
                </a:solidFill>
              </a:rPr>
              <a:t>– Keep it Short and Specific!</a:t>
            </a:r>
          </a:p>
          <a:p>
            <a:r>
              <a:rPr lang="en-IE" sz="2800" dirty="0">
                <a:solidFill>
                  <a:schemeClr val="bg1"/>
                </a:solidFill>
              </a:rPr>
              <a:t>The Next Section Shows a Basic and a Complex Example.</a:t>
            </a:r>
          </a:p>
        </p:txBody>
      </p:sp>
      <p:sp>
        <p:nvSpPr>
          <p:cNvPr id="6" name="Round Diagonal Corner Rectangle 9">
            <a:extLst>
              <a:ext uri="{FF2B5EF4-FFF2-40B4-BE49-F238E27FC236}">
                <a16:creationId xmlns:a16="http://schemas.microsoft.com/office/drawing/2014/main" id="{249D23D6-8482-FA67-E9D8-CE13F1AAAE69}"/>
              </a:ext>
            </a:extLst>
          </p:cNvPr>
          <p:cNvSpPr/>
          <p:nvPr/>
        </p:nvSpPr>
        <p:spPr>
          <a:xfrm rot="16200000">
            <a:off x="684306" y="-412092"/>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224EDFBB-B139-8FB2-01C1-1FE0BE1844C0}"/>
              </a:ext>
            </a:extLst>
          </p:cNvPr>
          <p:cNvSpPr txBox="1">
            <a:spLocks/>
          </p:cNvSpPr>
          <p:nvPr/>
        </p:nvSpPr>
        <p:spPr>
          <a:xfrm>
            <a:off x="-54199" y="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4</a:t>
            </a:r>
          </a:p>
        </p:txBody>
      </p:sp>
    </p:spTree>
    <p:extLst>
      <p:ext uri="{BB962C8B-B14F-4D97-AF65-F5344CB8AC3E}">
        <p14:creationId xmlns:p14="http://schemas.microsoft.com/office/powerpoint/2010/main" val="10023805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0CC5CC-7026-D3F3-ECA3-A038BF5670C7}"/>
              </a:ext>
            </a:extLst>
          </p:cNvPr>
          <p:cNvSpPr>
            <a:spLocks noGrp="1"/>
          </p:cNvSpPr>
          <p:nvPr>
            <p:ph type="body" sz="quarter" idx="16"/>
          </p:nvPr>
        </p:nvSpPr>
        <p:spPr>
          <a:xfrm>
            <a:off x="3503200" y="6332009"/>
            <a:ext cx="10595237" cy="803654"/>
          </a:xfrm>
        </p:spPr>
        <p:txBody>
          <a:bodyPr/>
          <a:lstStyle/>
          <a:p>
            <a:r>
              <a:rPr lang="en-IE" sz="2000" b="0" dirty="0">
                <a:solidFill>
                  <a:schemeClr val="bg1"/>
                </a:solidFill>
              </a:rPr>
              <a:t>Source </a:t>
            </a:r>
            <a:r>
              <a:rPr lang="en-IE" sz="2000" b="0" dirty="0">
                <a:solidFill>
                  <a:schemeClr val="bg1"/>
                </a:solidFill>
                <a:hlinkClick r:id="rId2">
                  <a:extLst>
                    <a:ext uri="{A12FA001-AC4F-418D-AE19-62706E023703}">
                      <ahyp:hlinkClr xmlns:ahyp="http://schemas.microsoft.com/office/drawing/2018/hyperlinkcolor" val="tx"/>
                    </a:ext>
                  </a:extLst>
                </a:hlinkClick>
              </a:rPr>
              <a:t>AIHR Academy to Innovative HR</a:t>
            </a:r>
            <a:endParaRPr lang="en-IE" sz="2000" b="0" dirty="0">
              <a:solidFill>
                <a:schemeClr val="bg1"/>
              </a:solidFill>
            </a:endParaRPr>
          </a:p>
        </p:txBody>
      </p:sp>
      <p:pic>
        <p:nvPicPr>
          <p:cNvPr id="3076" name="Picture 4" descr="7 Must have elements to write a great job advertisement. ">
            <a:extLst>
              <a:ext uri="{FF2B5EF4-FFF2-40B4-BE49-F238E27FC236}">
                <a16:creationId xmlns:a16="http://schemas.microsoft.com/office/drawing/2014/main" id="{DF57DBAA-A557-3881-2BF9-C798C7FA695A}"/>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t="19061" b="7614"/>
          <a:stretch/>
        </p:blipFill>
        <p:spPr bwMode="auto">
          <a:xfrm>
            <a:off x="2099095" y="1086514"/>
            <a:ext cx="8142702" cy="396488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1">
            <a:extLst>
              <a:ext uri="{FF2B5EF4-FFF2-40B4-BE49-F238E27FC236}">
                <a16:creationId xmlns:a16="http://schemas.microsoft.com/office/drawing/2014/main" id="{09160C7E-BE12-DBC0-A9E5-36EE0D540090}"/>
              </a:ext>
            </a:extLst>
          </p:cNvPr>
          <p:cNvSpPr txBox="1">
            <a:spLocks/>
          </p:cNvSpPr>
          <p:nvPr/>
        </p:nvSpPr>
        <p:spPr>
          <a:xfrm>
            <a:off x="1737996" y="523623"/>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IE" sz="3200" dirty="0">
                <a:solidFill>
                  <a:srgbClr val="1C94CA"/>
                </a:solidFill>
              </a:rPr>
              <a:t>Must Have’s for a Basic Job Advertisement</a:t>
            </a:r>
          </a:p>
        </p:txBody>
      </p:sp>
      <p:sp>
        <p:nvSpPr>
          <p:cNvPr id="2" name="TextBox 1">
            <a:extLst>
              <a:ext uri="{FF2B5EF4-FFF2-40B4-BE49-F238E27FC236}">
                <a16:creationId xmlns:a16="http://schemas.microsoft.com/office/drawing/2014/main" id="{A9565F96-2F3A-B902-2803-7B8EE3ED75DD}"/>
              </a:ext>
            </a:extLst>
          </p:cNvPr>
          <p:cNvSpPr txBox="1"/>
          <p:nvPr/>
        </p:nvSpPr>
        <p:spPr>
          <a:xfrm>
            <a:off x="1088209" y="5230036"/>
            <a:ext cx="10431261" cy="830997"/>
          </a:xfrm>
          <a:prstGeom prst="rect">
            <a:avLst/>
          </a:prstGeom>
          <a:noFill/>
        </p:spPr>
        <p:txBody>
          <a:bodyPr wrap="square" rtlCol="0">
            <a:spAutoFit/>
          </a:bodyPr>
          <a:lstStyle/>
          <a:p>
            <a:pPr algn="ctr"/>
            <a:r>
              <a:rPr lang="en-IE" sz="2400" dirty="0">
                <a:solidFill>
                  <a:srgbClr val="083F59"/>
                </a:solidFill>
              </a:rPr>
              <a:t>The next section shows two examples of how to make a basic job description or advert inclusive.</a:t>
            </a:r>
          </a:p>
        </p:txBody>
      </p:sp>
    </p:spTree>
    <p:extLst>
      <p:ext uri="{BB962C8B-B14F-4D97-AF65-F5344CB8AC3E}">
        <p14:creationId xmlns:p14="http://schemas.microsoft.com/office/powerpoint/2010/main" val="24432806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5CCC753-EF0C-04B2-4EE3-D1BD3D8D300B}"/>
              </a:ext>
            </a:extLst>
          </p:cNvPr>
          <p:cNvSpPr txBox="1"/>
          <p:nvPr/>
        </p:nvSpPr>
        <p:spPr>
          <a:xfrm>
            <a:off x="561974" y="551289"/>
            <a:ext cx="10868026" cy="5201424"/>
          </a:xfrm>
          <a:prstGeom prst="rect">
            <a:avLst/>
          </a:prstGeom>
          <a:noFill/>
        </p:spPr>
        <p:txBody>
          <a:bodyPr wrap="square" rtlCol="0">
            <a:spAutoFit/>
          </a:bodyPr>
          <a:lstStyle/>
          <a:p>
            <a:r>
              <a:rPr lang="en-IE" sz="2800" dirty="0">
                <a:solidFill>
                  <a:schemeClr val="bg1"/>
                </a:solidFill>
                <a:highlight>
                  <a:srgbClr val="0872B5"/>
                </a:highlight>
              </a:rPr>
              <a:t>Sample 1 Inclusive Job Description Advertisement</a:t>
            </a:r>
          </a:p>
          <a:p>
            <a:endParaRPr lang="en-IE" dirty="0">
              <a:solidFill>
                <a:srgbClr val="083F59"/>
              </a:solidFill>
            </a:endParaRPr>
          </a:p>
          <a:p>
            <a:r>
              <a:rPr lang="en-IE" sz="2800" dirty="0">
                <a:solidFill>
                  <a:schemeClr val="bg1"/>
                </a:solidFill>
                <a:highlight>
                  <a:srgbClr val="0872B5"/>
                </a:highlight>
              </a:rPr>
              <a:t>Part 1 Basic Sample</a:t>
            </a:r>
            <a:r>
              <a:rPr lang="en-IE" sz="2800" dirty="0">
                <a:solidFill>
                  <a:schemeClr val="bg1"/>
                </a:solidFill>
              </a:rPr>
              <a:t> </a:t>
            </a:r>
            <a:r>
              <a:rPr lang="en-US" sz="2400" b="1" i="0" u="none" strike="noStrike" dirty="0">
                <a:solidFill>
                  <a:srgbClr val="083F59"/>
                </a:solidFill>
                <a:effectLst/>
              </a:rPr>
              <a:t>This job advert instantly outlines the company’s DE&amp;I policy; it’s one of the first things applicants will read. </a:t>
            </a:r>
            <a:r>
              <a:rPr lang="en-IE" sz="2400" b="1" dirty="0">
                <a:solidFill>
                  <a:srgbClr val="083F59"/>
                </a:solidFill>
              </a:rPr>
              <a:t> </a:t>
            </a:r>
          </a:p>
          <a:p>
            <a:endParaRPr lang="en-IE" sz="2400" b="1" dirty="0">
              <a:solidFill>
                <a:srgbClr val="083F59"/>
              </a:solidFill>
            </a:endParaRPr>
          </a:p>
          <a:p>
            <a:r>
              <a:rPr lang="en-IE" sz="2400" dirty="0">
                <a:solidFill>
                  <a:srgbClr val="083F59"/>
                </a:solidFill>
              </a:rPr>
              <a:t>Our company is </a:t>
            </a:r>
            <a:r>
              <a:rPr lang="en-US" sz="2400" dirty="0">
                <a:solidFill>
                  <a:srgbClr val="083F59"/>
                </a:solidFill>
              </a:rPr>
              <a:t>focused on helping our employees enable innovation by building breakthroughs together. We focus daily on building the foundation for tomorrow by creating an inclusive workplace that embraces differences, values, and flexibility, aligned with our purpose-driven and future-focused work.</a:t>
            </a:r>
          </a:p>
          <a:p>
            <a:endParaRPr lang="en-US" sz="2400" dirty="0">
              <a:solidFill>
                <a:srgbClr val="083F59"/>
              </a:solidFill>
            </a:endParaRPr>
          </a:p>
          <a:p>
            <a:r>
              <a:rPr lang="en-US" sz="2400" dirty="0">
                <a:solidFill>
                  <a:srgbClr val="083F59"/>
                </a:solidFill>
              </a:rPr>
              <a:t>We offer highly collaborative, caring team environments where a strong focus is put on learning and development recognition of individual contributions. There are a variety of benefit options for you to choose from. Apply Now. </a:t>
            </a:r>
            <a:endParaRPr lang="en-IE" sz="2400" dirty="0">
              <a:solidFill>
                <a:srgbClr val="083F59"/>
              </a:solidFill>
            </a:endParaRPr>
          </a:p>
          <a:p>
            <a:endParaRPr lang="en-IE" dirty="0">
              <a:solidFill>
                <a:srgbClr val="083F59"/>
              </a:solidFill>
            </a:endParaRPr>
          </a:p>
        </p:txBody>
      </p:sp>
    </p:spTree>
    <p:extLst>
      <p:ext uri="{BB962C8B-B14F-4D97-AF65-F5344CB8AC3E}">
        <p14:creationId xmlns:p14="http://schemas.microsoft.com/office/powerpoint/2010/main" val="18817267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9BDC18-22EE-1908-4117-0A8CEEBB11AB}"/>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7A4C25AF-A6A8-8F66-A176-472862C00CDC}"/>
              </a:ext>
            </a:extLst>
          </p:cNvPr>
          <p:cNvSpPr txBox="1"/>
          <p:nvPr/>
        </p:nvSpPr>
        <p:spPr>
          <a:xfrm>
            <a:off x="701749" y="402132"/>
            <a:ext cx="11089757" cy="6247864"/>
          </a:xfrm>
          <a:prstGeom prst="rect">
            <a:avLst/>
          </a:prstGeom>
          <a:noFill/>
        </p:spPr>
        <p:txBody>
          <a:bodyPr wrap="square" rtlCol="0">
            <a:spAutoFit/>
          </a:bodyPr>
          <a:lstStyle/>
          <a:p>
            <a:r>
              <a:rPr lang="en-IE" sz="2800" dirty="0">
                <a:solidFill>
                  <a:schemeClr val="bg1"/>
                </a:solidFill>
                <a:highlight>
                  <a:srgbClr val="0872B5"/>
                </a:highlight>
              </a:rPr>
              <a:t>Part 2 Basic Sample</a:t>
            </a:r>
            <a:r>
              <a:rPr lang="en-US" sz="2400" b="1" dirty="0">
                <a:solidFill>
                  <a:srgbClr val="083F59"/>
                </a:solidFill>
              </a:rPr>
              <a:t>: The ad uses language that clearly outlines "What you’ll do" and "What you’ll need" and uses the section heading ‘Bonus Points’ to frame other aspects of the role. Compared to using a phrase like ‘must-haves,’ this term is less likely to deter applicants </a:t>
            </a:r>
            <a:r>
              <a:rPr lang="en-US" sz="2400" b="1" i="0" u="none" strike="noStrike" dirty="0">
                <a:solidFill>
                  <a:srgbClr val="083F59"/>
                </a:solidFill>
                <a:effectLst/>
              </a:rPr>
              <a:t>who may not tick every box in the section.</a:t>
            </a:r>
          </a:p>
          <a:p>
            <a:endParaRPr lang="en-IE" sz="2400" dirty="0">
              <a:solidFill>
                <a:srgbClr val="083F59"/>
              </a:solidFill>
            </a:endParaRPr>
          </a:p>
          <a:p>
            <a:r>
              <a:rPr lang="en-IE" sz="2400" b="1" dirty="0">
                <a:solidFill>
                  <a:srgbClr val="1C94CA"/>
                </a:solidFill>
              </a:rPr>
              <a:t>What You Will Need:</a:t>
            </a:r>
          </a:p>
          <a:p>
            <a:pPr marL="285750" indent="-285750">
              <a:buFont typeface="Arial" panose="020B0604020202020204" pitchFamily="34" charset="0"/>
              <a:buChar char="•"/>
            </a:pPr>
            <a:r>
              <a:rPr lang="en-IE" sz="2400" dirty="0">
                <a:solidFill>
                  <a:srgbClr val="083F59"/>
                </a:solidFill>
              </a:rPr>
              <a:t>8 Years experience</a:t>
            </a:r>
          </a:p>
          <a:p>
            <a:pPr marL="285750" indent="-285750">
              <a:buFont typeface="Arial" panose="020B0604020202020204" pitchFamily="34" charset="0"/>
              <a:buChar char="•"/>
            </a:pPr>
            <a:r>
              <a:rPr lang="en-IE" sz="2400" dirty="0">
                <a:solidFill>
                  <a:srgbClr val="083F59"/>
                </a:solidFill>
              </a:rPr>
              <a:t>Experience testing web UI</a:t>
            </a:r>
          </a:p>
          <a:p>
            <a:pPr marL="285750" indent="-285750">
              <a:buFont typeface="Arial" panose="020B0604020202020204" pitchFamily="34" charset="0"/>
              <a:buChar char="•"/>
            </a:pPr>
            <a:r>
              <a:rPr lang="en-IE" sz="2400" dirty="0">
                <a:solidFill>
                  <a:srgbClr val="083F59"/>
                </a:solidFill>
              </a:rPr>
              <a:t>Experience documenting technical requirements</a:t>
            </a:r>
          </a:p>
          <a:p>
            <a:pPr marL="285750" indent="-285750">
              <a:buFont typeface="Arial" panose="020B0604020202020204" pitchFamily="34" charset="0"/>
              <a:buChar char="•"/>
            </a:pPr>
            <a:r>
              <a:rPr lang="en-IE" sz="2400" dirty="0">
                <a:solidFill>
                  <a:srgbClr val="083F59"/>
                </a:solidFill>
              </a:rPr>
              <a:t>Knowledge of classes and testing methodologies</a:t>
            </a:r>
          </a:p>
          <a:p>
            <a:pPr marL="285750" indent="-285750">
              <a:buFont typeface="Arial" panose="020B0604020202020204" pitchFamily="34" charset="0"/>
              <a:buChar char="•"/>
            </a:pPr>
            <a:r>
              <a:rPr lang="en-IE" sz="2400" dirty="0">
                <a:solidFill>
                  <a:srgbClr val="083F59"/>
                </a:solidFill>
              </a:rPr>
              <a:t>Attention to detail and company</a:t>
            </a:r>
          </a:p>
          <a:p>
            <a:pPr marL="285750" indent="-285750">
              <a:buFont typeface="Arial" panose="020B0604020202020204" pitchFamily="34" charset="0"/>
              <a:buChar char="•"/>
            </a:pPr>
            <a:r>
              <a:rPr lang="en-IE" sz="2400" dirty="0">
                <a:solidFill>
                  <a:srgbClr val="083F59"/>
                </a:solidFill>
              </a:rPr>
              <a:t>Comfort working on multiple projects simultaneously</a:t>
            </a:r>
          </a:p>
          <a:p>
            <a:pPr marL="285750" indent="-285750">
              <a:buFont typeface="Arial" panose="020B0604020202020204" pitchFamily="34" charset="0"/>
              <a:buChar char="•"/>
            </a:pPr>
            <a:r>
              <a:rPr lang="en-IE" sz="2400" dirty="0">
                <a:solidFill>
                  <a:srgbClr val="083F59"/>
                </a:solidFill>
              </a:rPr>
              <a:t>Comfort working with diverse stakeholders</a:t>
            </a:r>
          </a:p>
          <a:p>
            <a:pPr marL="285750" indent="-285750">
              <a:buFont typeface="Arial" panose="020B0604020202020204" pitchFamily="34" charset="0"/>
              <a:buChar char="•"/>
            </a:pPr>
            <a:r>
              <a:rPr lang="en-IE" sz="2400" dirty="0">
                <a:solidFill>
                  <a:srgbClr val="083F59"/>
                </a:solidFill>
              </a:rPr>
              <a:t>Courage to champion the user perspective and the quality of the project</a:t>
            </a:r>
          </a:p>
          <a:p>
            <a:pPr marL="285750" indent="-285750">
              <a:buFont typeface="Arial" panose="020B0604020202020204" pitchFamily="34" charset="0"/>
              <a:buChar char="•"/>
            </a:pPr>
            <a:r>
              <a:rPr lang="en-IE" sz="2400" dirty="0">
                <a:solidFill>
                  <a:srgbClr val="083F59"/>
                </a:solidFill>
              </a:rPr>
              <a:t>Pragmatism to prioritise issues and prevent perfection from being the enemy of great</a:t>
            </a:r>
          </a:p>
          <a:p>
            <a:pPr marL="285750" indent="-285750">
              <a:buFont typeface="Arial" panose="020B0604020202020204" pitchFamily="34" charset="0"/>
              <a:buChar char="•"/>
            </a:pPr>
            <a:endParaRPr lang="en-IE" dirty="0">
              <a:solidFill>
                <a:srgbClr val="083F59"/>
              </a:solidFill>
            </a:endParaRPr>
          </a:p>
          <a:p>
            <a:endParaRPr lang="en-IE" dirty="0">
              <a:solidFill>
                <a:srgbClr val="083F59"/>
              </a:solidFill>
            </a:endParaRPr>
          </a:p>
        </p:txBody>
      </p:sp>
    </p:spTree>
    <p:extLst>
      <p:ext uri="{BB962C8B-B14F-4D97-AF65-F5344CB8AC3E}">
        <p14:creationId xmlns:p14="http://schemas.microsoft.com/office/powerpoint/2010/main" val="28346155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5CCC753-EF0C-04B2-4EE3-D1BD3D8D300B}"/>
              </a:ext>
            </a:extLst>
          </p:cNvPr>
          <p:cNvSpPr txBox="1"/>
          <p:nvPr/>
        </p:nvSpPr>
        <p:spPr>
          <a:xfrm>
            <a:off x="582102" y="505122"/>
            <a:ext cx="11038399" cy="5847755"/>
          </a:xfrm>
          <a:prstGeom prst="rect">
            <a:avLst/>
          </a:prstGeom>
          <a:noFill/>
        </p:spPr>
        <p:txBody>
          <a:bodyPr wrap="square" rtlCol="0">
            <a:spAutoFit/>
          </a:bodyPr>
          <a:lstStyle/>
          <a:p>
            <a:r>
              <a:rPr lang="en-IE" sz="2800" dirty="0">
                <a:solidFill>
                  <a:schemeClr val="bg1"/>
                </a:solidFill>
                <a:highlight>
                  <a:srgbClr val="0872B5"/>
                </a:highlight>
              </a:rPr>
              <a:t>Part 3 Basic Sample</a:t>
            </a:r>
            <a:r>
              <a:rPr lang="en-IE" sz="2800" dirty="0">
                <a:solidFill>
                  <a:schemeClr val="bg1"/>
                </a:solidFill>
              </a:rPr>
              <a:t> </a:t>
            </a:r>
            <a:r>
              <a:rPr lang="en-US" sz="2200" b="1" i="0" u="none" strike="noStrike" dirty="0">
                <a:solidFill>
                  <a:srgbClr val="083F59"/>
                </a:solidFill>
                <a:effectLst/>
              </a:rPr>
              <a:t>Make sure there is a range of inclusive company benefits </a:t>
            </a:r>
            <a:r>
              <a:rPr lang="en-US" sz="2200" b="1" dirty="0">
                <a:solidFill>
                  <a:srgbClr val="083F59"/>
                </a:solidFill>
              </a:rPr>
              <a:t>that stand out </a:t>
            </a:r>
            <a:r>
              <a:rPr lang="en-US" sz="2200" b="1" i="0" u="none" strike="noStrike" dirty="0">
                <a:solidFill>
                  <a:srgbClr val="083F59"/>
                </a:solidFill>
                <a:effectLst/>
              </a:rPr>
              <a:t>e.g., around learning and development, parental leave and flexible working. </a:t>
            </a:r>
          </a:p>
          <a:p>
            <a:endParaRPr lang="en-US" sz="1000" b="1" i="0" u="none" strike="noStrike" dirty="0">
              <a:solidFill>
                <a:srgbClr val="083F59"/>
              </a:solidFill>
              <a:effectLst/>
            </a:endParaRPr>
          </a:p>
          <a:p>
            <a:r>
              <a:rPr lang="en-IE" sz="2200" b="1" dirty="0">
                <a:solidFill>
                  <a:srgbClr val="1C94CA"/>
                </a:solidFill>
              </a:rPr>
              <a:t>Bonus Points</a:t>
            </a:r>
          </a:p>
          <a:p>
            <a:pPr marL="285750" indent="-285750">
              <a:buFont typeface="Arial" panose="020B0604020202020204" pitchFamily="34" charset="0"/>
              <a:buChar char="•"/>
            </a:pPr>
            <a:r>
              <a:rPr lang="en-IE" sz="2200" dirty="0">
                <a:solidFill>
                  <a:srgbClr val="083F59"/>
                </a:solidFill>
              </a:rPr>
              <a:t>Experience automating test execution</a:t>
            </a:r>
          </a:p>
          <a:p>
            <a:pPr marL="285750" indent="-285750">
              <a:buFont typeface="Arial" panose="020B0604020202020204" pitchFamily="34" charset="0"/>
              <a:buChar char="•"/>
            </a:pPr>
            <a:r>
              <a:rPr lang="en-IE" sz="2200" dirty="0">
                <a:solidFill>
                  <a:srgbClr val="083F59"/>
                </a:solidFill>
              </a:rPr>
              <a:t>Experience editing/proofreading</a:t>
            </a:r>
          </a:p>
          <a:p>
            <a:pPr marL="285750" indent="-285750">
              <a:buFont typeface="Arial" panose="020B0604020202020204" pitchFamily="34" charset="0"/>
              <a:buChar char="•"/>
            </a:pPr>
            <a:r>
              <a:rPr lang="en-IE" sz="2200" dirty="0">
                <a:solidFill>
                  <a:srgbClr val="083F59"/>
                </a:solidFill>
              </a:rPr>
              <a:t>Knowledge of and experience in cybersecurity or productivity apps people globally</a:t>
            </a:r>
          </a:p>
          <a:p>
            <a:pPr marL="285750" indent="-285750">
              <a:buFont typeface="Arial" panose="020B0604020202020204" pitchFamily="34" charset="0"/>
              <a:buChar char="•"/>
            </a:pPr>
            <a:endParaRPr lang="en-IE" sz="1000" dirty="0">
              <a:solidFill>
                <a:srgbClr val="083F59"/>
              </a:solidFill>
            </a:endParaRPr>
          </a:p>
          <a:p>
            <a:r>
              <a:rPr lang="en-IE" sz="2200" b="1" dirty="0">
                <a:solidFill>
                  <a:srgbClr val="1C94CA"/>
                </a:solidFill>
              </a:rPr>
              <a:t>Benefits of Working with x</a:t>
            </a:r>
          </a:p>
          <a:p>
            <a:pPr marL="285750" indent="-285750">
              <a:buFont typeface="Arial" panose="020B0604020202020204" pitchFamily="34" charset="0"/>
              <a:buChar char="•"/>
            </a:pPr>
            <a:r>
              <a:rPr lang="en-US" sz="2200" dirty="0">
                <a:solidFill>
                  <a:srgbClr val="083F59"/>
                </a:solidFill>
              </a:rPr>
              <a:t>Promote first culture </a:t>
            </a:r>
            <a:endParaRPr lang="en-IE" sz="2200" dirty="0">
              <a:solidFill>
                <a:srgbClr val="083F59"/>
              </a:solidFill>
            </a:endParaRPr>
          </a:p>
          <a:p>
            <a:pPr marL="285750" indent="-285750">
              <a:buFont typeface="Arial" panose="020B0604020202020204" pitchFamily="34" charset="0"/>
              <a:buChar char="•"/>
            </a:pPr>
            <a:r>
              <a:rPr lang="en-IE" sz="2200" dirty="0">
                <a:solidFill>
                  <a:srgbClr val="083F59"/>
                </a:solidFill>
              </a:rPr>
              <a:t>M</a:t>
            </a:r>
            <a:r>
              <a:rPr lang="en-US" sz="2200" dirty="0">
                <a:solidFill>
                  <a:srgbClr val="083F59"/>
                </a:solidFill>
              </a:rPr>
              <a:t>arket leader in compensation and equity awards</a:t>
            </a:r>
            <a:endParaRPr lang="en-IE" sz="2200" dirty="0">
              <a:solidFill>
                <a:srgbClr val="083F59"/>
              </a:solidFill>
            </a:endParaRPr>
          </a:p>
          <a:p>
            <a:pPr marL="285750" indent="-285750">
              <a:buFont typeface="Arial" panose="020B0604020202020204" pitchFamily="34" charset="0"/>
              <a:buChar char="•"/>
            </a:pPr>
            <a:r>
              <a:rPr lang="en-IE" sz="2200" dirty="0">
                <a:solidFill>
                  <a:srgbClr val="083F59"/>
                </a:solidFill>
              </a:rPr>
              <a:t>C</a:t>
            </a:r>
            <a:r>
              <a:rPr lang="en-US" sz="2200" dirty="0">
                <a:solidFill>
                  <a:srgbClr val="083F59"/>
                </a:solidFill>
              </a:rPr>
              <a:t>ompetitive </a:t>
            </a:r>
            <a:r>
              <a:rPr lang="en-IE" sz="2200" dirty="0">
                <a:solidFill>
                  <a:srgbClr val="083F59"/>
                </a:solidFill>
              </a:rPr>
              <a:t>vacation and flexible working arrangements</a:t>
            </a:r>
          </a:p>
          <a:p>
            <a:pPr marL="285750" indent="-285750">
              <a:buFont typeface="Arial" panose="020B0604020202020204" pitchFamily="34" charset="0"/>
              <a:buChar char="•"/>
            </a:pPr>
            <a:r>
              <a:rPr lang="en-IE" sz="2200" dirty="0">
                <a:solidFill>
                  <a:srgbClr val="083F59"/>
                </a:solidFill>
              </a:rPr>
              <a:t>Comprehensive and </a:t>
            </a:r>
            <a:r>
              <a:rPr lang="en-US" sz="2200" dirty="0">
                <a:solidFill>
                  <a:srgbClr val="083F59"/>
                </a:solidFill>
              </a:rPr>
              <a:t>inclusive health benefits</a:t>
            </a:r>
            <a:endParaRPr lang="en-IE" sz="2200" dirty="0">
              <a:solidFill>
                <a:srgbClr val="083F59"/>
              </a:solidFill>
            </a:endParaRPr>
          </a:p>
          <a:p>
            <a:pPr marL="285750" indent="-285750">
              <a:buFont typeface="Arial" panose="020B0604020202020204" pitchFamily="34" charset="0"/>
              <a:buChar char="•"/>
            </a:pPr>
            <a:r>
              <a:rPr lang="en-IE" sz="2200" dirty="0">
                <a:solidFill>
                  <a:srgbClr val="083F59"/>
                </a:solidFill>
              </a:rPr>
              <a:t>P</a:t>
            </a:r>
            <a:r>
              <a:rPr lang="en-US" sz="2200" dirty="0">
                <a:solidFill>
                  <a:srgbClr val="083F59"/>
                </a:solidFill>
              </a:rPr>
              <a:t>hysical and mental awareness programs </a:t>
            </a:r>
            <a:endParaRPr lang="en-IE" sz="2200" dirty="0">
              <a:solidFill>
                <a:srgbClr val="083F59"/>
              </a:solidFill>
            </a:endParaRPr>
          </a:p>
          <a:p>
            <a:pPr marL="285750" indent="-285750">
              <a:buFont typeface="Arial" panose="020B0604020202020204" pitchFamily="34" charset="0"/>
              <a:buChar char="•"/>
            </a:pPr>
            <a:r>
              <a:rPr lang="en-IE" sz="2200" dirty="0">
                <a:solidFill>
                  <a:srgbClr val="083F59"/>
                </a:solidFill>
              </a:rPr>
              <a:t>P</a:t>
            </a:r>
            <a:r>
              <a:rPr lang="en-US" sz="2200" dirty="0">
                <a:solidFill>
                  <a:srgbClr val="083F59"/>
                </a:solidFill>
              </a:rPr>
              <a:t>aid parental leave including adoption </a:t>
            </a:r>
          </a:p>
          <a:p>
            <a:pPr marL="285750" indent="-285750">
              <a:buFont typeface="Arial" panose="020B0604020202020204" pitchFamily="34" charset="0"/>
              <a:buChar char="•"/>
            </a:pPr>
            <a:r>
              <a:rPr lang="en-US" sz="2200" dirty="0">
                <a:solidFill>
                  <a:srgbClr val="083F59"/>
                </a:solidFill>
              </a:rPr>
              <a:t>A variety of professional development and mentorship opportunities </a:t>
            </a:r>
          </a:p>
          <a:p>
            <a:pPr marL="285750" indent="-285750">
              <a:buFont typeface="Arial" panose="020B0604020202020204" pitchFamily="34" charset="0"/>
              <a:buChar char="•"/>
            </a:pPr>
            <a:r>
              <a:rPr lang="en-US" sz="2200" dirty="0">
                <a:solidFill>
                  <a:srgbClr val="083F59"/>
                </a:solidFill>
              </a:rPr>
              <a:t>Offices with stock kitchens when you need to fuel innovation and collaboration</a:t>
            </a:r>
            <a:endParaRPr lang="en-IE" sz="2200" dirty="0">
              <a:solidFill>
                <a:srgbClr val="083F59"/>
              </a:solidFill>
            </a:endParaRPr>
          </a:p>
          <a:p>
            <a:endParaRPr lang="en-IE" dirty="0">
              <a:solidFill>
                <a:srgbClr val="083F59"/>
              </a:solidFill>
            </a:endParaRPr>
          </a:p>
        </p:txBody>
      </p:sp>
    </p:spTree>
    <p:extLst>
      <p:ext uri="{BB962C8B-B14F-4D97-AF65-F5344CB8AC3E}">
        <p14:creationId xmlns:p14="http://schemas.microsoft.com/office/powerpoint/2010/main" val="1911985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B0B977-3C43-A425-1516-4D4D724C3DE5}"/>
            </a:ext>
          </a:extLst>
        </p:cNvPr>
        <p:cNvGrpSpPr/>
        <p:nvPr/>
      </p:nvGrpSpPr>
      <p:grpSpPr>
        <a:xfrm>
          <a:off x="0" y="0"/>
          <a:ext cx="0" cy="0"/>
          <a:chOff x="0" y="0"/>
          <a:chExt cx="0" cy="0"/>
        </a:xfrm>
      </p:grpSpPr>
      <p:sp>
        <p:nvSpPr>
          <p:cNvPr id="4" name="TextBox 3">
            <a:extLst>
              <a:ext uri="{FF2B5EF4-FFF2-40B4-BE49-F238E27FC236}">
                <a16:creationId xmlns:a16="http://schemas.microsoft.com/office/drawing/2014/main" id="{DC61D38B-4885-9DFF-1168-ED0DF41E4557}"/>
              </a:ext>
            </a:extLst>
          </p:cNvPr>
          <p:cNvSpPr txBox="1"/>
          <p:nvPr/>
        </p:nvSpPr>
        <p:spPr>
          <a:xfrm>
            <a:off x="808074" y="859065"/>
            <a:ext cx="10993401" cy="5139869"/>
          </a:xfrm>
          <a:prstGeom prst="rect">
            <a:avLst/>
          </a:prstGeom>
          <a:noFill/>
        </p:spPr>
        <p:txBody>
          <a:bodyPr wrap="square" rtlCol="0">
            <a:spAutoFit/>
          </a:bodyPr>
          <a:lstStyle/>
          <a:p>
            <a:pPr algn="l"/>
            <a:r>
              <a:rPr lang="en-IE" sz="2800" dirty="0">
                <a:solidFill>
                  <a:schemeClr val="bg1"/>
                </a:solidFill>
                <a:highlight>
                  <a:srgbClr val="0872B5"/>
                </a:highlight>
              </a:rPr>
              <a:t>Part 4 Basic Sample</a:t>
            </a:r>
            <a:r>
              <a:rPr lang="en-IE" sz="2800" dirty="0">
                <a:solidFill>
                  <a:schemeClr val="bg1"/>
                </a:solidFill>
              </a:rPr>
              <a:t> </a:t>
            </a:r>
            <a:r>
              <a:rPr lang="en-IE" sz="2400" b="1" dirty="0">
                <a:solidFill>
                  <a:srgbClr val="083F59"/>
                </a:solidFill>
              </a:rPr>
              <a:t>At the end of the advert it reiterates the company’s </a:t>
            </a:r>
            <a:r>
              <a:rPr lang="en-US" sz="2400" b="1" dirty="0">
                <a:solidFill>
                  <a:srgbClr val="083F59"/>
                </a:solidFill>
              </a:rPr>
              <a:t>D&amp;I policy</a:t>
            </a:r>
            <a:r>
              <a:rPr lang="en-US" sz="2400" b="1" i="0" u="none" strike="noStrike" dirty="0">
                <a:solidFill>
                  <a:srgbClr val="083F59"/>
                </a:solidFill>
                <a:effectLst/>
              </a:rPr>
              <a:t>; the description starts and finishes with D&amp;I and uses inclusive, direct language throughout to engage and encourage a diverse range of applicants.</a:t>
            </a:r>
          </a:p>
          <a:p>
            <a:endParaRPr lang="en-IE" sz="2400" dirty="0">
              <a:solidFill>
                <a:srgbClr val="083F59"/>
              </a:solidFill>
            </a:endParaRPr>
          </a:p>
          <a:p>
            <a:r>
              <a:rPr lang="en-US" sz="2400" dirty="0">
                <a:solidFill>
                  <a:srgbClr val="083F59"/>
                </a:solidFill>
              </a:rPr>
              <a:t>We are proud to be an equal opportunity and diverse workplace. We are a proven action employer committed to valuing Equal Employment Opportunities e.g., providing accessible accommodations to applicants with physical and or mental disabilities, supporting diverse employees via our ESG group and making cultural provisions.</a:t>
            </a:r>
          </a:p>
          <a:p>
            <a:endParaRPr lang="en-US" sz="2400" dirty="0">
              <a:solidFill>
                <a:srgbClr val="083F59"/>
              </a:solidFill>
            </a:endParaRPr>
          </a:p>
          <a:p>
            <a:r>
              <a:rPr lang="en-US" sz="2400" dirty="0">
                <a:solidFill>
                  <a:srgbClr val="083F59"/>
                </a:solidFill>
              </a:rPr>
              <a:t>If you are interested in applying for employment with us and need accommodation or special assistance to complete your application, please send an e-mail or call us with your request to our dedicated Inclusive Recruitment Officer.</a:t>
            </a:r>
            <a:endParaRPr lang="en-IE" sz="2400" dirty="0">
              <a:solidFill>
                <a:srgbClr val="083F59"/>
              </a:solidFill>
            </a:endParaRPr>
          </a:p>
          <a:p>
            <a:pPr marL="285750" indent="-285750">
              <a:buFont typeface="Arial" panose="020B0604020202020204" pitchFamily="34" charset="0"/>
              <a:buChar char="•"/>
            </a:pPr>
            <a:endParaRPr lang="en-IE" dirty="0">
              <a:solidFill>
                <a:srgbClr val="083F59"/>
              </a:solidFill>
            </a:endParaRPr>
          </a:p>
          <a:p>
            <a:endParaRPr lang="en-IE" dirty="0">
              <a:solidFill>
                <a:srgbClr val="083F59"/>
              </a:solidFill>
            </a:endParaRPr>
          </a:p>
        </p:txBody>
      </p:sp>
    </p:spTree>
    <p:extLst>
      <p:ext uri="{BB962C8B-B14F-4D97-AF65-F5344CB8AC3E}">
        <p14:creationId xmlns:p14="http://schemas.microsoft.com/office/powerpoint/2010/main" val="1370705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8393B6E-C02E-85F4-DA39-E0129A00F560}"/>
              </a:ext>
            </a:extLst>
          </p:cNvPr>
          <p:cNvSpPr>
            <a:spLocks noGrp="1"/>
          </p:cNvSpPr>
          <p:nvPr>
            <p:ph type="body" sz="quarter" idx="16"/>
          </p:nvPr>
        </p:nvSpPr>
        <p:spPr>
          <a:xfrm>
            <a:off x="419100" y="516366"/>
            <a:ext cx="11202286" cy="803654"/>
          </a:xfrm>
        </p:spPr>
        <p:txBody>
          <a:bodyPr/>
          <a:lstStyle/>
          <a:p>
            <a:r>
              <a:rPr lang="en-IE" sz="2800" b="0" dirty="0">
                <a:solidFill>
                  <a:schemeClr val="bg1"/>
                </a:solidFill>
                <a:highlight>
                  <a:srgbClr val="EE1765"/>
                </a:highlight>
              </a:rPr>
              <a:t>Sample 2 Inclusive Job Description Advertisement</a:t>
            </a:r>
          </a:p>
          <a:p>
            <a:r>
              <a:rPr lang="en-IE" sz="2400" b="0" dirty="0">
                <a:solidFill>
                  <a:schemeClr val="bg1"/>
                </a:solidFill>
                <a:highlight>
                  <a:srgbClr val="EE1765"/>
                </a:highlight>
              </a:rPr>
              <a:t> </a:t>
            </a:r>
            <a:r>
              <a:rPr lang="en-IE" sz="2800" b="0" i="1" dirty="0">
                <a:solidFill>
                  <a:schemeClr val="bg1"/>
                </a:solidFill>
                <a:highlight>
                  <a:srgbClr val="EE1765"/>
                </a:highlight>
              </a:rPr>
              <a:t>(More Complex)</a:t>
            </a:r>
          </a:p>
          <a:p>
            <a:pPr algn="l"/>
            <a:r>
              <a:rPr lang="en-US" sz="2200" b="1" dirty="0">
                <a:solidFill>
                  <a:srgbClr val="083F59"/>
                </a:solidFill>
              </a:rPr>
              <a:t>This sample ad uses gender-neutral language and clarity around expectations. </a:t>
            </a:r>
            <a:r>
              <a:rPr lang="en-US" sz="2200" b="0" dirty="0">
                <a:solidFill>
                  <a:srgbClr val="083F59"/>
                </a:solidFill>
              </a:rPr>
              <a:t>Compared to the other job advert, this description is a little longer and more complex. Still, it’s full of helpful information to help potential applicants make an informed decision about their fit for the role and company, and the format and layout make it easy to read.</a:t>
            </a:r>
          </a:p>
          <a:p>
            <a:pPr algn="l"/>
            <a:r>
              <a:rPr lang="en-US" sz="2200" b="0" dirty="0">
                <a:solidFill>
                  <a:srgbClr val="083F59"/>
                </a:solidFill>
              </a:rPr>
              <a:t>Try to </a:t>
            </a:r>
            <a:r>
              <a:rPr lang="en-US" sz="2200" b="0" dirty="0">
                <a:solidFill>
                  <a:srgbClr val="083F59"/>
                </a:solidFill>
                <a:highlight>
                  <a:srgbClr val="FFFF00"/>
                </a:highlight>
              </a:rPr>
              <a:t>embed links (samples highlighted) throughout the job description, e.g., benefits and </a:t>
            </a:r>
            <a:r>
              <a:rPr lang="en-US" sz="2200" b="0" dirty="0">
                <a:solidFill>
                  <a:srgbClr val="083F59"/>
                </a:solidFill>
              </a:rPr>
              <a:t>programs directing applicants to learn more about specific areas. On the website version of the advert, provide a detailed section and a recruitment chatbot that talks candidates through the hiring process for that particular role.</a:t>
            </a:r>
          </a:p>
          <a:p>
            <a:pPr marL="342900" indent="-342900">
              <a:buFont typeface="Wingdings" panose="05000000000000000000" pitchFamily="2" charset="2"/>
              <a:buChar char="ü"/>
            </a:pPr>
            <a:r>
              <a:rPr lang="en-US" sz="2200" b="0" dirty="0">
                <a:solidFill>
                  <a:srgbClr val="083F59"/>
                </a:solidFill>
              </a:rPr>
              <a:t>Develop features and improvements to the </a:t>
            </a:r>
            <a:r>
              <a:rPr lang="en-US" sz="2200" b="0" dirty="0">
                <a:solidFill>
                  <a:srgbClr val="083F59"/>
                </a:solidFill>
                <a:highlight>
                  <a:srgbClr val="FFFF00"/>
                </a:highlight>
              </a:rPr>
              <a:t>X product </a:t>
            </a:r>
            <a:r>
              <a:rPr lang="en-US" sz="2200" b="0" dirty="0">
                <a:solidFill>
                  <a:srgbClr val="083F59"/>
                </a:solidFill>
              </a:rPr>
              <a:t>in a secure, well-tested, and performant way. </a:t>
            </a:r>
          </a:p>
          <a:p>
            <a:pPr marL="342900" indent="-342900">
              <a:buFont typeface="Wingdings" panose="05000000000000000000" pitchFamily="2" charset="2"/>
              <a:buChar char="ü"/>
            </a:pPr>
            <a:r>
              <a:rPr lang="en-US" sz="2200" b="0" dirty="0" err="1">
                <a:solidFill>
                  <a:srgbClr val="083F59"/>
                </a:solidFill>
              </a:rPr>
              <a:t>Analyse</a:t>
            </a:r>
            <a:r>
              <a:rPr lang="en-US" sz="2200" b="0" dirty="0">
                <a:solidFill>
                  <a:srgbClr val="083F59"/>
                </a:solidFill>
              </a:rPr>
              <a:t> and interpret highly complex data to arrive at actionable recommendations. </a:t>
            </a:r>
          </a:p>
          <a:p>
            <a:pPr marL="342900" indent="-342900">
              <a:buFont typeface="Wingdings" panose="05000000000000000000" pitchFamily="2" charset="2"/>
              <a:buChar char="ü"/>
            </a:pPr>
            <a:r>
              <a:rPr lang="en-US" sz="2200" b="0" dirty="0">
                <a:solidFill>
                  <a:srgbClr val="083F59"/>
                </a:solidFill>
              </a:rPr>
              <a:t>Collaborate with </a:t>
            </a:r>
            <a:r>
              <a:rPr lang="en-US" sz="2200" b="0" dirty="0">
                <a:solidFill>
                  <a:srgbClr val="083F59"/>
                </a:solidFill>
                <a:highlight>
                  <a:srgbClr val="FFFF00"/>
                </a:highlight>
              </a:rPr>
              <a:t>project management </a:t>
            </a:r>
            <a:r>
              <a:rPr lang="en-US" sz="2200" b="0" dirty="0">
                <a:solidFill>
                  <a:srgbClr val="083F59"/>
                </a:solidFill>
              </a:rPr>
              <a:t>and other stakeholders within engineering to maintain a high bar for quality in a fast-paced, iterative environment </a:t>
            </a:r>
            <a:endParaRPr lang="en-US" sz="2200" dirty="0">
              <a:solidFill>
                <a:srgbClr val="000000"/>
              </a:solidFill>
            </a:endParaRPr>
          </a:p>
        </p:txBody>
      </p:sp>
    </p:spTree>
    <p:extLst>
      <p:ext uri="{BB962C8B-B14F-4D97-AF65-F5344CB8AC3E}">
        <p14:creationId xmlns:p14="http://schemas.microsoft.com/office/powerpoint/2010/main" val="301649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7144716" y="233334"/>
            <a:ext cx="4314479"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91805" y="1826263"/>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8B637-B80B-41D1-9957-A4BB2DF965DA}"/>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5426F0B-7AAF-0D3F-6735-9BCC82A647E4}"/>
              </a:ext>
            </a:extLst>
          </p:cNvPr>
          <p:cNvSpPr>
            <a:spLocks noGrp="1"/>
          </p:cNvSpPr>
          <p:nvPr>
            <p:ph type="body" sz="quarter" idx="16"/>
          </p:nvPr>
        </p:nvSpPr>
        <p:spPr>
          <a:xfrm>
            <a:off x="419100" y="516366"/>
            <a:ext cx="11202286" cy="803654"/>
          </a:xfrm>
        </p:spPr>
        <p:txBody>
          <a:bodyPr/>
          <a:lstStyle/>
          <a:p>
            <a:r>
              <a:rPr lang="en-IE" sz="2800" b="0" dirty="0">
                <a:solidFill>
                  <a:schemeClr val="bg1"/>
                </a:solidFill>
                <a:highlight>
                  <a:srgbClr val="EE1765"/>
                </a:highlight>
              </a:rPr>
              <a:t>Sample 2 Inclusive Job Description Advertisement</a:t>
            </a:r>
          </a:p>
          <a:p>
            <a:r>
              <a:rPr lang="en-IE" sz="2400" b="0" dirty="0">
                <a:solidFill>
                  <a:schemeClr val="bg1"/>
                </a:solidFill>
                <a:highlight>
                  <a:srgbClr val="EE1765"/>
                </a:highlight>
              </a:rPr>
              <a:t> </a:t>
            </a:r>
            <a:r>
              <a:rPr lang="en-IE" sz="2800" b="0" i="1" dirty="0">
                <a:solidFill>
                  <a:schemeClr val="bg1"/>
                </a:solidFill>
                <a:highlight>
                  <a:srgbClr val="EE1765"/>
                </a:highlight>
              </a:rPr>
              <a:t>(More Complex)</a:t>
            </a:r>
          </a:p>
          <a:p>
            <a:pPr marL="285750" indent="-285750">
              <a:buFont typeface="Arial" panose="020B0604020202020204" pitchFamily="34" charset="0"/>
              <a:buChar char="•"/>
            </a:pPr>
            <a:endParaRPr lang="en-US" sz="2200" b="0" dirty="0">
              <a:solidFill>
                <a:srgbClr val="083F59"/>
              </a:solidFill>
              <a:highlight>
                <a:srgbClr val="FFFF00"/>
              </a:highlight>
            </a:endParaRPr>
          </a:p>
          <a:p>
            <a:pPr marL="342900" indent="-342900">
              <a:buFont typeface="Wingdings" panose="05000000000000000000" pitchFamily="2" charset="2"/>
              <a:buChar char="ü"/>
            </a:pPr>
            <a:r>
              <a:rPr lang="en-US" sz="2200" b="0" dirty="0">
                <a:solidFill>
                  <a:srgbClr val="083F59"/>
                </a:solidFill>
                <a:highlight>
                  <a:srgbClr val="FFFF00"/>
                </a:highlight>
              </a:rPr>
              <a:t>Craft code </a:t>
            </a:r>
            <a:r>
              <a:rPr lang="en-US" sz="2200" b="0" dirty="0">
                <a:solidFill>
                  <a:srgbClr val="083F59"/>
                </a:solidFill>
              </a:rPr>
              <a:t>that meets our internal standards for style, maintainability, and best practices for a high-scale web environment. Maintain and advocate for these standards through code review. </a:t>
            </a:r>
          </a:p>
          <a:p>
            <a:pPr marL="342900" indent="-342900">
              <a:buFont typeface="Wingdings" panose="05000000000000000000" pitchFamily="2" charset="2"/>
              <a:buChar char="ü"/>
            </a:pPr>
            <a:r>
              <a:rPr lang="en-US" sz="2200" b="0" dirty="0">
                <a:solidFill>
                  <a:srgbClr val="083F59"/>
                </a:solidFill>
              </a:rPr>
              <a:t>Advocate for improvements to product quality security and performance that have a particular impact across </a:t>
            </a:r>
            <a:r>
              <a:rPr lang="en-US" sz="2200" b="0" dirty="0">
                <a:solidFill>
                  <a:srgbClr val="083F59"/>
                </a:solidFill>
                <a:highlight>
                  <a:srgbClr val="FFFF00"/>
                </a:highlight>
              </a:rPr>
              <a:t>your team</a:t>
            </a:r>
            <a:r>
              <a:rPr lang="en-US" sz="2200" b="0" dirty="0">
                <a:solidFill>
                  <a:srgbClr val="083F59"/>
                </a:solidFill>
              </a:rPr>
              <a:t>. </a:t>
            </a:r>
          </a:p>
          <a:p>
            <a:pPr marL="342900" indent="-342900">
              <a:buFont typeface="Wingdings" panose="05000000000000000000" pitchFamily="2" charset="2"/>
              <a:buChar char="ü"/>
            </a:pPr>
            <a:r>
              <a:rPr lang="en-US" sz="2200" b="0" dirty="0">
                <a:solidFill>
                  <a:srgbClr val="083F59"/>
                </a:solidFill>
              </a:rPr>
              <a:t>Solve technical problems of high scope and complexity collaboratively with your team and lead.</a:t>
            </a:r>
          </a:p>
          <a:p>
            <a:pPr marL="342900" indent="-342900">
              <a:buFont typeface="Wingdings" panose="05000000000000000000" pitchFamily="2" charset="2"/>
              <a:buChar char="ü"/>
            </a:pPr>
            <a:r>
              <a:rPr lang="en-US" sz="2200" b="0" dirty="0">
                <a:solidFill>
                  <a:srgbClr val="083F59"/>
                </a:solidFill>
              </a:rPr>
              <a:t>Exert influence on the overall objectives and the long-range goals of your team.</a:t>
            </a:r>
          </a:p>
          <a:p>
            <a:pPr marL="342900" indent="-342900">
              <a:buFont typeface="Wingdings" panose="05000000000000000000" pitchFamily="2" charset="2"/>
              <a:buChar char="ü"/>
            </a:pPr>
            <a:r>
              <a:rPr lang="en-US" sz="2200" b="0" dirty="0">
                <a:solidFill>
                  <a:srgbClr val="083F59"/>
                </a:solidFill>
              </a:rPr>
              <a:t>Experience with performance and </a:t>
            </a:r>
            <a:r>
              <a:rPr lang="en-US" sz="2200" b="0" dirty="0" err="1">
                <a:solidFill>
                  <a:srgbClr val="083F59"/>
                </a:solidFill>
              </a:rPr>
              <a:t>optimisation</a:t>
            </a:r>
            <a:r>
              <a:rPr lang="en-US" sz="2200" b="0" dirty="0">
                <a:solidFill>
                  <a:srgbClr val="083F59"/>
                </a:solidFill>
              </a:rPr>
              <a:t> problems, particularly at large scale, and a demonstrated ability to both diagnose and prevent these problems. </a:t>
            </a:r>
          </a:p>
          <a:p>
            <a:endParaRPr lang="en-IE" sz="2000" b="0" dirty="0">
              <a:solidFill>
                <a:schemeClr val="bg1"/>
              </a:solidFill>
              <a:highlight>
                <a:srgbClr val="1C94CA"/>
              </a:highlight>
            </a:endParaRPr>
          </a:p>
          <a:p>
            <a:pPr algn="l"/>
            <a:endParaRPr lang="en-US" sz="2200" b="1" i="0" u="none" strike="noStrike" dirty="0">
              <a:solidFill>
                <a:srgbClr val="000000"/>
              </a:solidFill>
              <a:effectLst/>
            </a:endParaRPr>
          </a:p>
          <a:p>
            <a:pPr algn="l"/>
            <a:endParaRPr lang="en-US" sz="2200" dirty="0">
              <a:solidFill>
                <a:srgbClr val="000000"/>
              </a:solidFill>
            </a:endParaRPr>
          </a:p>
        </p:txBody>
      </p:sp>
    </p:spTree>
    <p:extLst>
      <p:ext uri="{BB962C8B-B14F-4D97-AF65-F5344CB8AC3E}">
        <p14:creationId xmlns:p14="http://schemas.microsoft.com/office/powerpoint/2010/main" val="6734243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031391-6FD4-F6BF-733C-5EF65DD459D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43AE4C3-F2B3-7612-677C-57C5D315F07E}"/>
              </a:ext>
            </a:extLst>
          </p:cNvPr>
          <p:cNvSpPr>
            <a:spLocks noGrp="1"/>
          </p:cNvSpPr>
          <p:nvPr>
            <p:ph type="body" sz="quarter" idx="16"/>
          </p:nvPr>
        </p:nvSpPr>
        <p:spPr>
          <a:xfrm>
            <a:off x="419100" y="516366"/>
            <a:ext cx="11202286" cy="803654"/>
          </a:xfrm>
        </p:spPr>
        <p:txBody>
          <a:bodyPr/>
          <a:lstStyle/>
          <a:p>
            <a:r>
              <a:rPr lang="en-IE" sz="2800" b="0" dirty="0">
                <a:solidFill>
                  <a:schemeClr val="bg1"/>
                </a:solidFill>
                <a:highlight>
                  <a:srgbClr val="EE1765"/>
                </a:highlight>
              </a:rPr>
              <a:t>Sample 2 Inclusive Job Description Advertisement</a:t>
            </a:r>
          </a:p>
          <a:p>
            <a:r>
              <a:rPr lang="en-IE" sz="2400" b="0" dirty="0">
                <a:solidFill>
                  <a:schemeClr val="bg1"/>
                </a:solidFill>
                <a:highlight>
                  <a:srgbClr val="EE1765"/>
                </a:highlight>
              </a:rPr>
              <a:t> </a:t>
            </a:r>
            <a:r>
              <a:rPr lang="en-IE" sz="2200" b="0" i="1" dirty="0">
                <a:solidFill>
                  <a:schemeClr val="bg1"/>
                </a:solidFill>
                <a:highlight>
                  <a:srgbClr val="EE1765"/>
                </a:highlight>
              </a:rPr>
              <a:t>(More Complex)</a:t>
            </a:r>
          </a:p>
          <a:p>
            <a:pPr marL="285750" indent="-285750">
              <a:buFont typeface="Arial" panose="020B0604020202020204" pitchFamily="34" charset="0"/>
              <a:buChar char="•"/>
            </a:pPr>
            <a:endParaRPr lang="en-US" sz="2200" b="0" dirty="0">
              <a:solidFill>
                <a:srgbClr val="083F59"/>
              </a:solidFill>
              <a:highlight>
                <a:srgbClr val="FFFF00"/>
              </a:highlight>
            </a:endParaRPr>
          </a:p>
          <a:p>
            <a:endParaRPr lang="en-US" sz="2200" b="1" i="0" u="none" strike="noStrike" dirty="0">
              <a:solidFill>
                <a:srgbClr val="000000"/>
              </a:solidFill>
              <a:effectLst/>
            </a:endParaRPr>
          </a:p>
          <a:p>
            <a:pPr algn="l"/>
            <a:endParaRPr lang="en-US" sz="2200" dirty="0">
              <a:solidFill>
                <a:srgbClr val="000000"/>
              </a:solidFill>
            </a:endParaRPr>
          </a:p>
        </p:txBody>
      </p:sp>
      <p:sp>
        <p:nvSpPr>
          <p:cNvPr id="3" name="TextBox 2">
            <a:extLst>
              <a:ext uri="{FF2B5EF4-FFF2-40B4-BE49-F238E27FC236}">
                <a16:creationId xmlns:a16="http://schemas.microsoft.com/office/drawing/2014/main" id="{B15AF743-113D-3954-7EEE-0465B5EEC247}"/>
              </a:ext>
            </a:extLst>
          </p:cNvPr>
          <p:cNvSpPr txBox="1"/>
          <p:nvPr/>
        </p:nvSpPr>
        <p:spPr>
          <a:xfrm>
            <a:off x="601625" y="1453048"/>
            <a:ext cx="10837235" cy="5170646"/>
          </a:xfrm>
          <a:prstGeom prst="rect">
            <a:avLst/>
          </a:prstGeom>
          <a:noFill/>
        </p:spPr>
        <p:txBody>
          <a:bodyPr wrap="square" rtlCol="0">
            <a:spAutoFit/>
          </a:bodyPr>
          <a:lstStyle/>
          <a:p>
            <a:pPr marL="285750" indent="-285750">
              <a:buFont typeface="Arial" panose="020B0604020202020204" pitchFamily="34" charset="0"/>
              <a:buChar char="•"/>
            </a:pPr>
            <a:r>
              <a:rPr lang="en-US" sz="2200" dirty="0">
                <a:solidFill>
                  <a:srgbClr val="083F59"/>
                </a:solidFill>
              </a:rPr>
              <a:t>Help to define and improve our entire understanding for style, maintainability and best practices for our high-scale web environment. Maintain an advocate for these standards through code review.</a:t>
            </a:r>
          </a:p>
          <a:p>
            <a:pPr marL="285750" indent="-285750">
              <a:buFont typeface="Arial" panose="020B0604020202020204" pitchFamily="34" charset="0"/>
              <a:buChar char="•"/>
            </a:pPr>
            <a:r>
              <a:rPr lang="en-US" sz="2200" dirty="0">
                <a:solidFill>
                  <a:srgbClr val="083F59"/>
                </a:solidFill>
              </a:rPr>
              <a:t>Represent </a:t>
            </a:r>
            <a:r>
              <a:rPr lang="en-US" sz="2200" dirty="0">
                <a:solidFill>
                  <a:srgbClr val="083F59"/>
                </a:solidFill>
                <a:highlight>
                  <a:srgbClr val="FFFF00"/>
                </a:highlight>
              </a:rPr>
              <a:t>X</a:t>
            </a:r>
            <a:r>
              <a:rPr lang="en-US" sz="2200" dirty="0">
                <a:solidFill>
                  <a:srgbClr val="083F59"/>
                </a:solidFill>
              </a:rPr>
              <a:t> and its values in public communication and broader initiatives, </a:t>
            </a:r>
            <a:r>
              <a:rPr lang="en-US" sz="2200" dirty="0">
                <a:solidFill>
                  <a:srgbClr val="083F59"/>
                </a:solidFill>
                <a:highlight>
                  <a:srgbClr val="FFFF00"/>
                </a:highlight>
              </a:rPr>
              <a:t>ESG-specific projects </a:t>
            </a:r>
            <a:r>
              <a:rPr lang="en-US" sz="2200" dirty="0">
                <a:solidFill>
                  <a:srgbClr val="083F59"/>
                </a:solidFill>
              </a:rPr>
              <a:t>and community contributions. </a:t>
            </a:r>
          </a:p>
          <a:p>
            <a:pPr marL="285750" indent="-285750">
              <a:buFont typeface="Arial" panose="020B0604020202020204" pitchFamily="34" charset="0"/>
              <a:buChar char="•"/>
            </a:pPr>
            <a:r>
              <a:rPr lang="en-US" sz="2200" dirty="0">
                <a:solidFill>
                  <a:srgbClr val="083F59"/>
                </a:solidFill>
              </a:rPr>
              <a:t>Provide </a:t>
            </a:r>
            <a:r>
              <a:rPr lang="en-US" sz="2200" dirty="0">
                <a:solidFill>
                  <a:srgbClr val="083F59"/>
                </a:solidFill>
                <a:highlight>
                  <a:srgbClr val="FFFF00"/>
                </a:highlight>
              </a:rPr>
              <a:t>Membership Mentorship </a:t>
            </a:r>
            <a:r>
              <a:rPr lang="en-US" sz="2200" dirty="0">
                <a:solidFill>
                  <a:srgbClr val="083F59"/>
                </a:solidFill>
              </a:rPr>
              <a:t>for junior and intermediate engineers on your team to help them grow in their technical responsibilities and remove blockers to their autonomy </a:t>
            </a:r>
          </a:p>
          <a:p>
            <a:pPr marL="285750" indent="-285750">
              <a:buFont typeface="Arial" panose="020B0604020202020204" pitchFamily="34" charset="0"/>
              <a:buChar char="•"/>
            </a:pPr>
            <a:r>
              <a:rPr lang="en-US" sz="2200" dirty="0">
                <a:solidFill>
                  <a:srgbClr val="083F59"/>
                </a:solidFill>
              </a:rPr>
              <a:t>Collaborate with the teams on </a:t>
            </a:r>
            <a:r>
              <a:rPr lang="en-US" sz="2200" dirty="0">
                <a:solidFill>
                  <a:srgbClr val="083F59"/>
                </a:solidFill>
                <a:highlight>
                  <a:srgbClr val="FFFF00"/>
                </a:highlight>
              </a:rPr>
              <a:t>larger projects such as x and x.</a:t>
            </a:r>
          </a:p>
          <a:p>
            <a:pPr marL="285750" indent="-285750">
              <a:buFont typeface="Arial" panose="020B0604020202020204" pitchFamily="34" charset="0"/>
              <a:buChar char="•"/>
            </a:pPr>
            <a:r>
              <a:rPr lang="en-US" sz="2200" dirty="0">
                <a:solidFill>
                  <a:srgbClr val="083F59"/>
                </a:solidFill>
              </a:rPr>
              <a:t>Improve the engineering projects at </a:t>
            </a:r>
            <a:r>
              <a:rPr lang="en-US" sz="2200" dirty="0">
                <a:solidFill>
                  <a:srgbClr val="083F59"/>
                </a:solidFill>
                <a:highlight>
                  <a:srgbClr val="FFFF00"/>
                </a:highlight>
              </a:rPr>
              <a:t>X</a:t>
            </a:r>
            <a:r>
              <a:rPr lang="en-US" sz="2200" dirty="0">
                <a:solidFill>
                  <a:srgbClr val="083F59"/>
                </a:solidFill>
              </a:rPr>
              <a:t> via the </a:t>
            </a:r>
            <a:r>
              <a:rPr lang="en-US" sz="2200" dirty="0">
                <a:solidFill>
                  <a:srgbClr val="083F59"/>
                </a:solidFill>
                <a:highlight>
                  <a:srgbClr val="FFFF00"/>
                </a:highlight>
              </a:rPr>
              <a:t>Maintainer Training Program</a:t>
            </a:r>
            <a:r>
              <a:rPr lang="en-US" sz="2200" dirty="0">
                <a:solidFill>
                  <a:srgbClr val="083F59"/>
                </a:solidFill>
              </a:rPr>
              <a:t> at your own comfortable pace while striving to become a </a:t>
            </a:r>
            <a:r>
              <a:rPr lang="en-US" sz="2200" dirty="0">
                <a:solidFill>
                  <a:srgbClr val="083F59"/>
                </a:solidFill>
                <a:highlight>
                  <a:srgbClr val="FFFF00"/>
                </a:highlight>
              </a:rPr>
              <a:t>Project Maintainer.</a:t>
            </a:r>
          </a:p>
          <a:p>
            <a:pPr marL="285750" indent="-285750">
              <a:buFont typeface="Arial" panose="020B0604020202020204" pitchFamily="34" charset="0"/>
              <a:buChar char="•"/>
            </a:pPr>
            <a:r>
              <a:rPr lang="en-US" sz="2200" dirty="0">
                <a:solidFill>
                  <a:srgbClr val="083F59"/>
                </a:solidFill>
              </a:rPr>
              <a:t>See our </a:t>
            </a:r>
            <a:r>
              <a:rPr lang="en-US" sz="2200" dirty="0">
                <a:solidFill>
                  <a:srgbClr val="083F59"/>
                </a:solidFill>
                <a:highlight>
                  <a:srgbClr val="FFFF00"/>
                </a:highlight>
              </a:rPr>
              <a:t>D&amp;I Policy and Awards.</a:t>
            </a:r>
          </a:p>
          <a:p>
            <a:pPr marL="285750" indent="-285750">
              <a:buFont typeface="Arial" panose="020B0604020202020204" pitchFamily="34" charset="0"/>
              <a:buChar char="•"/>
            </a:pPr>
            <a:r>
              <a:rPr lang="en-US" sz="2200" dirty="0">
                <a:solidFill>
                  <a:srgbClr val="083F59"/>
                </a:solidFill>
              </a:rPr>
              <a:t>Check out our </a:t>
            </a:r>
            <a:r>
              <a:rPr lang="en-US" sz="2200" dirty="0">
                <a:solidFill>
                  <a:srgbClr val="083F59"/>
                </a:solidFill>
                <a:highlight>
                  <a:srgbClr val="FFFF00"/>
                </a:highlight>
              </a:rPr>
              <a:t>benefits </a:t>
            </a:r>
            <a:r>
              <a:rPr lang="en-US" sz="2200" dirty="0">
                <a:solidFill>
                  <a:srgbClr val="083F59"/>
                </a:solidFill>
              </a:rPr>
              <a:t>available to everyone including new starts.</a:t>
            </a:r>
          </a:p>
          <a:p>
            <a:pPr marL="285750" indent="-285750">
              <a:buFont typeface="Arial" panose="020B0604020202020204" pitchFamily="34" charset="0"/>
              <a:buChar char="•"/>
            </a:pPr>
            <a:r>
              <a:rPr lang="en-US" sz="2200" dirty="0">
                <a:solidFill>
                  <a:srgbClr val="083F59"/>
                </a:solidFill>
              </a:rPr>
              <a:t>If you need any help or assistance of any nature please contact us and let us know, we are more than happy to help our future employee!</a:t>
            </a:r>
          </a:p>
          <a:p>
            <a:endParaRPr lang="en-IE" sz="2200" dirty="0">
              <a:solidFill>
                <a:srgbClr val="083F59"/>
              </a:solidFill>
            </a:endParaRPr>
          </a:p>
        </p:txBody>
      </p:sp>
    </p:spTree>
    <p:extLst>
      <p:ext uri="{BB962C8B-B14F-4D97-AF65-F5344CB8AC3E}">
        <p14:creationId xmlns:p14="http://schemas.microsoft.com/office/powerpoint/2010/main" val="1711519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4A1E7D2-AE03-6C07-51DB-B80E264D21C4}"/>
              </a:ext>
            </a:extLst>
          </p:cNvPr>
          <p:cNvSpPr>
            <a:spLocks noGrp="1"/>
          </p:cNvSpPr>
          <p:nvPr>
            <p:ph type="body" sz="quarter" idx="13"/>
          </p:nvPr>
        </p:nvSpPr>
        <p:spPr>
          <a:xfrm>
            <a:off x="207034" y="1460501"/>
            <a:ext cx="5580047" cy="2635608"/>
          </a:xfrm>
        </p:spPr>
        <p:txBody>
          <a:bodyPr anchor="t">
            <a:noAutofit/>
          </a:bodyPr>
          <a:lstStyle/>
          <a:p>
            <a:pPr marL="342900" indent="-342900" algn="l">
              <a:buClr>
                <a:srgbClr val="EE1765"/>
              </a:buClr>
              <a:buFont typeface="Wingdings" panose="05000000000000000000" pitchFamily="2" charset="2"/>
              <a:buChar char="q"/>
            </a:pPr>
            <a:r>
              <a:rPr lang="en-US" sz="2100" dirty="0">
                <a:solidFill>
                  <a:srgbClr val="EE1765"/>
                </a:solidFill>
              </a:rPr>
              <a:t>Engage</a:t>
            </a:r>
            <a:r>
              <a:rPr lang="en-US" sz="2100" dirty="0">
                <a:solidFill>
                  <a:srgbClr val="083F59"/>
                </a:solidFill>
              </a:rPr>
              <a:t> with all relevant stakeholders when creating the description – line managers, recruitment, HR consultants, D&amp;I experts and include staff doing the same role </a:t>
            </a:r>
          </a:p>
          <a:p>
            <a:pPr marL="342900" indent="-342900" algn="l">
              <a:buClr>
                <a:srgbClr val="EE1765"/>
              </a:buClr>
              <a:buFont typeface="Wingdings" panose="05000000000000000000" pitchFamily="2" charset="2"/>
              <a:buChar char="q"/>
            </a:pPr>
            <a:r>
              <a:rPr lang="en-US" sz="2100" dirty="0">
                <a:solidFill>
                  <a:srgbClr val="EE1765"/>
                </a:solidFill>
              </a:rPr>
              <a:t>List </a:t>
            </a:r>
            <a:r>
              <a:rPr lang="en-US" sz="2100" dirty="0">
                <a:solidFill>
                  <a:srgbClr val="083F59"/>
                </a:solidFill>
              </a:rPr>
              <a:t>the salary and benefits of the role </a:t>
            </a:r>
          </a:p>
          <a:p>
            <a:pPr marL="342900" indent="-342900" algn="l">
              <a:buClr>
                <a:srgbClr val="EE1765"/>
              </a:buClr>
              <a:buFont typeface="Wingdings" panose="05000000000000000000" pitchFamily="2" charset="2"/>
              <a:buChar char="q"/>
            </a:pPr>
            <a:r>
              <a:rPr lang="en-US" sz="2100" dirty="0">
                <a:solidFill>
                  <a:srgbClr val="EE1765"/>
                </a:solidFill>
              </a:rPr>
              <a:t>Outline</a:t>
            </a:r>
            <a:r>
              <a:rPr lang="en-US" sz="2100" dirty="0">
                <a:solidFill>
                  <a:srgbClr val="083F59"/>
                </a:solidFill>
              </a:rPr>
              <a:t> the potential for progression and promotion </a:t>
            </a:r>
          </a:p>
          <a:p>
            <a:pPr marL="342900" indent="-342900" algn="l">
              <a:buClr>
                <a:srgbClr val="EE1765"/>
              </a:buClr>
              <a:buFont typeface="Wingdings" panose="05000000000000000000" pitchFamily="2" charset="2"/>
              <a:buChar char="q"/>
            </a:pPr>
            <a:r>
              <a:rPr lang="en-US" sz="2100" dirty="0">
                <a:solidFill>
                  <a:srgbClr val="EE1765"/>
                </a:solidFill>
              </a:rPr>
              <a:t>Explain</a:t>
            </a:r>
            <a:r>
              <a:rPr lang="en-US" sz="2100" dirty="0">
                <a:solidFill>
                  <a:srgbClr val="083F59"/>
                </a:solidFill>
              </a:rPr>
              <a:t> where the role is positioned within the business </a:t>
            </a:r>
          </a:p>
          <a:p>
            <a:pPr marL="342900" indent="-342900" algn="l">
              <a:buClr>
                <a:srgbClr val="EE1765"/>
              </a:buClr>
              <a:buFont typeface="Wingdings" panose="05000000000000000000" pitchFamily="2" charset="2"/>
              <a:buChar char="q"/>
            </a:pPr>
            <a:r>
              <a:rPr lang="en-US" sz="2100" dirty="0">
                <a:solidFill>
                  <a:srgbClr val="EE1765"/>
                </a:solidFill>
              </a:rPr>
              <a:t>Include soft skills </a:t>
            </a:r>
            <a:r>
              <a:rPr lang="en-US" sz="2100" dirty="0">
                <a:solidFill>
                  <a:srgbClr val="083F59"/>
                </a:solidFill>
              </a:rPr>
              <a:t>and qualities needed to excel </a:t>
            </a:r>
          </a:p>
          <a:p>
            <a:pPr marL="342900" indent="-342900" algn="l">
              <a:buClr>
                <a:srgbClr val="EE1765"/>
              </a:buClr>
              <a:buFont typeface="Wingdings" panose="05000000000000000000" pitchFamily="2" charset="2"/>
              <a:buChar char="q"/>
            </a:pPr>
            <a:r>
              <a:rPr lang="en-US" sz="2100" dirty="0">
                <a:solidFill>
                  <a:srgbClr val="EE1765"/>
                </a:solidFill>
              </a:rPr>
              <a:t>Develop a range of templates </a:t>
            </a:r>
            <a:r>
              <a:rPr lang="en-US" sz="2100" dirty="0">
                <a:solidFill>
                  <a:srgbClr val="083F59"/>
                </a:solidFill>
              </a:rPr>
              <a:t>for roles at different levels and departments and make them available to hiring managers</a:t>
            </a:r>
            <a:endParaRPr lang="en-IE" sz="2100" dirty="0"/>
          </a:p>
        </p:txBody>
      </p:sp>
      <p:sp>
        <p:nvSpPr>
          <p:cNvPr id="9" name="Text Placeholder 3">
            <a:extLst>
              <a:ext uri="{FF2B5EF4-FFF2-40B4-BE49-F238E27FC236}">
                <a16:creationId xmlns:a16="http://schemas.microsoft.com/office/drawing/2014/main" id="{6AE24C63-28EA-764E-EA1F-753B0825C543}"/>
              </a:ext>
            </a:extLst>
          </p:cNvPr>
          <p:cNvSpPr>
            <a:spLocks noGrp="1"/>
          </p:cNvSpPr>
          <p:nvPr>
            <p:ph type="body" sz="quarter" idx="43"/>
          </p:nvPr>
        </p:nvSpPr>
        <p:spPr>
          <a:xfrm>
            <a:off x="325749" y="549907"/>
            <a:ext cx="5055171" cy="1104445"/>
          </a:xfrm>
          <a:noFill/>
        </p:spPr>
        <p:txBody>
          <a:bodyPr anchor="ctr">
            <a:normAutofit/>
          </a:bodyPr>
          <a:lstStyle/>
          <a:p>
            <a:pPr>
              <a:spcBef>
                <a:spcPts val="0"/>
              </a:spcBef>
            </a:pPr>
            <a:r>
              <a:rPr lang="en-IE" dirty="0">
                <a:solidFill>
                  <a:srgbClr val="EE1765"/>
                </a:solidFill>
              </a:rPr>
              <a:t>Inclusive Job Descriptions</a:t>
            </a:r>
          </a:p>
          <a:p>
            <a:pPr>
              <a:spcBef>
                <a:spcPts val="0"/>
              </a:spcBef>
            </a:pPr>
            <a:r>
              <a:rPr lang="en-IE" sz="2800" b="1" dirty="0">
                <a:solidFill>
                  <a:srgbClr val="EE1765"/>
                </a:solidFill>
              </a:rPr>
              <a:t>Checklist!</a:t>
            </a:r>
          </a:p>
        </p:txBody>
      </p:sp>
      <p:pic>
        <p:nvPicPr>
          <p:cNvPr id="10" name="Picture Placeholder 82" descr="Many colorful hands in a row&#10;&#10;Description automatically generated">
            <a:extLst>
              <a:ext uri="{FF2B5EF4-FFF2-40B4-BE49-F238E27FC236}">
                <a16:creationId xmlns:a16="http://schemas.microsoft.com/office/drawing/2014/main" id="{37CE8FDE-AB9E-3062-3F33-D24F6310A7BC}"/>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10" b="510"/>
          <a:stretch>
            <a:fillRect/>
          </a:stretch>
        </p:blipFill>
        <p:spPr>
          <a:xfrm>
            <a:off x="181156" y="335338"/>
            <a:ext cx="11717868" cy="6522662"/>
          </a:xfrm>
        </p:spPr>
      </p:pic>
      <p:sp>
        <p:nvSpPr>
          <p:cNvPr id="11" name="Round Diagonal Corner Rectangle 9">
            <a:extLst>
              <a:ext uri="{FF2B5EF4-FFF2-40B4-BE49-F238E27FC236}">
                <a16:creationId xmlns:a16="http://schemas.microsoft.com/office/drawing/2014/main" id="{929A25A3-AE69-56B2-2C92-84ABBBE8527C}"/>
              </a:ext>
            </a:extLst>
          </p:cNvPr>
          <p:cNvSpPr/>
          <p:nvPr/>
        </p:nvSpPr>
        <p:spPr>
          <a:xfrm rot="16200000">
            <a:off x="6513624" y="188540"/>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97E5C0D2-18E2-A365-1F19-8AD8797664DD}"/>
              </a:ext>
            </a:extLst>
          </p:cNvPr>
          <p:cNvSpPr txBox="1">
            <a:spLocks/>
          </p:cNvSpPr>
          <p:nvPr/>
        </p:nvSpPr>
        <p:spPr>
          <a:xfrm>
            <a:off x="5931674" y="652934"/>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grpSp>
        <p:nvGrpSpPr>
          <p:cNvPr id="13" name="Graphic 2">
            <a:extLst>
              <a:ext uri="{FF2B5EF4-FFF2-40B4-BE49-F238E27FC236}">
                <a16:creationId xmlns:a16="http://schemas.microsoft.com/office/drawing/2014/main" id="{BC0D44A2-F4C2-885F-1E7F-B0FCE6FA3A0F}"/>
              </a:ext>
            </a:extLst>
          </p:cNvPr>
          <p:cNvGrpSpPr/>
          <p:nvPr/>
        </p:nvGrpSpPr>
        <p:grpSpPr>
          <a:xfrm>
            <a:off x="6578799" y="1341188"/>
            <a:ext cx="1552576" cy="1513167"/>
            <a:chOff x="5127892" y="1642689"/>
            <a:chExt cx="1294219" cy="947086"/>
          </a:xfrm>
        </p:grpSpPr>
        <p:sp>
          <p:nvSpPr>
            <p:cNvPr id="14" name="Freeform 6">
              <a:extLst>
                <a:ext uri="{FF2B5EF4-FFF2-40B4-BE49-F238E27FC236}">
                  <a16:creationId xmlns:a16="http://schemas.microsoft.com/office/drawing/2014/main" id="{8250DC56-E3DC-00EF-A756-1D573FA460CA}"/>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785133C5-EAB0-99A0-19DF-ADC2EA6FB873}"/>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12B61ED0-4241-E5D5-2D77-B805D260EEAC}"/>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B096F040-30F3-649D-CA89-6B49CC0F427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1B0E10FC-9D7E-0430-D2AF-88C3F5DE685D}"/>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BFD33B45-C164-9FD6-ACDD-C4E05C7EFA48}"/>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EF087DD4-31ED-E0ED-E80A-1B29BA2FD63F}"/>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29C99279-E29F-6C0E-6794-E8B7682D242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B355A9BE-3E79-8BF1-52A0-27888748A4E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B95F1D62-1BD1-5B9E-3381-02BE5DCDA1B5}"/>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B2EEB497-0B99-B419-70CC-7FE4BC2F5B6E}"/>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9429E475-31E8-314B-510F-AD56622358E7}"/>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CB88C8AF-CE9D-8C10-8427-D0300778A262}"/>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C7CD962A-B5E4-4F08-9D2B-D78F658925B6}"/>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D446AA7B-84D7-75A0-B457-E9388F932CCC}"/>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FF59C9D4-788B-0FB7-F3E8-C382249117A9}"/>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68C9665A-D489-5FC6-EB9B-445CACE556B0}"/>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34B22D40-82CC-A9E4-EFCD-4380C364BD0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6D98CB4C-F0E6-0CB9-E3B0-99431A363C78}"/>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1F7A19D6-8C01-9B7E-1E02-94BED351DEDF}"/>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50330533-5CFE-1807-9C49-2B68BD89A48F}"/>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5D1FED67-01A8-35F7-AEB8-9117CCEF7CD5}"/>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0F8CE3FC-AD44-EF2C-AE47-0C9E4FD02D2E}"/>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9344F00B-9576-E18D-79EE-5AFC283CC7E6}"/>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D194EC5D-3CB0-A12B-DF99-3171CCC2B9BE}"/>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9DA60B72-BDB6-2327-BA39-1C9F34FBC36F}"/>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62EDA8F-C2AE-64C6-74BC-C0E4C0A86D0A}"/>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30715E4C-09AF-1C0F-0AA7-E3792AA4B483}"/>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2EE1DD07-3734-0D24-9ED0-F6C5A47BBA1B}"/>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9E3057BB-7120-4DB2-8203-4537ABD05FF0}"/>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6AB6F281-223C-A7F2-57AE-4318A84E748C}"/>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FD10477E-9C39-82B0-AC8C-83962995538E}"/>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CFEBAA3C-7253-98F3-B5D2-5E7FC756578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EF6B1F11-C92E-370F-5F6E-EF00CC65B53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A8BF0A7F-FF4D-3DEE-A341-217D519304AB}"/>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0BDF5CB9-4CEC-0754-F9B1-159D466754B3}"/>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38874E76-717D-B208-7F9C-7DF31141492A}"/>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D4051324-42AE-15C5-9518-15155A0C0172}"/>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E0FDD1F1-2D53-31BB-ECEC-ACB0877B059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C2A5D98F-7560-233B-5169-335BD9527E3A}"/>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7D120C6B-CD37-1F3C-D268-53EE2DC50549}"/>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AAE76D1D-2AAE-9B68-5246-8BDB1B4CD1D1}"/>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95C48973-91B4-A9EE-E740-F1B93947C439}"/>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48F9B58B-49E5-D075-EEAE-FF90597D6C4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9A188B68-6DA4-EEEE-7D12-D07563CCFF9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A25597C-0029-0DC9-4C26-873A4B39B20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269F2ADD-CB89-7317-8CD2-A437A32B87BE}"/>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D6B19879-266F-A398-5F43-3841C1F192FD}"/>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ED8F9DE2-DFF0-B932-EA2A-6087CC0902F6}"/>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C691EC1E-BE8E-6FD8-9D6D-BB88656AFFE9}"/>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8C20BA7B-45E0-2FE9-1EE5-D34AB6025165}"/>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7F9018E5-AA0B-2084-9F14-B27D8E3D4FF7}"/>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ECBC7F2F-FF30-7786-16C7-4BBA545DD973}"/>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6F82D0A7-1CF0-4772-0DB4-D750EC113924}"/>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D9B0CF43-FC60-0CE8-AC93-948FAADF123D}"/>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E7987CB1-FF2B-1915-FA0D-E9CA70E1E8DB}"/>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8F706B67-7AEC-D91D-E85F-A0C59849935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04371F00-65E2-F62B-F6CB-C11F5ABA0EA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38A6CA81-78E2-EAA6-541E-72D0C6E8F4BE}"/>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Tree>
    <p:extLst>
      <p:ext uri="{BB962C8B-B14F-4D97-AF65-F5344CB8AC3E}">
        <p14:creationId xmlns:p14="http://schemas.microsoft.com/office/powerpoint/2010/main" val="7903159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FC7478EB-9044-21F5-4A98-DFECCA424ED4}"/>
              </a:ext>
            </a:extLst>
          </p:cNvPr>
          <p:cNvSpPr>
            <a:spLocks noGrp="1"/>
          </p:cNvSpPr>
          <p:nvPr>
            <p:ph type="body" sz="quarter" idx="18"/>
          </p:nvPr>
        </p:nvSpPr>
        <p:spPr>
          <a:xfrm>
            <a:off x="645982" y="1290455"/>
            <a:ext cx="7017151" cy="3849918"/>
          </a:xfrm>
        </p:spPr>
        <p:txBody>
          <a:bodyPr/>
          <a:lstStyle/>
          <a:p>
            <a:pPr marL="0" indent="0"/>
            <a:r>
              <a:rPr lang="en-GB" sz="2200" b="1" dirty="0"/>
              <a:t>How has Implementing D&amp;I Benefited Your Company and Employees?</a:t>
            </a:r>
          </a:p>
          <a:p>
            <a:pPr marL="0" indent="0"/>
            <a:r>
              <a:rPr lang="en-GB" sz="2200" dirty="0"/>
              <a:t>The implementation of D&amp;I strategies in recruitment and hiring has been highly beneficial for Be My Eyes. The company has successfully built a diverse team that includes visually impaired individuals who contribute valuable insights and innovations. This diversity has led to the development of more accessible and user-friendly products, which not only benefit the employees but also the broader community of visually impaired users. Additionally, the inclusive work environment has resulted in higher employee satisfaction and retention, positioning Be My Eyes as a leading employer in the tech industry.</a:t>
            </a:r>
          </a:p>
          <a:p>
            <a:pPr marL="0" indent="0"/>
            <a:endParaRPr lang="en-GB" sz="2200" dirty="0"/>
          </a:p>
        </p:txBody>
      </p:sp>
      <p:sp>
        <p:nvSpPr>
          <p:cNvPr id="9" name="Text Placeholder 8">
            <a:extLst>
              <a:ext uri="{FF2B5EF4-FFF2-40B4-BE49-F238E27FC236}">
                <a16:creationId xmlns:a16="http://schemas.microsoft.com/office/drawing/2014/main" id="{DC885183-66A2-0556-C270-412DEF12D85C}"/>
              </a:ext>
            </a:extLst>
          </p:cNvPr>
          <p:cNvSpPr>
            <a:spLocks noGrp="1"/>
          </p:cNvSpPr>
          <p:nvPr>
            <p:ph type="body" sz="quarter" idx="16"/>
          </p:nvPr>
        </p:nvSpPr>
        <p:spPr>
          <a:xfrm>
            <a:off x="717867" y="514474"/>
            <a:ext cx="10595237" cy="803654"/>
          </a:xfrm>
        </p:spPr>
        <p:txBody>
          <a:bodyPr/>
          <a:lstStyle/>
          <a:p>
            <a:r>
              <a:rPr lang="en-IE" b="0" dirty="0">
                <a:solidFill>
                  <a:srgbClr val="005AEE"/>
                </a:solidFill>
              </a:rPr>
              <a:t>Danish Company: Be My Eyes </a:t>
            </a:r>
          </a:p>
        </p:txBody>
      </p:sp>
      <p:sp>
        <p:nvSpPr>
          <p:cNvPr id="7" name="AutoShape 2" descr="Be My Eyes logo">
            <a:extLst>
              <a:ext uri="{FF2B5EF4-FFF2-40B4-BE49-F238E27FC236}">
                <a16:creationId xmlns:a16="http://schemas.microsoft.com/office/drawing/2014/main" id="{AB2FE262-FE30-768D-2FD8-1AAB3F1ED3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14340" name="Picture 4" descr="Be My Eyes Has a New Look">
            <a:extLst>
              <a:ext uri="{FF2B5EF4-FFF2-40B4-BE49-F238E27FC236}">
                <a16:creationId xmlns:a16="http://schemas.microsoft.com/office/drawing/2014/main" id="{669C3E45-E61C-BCEE-82CD-377527DA5144}"/>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19951" b="14990"/>
          <a:stretch/>
        </p:blipFill>
        <p:spPr bwMode="auto">
          <a:xfrm>
            <a:off x="7536937" y="345057"/>
            <a:ext cx="3237761" cy="1293962"/>
          </a:xfrm>
          <a:prstGeom prst="rect">
            <a:avLst/>
          </a:prstGeom>
          <a:noFill/>
          <a:extLst>
            <a:ext uri="{909E8E84-426E-40DD-AFC4-6F175D3DCCD1}">
              <a14:hiddenFill xmlns:a14="http://schemas.microsoft.com/office/drawing/2010/main">
                <a:solidFill>
                  <a:srgbClr val="FFFFFF"/>
                </a:solidFill>
              </a14:hiddenFill>
            </a:ext>
          </a:extLst>
        </p:spPr>
      </p:pic>
      <p:pic>
        <p:nvPicPr>
          <p:cNvPr id="14342" name="Picture 6" descr="Be My Eyes - Brunswick Review">
            <a:extLst>
              <a:ext uri="{FF2B5EF4-FFF2-40B4-BE49-F238E27FC236}">
                <a16:creationId xmlns:a16="http://schemas.microsoft.com/office/drawing/2014/main" id="{E299F727-C9AC-75D5-F3C2-E81CCB1D7619}"/>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30793" r="19260"/>
          <a:stretch/>
        </p:blipFill>
        <p:spPr bwMode="auto">
          <a:xfrm>
            <a:off x="7536938" y="1639019"/>
            <a:ext cx="3237761" cy="3651091"/>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13" name="Picture 2" descr="Flag of Denmark - Wikipedia">
            <a:extLst>
              <a:ext uri="{FF2B5EF4-FFF2-40B4-BE49-F238E27FC236}">
                <a16:creationId xmlns:a16="http://schemas.microsoft.com/office/drawing/2014/main" id="{59A7EEC5-D135-78AA-5D47-0B1F6C8541D1}"/>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187491" y="5024646"/>
            <a:ext cx="1621189" cy="12271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448967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520999" y="1552975"/>
            <a:ext cx="11254058" cy="3849918"/>
          </a:xfrm>
        </p:spPr>
        <p:txBody>
          <a:bodyPr/>
          <a:lstStyle/>
          <a:p>
            <a:pPr marL="342900" indent="-342900">
              <a:buClr>
                <a:schemeClr val="tx1">
                  <a:lumMod val="50000"/>
                </a:schemeClr>
              </a:buClr>
              <a:buFont typeface="Wingdings" panose="05000000000000000000" pitchFamily="2" charset="2"/>
              <a:buChar char="q"/>
            </a:pPr>
            <a:r>
              <a:rPr lang="en-US" sz="2200" dirty="0">
                <a:solidFill>
                  <a:schemeClr val="bg1"/>
                </a:solidFill>
                <a:highlight>
                  <a:srgbClr val="1C94CA"/>
                </a:highlight>
              </a:rPr>
              <a:t>Legal obligation.</a:t>
            </a:r>
            <a:r>
              <a:rPr lang="en-US" sz="2200" dirty="0">
                <a:solidFill>
                  <a:schemeClr val="bg1"/>
                </a:solidFill>
              </a:rPr>
              <a:t> </a:t>
            </a:r>
            <a:r>
              <a:rPr lang="en-US" sz="2200" dirty="0"/>
              <a:t>Advertising a role is critical in ensuring your applicant pool is diverse and that the role is filled successfully. Employers are legally obligated to ensure that advertisements do not contain discriminatory content. There are several strategies employers can use to ensure job advertisements are inclusive by design</a:t>
            </a:r>
          </a:p>
          <a:p>
            <a:pPr marL="342900" indent="-342900">
              <a:buClr>
                <a:schemeClr val="tx1">
                  <a:lumMod val="50000"/>
                </a:schemeClr>
              </a:buClr>
              <a:buFont typeface="Wingdings" panose="05000000000000000000" pitchFamily="2" charset="2"/>
              <a:buChar char="q"/>
            </a:pPr>
            <a:r>
              <a:rPr lang="en-US" sz="2200" dirty="0">
                <a:solidFill>
                  <a:schemeClr val="bg1"/>
                </a:solidFill>
                <a:highlight>
                  <a:srgbClr val="1C94CA"/>
                </a:highlight>
              </a:rPr>
              <a:t> Gender-neutral language.</a:t>
            </a:r>
            <a:r>
              <a:rPr lang="en-US" sz="2200" dirty="0">
                <a:solidFill>
                  <a:schemeClr val="bg1"/>
                </a:solidFill>
              </a:rPr>
              <a:t> </a:t>
            </a:r>
            <a:r>
              <a:rPr lang="en-US" sz="2200" dirty="0"/>
              <a:t>Ensure the job advertisement uses gender-neutral language and avoids making assumptions about marital status or age. You can ensure your job ads are gender-neutral by referring to a table in previous slides or using free online tools such as Gender Decoder29 to detect gendered language in your job advertisements. </a:t>
            </a:r>
          </a:p>
          <a:p>
            <a:pPr marL="342900" indent="-342900">
              <a:buClr>
                <a:schemeClr val="tx1">
                  <a:lumMod val="50000"/>
                </a:schemeClr>
              </a:buClr>
              <a:buFont typeface="Wingdings" panose="05000000000000000000" pitchFamily="2" charset="2"/>
              <a:buChar char="q"/>
            </a:pPr>
            <a:r>
              <a:rPr lang="en-US" sz="2200" dirty="0">
                <a:solidFill>
                  <a:schemeClr val="bg1"/>
                </a:solidFill>
                <a:highlight>
                  <a:srgbClr val="1C94CA"/>
                </a:highlight>
              </a:rPr>
              <a:t>Flexible working arrangements. </a:t>
            </a:r>
            <a:r>
              <a:rPr lang="en-US" sz="2200" dirty="0"/>
              <a:t>Offer to negotiate flexible arrangements with the successful candidate. This could include flexible work hours for school pickup and drop off, working-from-home arrangements, or reduced hours such as a 9-day fortnight or rostered day off. This can promote work-life balance and encourage applications from individuals with young children or caring responsibilities (usually women) and those living with injuries, chronic health conditions or disability. </a:t>
            </a:r>
            <a:endParaRPr lang="en-IE" sz="2200" dirty="0"/>
          </a:p>
        </p:txBody>
      </p:sp>
      <p:sp>
        <p:nvSpPr>
          <p:cNvPr id="2" name="Text Placeholder 1">
            <a:extLst>
              <a:ext uri="{FF2B5EF4-FFF2-40B4-BE49-F238E27FC236}">
                <a16:creationId xmlns:a16="http://schemas.microsoft.com/office/drawing/2014/main" id="{BCF01170-2C54-C836-7FD0-F7651D63D685}"/>
              </a:ext>
            </a:extLst>
          </p:cNvPr>
          <p:cNvSpPr txBox="1">
            <a:spLocks/>
          </p:cNvSpPr>
          <p:nvPr/>
        </p:nvSpPr>
        <p:spPr>
          <a:xfrm>
            <a:off x="2962947" y="572448"/>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3200" dirty="0">
                <a:solidFill>
                  <a:srgbClr val="1C94CA"/>
                </a:solidFill>
              </a:rPr>
              <a:t>Inclusive Job Adverts Are Inclusive by Design</a:t>
            </a:r>
          </a:p>
        </p:txBody>
      </p:sp>
      <p:pic>
        <p:nvPicPr>
          <p:cNvPr id="3" name="Graphic 2" descr="Chevron arrows with solid fill">
            <a:extLst>
              <a:ext uri="{FF2B5EF4-FFF2-40B4-BE49-F238E27FC236}">
                <a16:creationId xmlns:a16="http://schemas.microsoft.com/office/drawing/2014/main" id="{CAB9348D-C1D6-212D-6E4D-BBD34086E4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655340"/>
            <a:ext cx="520661" cy="520661"/>
          </a:xfrm>
          <a:prstGeom prst="rect">
            <a:avLst/>
          </a:prstGeom>
        </p:spPr>
      </p:pic>
      <p:sp>
        <p:nvSpPr>
          <p:cNvPr id="4" name="Round Diagonal Corner Rectangle 9">
            <a:extLst>
              <a:ext uri="{FF2B5EF4-FFF2-40B4-BE49-F238E27FC236}">
                <a16:creationId xmlns:a16="http://schemas.microsoft.com/office/drawing/2014/main" id="{0E15622D-0A40-D764-F923-20AF30B374CE}"/>
              </a:ext>
            </a:extLst>
          </p:cNvPr>
          <p:cNvSpPr/>
          <p:nvPr/>
        </p:nvSpPr>
        <p:spPr>
          <a:xfrm rot="16200000">
            <a:off x="835870" y="-69384"/>
            <a:ext cx="1105664" cy="2034452"/>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7D527602-1E23-8B73-F7E2-BA48391710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4</a:t>
            </a:r>
          </a:p>
        </p:txBody>
      </p:sp>
      <p:sp>
        <p:nvSpPr>
          <p:cNvPr id="5" name="TextBox 4">
            <a:extLst>
              <a:ext uri="{FF2B5EF4-FFF2-40B4-BE49-F238E27FC236}">
                <a16:creationId xmlns:a16="http://schemas.microsoft.com/office/drawing/2014/main" id="{473B6C1D-1DE5-3DE6-538B-EDD7BB38D19E}"/>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Tree>
    <p:extLst>
      <p:ext uri="{BB962C8B-B14F-4D97-AF65-F5344CB8AC3E}">
        <p14:creationId xmlns:p14="http://schemas.microsoft.com/office/powerpoint/2010/main" val="9016664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7BDC341-D83D-163F-2075-5C31122CEF42}"/>
              </a:ext>
            </a:extLst>
          </p:cNvPr>
          <p:cNvSpPr>
            <a:spLocks noGrp="1"/>
          </p:cNvSpPr>
          <p:nvPr>
            <p:ph type="body" sz="quarter" idx="16"/>
          </p:nvPr>
        </p:nvSpPr>
        <p:spPr>
          <a:xfrm>
            <a:off x="1118442" y="420555"/>
            <a:ext cx="5248736" cy="803654"/>
          </a:xfrm>
        </p:spPr>
        <p:txBody>
          <a:bodyPr/>
          <a:lstStyle/>
          <a:p>
            <a:pPr algn="ctr"/>
            <a:r>
              <a:rPr lang="en-US" sz="2400" b="0" dirty="0">
                <a:solidFill>
                  <a:srgbClr val="1C94CA"/>
                </a:solidFill>
              </a:rPr>
              <a:t>Factors Influencing Jobseekers When Viewing Job Adverts</a:t>
            </a:r>
            <a:endParaRPr lang="en-IE" sz="2400" b="0" dirty="0"/>
          </a:p>
        </p:txBody>
      </p:sp>
      <p:graphicFrame>
        <p:nvGraphicFramePr>
          <p:cNvPr id="4" name="Table 3">
            <a:extLst>
              <a:ext uri="{FF2B5EF4-FFF2-40B4-BE49-F238E27FC236}">
                <a16:creationId xmlns:a16="http://schemas.microsoft.com/office/drawing/2014/main" id="{50F6E16B-2E98-14BF-FB7E-CAE2DD9B67C4}"/>
              </a:ext>
            </a:extLst>
          </p:cNvPr>
          <p:cNvGraphicFramePr>
            <a:graphicFrameLocks noGrp="1"/>
          </p:cNvGraphicFramePr>
          <p:nvPr/>
        </p:nvGraphicFramePr>
        <p:xfrm>
          <a:off x="817402" y="1136155"/>
          <a:ext cx="6006092" cy="4683760"/>
        </p:xfrm>
        <a:graphic>
          <a:graphicData uri="http://schemas.openxmlformats.org/drawingml/2006/table">
            <a:tbl>
              <a:tblPr firstRow="1" bandRow="1">
                <a:tableStyleId>{5C22544A-7EE6-4342-B048-85BDC9FD1C3A}</a:tableStyleId>
              </a:tblPr>
              <a:tblGrid>
                <a:gridCol w="3288771">
                  <a:extLst>
                    <a:ext uri="{9D8B030D-6E8A-4147-A177-3AD203B41FA5}">
                      <a16:colId xmlns:a16="http://schemas.microsoft.com/office/drawing/2014/main" val="577284864"/>
                    </a:ext>
                  </a:extLst>
                </a:gridCol>
                <a:gridCol w="1354348">
                  <a:extLst>
                    <a:ext uri="{9D8B030D-6E8A-4147-A177-3AD203B41FA5}">
                      <a16:colId xmlns:a16="http://schemas.microsoft.com/office/drawing/2014/main" val="3393420045"/>
                    </a:ext>
                  </a:extLst>
                </a:gridCol>
                <a:gridCol w="1362973">
                  <a:extLst>
                    <a:ext uri="{9D8B030D-6E8A-4147-A177-3AD203B41FA5}">
                      <a16:colId xmlns:a16="http://schemas.microsoft.com/office/drawing/2014/main" val="2499281462"/>
                    </a:ext>
                  </a:extLst>
                </a:gridCol>
              </a:tblGrid>
              <a:tr h="370840">
                <a:tc>
                  <a:txBody>
                    <a:bodyPr/>
                    <a:lstStyle/>
                    <a:p>
                      <a:pPr algn="ctr"/>
                      <a:r>
                        <a:rPr lang="en-IE" b="0" dirty="0"/>
                        <a:t>Influential Factor</a:t>
                      </a:r>
                    </a:p>
                  </a:txBody>
                  <a:tcPr anchor="ctr">
                    <a:solidFill>
                      <a:srgbClr val="1C94CA"/>
                    </a:solidFill>
                  </a:tcPr>
                </a:tc>
                <a:tc>
                  <a:txBody>
                    <a:bodyPr/>
                    <a:lstStyle/>
                    <a:p>
                      <a:pPr algn="ctr"/>
                      <a:r>
                        <a:rPr lang="en-IE" b="0" dirty="0"/>
                        <a:t>Strong Influence</a:t>
                      </a:r>
                    </a:p>
                  </a:txBody>
                  <a:tcPr anchor="ctr">
                    <a:solidFill>
                      <a:srgbClr val="1C94CA"/>
                    </a:solidFill>
                  </a:tcPr>
                </a:tc>
                <a:tc>
                  <a:txBody>
                    <a:bodyPr/>
                    <a:lstStyle/>
                    <a:p>
                      <a:pPr algn="ctr"/>
                      <a:r>
                        <a:rPr lang="en-IE" b="0" dirty="0"/>
                        <a:t>Some Influence</a:t>
                      </a:r>
                    </a:p>
                  </a:txBody>
                  <a:tcPr anchor="ctr">
                    <a:solidFill>
                      <a:srgbClr val="1C94CA"/>
                    </a:solidFill>
                  </a:tcPr>
                </a:tc>
                <a:extLst>
                  <a:ext uri="{0D108BD9-81ED-4DB2-BD59-A6C34878D82A}">
                    <a16:rowId xmlns:a16="http://schemas.microsoft.com/office/drawing/2014/main" val="2067704673"/>
                  </a:ext>
                </a:extLst>
              </a:tr>
              <a:tr h="370840">
                <a:tc>
                  <a:txBody>
                    <a:bodyPr/>
                    <a:lstStyle/>
                    <a:p>
                      <a:r>
                        <a:rPr lang="en-US" dirty="0">
                          <a:solidFill>
                            <a:srgbClr val="083F59"/>
                          </a:solidFill>
                        </a:rPr>
                        <a:t>Description Of Job</a:t>
                      </a:r>
                    </a:p>
                  </a:txBody>
                  <a:tcPr/>
                </a:tc>
                <a:tc>
                  <a:txBody>
                    <a:bodyPr/>
                    <a:lstStyle/>
                    <a:p>
                      <a:pPr algn="ctr"/>
                      <a:r>
                        <a:rPr lang="en-US" dirty="0">
                          <a:solidFill>
                            <a:srgbClr val="083F59"/>
                          </a:solidFill>
                        </a:rPr>
                        <a:t>86% </a:t>
                      </a:r>
                      <a:endParaRPr lang="en-IE" dirty="0">
                        <a:solidFill>
                          <a:srgbClr val="083F59"/>
                        </a:solidFill>
                      </a:endParaRPr>
                    </a:p>
                  </a:txBody>
                  <a:tcPr/>
                </a:tc>
                <a:tc>
                  <a:txBody>
                    <a:bodyPr/>
                    <a:lstStyle/>
                    <a:p>
                      <a:pPr algn="ctr"/>
                      <a:r>
                        <a:rPr lang="en-US" dirty="0">
                          <a:solidFill>
                            <a:srgbClr val="083F59"/>
                          </a:solidFill>
                        </a:rPr>
                        <a:t>13% </a:t>
                      </a:r>
                      <a:endParaRPr lang="en-IE" dirty="0">
                        <a:solidFill>
                          <a:srgbClr val="083F59"/>
                        </a:solidFill>
                      </a:endParaRPr>
                    </a:p>
                  </a:txBody>
                  <a:tcPr/>
                </a:tc>
                <a:extLst>
                  <a:ext uri="{0D108BD9-81ED-4DB2-BD59-A6C34878D82A}">
                    <a16:rowId xmlns:a16="http://schemas.microsoft.com/office/drawing/2014/main" val="2629884246"/>
                  </a:ext>
                </a:extLst>
              </a:tr>
              <a:tr h="370840">
                <a:tc>
                  <a:txBody>
                    <a:bodyPr/>
                    <a:lstStyle/>
                    <a:p>
                      <a:r>
                        <a:rPr lang="en-US" dirty="0">
                          <a:solidFill>
                            <a:srgbClr val="083F59"/>
                          </a:solidFill>
                        </a:rPr>
                        <a:t>Salary and Benefits</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69% </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29%</a:t>
                      </a:r>
                      <a:endParaRPr lang="en-IE" dirty="0">
                        <a:solidFill>
                          <a:srgbClr val="083F59"/>
                        </a:solidFill>
                      </a:endParaRPr>
                    </a:p>
                  </a:txBody>
                  <a:tcPr/>
                </a:tc>
                <a:extLst>
                  <a:ext uri="{0D108BD9-81ED-4DB2-BD59-A6C34878D82A}">
                    <a16:rowId xmlns:a16="http://schemas.microsoft.com/office/drawing/2014/main" val="2839901345"/>
                  </a:ext>
                </a:extLst>
              </a:tr>
              <a:tr h="370840">
                <a:tc>
                  <a:txBody>
                    <a:bodyPr/>
                    <a:lstStyle/>
                    <a:p>
                      <a:r>
                        <a:rPr lang="en-US" dirty="0">
                          <a:solidFill>
                            <a:srgbClr val="083F59"/>
                          </a:solidFill>
                        </a:rPr>
                        <a:t>Description Of Company</a:t>
                      </a:r>
                      <a:endParaRPr lang="en-IE" dirty="0">
                        <a:solidFill>
                          <a:srgbClr val="083F59"/>
                        </a:solidFill>
                      </a:endParaRPr>
                    </a:p>
                  </a:txBody>
                  <a:tcPr/>
                </a:tc>
                <a:tc>
                  <a:txBody>
                    <a:bodyPr/>
                    <a:lstStyle/>
                    <a:p>
                      <a:pPr algn="ctr"/>
                      <a:r>
                        <a:rPr lang="en-US" dirty="0">
                          <a:solidFill>
                            <a:srgbClr val="083F59"/>
                          </a:solidFill>
                        </a:rPr>
                        <a:t>44%</a:t>
                      </a:r>
                      <a:endParaRPr lang="en-IE" dirty="0">
                        <a:solidFill>
                          <a:srgbClr val="083F59"/>
                        </a:solidFill>
                      </a:endParaRPr>
                    </a:p>
                  </a:txBody>
                  <a:tcPr/>
                </a:tc>
                <a:tc>
                  <a:txBody>
                    <a:bodyPr/>
                    <a:lstStyle/>
                    <a:p>
                      <a:pPr algn="ctr"/>
                      <a:r>
                        <a:rPr lang="en-US" dirty="0">
                          <a:solidFill>
                            <a:srgbClr val="083F59"/>
                          </a:solidFill>
                        </a:rPr>
                        <a:t>48% </a:t>
                      </a:r>
                      <a:endParaRPr lang="en-IE" dirty="0">
                        <a:solidFill>
                          <a:srgbClr val="083F59"/>
                        </a:solidFill>
                      </a:endParaRPr>
                    </a:p>
                  </a:txBody>
                  <a:tcPr/>
                </a:tc>
                <a:extLst>
                  <a:ext uri="{0D108BD9-81ED-4DB2-BD59-A6C34878D82A}">
                    <a16:rowId xmlns:a16="http://schemas.microsoft.com/office/drawing/2014/main" val="867010658"/>
                  </a:ext>
                </a:extLst>
              </a:tr>
              <a:tr h="370840">
                <a:tc>
                  <a:txBody>
                    <a:bodyPr/>
                    <a:lstStyle/>
                    <a:p>
                      <a:r>
                        <a:rPr lang="en-US" dirty="0">
                          <a:solidFill>
                            <a:srgbClr val="083F59"/>
                          </a:solidFill>
                        </a:rPr>
                        <a:t>Prior Knowledge Of Employer and Its Brand</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41%</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43% </a:t>
                      </a:r>
                      <a:endParaRPr lang="en-IE" dirty="0">
                        <a:solidFill>
                          <a:srgbClr val="083F59"/>
                        </a:solidFill>
                      </a:endParaRPr>
                    </a:p>
                  </a:txBody>
                  <a:tcPr/>
                </a:tc>
                <a:extLst>
                  <a:ext uri="{0D108BD9-81ED-4DB2-BD59-A6C34878D82A}">
                    <a16:rowId xmlns:a16="http://schemas.microsoft.com/office/drawing/2014/main" val="4121020528"/>
                  </a:ext>
                </a:extLst>
              </a:tr>
              <a:tr h="370840">
                <a:tc>
                  <a:txBody>
                    <a:bodyPr/>
                    <a:lstStyle/>
                    <a:p>
                      <a:r>
                        <a:rPr lang="en-US" dirty="0">
                          <a:solidFill>
                            <a:srgbClr val="083F59"/>
                          </a:solidFill>
                        </a:rPr>
                        <a:t>That Employer Is Named In Advert</a:t>
                      </a:r>
                      <a:endParaRPr lang="en-IE" dirty="0">
                        <a:solidFill>
                          <a:srgbClr val="083F59"/>
                        </a:solidFill>
                      </a:endParaRPr>
                    </a:p>
                  </a:txBody>
                  <a:tcPr/>
                </a:tc>
                <a:tc>
                  <a:txBody>
                    <a:bodyPr/>
                    <a:lstStyle/>
                    <a:p>
                      <a:pPr algn="ctr"/>
                      <a:r>
                        <a:rPr lang="en-US" dirty="0">
                          <a:solidFill>
                            <a:srgbClr val="083F59"/>
                          </a:solidFill>
                        </a:rPr>
                        <a:t>41%</a:t>
                      </a:r>
                      <a:endParaRPr lang="en-IE" dirty="0">
                        <a:solidFill>
                          <a:srgbClr val="083F59"/>
                        </a:solidFill>
                      </a:endParaRPr>
                    </a:p>
                  </a:txBody>
                  <a:tcPr/>
                </a:tc>
                <a:tc>
                  <a:txBody>
                    <a:bodyPr/>
                    <a:lstStyle/>
                    <a:p>
                      <a:pPr algn="ctr"/>
                      <a:r>
                        <a:rPr lang="en-US" dirty="0">
                          <a:solidFill>
                            <a:srgbClr val="083F59"/>
                          </a:solidFill>
                        </a:rPr>
                        <a:t>42% </a:t>
                      </a:r>
                      <a:endParaRPr lang="en-IE" dirty="0">
                        <a:solidFill>
                          <a:srgbClr val="083F59"/>
                        </a:solidFill>
                      </a:endParaRPr>
                    </a:p>
                  </a:txBody>
                  <a:tcPr/>
                </a:tc>
                <a:extLst>
                  <a:ext uri="{0D108BD9-81ED-4DB2-BD59-A6C34878D82A}">
                    <a16:rowId xmlns:a16="http://schemas.microsoft.com/office/drawing/2014/main" val="414316685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Quality Of Grammar/Language</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33% </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47%</a:t>
                      </a:r>
                      <a:endParaRPr lang="en-IE" dirty="0">
                        <a:solidFill>
                          <a:srgbClr val="083F59"/>
                        </a:solidFill>
                      </a:endParaRPr>
                    </a:p>
                  </a:txBody>
                  <a:tcPr/>
                </a:tc>
                <a:extLst>
                  <a:ext uri="{0D108BD9-81ED-4DB2-BD59-A6C34878D82A}">
                    <a16:rowId xmlns:a16="http://schemas.microsoft.com/office/drawing/2014/main" val="1966491545"/>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Publication/Website Where Advert Appears</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12% </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45%</a:t>
                      </a:r>
                      <a:endParaRPr lang="en-IE" dirty="0">
                        <a:solidFill>
                          <a:srgbClr val="083F59"/>
                        </a:solidFill>
                      </a:endParaRPr>
                    </a:p>
                  </a:txBody>
                  <a:tcPr/>
                </a:tc>
                <a:extLst>
                  <a:ext uri="{0D108BD9-81ED-4DB2-BD59-A6C34878D82A}">
                    <a16:rowId xmlns:a16="http://schemas.microsoft.com/office/drawing/2014/main" val="320016267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Presentation Of Advert (Spacing, Logos etc.,)</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6%</a:t>
                      </a:r>
                      <a:endParaRPr lang="en-IE" dirty="0">
                        <a:solidFill>
                          <a:srgbClr val="083F59"/>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38%</a:t>
                      </a:r>
                      <a:endParaRPr lang="en-IE" dirty="0">
                        <a:solidFill>
                          <a:srgbClr val="083F59"/>
                        </a:solidFill>
                      </a:endParaRPr>
                    </a:p>
                  </a:txBody>
                  <a:tcPr/>
                </a:tc>
                <a:extLst>
                  <a:ext uri="{0D108BD9-81ED-4DB2-BD59-A6C34878D82A}">
                    <a16:rowId xmlns:a16="http://schemas.microsoft.com/office/drawing/2014/main" val="717673031"/>
                  </a:ext>
                </a:extLst>
              </a:tr>
            </a:tbl>
          </a:graphicData>
        </a:graphic>
      </p:graphicFrame>
      <p:sp>
        <p:nvSpPr>
          <p:cNvPr id="5" name="TextBox 4">
            <a:extLst>
              <a:ext uri="{FF2B5EF4-FFF2-40B4-BE49-F238E27FC236}">
                <a16:creationId xmlns:a16="http://schemas.microsoft.com/office/drawing/2014/main" id="{EE24BBF3-970E-B092-F986-960F97E8748D}"/>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
        <p:nvSpPr>
          <p:cNvPr id="8" name="Text Placeholder 2">
            <a:extLst>
              <a:ext uri="{FF2B5EF4-FFF2-40B4-BE49-F238E27FC236}">
                <a16:creationId xmlns:a16="http://schemas.microsoft.com/office/drawing/2014/main" id="{1586B831-64F0-E8FC-AECB-75B375CD7E65}"/>
              </a:ext>
            </a:extLst>
          </p:cNvPr>
          <p:cNvSpPr txBox="1">
            <a:spLocks/>
          </p:cNvSpPr>
          <p:nvPr/>
        </p:nvSpPr>
        <p:spPr>
          <a:xfrm>
            <a:off x="7468599" y="421981"/>
            <a:ext cx="4039037" cy="1173906"/>
          </a:xfrm>
          <a:prstGeom prst="rect">
            <a:avLst/>
          </a:prstGeom>
          <a:solidFill>
            <a:srgbClr val="EE1765"/>
          </a:solidFill>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2400" b="0" dirty="0">
                <a:solidFill>
                  <a:schemeClr val="bg1"/>
                </a:solidFill>
              </a:rPr>
              <a:t>What Would Be Your Preferred Method Of Finding And Applying For Jobs?</a:t>
            </a:r>
            <a:endParaRPr lang="en-IE" sz="2400" b="0" dirty="0">
              <a:solidFill>
                <a:schemeClr val="bg1"/>
              </a:solidFill>
            </a:endParaRPr>
          </a:p>
        </p:txBody>
      </p:sp>
      <p:sp>
        <p:nvSpPr>
          <p:cNvPr id="9" name="TextBox 8">
            <a:extLst>
              <a:ext uri="{FF2B5EF4-FFF2-40B4-BE49-F238E27FC236}">
                <a16:creationId xmlns:a16="http://schemas.microsoft.com/office/drawing/2014/main" id="{CFB9DFA4-5CBE-CB4C-6B51-EFC166AA321A}"/>
              </a:ext>
            </a:extLst>
          </p:cNvPr>
          <p:cNvSpPr txBox="1"/>
          <p:nvPr/>
        </p:nvSpPr>
        <p:spPr>
          <a:xfrm>
            <a:off x="7468599" y="1619771"/>
            <a:ext cx="4039037" cy="4524315"/>
          </a:xfrm>
          <a:prstGeom prst="rect">
            <a:avLst/>
          </a:prstGeom>
          <a:noFill/>
          <a:ln w="28575">
            <a:solidFill>
              <a:srgbClr val="EE1765"/>
            </a:solidFill>
          </a:ln>
        </p:spPr>
        <p:txBody>
          <a:bodyPr wrap="square" rtlCol="0">
            <a:spAutoFit/>
          </a:bodyPr>
          <a:lstStyle/>
          <a:p>
            <a:pPr marL="285750" indent="-285750">
              <a:buClr>
                <a:srgbClr val="EE1765"/>
              </a:buClr>
              <a:buFont typeface="Wingdings" panose="05000000000000000000" pitchFamily="2" charset="2"/>
              <a:buChar char="q"/>
            </a:pPr>
            <a:r>
              <a:rPr lang="en-IE" sz="2400" b="1" dirty="0">
                <a:solidFill>
                  <a:srgbClr val="EE1765"/>
                </a:solidFill>
              </a:rPr>
              <a:t>45% </a:t>
            </a:r>
            <a:r>
              <a:rPr lang="en-IE" dirty="0">
                <a:solidFill>
                  <a:srgbClr val="083F59"/>
                </a:solidFill>
              </a:rPr>
              <a:t>Register with a recruitment consultant</a:t>
            </a:r>
          </a:p>
          <a:p>
            <a:pPr marL="285750" indent="-285750">
              <a:buClr>
                <a:srgbClr val="EE1765"/>
              </a:buClr>
              <a:buFont typeface="Wingdings" panose="05000000000000000000" pitchFamily="2" charset="2"/>
              <a:buChar char="q"/>
            </a:pPr>
            <a:r>
              <a:rPr lang="en-IE" sz="2400" b="1" dirty="0">
                <a:solidFill>
                  <a:srgbClr val="EE1765"/>
                </a:solidFill>
              </a:rPr>
              <a:t>26% </a:t>
            </a:r>
            <a:r>
              <a:rPr lang="en-IE" dirty="0">
                <a:solidFill>
                  <a:srgbClr val="083F59"/>
                </a:solidFill>
              </a:rPr>
              <a:t>Use a job board (e.g., Monster, Total Jobs etc.) </a:t>
            </a:r>
          </a:p>
          <a:p>
            <a:pPr marL="285750" indent="-285750">
              <a:buClr>
                <a:srgbClr val="EE1765"/>
              </a:buClr>
              <a:buFont typeface="Wingdings" panose="05000000000000000000" pitchFamily="2" charset="2"/>
              <a:buChar char="q"/>
            </a:pPr>
            <a:r>
              <a:rPr lang="en-IE" sz="2400" b="1" dirty="0">
                <a:solidFill>
                  <a:srgbClr val="EE1765"/>
                </a:solidFill>
              </a:rPr>
              <a:t>12% </a:t>
            </a:r>
            <a:r>
              <a:rPr lang="en-IE" dirty="0">
                <a:solidFill>
                  <a:srgbClr val="083F59"/>
                </a:solidFill>
              </a:rPr>
              <a:t>Job adverts on professional social networking websites (e.g. LinkedIn) </a:t>
            </a:r>
          </a:p>
          <a:p>
            <a:pPr marL="285750" indent="-285750">
              <a:buClr>
                <a:srgbClr val="EE1765"/>
              </a:buClr>
              <a:buFont typeface="Wingdings" panose="05000000000000000000" pitchFamily="2" charset="2"/>
              <a:buChar char="q"/>
            </a:pPr>
            <a:r>
              <a:rPr lang="en-IE" sz="2400" b="1" dirty="0">
                <a:solidFill>
                  <a:srgbClr val="EE1765"/>
                </a:solidFill>
              </a:rPr>
              <a:t>11% </a:t>
            </a:r>
            <a:r>
              <a:rPr lang="en-IE" dirty="0">
                <a:solidFill>
                  <a:srgbClr val="083F59"/>
                </a:solidFill>
              </a:rPr>
              <a:t>Through existing professional networks </a:t>
            </a:r>
          </a:p>
          <a:p>
            <a:pPr marL="285750" indent="-285750">
              <a:buClr>
                <a:srgbClr val="EE1765"/>
              </a:buClr>
              <a:buFont typeface="Wingdings" panose="05000000000000000000" pitchFamily="2" charset="2"/>
              <a:buChar char="q"/>
            </a:pPr>
            <a:r>
              <a:rPr lang="en-IE" sz="2400" b="1" dirty="0">
                <a:solidFill>
                  <a:srgbClr val="EE1765"/>
                </a:solidFill>
              </a:rPr>
              <a:t>8% </a:t>
            </a:r>
            <a:r>
              <a:rPr lang="en-IE" dirty="0">
                <a:solidFill>
                  <a:srgbClr val="083F59"/>
                </a:solidFill>
              </a:rPr>
              <a:t>Directly through the employer’s website </a:t>
            </a:r>
          </a:p>
          <a:p>
            <a:pPr marL="285750" indent="-285750">
              <a:buClr>
                <a:srgbClr val="EE1765"/>
              </a:buClr>
              <a:buFont typeface="Wingdings" panose="05000000000000000000" pitchFamily="2" charset="2"/>
              <a:buChar char="q"/>
            </a:pPr>
            <a:r>
              <a:rPr lang="en-IE" sz="2400" b="1" dirty="0">
                <a:solidFill>
                  <a:srgbClr val="EE1765"/>
                </a:solidFill>
              </a:rPr>
              <a:t>1% </a:t>
            </a:r>
            <a:r>
              <a:rPr lang="en-IE" dirty="0">
                <a:solidFill>
                  <a:srgbClr val="083F59"/>
                </a:solidFill>
              </a:rPr>
              <a:t>Job adverts on personal social networking websites (e.g. Facebook, Twitter etc.) </a:t>
            </a:r>
          </a:p>
        </p:txBody>
      </p:sp>
    </p:spTree>
    <p:extLst>
      <p:ext uri="{BB962C8B-B14F-4D97-AF65-F5344CB8AC3E}">
        <p14:creationId xmlns:p14="http://schemas.microsoft.com/office/powerpoint/2010/main" val="5023048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C79C266-7C4F-9603-A7A6-6EA1DFF6E4AC}"/>
              </a:ext>
            </a:extLst>
          </p:cNvPr>
          <p:cNvSpPr>
            <a:spLocks noGrp="1"/>
          </p:cNvSpPr>
          <p:nvPr>
            <p:ph type="body" sz="quarter" idx="18"/>
          </p:nvPr>
        </p:nvSpPr>
        <p:spPr>
          <a:xfrm>
            <a:off x="816242" y="978045"/>
            <a:ext cx="8492268" cy="3849918"/>
          </a:xfrm>
        </p:spPr>
        <p:txBody>
          <a:bodyPr/>
          <a:lstStyle/>
          <a:p>
            <a:pPr marL="0" indent="0" algn="l"/>
            <a:r>
              <a:rPr lang="en-US" sz="2200" b="0" i="0" dirty="0">
                <a:solidFill>
                  <a:srgbClr val="343433"/>
                </a:solidFill>
                <a:effectLst/>
                <a:highlight>
                  <a:srgbClr val="FFFFFF"/>
                </a:highlight>
              </a:rPr>
              <a:t>Not everyone consumes information the same way. Make the information </a:t>
            </a:r>
            <a:r>
              <a:rPr lang="en-US" sz="2200" dirty="0">
                <a:solidFill>
                  <a:srgbClr val="343433"/>
                </a:solidFill>
                <a:highlight>
                  <a:srgbClr val="FFFFFF"/>
                </a:highlight>
              </a:rPr>
              <a:t>easy to understand precisely what the role is, instantly digestible, and if possible, include </a:t>
            </a:r>
            <a:r>
              <a:rPr lang="en-US" sz="2200" b="0" i="0" dirty="0">
                <a:solidFill>
                  <a:srgbClr val="343433"/>
                </a:solidFill>
                <a:effectLst/>
                <a:highlight>
                  <a:srgbClr val="FFFFFF"/>
                </a:highlight>
              </a:rPr>
              <a:t>text, videos and </a:t>
            </a:r>
            <a:r>
              <a:rPr lang="en-US" sz="2200" dirty="0">
                <a:solidFill>
                  <a:srgbClr val="343433"/>
                </a:solidFill>
                <a:highlight>
                  <a:srgbClr val="FFFFFF"/>
                </a:highlight>
              </a:rPr>
              <a:t>visuals. </a:t>
            </a:r>
            <a:r>
              <a:rPr lang="en-US" sz="2200" b="0" i="0" dirty="0">
                <a:solidFill>
                  <a:srgbClr val="343433"/>
                </a:solidFill>
                <a:effectLst/>
                <a:highlight>
                  <a:srgbClr val="FFFFFF"/>
                </a:highlight>
              </a:rPr>
              <a:t>They will apply faster, which will generate more applications.</a:t>
            </a:r>
          </a:p>
          <a:p>
            <a:pPr marL="0" indent="0"/>
            <a:r>
              <a:rPr lang="en-US" sz="2200" dirty="0">
                <a:solidFill>
                  <a:schemeClr val="bg1"/>
                </a:solidFill>
                <a:highlight>
                  <a:srgbClr val="1C94CA"/>
                </a:highlight>
              </a:rPr>
              <a:t>Available online and offline. </a:t>
            </a:r>
            <a:r>
              <a:rPr lang="en-US" sz="2200" dirty="0">
                <a:solidFill>
                  <a:srgbClr val="343433"/>
                </a:solidFill>
                <a:highlight>
                  <a:srgbClr val="FFFFFF"/>
                </a:highlight>
              </a:rPr>
              <a:t>Have it available online and offline for alternative formats. Make sure the written format is </a:t>
            </a:r>
            <a:r>
              <a:rPr lang="en-US" sz="2200" b="0" i="0" dirty="0">
                <a:solidFill>
                  <a:srgbClr val="343433"/>
                </a:solidFill>
                <a:effectLst/>
                <a:highlight>
                  <a:srgbClr val="FFFFFF"/>
                </a:highlight>
              </a:rPr>
              <a:t>a legible font at a point size of 12 or more, with no bold or italics. Better again, offer it in large print versions.</a:t>
            </a:r>
          </a:p>
          <a:p>
            <a:pPr marL="0" indent="0"/>
            <a:r>
              <a:rPr lang="en-US" sz="2200" dirty="0">
                <a:solidFill>
                  <a:schemeClr val="bg1"/>
                </a:solidFill>
                <a:highlight>
                  <a:srgbClr val="1C94CA"/>
                </a:highlight>
              </a:rPr>
              <a:t>Break up the text </a:t>
            </a:r>
            <a:r>
              <a:rPr lang="en-US" sz="2200" b="0" i="0" dirty="0">
                <a:solidFill>
                  <a:srgbClr val="343433"/>
                </a:solidFill>
                <a:effectLst/>
                <a:highlight>
                  <a:srgbClr val="FFFFFF"/>
                </a:highlight>
              </a:rPr>
              <a:t>using headers and bullet points and create as much white space as possible to make key details easier to read.</a:t>
            </a:r>
          </a:p>
          <a:p>
            <a:pPr marL="0" indent="0" algn="l"/>
            <a:r>
              <a:rPr lang="en-US" sz="2200" dirty="0">
                <a:solidFill>
                  <a:schemeClr val="bg1"/>
                </a:solidFill>
                <a:highlight>
                  <a:srgbClr val="1C94CA"/>
                </a:highlight>
              </a:rPr>
              <a:t>Avoid contrast or </a:t>
            </a:r>
            <a:r>
              <a:rPr lang="en-US" sz="2200" dirty="0" err="1">
                <a:solidFill>
                  <a:schemeClr val="bg1"/>
                </a:solidFill>
                <a:highlight>
                  <a:srgbClr val="1C94CA"/>
                </a:highlight>
              </a:rPr>
              <a:t>colour</a:t>
            </a:r>
            <a:r>
              <a:rPr lang="en-US" sz="2200" dirty="0">
                <a:solidFill>
                  <a:schemeClr val="bg1"/>
                </a:solidFill>
                <a:highlight>
                  <a:srgbClr val="1C94CA"/>
                </a:highlight>
              </a:rPr>
              <a:t>, </a:t>
            </a:r>
            <a:r>
              <a:rPr lang="en-US" sz="2200" b="0" i="0" dirty="0">
                <a:solidFill>
                  <a:srgbClr val="343433"/>
                </a:solidFill>
                <a:effectLst/>
                <a:highlight>
                  <a:srgbClr val="FFFFFF"/>
                </a:highlight>
              </a:rPr>
              <a:t>especially red and green, as this can make reading difficult for people with visual impairments.</a:t>
            </a:r>
          </a:p>
          <a:p>
            <a:pPr marL="0" indent="0" algn="l"/>
            <a:r>
              <a:rPr lang="en-US" sz="2200" dirty="0">
                <a:solidFill>
                  <a:schemeClr val="bg1"/>
                </a:solidFill>
                <a:highlight>
                  <a:srgbClr val="1C94CA"/>
                </a:highlight>
              </a:rPr>
              <a:t>Include accessible software </a:t>
            </a:r>
            <a:r>
              <a:rPr lang="en-US" sz="2200" b="0" i="0" dirty="0">
                <a:solidFill>
                  <a:srgbClr val="343433"/>
                </a:solidFill>
                <a:effectLst/>
                <a:highlight>
                  <a:srgbClr val="FFFFFF"/>
                </a:highlight>
              </a:rPr>
              <a:t>that enables text-to-speech or magnifier tools, making it easy to download for those who like to read from printouts or have poor internet connections.</a:t>
            </a:r>
          </a:p>
          <a:p>
            <a:pPr marL="0" indent="0"/>
            <a:endParaRPr lang="en-IE" sz="2200" dirty="0"/>
          </a:p>
        </p:txBody>
      </p:sp>
      <p:sp>
        <p:nvSpPr>
          <p:cNvPr id="3" name="Text Placeholder 2">
            <a:extLst>
              <a:ext uri="{FF2B5EF4-FFF2-40B4-BE49-F238E27FC236}">
                <a16:creationId xmlns:a16="http://schemas.microsoft.com/office/drawing/2014/main" id="{ADCA1A60-2D99-7255-E330-3A9630DC971C}"/>
              </a:ext>
            </a:extLst>
          </p:cNvPr>
          <p:cNvSpPr>
            <a:spLocks noGrp="1"/>
          </p:cNvSpPr>
          <p:nvPr>
            <p:ph type="body" sz="quarter" idx="16"/>
          </p:nvPr>
        </p:nvSpPr>
        <p:spPr>
          <a:xfrm>
            <a:off x="798381" y="341074"/>
            <a:ext cx="10595237" cy="803654"/>
          </a:xfrm>
        </p:spPr>
        <p:txBody>
          <a:bodyPr anchor="ctr"/>
          <a:lstStyle/>
          <a:p>
            <a:pPr>
              <a:spcBef>
                <a:spcPts val="0"/>
              </a:spcBef>
            </a:pPr>
            <a:r>
              <a:rPr lang="en-IE" sz="3200" b="0" dirty="0">
                <a:solidFill>
                  <a:srgbClr val="EE1765"/>
                </a:solidFill>
                <a:latin typeface="Calibri "/>
              </a:rPr>
              <a:t>Accessible Format</a:t>
            </a:r>
          </a:p>
        </p:txBody>
      </p:sp>
      <p:sp>
        <p:nvSpPr>
          <p:cNvPr id="4" name="Speech Bubble: Rectangle with Corners Rounded 3">
            <a:extLst>
              <a:ext uri="{FF2B5EF4-FFF2-40B4-BE49-F238E27FC236}">
                <a16:creationId xmlns:a16="http://schemas.microsoft.com/office/drawing/2014/main" id="{CF4B8035-61C3-42D2-CDB5-0DCE762FE551}"/>
              </a:ext>
            </a:extLst>
          </p:cNvPr>
          <p:cNvSpPr/>
          <p:nvPr/>
        </p:nvSpPr>
        <p:spPr>
          <a:xfrm>
            <a:off x="9049109" y="250699"/>
            <a:ext cx="2921582" cy="2285999"/>
          </a:xfrm>
          <a:prstGeom prst="wedgeRoundRectCallout">
            <a:avLst>
              <a:gd name="adj1" fmla="val -21846"/>
              <a:gd name="adj2" fmla="val 92771"/>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64% </a:t>
            </a:r>
            <a:r>
              <a:rPr lang="en-US" dirty="0"/>
              <a:t>of respondents said an employer’s commitment to D&amp;I is an important factor in their decision to accept an offer of employment</a:t>
            </a:r>
          </a:p>
          <a:p>
            <a:pPr algn="ctr"/>
            <a:r>
              <a:rPr lang="en-US" dirty="0">
                <a:solidFill>
                  <a:schemeClr val="bg1"/>
                </a:solidFill>
              </a:rPr>
              <a:t>(</a:t>
            </a:r>
            <a:r>
              <a:rPr lang="en-US" dirty="0">
                <a:solidFill>
                  <a:schemeClr val="bg1"/>
                </a:solidFill>
                <a:hlinkClick r:id="rId2">
                  <a:extLst>
                    <a:ext uri="{A12FA001-AC4F-418D-AE19-62706E023703}">
                      <ahyp:hlinkClr xmlns:ahyp="http://schemas.microsoft.com/office/drawing/2018/hyperlinkcolor" val="tx"/>
                    </a:ext>
                  </a:extLst>
                </a:hlinkClick>
              </a:rPr>
              <a:t>Inclusion Hub</a:t>
            </a:r>
            <a:r>
              <a:rPr lang="en-US" dirty="0">
                <a:solidFill>
                  <a:schemeClr val="bg1"/>
                </a:solidFill>
              </a:rPr>
              <a:t>) </a:t>
            </a:r>
            <a:endParaRPr lang="en-IE" dirty="0">
              <a:solidFill>
                <a:schemeClr val="bg1"/>
              </a:solidFill>
            </a:endParaRPr>
          </a:p>
        </p:txBody>
      </p:sp>
      <p:grpSp>
        <p:nvGrpSpPr>
          <p:cNvPr id="5" name="Graphic 4">
            <a:extLst>
              <a:ext uri="{FF2B5EF4-FFF2-40B4-BE49-F238E27FC236}">
                <a16:creationId xmlns:a16="http://schemas.microsoft.com/office/drawing/2014/main" id="{4C5506FD-1614-4637-3127-74A8906A9156}"/>
              </a:ext>
            </a:extLst>
          </p:cNvPr>
          <p:cNvGrpSpPr/>
          <p:nvPr/>
        </p:nvGrpSpPr>
        <p:grpSpPr>
          <a:xfrm>
            <a:off x="9312474" y="3642212"/>
            <a:ext cx="2081143" cy="2031931"/>
            <a:chOff x="6591813" y="1805324"/>
            <a:chExt cx="1347806" cy="1115127"/>
          </a:xfrm>
        </p:grpSpPr>
        <p:sp>
          <p:nvSpPr>
            <p:cNvPr id="6" name="Freeform 830">
              <a:extLst>
                <a:ext uri="{FF2B5EF4-FFF2-40B4-BE49-F238E27FC236}">
                  <a16:creationId xmlns:a16="http://schemas.microsoft.com/office/drawing/2014/main" id="{E7422A28-D387-F972-1DFA-D6C492949961}"/>
                </a:ext>
              </a:extLst>
            </p:cNvPr>
            <p:cNvSpPr/>
            <p:nvPr/>
          </p:nvSpPr>
          <p:spPr>
            <a:xfrm>
              <a:off x="7744265" y="1889559"/>
              <a:ext cx="4150" cy="721"/>
            </a:xfrm>
            <a:custGeom>
              <a:avLst/>
              <a:gdLst>
                <a:gd name="connsiteX0" fmla="*/ 0 w 4150"/>
                <a:gd name="connsiteY0" fmla="*/ 0 h 721"/>
                <a:gd name="connsiteX1" fmla="*/ 4151 w 4150"/>
                <a:gd name="connsiteY1" fmla="*/ 722 h 721"/>
                <a:gd name="connsiteX2" fmla="*/ 0 w 4150"/>
                <a:gd name="connsiteY2" fmla="*/ 0 h 721"/>
              </a:gdLst>
              <a:ahLst/>
              <a:cxnLst>
                <a:cxn ang="0">
                  <a:pos x="connsiteX0" y="connsiteY0"/>
                </a:cxn>
                <a:cxn ang="0">
                  <a:pos x="connsiteX1" y="connsiteY1"/>
                </a:cxn>
                <a:cxn ang="0">
                  <a:pos x="connsiteX2" y="connsiteY2"/>
                </a:cxn>
              </a:cxnLst>
              <a:rect l="l" t="t" r="r" b="b"/>
              <a:pathLst>
                <a:path w="4150" h="721">
                  <a:moveTo>
                    <a:pt x="0" y="0"/>
                  </a:moveTo>
                  <a:cubicBezTo>
                    <a:pt x="1444" y="180"/>
                    <a:pt x="2707" y="542"/>
                    <a:pt x="4151" y="722"/>
                  </a:cubicBezTo>
                  <a:cubicBezTo>
                    <a:pt x="2887" y="542"/>
                    <a:pt x="1444" y="180"/>
                    <a:pt x="0" y="0"/>
                  </a:cubicBezTo>
                  <a:close/>
                </a:path>
              </a:pathLst>
            </a:custGeom>
            <a:solidFill>
              <a:srgbClr val="FFFFFF"/>
            </a:solidFill>
            <a:ln w="1804" cap="flat">
              <a:noFill/>
              <a:prstDash val="solid"/>
              <a:miter/>
            </a:ln>
          </p:spPr>
          <p:txBody>
            <a:bodyPr rtlCol="0" anchor="ctr"/>
            <a:lstStyle/>
            <a:p>
              <a:endParaRPr lang="en-US"/>
            </a:p>
          </p:txBody>
        </p:sp>
        <p:sp>
          <p:nvSpPr>
            <p:cNvPr id="7" name="Freeform 831">
              <a:extLst>
                <a:ext uri="{FF2B5EF4-FFF2-40B4-BE49-F238E27FC236}">
                  <a16:creationId xmlns:a16="http://schemas.microsoft.com/office/drawing/2014/main" id="{FE682174-60E5-8470-5020-ABF391E6F7A7}"/>
                </a:ext>
              </a:extLst>
            </p:cNvPr>
            <p:cNvSpPr/>
            <p:nvPr/>
          </p:nvSpPr>
          <p:spPr>
            <a:xfrm>
              <a:off x="7691206" y="2470504"/>
              <a:ext cx="361" cy="4331"/>
            </a:xfrm>
            <a:custGeom>
              <a:avLst/>
              <a:gdLst>
                <a:gd name="connsiteX0" fmla="*/ 0 w 361"/>
                <a:gd name="connsiteY0" fmla="*/ 0 h 4331"/>
                <a:gd name="connsiteX1" fmla="*/ 361 w 361"/>
                <a:gd name="connsiteY1" fmla="*/ 4331 h 4331"/>
                <a:gd name="connsiteX2" fmla="*/ 0 w 361"/>
                <a:gd name="connsiteY2" fmla="*/ 0 h 4331"/>
              </a:gdLst>
              <a:ahLst/>
              <a:cxnLst>
                <a:cxn ang="0">
                  <a:pos x="connsiteX0" y="connsiteY0"/>
                </a:cxn>
                <a:cxn ang="0">
                  <a:pos x="connsiteX1" y="connsiteY1"/>
                </a:cxn>
                <a:cxn ang="0">
                  <a:pos x="connsiteX2" y="connsiteY2"/>
                </a:cxn>
              </a:cxnLst>
              <a:rect l="l" t="t" r="r" b="b"/>
              <a:pathLst>
                <a:path w="361" h="4331">
                  <a:moveTo>
                    <a:pt x="0" y="0"/>
                  </a:moveTo>
                  <a:cubicBezTo>
                    <a:pt x="181" y="1444"/>
                    <a:pt x="361" y="2888"/>
                    <a:pt x="361" y="4331"/>
                  </a:cubicBezTo>
                  <a:cubicBezTo>
                    <a:pt x="361" y="2888"/>
                    <a:pt x="181" y="1444"/>
                    <a:pt x="0" y="0"/>
                  </a:cubicBezTo>
                  <a:close/>
                </a:path>
              </a:pathLst>
            </a:custGeom>
            <a:solidFill>
              <a:srgbClr val="FFFFFF"/>
            </a:solidFill>
            <a:ln w="1804" cap="flat">
              <a:noFill/>
              <a:prstDash val="solid"/>
              <a:miter/>
            </a:ln>
          </p:spPr>
          <p:txBody>
            <a:bodyPr rtlCol="0" anchor="ctr"/>
            <a:lstStyle/>
            <a:p>
              <a:endParaRPr lang="en-US"/>
            </a:p>
          </p:txBody>
        </p:sp>
        <p:sp>
          <p:nvSpPr>
            <p:cNvPr id="8" name="Freeform 832">
              <a:extLst>
                <a:ext uri="{FF2B5EF4-FFF2-40B4-BE49-F238E27FC236}">
                  <a16:creationId xmlns:a16="http://schemas.microsoft.com/office/drawing/2014/main" id="{6A74B027-C1F0-EC7E-0957-928856BD370F}"/>
                </a:ext>
              </a:extLst>
            </p:cNvPr>
            <p:cNvSpPr/>
            <p:nvPr/>
          </p:nvSpPr>
          <p:spPr>
            <a:xfrm>
              <a:off x="7690665" y="2465631"/>
              <a:ext cx="541" cy="4331"/>
            </a:xfrm>
            <a:custGeom>
              <a:avLst/>
              <a:gdLst>
                <a:gd name="connsiteX0" fmla="*/ 0 w 541"/>
                <a:gd name="connsiteY0" fmla="*/ 0 h 4331"/>
                <a:gd name="connsiteX1" fmla="*/ 541 w 541"/>
                <a:gd name="connsiteY1" fmla="*/ 4331 h 4331"/>
                <a:gd name="connsiteX2" fmla="*/ 0 w 541"/>
                <a:gd name="connsiteY2" fmla="*/ 0 h 4331"/>
              </a:gdLst>
              <a:ahLst/>
              <a:cxnLst>
                <a:cxn ang="0">
                  <a:pos x="connsiteX0" y="connsiteY0"/>
                </a:cxn>
                <a:cxn ang="0">
                  <a:pos x="connsiteX1" y="connsiteY1"/>
                </a:cxn>
                <a:cxn ang="0">
                  <a:pos x="connsiteX2" y="connsiteY2"/>
                </a:cxn>
              </a:cxnLst>
              <a:rect l="l" t="t" r="r" b="b"/>
              <a:pathLst>
                <a:path w="541" h="4331">
                  <a:moveTo>
                    <a:pt x="0" y="0"/>
                  </a:moveTo>
                  <a:cubicBezTo>
                    <a:pt x="180" y="1444"/>
                    <a:pt x="361" y="2888"/>
                    <a:pt x="541" y="4331"/>
                  </a:cubicBezTo>
                  <a:cubicBezTo>
                    <a:pt x="361"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9" name="Freeform 833">
              <a:extLst>
                <a:ext uri="{FF2B5EF4-FFF2-40B4-BE49-F238E27FC236}">
                  <a16:creationId xmlns:a16="http://schemas.microsoft.com/office/drawing/2014/main" id="{A4382E6A-7A0F-EC7E-8017-B8478A5D8954}"/>
                </a:ext>
              </a:extLst>
            </p:cNvPr>
            <p:cNvSpPr/>
            <p:nvPr/>
          </p:nvSpPr>
          <p:spPr>
            <a:xfrm>
              <a:off x="7685972" y="2447223"/>
              <a:ext cx="1443" cy="4150"/>
            </a:xfrm>
            <a:custGeom>
              <a:avLst/>
              <a:gdLst>
                <a:gd name="connsiteX0" fmla="*/ 0 w 1443"/>
                <a:gd name="connsiteY0" fmla="*/ 0 h 4150"/>
                <a:gd name="connsiteX1" fmla="*/ 1444 w 1443"/>
                <a:gd name="connsiteY1" fmla="*/ 4151 h 4150"/>
                <a:gd name="connsiteX2" fmla="*/ 0 w 1443"/>
                <a:gd name="connsiteY2" fmla="*/ 0 h 4150"/>
              </a:gdLst>
              <a:ahLst/>
              <a:cxnLst>
                <a:cxn ang="0">
                  <a:pos x="connsiteX0" y="connsiteY0"/>
                </a:cxn>
                <a:cxn ang="0">
                  <a:pos x="connsiteX1" y="connsiteY1"/>
                </a:cxn>
                <a:cxn ang="0">
                  <a:pos x="connsiteX2" y="connsiteY2"/>
                </a:cxn>
              </a:cxnLst>
              <a:rect l="l" t="t" r="r" b="b"/>
              <a:pathLst>
                <a:path w="1443" h="4150">
                  <a:moveTo>
                    <a:pt x="0" y="0"/>
                  </a:moveTo>
                  <a:cubicBezTo>
                    <a:pt x="542" y="1444"/>
                    <a:pt x="902" y="2888"/>
                    <a:pt x="1444" y="4151"/>
                  </a:cubicBezTo>
                  <a:cubicBezTo>
                    <a:pt x="902" y="2707"/>
                    <a:pt x="542" y="1263"/>
                    <a:pt x="0" y="0"/>
                  </a:cubicBezTo>
                  <a:close/>
                </a:path>
              </a:pathLst>
            </a:custGeom>
            <a:solidFill>
              <a:srgbClr val="FFFFFF"/>
            </a:solidFill>
            <a:ln w="1804" cap="flat">
              <a:noFill/>
              <a:prstDash val="solid"/>
              <a:miter/>
            </a:ln>
          </p:spPr>
          <p:txBody>
            <a:bodyPr rtlCol="0" anchor="ctr"/>
            <a:lstStyle/>
            <a:p>
              <a:endParaRPr lang="en-US"/>
            </a:p>
          </p:txBody>
        </p:sp>
        <p:sp>
          <p:nvSpPr>
            <p:cNvPr id="10" name="Freeform 834">
              <a:extLst>
                <a:ext uri="{FF2B5EF4-FFF2-40B4-BE49-F238E27FC236}">
                  <a16:creationId xmlns:a16="http://schemas.microsoft.com/office/drawing/2014/main" id="{A7DBB086-3F69-8F9C-76CB-E13DA8361ED2}"/>
                </a:ext>
              </a:extLst>
            </p:cNvPr>
            <p:cNvSpPr/>
            <p:nvPr/>
          </p:nvSpPr>
          <p:spPr>
            <a:xfrm>
              <a:off x="7691567" y="2475196"/>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180" y="1444"/>
                    <a:pt x="180" y="3068"/>
                    <a:pt x="180" y="4692"/>
                  </a:cubicBezTo>
                  <a:cubicBezTo>
                    <a:pt x="180" y="3068"/>
                    <a:pt x="180" y="1624"/>
                    <a:pt x="0" y="0"/>
                  </a:cubicBezTo>
                  <a:close/>
                </a:path>
              </a:pathLst>
            </a:custGeom>
            <a:solidFill>
              <a:srgbClr val="FFFFFF"/>
            </a:solidFill>
            <a:ln w="1804" cap="flat">
              <a:noFill/>
              <a:prstDash val="solid"/>
              <a:miter/>
            </a:ln>
          </p:spPr>
          <p:txBody>
            <a:bodyPr rtlCol="0" anchor="ctr"/>
            <a:lstStyle/>
            <a:p>
              <a:endParaRPr lang="en-US"/>
            </a:p>
          </p:txBody>
        </p:sp>
        <p:sp>
          <p:nvSpPr>
            <p:cNvPr id="11" name="Freeform 835">
              <a:extLst>
                <a:ext uri="{FF2B5EF4-FFF2-40B4-BE49-F238E27FC236}">
                  <a16:creationId xmlns:a16="http://schemas.microsoft.com/office/drawing/2014/main" id="{7F55B00F-E1D9-8D30-AF2D-71DBF89CC803}"/>
                </a:ext>
              </a:extLst>
            </p:cNvPr>
            <p:cNvSpPr/>
            <p:nvPr/>
          </p:nvSpPr>
          <p:spPr>
            <a:xfrm>
              <a:off x="7688679" y="2456246"/>
              <a:ext cx="1804" cy="9023"/>
            </a:xfrm>
            <a:custGeom>
              <a:avLst/>
              <a:gdLst>
                <a:gd name="connsiteX0" fmla="*/ 0 w 1804"/>
                <a:gd name="connsiteY0" fmla="*/ 0 h 9023"/>
                <a:gd name="connsiteX1" fmla="*/ 1805 w 1804"/>
                <a:gd name="connsiteY1" fmla="*/ 9024 h 9023"/>
                <a:gd name="connsiteX2" fmla="*/ 0 w 1804"/>
                <a:gd name="connsiteY2" fmla="*/ 0 h 9023"/>
              </a:gdLst>
              <a:ahLst/>
              <a:cxnLst>
                <a:cxn ang="0">
                  <a:pos x="connsiteX0" y="connsiteY0"/>
                </a:cxn>
                <a:cxn ang="0">
                  <a:pos x="connsiteX1" y="connsiteY1"/>
                </a:cxn>
                <a:cxn ang="0">
                  <a:pos x="connsiteX2" y="connsiteY2"/>
                </a:cxn>
              </a:cxnLst>
              <a:rect l="l" t="t" r="r" b="b"/>
              <a:pathLst>
                <a:path w="1804" h="9023">
                  <a:moveTo>
                    <a:pt x="0" y="0"/>
                  </a:moveTo>
                  <a:cubicBezTo>
                    <a:pt x="722" y="2888"/>
                    <a:pt x="1263" y="5956"/>
                    <a:pt x="1805" y="9024"/>
                  </a:cubicBezTo>
                  <a:cubicBezTo>
                    <a:pt x="1444" y="5956"/>
                    <a:pt x="722" y="2888"/>
                    <a:pt x="0" y="0"/>
                  </a:cubicBezTo>
                  <a:close/>
                </a:path>
              </a:pathLst>
            </a:custGeom>
            <a:solidFill>
              <a:srgbClr val="FFFFFF"/>
            </a:solidFill>
            <a:ln w="1804" cap="flat">
              <a:noFill/>
              <a:prstDash val="solid"/>
              <a:miter/>
            </a:ln>
          </p:spPr>
          <p:txBody>
            <a:bodyPr rtlCol="0" anchor="ctr"/>
            <a:lstStyle/>
            <a:p>
              <a:endParaRPr lang="en-US"/>
            </a:p>
          </p:txBody>
        </p:sp>
        <p:sp>
          <p:nvSpPr>
            <p:cNvPr id="12" name="Freeform 836">
              <a:extLst>
                <a:ext uri="{FF2B5EF4-FFF2-40B4-BE49-F238E27FC236}">
                  <a16:creationId xmlns:a16="http://schemas.microsoft.com/office/drawing/2014/main" id="{30A659A4-1C10-750F-65A1-470C3A6997DF}"/>
                </a:ext>
              </a:extLst>
            </p:cNvPr>
            <p:cNvSpPr/>
            <p:nvPr/>
          </p:nvSpPr>
          <p:spPr>
            <a:xfrm>
              <a:off x="7687416" y="2451735"/>
              <a:ext cx="1263" cy="4331"/>
            </a:xfrm>
            <a:custGeom>
              <a:avLst/>
              <a:gdLst>
                <a:gd name="connsiteX0" fmla="*/ 0 w 1263"/>
                <a:gd name="connsiteY0" fmla="*/ 0 h 4331"/>
                <a:gd name="connsiteX1" fmla="*/ 1263 w 1263"/>
                <a:gd name="connsiteY1" fmla="*/ 4331 h 4331"/>
                <a:gd name="connsiteX2" fmla="*/ 0 w 1263"/>
                <a:gd name="connsiteY2" fmla="*/ 0 h 4331"/>
              </a:gdLst>
              <a:ahLst/>
              <a:cxnLst>
                <a:cxn ang="0">
                  <a:pos x="connsiteX0" y="connsiteY0"/>
                </a:cxn>
                <a:cxn ang="0">
                  <a:pos x="connsiteX1" y="connsiteY1"/>
                </a:cxn>
                <a:cxn ang="0">
                  <a:pos x="connsiteX2" y="connsiteY2"/>
                </a:cxn>
              </a:cxnLst>
              <a:rect l="l" t="t" r="r" b="b"/>
              <a:pathLst>
                <a:path w="1263" h="4331">
                  <a:moveTo>
                    <a:pt x="0" y="0"/>
                  </a:moveTo>
                  <a:cubicBezTo>
                    <a:pt x="361" y="1444"/>
                    <a:pt x="902" y="2888"/>
                    <a:pt x="1263" y="4331"/>
                  </a:cubicBezTo>
                  <a:cubicBezTo>
                    <a:pt x="902" y="2888"/>
                    <a:pt x="542" y="1444"/>
                    <a:pt x="0" y="0"/>
                  </a:cubicBezTo>
                  <a:close/>
                </a:path>
              </a:pathLst>
            </a:custGeom>
            <a:solidFill>
              <a:srgbClr val="FFFFFF"/>
            </a:solidFill>
            <a:ln w="1804" cap="flat">
              <a:noFill/>
              <a:prstDash val="solid"/>
              <a:miter/>
            </a:ln>
          </p:spPr>
          <p:txBody>
            <a:bodyPr rtlCol="0" anchor="ctr"/>
            <a:lstStyle/>
            <a:p>
              <a:endParaRPr lang="en-US"/>
            </a:p>
          </p:txBody>
        </p:sp>
        <p:sp>
          <p:nvSpPr>
            <p:cNvPr id="13" name="Freeform 837">
              <a:extLst>
                <a:ext uri="{FF2B5EF4-FFF2-40B4-BE49-F238E27FC236}">
                  <a16:creationId xmlns:a16="http://schemas.microsoft.com/office/drawing/2014/main" id="{625D60D3-7576-7A66-5E44-FB36112DB0B1}"/>
                </a:ext>
              </a:extLst>
            </p:cNvPr>
            <p:cNvSpPr/>
            <p:nvPr/>
          </p:nvSpPr>
          <p:spPr>
            <a:xfrm>
              <a:off x="7691928" y="2479888"/>
              <a:ext cx="1804" cy="4511"/>
            </a:xfrm>
            <a:custGeom>
              <a:avLst/>
              <a:gdLst>
                <a:gd name="connsiteX0" fmla="*/ 0 w 1804"/>
                <a:gd name="connsiteY0" fmla="*/ 0 h 4511"/>
                <a:gd name="connsiteX1" fmla="*/ 0 w 1804"/>
                <a:gd name="connsiteY1" fmla="*/ 4512 h 4511"/>
                <a:gd name="connsiteX2" fmla="*/ 0 w 1804"/>
                <a:gd name="connsiteY2" fmla="*/ 0 h 4511"/>
              </a:gdLst>
              <a:ahLst/>
              <a:cxnLst>
                <a:cxn ang="0">
                  <a:pos x="connsiteX0" y="connsiteY0"/>
                </a:cxn>
                <a:cxn ang="0">
                  <a:pos x="connsiteX1" y="connsiteY1"/>
                </a:cxn>
                <a:cxn ang="0">
                  <a:pos x="connsiteX2" y="connsiteY2"/>
                </a:cxn>
              </a:cxnLst>
              <a:rect l="l" t="t" r="r" b="b"/>
              <a:pathLst>
                <a:path w="1804" h="4511">
                  <a:moveTo>
                    <a:pt x="0" y="0"/>
                  </a:moveTo>
                  <a:cubicBezTo>
                    <a:pt x="0" y="1444"/>
                    <a:pt x="0" y="3068"/>
                    <a:pt x="0" y="4512"/>
                  </a:cubicBezTo>
                  <a:cubicBezTo>
                    <a:pt x="0" y="3068"/>
                    <a:pt x="0" y="1444"/>
                    <a:pt x="0" y="0"/>
                  </a:cubicBezTo>
                  <a:close/>
                </a:path>
              </a:pathLst>
            </a:custGeom>
            <a:solidFill>
              <a:srgbClr val="FFFFFF"/>
            </a:solidFill>
            <a:ln w="1804" cap="flat">
              <a:noFill/>
              <a:prstDash val="solid"/>
              <a:miter/>
            </a:ln>
          </p:spPr>
          <p:txBody>
            <a:bodyPr rtlCol="0" anchor="ctr"/>
            <a:lstStyle/>
            <a:p>
              <a:endParaRPr lang="en-US"/>
            </a:p>
          </p:txBody>
        </p:sp>
        <p:sp>
          <p:nvSpPr>
            <p:cNvPr id="14" name="Freeform 838">
              <a:extLst>
                <a:ext uri="{FF2B5EF4-FFF2-40B4-BE49-F238E27FC236}">
                  <a16:creationId xmlns:a16="http://schemas.microsoft.com/office/drawing/2014/main" id="{9AD79E7A-1D63-175A-9CA5-95CA7BA632CD}"/>
                </a:ext>
              </a:extLst>
            </p:cNvPr>
            <p:cNvSpPr/>
            <p:nvPr/>
          </p:nvSpPr>
          <p:spPr>
            <a:xfrm>
              <a:off x="7691567" y="2490175"/>
              <a:ext cx="180" cy="4511"/>
            </a:xfrm>
            <a:custGeom>
              <a:avLst/>
              <a:gdLst>
                <a:gd name="connsiteX0" fmla="*/ 180 w 180"/>
                <a:gd name="connsiteY0" fmla="*/ 0 h 4511"/>
                <a:gd name="connsiteX1" fmla="*/ 0 w 180"/>
                <a:gd name="connsiteY1" fmla="*/ 4512 h 4511"/>
                <a:gd name="connsiteX2" fmla="*/ 180 w 180"/>
                <a:gd name="connsiteY2" fmla="*/ 0 h 4511"/>
              </a:gdLst>
              <a:ahLst/>
              <a:cxnLst>
                <a:cxn ang="0">
                  <a:pos x="connsiteX0" y="connsiteY0"/>
                </a:cxn>
                <a:cxn ang="0">
                  <a:pos x="connsiteX1" y="connsiteY1"/>
                </a:cxn>
                <a:cxn ang="0">
                  <a:pos x="connsiteX2" y="connsiteY2"/>
                </a:cxn>
              </a:cxnLst>
              <a:rect l="l" t="t" r="r" b="b"/>
              <a:pathLst>
                <a:path w="180" h="4511">
                  <a:moveTo>
                    <a:pt x="180" y="0"/>
                  </a:moveTo>
                  <a:cubicBezTo>
                    <a:pt x="180" y="1444"/>
                    <a:pt x="0" y="2888"/>
                    <a:pt x="0" y="4512"/>
                  </a:cubicBezTo>
                  <a:cubicBezTo>
                    <a:pt x="0" y="3068"/>
                    <a:pt x="180" y="1624"/>
                    <a:pt x="180" y="0"/>
                  </a:cubicBezTo>
                  <a:close/>
                </a:path>
              </a:pathLst>
            </a:custGeom>
            <a:solidFill>
              <a:srgbClr val="FFFFFF"/>
            </a:solidFill>
            <a:ln w="1804" cap="flat">
              <a:noFill/>
              <a:prstDash val="solid"/>
              <a:miter/>
            </a:ln>
          </p:spPr>
          <p:txBody>
            <a:bodyPr rtlCol="0" anchor="ctr"/>
            <a:lstStyle/>
            <a:p>
              <a:endParaRPr lang="en-US"/>
            </a:p>
          </p:txBody>
        </p:sp>
        <p:sp>
          <p:nvSpPr>
            <p:cNvPr id="15" name="Freeform 839">
              <a:extLst>
                <a:ext uri="{FF2B5EF4-FFF2-40B4-BE49-F238E27FC236}">
                  <a16:creationId xmlns:a16="http://schemas.microsoft.com/office/drawing/2014/main" id="{4C3E30DB-504C-2375-DCD4-A6342EEE2E3B}"/>
                </a:ext>
              </a:extLst>
            </p:cNvPr>
            <p:cNvSpPr/>
            <p:nvPr/>
          </p:nvSpPr>
          <p:spPr>
            <a:xfrm>
              <a:off x="6929203" y="1863158"/>
              <a:ext cx="793887" cy="951682"/>
            </a:xfrm>
            <a:custGeom>
              <a:avLst/>
              <a:gdLst>
                <a:gd name="connsiteX0" fmla="*/ 141174 w 793887"/>
                <a:gd name="connsiteY0" fmla="*/ 946276 h 951682"/>
                <a:gd name="connsiteX1" fmla="*/ 208129 w 793887"/>
                <a:gd name="connsiteY1" fmla="*/ 949705 h 951682"/>
                <a:gd name="connsiteX2" fmla="*/ 342222 w 793887"/>
                <a:gd name="connsiteY2" fmla="*/ 949524 h 951682"/>
                <a:gd name="connsiteX3" fmla="*/ 453213 w 793887"/>
                <a:gd name="connsiteY3" fmla="*/ 950788 h 951682"/>
                <a:gd name="connsiteX4" fmla="*/ 570701 w 793887"/>
                <a:gd name="connsiteY4" fmla="*/ 945554 h 951682"/>
                <a:gd name="connsiteX5" fmla="*/ 680971 w 793887"/>
                <a:gd name="connsiteY5" fmla="*/ 885998 h 951682"/>
                <a:gd name="connsiteX6" fmla="*/ 721036 w 793887"/>
                <a:gd name="connsiteY6" fmla="*/ 816696 h 951682"/>
                <a:gd name="connsiteX7" fmla="*/ 732766 w 793887"/>
                <a:gd name="connsiteY7" fmla="*/ 769231 h 951682"/>
                <a:gd name="connsiteX8" fmla="*/ 745760 w 793887"/>
                <a:gd name="connsiteY8" fmla="*/ 616009 h 951682"/>
                <a:gd name="connsiteX9" fmla="*/ 745039 w 793887"/>
                <a:gd name="connsiteY9" fmla="*/ 562408 h 951682"/>
                <a:gd name="connsiteX10" fmla="*/ 737639 w 793887"/>
                <a:gd name="connsiteY10" fmla="*/ 553385 h 951682"/>
                <a:gd name="connsiteX11" fmla="*/ 687287 w 793887"/>
                <a:gd name="connsiteY11" fmla="*/ 466216 h 951682"/>
                <a:gd name="connsiteX12" fmla="*/ 687468 w 793887"/>
                <a:gd name="connsiteY12" fmla="*/ 433009 h 951682"/>
                <a:gd name="connsiteX13" fmla="*/ 792323 w 793887"/>
                <a:gd name="connsiteY13" fmla="*/ 316964 h 951682"/>
                <a:gd name="connsiteX14" fmla="*/ 791601 w 793887"/>
                <a:gd name="connsiteY14" fmla="*/ 317506 h 951682"/>
                <a:gd name="connsiteX15" fmla="*/ 793767 w 793887"/>
                <a:gd name="connsiteY15" fmla="*/ 258852 h 951682"/>
                <a:gd name="connsiteX16" fmla="*/ 793406 w 793887"/>
                <a:gd name="connsiteY16" fmla="*/ 156523 h 951682"/>
                <a:gd name="connsiteX17" fmla="*/ 782758 w 793887"/>
                <a:gd name="connsiteY17" fmla="*/ 56721 h 951682"/>
                <a:gd name="connsiteX18" fmla="*/ 770486 w 793887"/>
                <a:gd name="connsiteY18" fmla="*/ 21529 h 951682"/>
                <a:gd name="connsiteX19" fmla="*/ 670864 w 793887"/>
                <a:gd name="connsiteY19" fmla="*/ 19363 h 951682"/>
                <a:gd name="connsiteX20" fmla="*/ 645959 w 793887"/>
                <a:gd name="connsiteY20" fmla="*/ 41561 h 951682"/>
                <a:gd name="connsiteX21" fmla="*/ 638740 w 793887"/>
                <a:gd name="connsiteY21" fmla="*/ 86319 h 951682"/>
                <a:gd name="connsiteX22" fmla="*/ 615098 w 793887"/>
                <a:gd name="connsiteY22" fmla="*/ 104366 h 951682"/>
                <a:gd name="connsiteX23" fmla="*/ 399251 w 793887"/>
                <a:gd name="connsiteY23" fmla="*/ 97689 h 951682"/>
                <a:gd name="connsiteX24" fmla="*/ 231410 w 793887"/>
                <a:gd name="connsiteY24" fmla="*/ 103644 h 951682"/>
                <a:gd name="connsiteX25" fmla="*/ 196038 w 793887"/>
                <a:gd name="connsiteY25" fmla="*/ 69174 h 951682"/>
                <a:gd name="connsiteX26" fmla="*/ 193692 w 793887"/>
                <a:gd name="connsiteY26" fmla="*/ 13227 h 951682"/>
                <a:gd name="connsiteX27" fmla="*/ 177990 w 793887"/>
                <a:gd name="connsiteY27" fmla="*/ 52 h 951682"/>
                <a:gd name="connsiteX28" fmla="*/ 15384 w 793887"/>
                <a:gd name="connsiteY28" fmla="*/ 6008 h 951682"/>
                <a:gd name="connsiteX29" fmla="*/ 43 w 793887"/>
                <a:gd name="connsiteY29" fmla="*/ 22792 h 951682"/>
                <a:gd name="connsiteX30" fmla="*/ 224 w 793887"/>
                <a:gd name="connsiteY30" fmla="*/ 36147 h 951682"/>
                <a:gd name="connsiteX31" fmla="*/ 3653 w 793887"/>
                <a:gd name="connsiteY31" fmla="*/ 297292 h 951682"/>
                <a:gd name="connsiteX32" fmla="*/ 11774 w 793887"/>
                <a:gd name="connsiteY32" fmla="*/ 470547 h 951682"/>
                <a:gd name="connsiteX33" fmla="*/ 17549 w 793887"/>
                <a:gd name="connsiteY33" fmla="*/ 523246 h 951682"/>
                <a:gd name="connsiteX34" fmla="*/ 56532 w 793887"/>
                <a:gd name="connsiteY34" fmla="*/ 506101 h 951682"/>
                <a:gd name="connsiteX35" fmla="*/ 92446 w 793887"/>
                <a:gd name="connsiteY35" fmla="*/ 452861 h 951682"/>
                <a:gd name="connsiteX36" fmla="*/ 114464 w 793887"/>
                <a:gd name="connsiteY36" fmla="*/ 371648 h 951682"/>
                <a:gd name="connsiteX37" fmla="*/ 113742 w 793887"/>
                <a:gd name="connsiteY37" fmla="*/ 259934 h 951682"/>
                <a:gd name="connsiteX38" fmla="*/ 155973 w 793887"/>
                <a:gd name="connsiteY38" fmla="*/ 226908 h 951682"/>
                <a:gd name="connsiteX39" fmla="*/ 323633 w 793887"/>
                <a:gd name="connsiteY39" fmla="*/ 224742 h 951682"/>
                <a:gd name="connsiteX40" fmla="*/ 395461 w 793887"/>
                <a:gd name="connsiteY40" fmla="*/ 232502 h 951682"/>
                <a:gd name="connsiteX41" fmla="*/ 424156 w 793887"/>
                <a:gd name="connsiteY41" fmla="*/ 275636 h 951682"/>
                <a:gd name="connsiteX42" fmla="*/ 410802 w 793887"/>
                <a:gd name="connsiteY42" fmla="*/ 458816 h 951682"/>
                <a:gd name="connsiteX43" fmla="*/ 392574 w 793887"/>
                <a:gd name="connsiteY43" fmla="*/ 496355 h 951682"/>
                <a:gd name="connsiteX44" fmla="*/ 156514 w 793887"/>
                <a:gd name="connsiteY44" fmla="*/ 498160 h 951682"/>
                <a:gd name="connsiteX45" fmla="*/ 122404 w 793887"/>
                <a:gd name="connsiteY45" fmla="*/ 465855 h 951682"/>
                <a:gd name="connsiteX46" fmla="*/ 119697 w 793887"/>
                <a:gd name="connsiteY46" fmla="*/ 436979 h 951682"/>
                <a:gd name="connsiteX47" fmla="*/ 79813 w 793887"/>
                <a:gd name="connsiteY47" fmla="*/ 499964 h 951682"/>
                <a:gd name="connsiteX48" fmla="*/ 78188 w 793887"/>
                <a:gd name="connsiteY48" fmla="*/ 531547 h 951682"/>
                <a:gd name="connsiteX49" fmla="*/ 72594 w 793887"/>
                <a:gd name="connsiteY49" fmla="*/ 577749 h 951682"/>
                <a:gd name="connsiteX50" fmla="*/ 48049 w 793887"/>
                <a:gd name="connsiteY50" fmla="*/ 612580 h 951682"/>
                <a:gd name="connsiteX51" fmla="*/ 31807 w 793887"/>
                <a:gd name="connsiteY51" fmla="*/ 657879 h 951682"/>
                <a:gd name="connsiteX52" fmla="*/ 49674 w 793887"/>
                <a:gd name="connsiteY52" fmla="*/ 926785 h 951682"/>
                <a:gd name="connsiteX53" fmla="*/ 50034 w 793887"/>
                <a:gd name="connsiteY53" fmla="*/ 930755 h 951682"/>
                <a:gd name="connsiteX54" fmla="*/ 69345 w 793887"/>
                <a:gd name="connsiteY54" fmla="*/ 937252 h 951682"/>
                <a:gd name="connsiteX55" fmla="*/ 141174 w 793887"/>
                <a:gd name="connsiteY55" fmla="*/ 946276 h 951682"/>
                <a:gd name="connsiteX56" fmla="*/ 481547 w 793887"/>
                <a:gd name="connsiteY56" fmla="*/ 389695 h 951682"/>
                <a:gd name="connsiteX57" fmla="*/ 493639 w 793887"/>
                <a:gd name="connsiteY57" fmla="*/ 383559 h 951682"/>
                <a:gd name="connsiteX58" fmla="*/ 579003 w 793887"/>
                <a:gd name="connsiteY58" fmla="*/ 391680 h 951682"/>
                <a:gd name="connsiteX59" fmla="*/ 534065 w 793887"/>
                <a:gd name="connsiteY59" fmla="*/ 402328 h 951682"/>
                <a:gd name="connsiteX60" fmla="*/ 492015 w 793887"/>
                <a:gd name="connsiteY60" fmla="*/ 398899 h 951682"/>
                <a:gd name="connsiteX61" fmla="*/ 481547 w 793887"/>
                <a:gd name="connsiteY61" fmla="*/ 389695 h 951682"/>
                <a:gd name="connsiteX62" fmla="*/ 506633 w 793887"/>
                <a:gd name="connsiteY62" fmla="*/ 823734 h 951682"/>
                <a:gd name="connsiteX63" fmla="*/ 497970 w 793887"/>
                <a:gd name="connsiteY63" fmla="*/ 816335 h 951682"/>
                <a:gd name="connsiteX64" fmla="*/ 503565 w 793887"/>
                <a:gd name="connsiteY64" fmla="*/ 812004 h 951682"/>
                <a:gd name="connsiteX65" fmla="*/ 592178 w 793887"/>
                <a:gd name="connsiteY65" fmla="*/ 811642 h 951682"/>
                <a:gd name="connsiteX66" fmla="*/ 506633 w 793887"/>
                <a:gd name="connsiteY66" fmla="*/ 823734 h 951682"/>
                <a:gd name="connsiteX67" fmla="*/ 685482 w 793887"/>
                <a:gd name="connsiteY67" fmla="*/ 711299 h 951682"/>
                <a:gd name="connsiteX68" fmla="*/ 700462 w 793887"/>
                <a:gd name="connsiteY68" fmla="*/ 717074 h 951682"/>
                <a:gd name="connsiteX69" fmla="*/ 684941 w 793887"/>
                <a:gd name="connsiteY69" fmla="*/ 727722 h 951682"/>
                <a:gd name="connsiteX70" fmla="*/ 637115 w 793887"/>
                <a:gd name="connsiteY70" fmla="*/ 725557 h 951682"/>
                <a:gd name="connsiteX71" fmla="*/ 600118 w 793887"/>
                <a:gd name="connsiteY71" fmla="*/ 724654 h 951682"/>
                <a:gd name="connsiteX72" fmla="*/ 494000 w 793887"/>
                <a:gd name="connsiteY72" fmla="*/ 722488 h 951682"/>
                <a:gd name="connsiteX73" fmla="*/ 483533 w 793887"/>
                <a:gd name="connsiteY73" fmla="*/ 714367 h 951682"/>
                <a:gd name="connsiteX74" fmla="*/ 494000 w 793887"/>
                <a:gd name="connsiteY74" fmla="*/ 708772 h 951682"/>
                <a:gd name="connsiteX75" fmla="*/ 563302 w 793887"/>
                <a:gd name="connsiteY75" fmla="*/ 710397 h 951682"/>
                <a:gd name="connsiteX76" fmla="*/ 685482 w 793887"/>
                <a:gd name="connsiteY76" fmla="*/ 711299 h 951682"/>
                <a:gd name="connsiteX77" fmla="*/ 465485 w 793887"/>
                <a:gd name="connsiteY77" fmla="*/ 309204 h 951682"/>
                <a:gd name="connsiteX78" fmla="*/ 469636 w 793887"/>
                <a:gd name="connsiteY78" fmla="*/ 303248 h 951682"/>
                <a:gd name="connsiteX79" fmla="*/ 482449 w 793887"/>
                <a:gd name="connsiteY79" fmla="*/ 301082 h 951682"/>
                <a:gd name="connsiteX80" fmla="*/ 658411 w 793887"/>
                <a:gd name="connsiteY80" fmla="*/ 302887 h 951682"/>
                <a:gd name="connsiteX81" fmla="*/ 677903 w 793887"/>
                <a:gd name="connsiteY81" fmla="*/ 305775 h 951682"/>
                <a:gd name="connsiteX82" fmla="*/ 661660 w 793887"/>
                <a:gd name="connsiteY82" fmla="*/ 316242 h 951682"/>
                <a:gd name="connsiteX83" fmla="*/ 480284 w 793887"/>
                <a:gd name="connsiteY83" fmla="*/ 316603 h 951682"/>
                <a:gd name="connsiteX84" fmla="*/ 469816 w 793887"/>
                <a:gd name="connsiteY84" fmla="*/ 314979 h 951682"/>
                <a:gd name="connsiteX85" fmla="*/ 465485 w 793887"/>
                <a:gd name="connsiteY85" fmla="*/ 309204 h 951682"/>
                <a:gd name="connsiteX86" fmla="*/ 133414 w 793887"/>
                <a:gd name="connsiteY86" fmla="*/ 679897 h 951682"/>
                <a:gd name="connsiteX87" fmla="*/ 178893 w 793887"/>
                <a:gd name="connsiteY87" fmla="*/ 639651 h 951682"/>
                <a:gd name="connsiteX88" fmla="*/ 295840 w 793887"/>
                <a:gd name="connsiteY88" fmla="*/ 641275 h 951682"/>
                <a:gd name="connsiteX89" fmla="*/ 394017 w 793887"/>
                <a:gd name="connsiteY89" fmla="*/ 649397 h 951682"/>
                <a:gd name="connsiteX90" fmla="*/ 423074 w 793887"/>
                <a:gd name="connsiteY90" fmla="*/ 708772 h 951682"/>
                <a:gd name="connsiteX91" fmla="*/ 423074 w 793887"/>
                <a:gd name="connsiteY91" fmla="*/ 773563 h 951682"/>
                <a:gd name="connsiteX92" fmla="*/ 421630 w 793887"/>
                <a:gd name="connsiteY92" fmla="*/ 852610 h 951682"/>
                <a:gd name="connsiteX93" fmla="*/ 382647 w 793887"/>
                <a:gd name="connsiteY93" fmla="*/ 892314 h 951682"/>
                <a:gd name="connsiteX94" fmla="*/ 196760 w 793887"/>
                <a:gd name="connsiteY94" fmla="*/ 891412 h 951682"/>
                <a:gd name="connsiteX95" fmla="*/ 152544 w 793887"/>
                <a:gd name="connsiteY95" fmla="*/ 857844 h 951682"/>
                <a:gd name="connsiteX96" fmla="*/ 137203 w 793887"/>
                <a:gd name="connsiteY96" fmla="*/ 721947 h 951682"/>
                <a:gd name="connsiteX97" fmla="*/ 133414 w 793887"/>
                <a:gd name="connsiteY97" fmla="*/ 679897 h 95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93887" h="951682">
                  <a:moveTo>
                    <a:pt x="141174" y="946276"/>
                  </a:moveTo>
                  <a:cubicBezTo>
                    <a:pt x="163372" y="948081"/>
                    <a:pt x="185751" y="949164"/>
                    <a:pt x="208129" y="949705"/>
                  </a:cubicBezTo>
                  <a:cubicBezTo>
                    <a:pt x="252887" y="950788"/>
                    <a:pt x="297464" y="950066"/>
                    <a:pt x="342222" y="949524"/>
                  </a:cubicBezTo>
                  <a:cubicBezTo>
                    <a:pt x="379399" y="948983"/>
                    <a:pt x="416216" y="949164"/>
                    <a:pt x="453213" y="950788"/>
                  </a:cubicBezTo>
                  <a:cubicBezTo>
                    <a:pt x="492736" y="952592"/>
                    <a:pt x="531358" y="952051"/>
                    <a:pt x="570701" y="945554"/>
                  </a:cubicBezTo>
                  <a:cubicBezTo>
                    <a:pt x="612030" y="938696"/>
                    <a:pt x="653719" y="918302"/>
                    <a:pt x="680971" y="885998"/>
                  </a:cubicBezTo>
                  <a:cubicBezTo>
                    <a:pt x="699379" y="864160"/>
                    <a:pt x="710929" y="843406"/>
                    <a:pt x="721036" y="816696"/>
                  </a:cubicBezTo>
                  <a:cubicBezTo>
                    <a:pt x="726811" y="801356"/>
                    <a:pt x="730240" y="785293"/>
                    <a:pt x="732766" y="769231"/>
                  </a:cubicBezTo>
                  <a:cubicBezTo>
                    <a:pt x="740888" y="718518"/>
                    <a:pt x="745580" y="667444"/>
                    <a:pt x="745760" y="616009"/>
                  </a:cubicBezTo>
                  <a:cubicBezTo>
                    <a:pt x="745760" y="598142"/>
                    <a:pt x="745580" y="580275"/>
                    <a:pt x="745039" y="562408"/>
                  </a:cubicBezTo>
                  <a:cubicBezTo>
                    <a:pt x="742873" y="559340"/>
                    <a:pt x="740346" y="556272"/>
                    <a:pt x="737639" y="553385"/>
                  </a:cubicBezTo>
                  <a:cubicBezTo>
                    <a:pt x="714719" y="528479"/>
                    <a:pt x="697935" y="498882"/>
                    <a:pt x="687287" y="466216"/>
                  </a:cubicBezTo>
                  <a:cubicBezTo>
                    <a:pt x="683678" y="455207"/>
                    <a:pt x="679888" y="443837"/>
                    <a:pt x="687468" y="433009"/>
                  </a:cubicBezTo>
                  <a:cubicBezTo>
                    <a:pt x="717787" y="390236"/>
                    <a:pt x="748468" y="347464"/>
                    <a:pt x="792323" y="316964"/>
                  </a:cubicBezTo>
                  <a:cubicBezTo>
                    <a:pt x="792143" y="317145"/>
                    <a:pt x="791781" y="317325"/>
                    <a:pt x="791601" y="317506"/>
                  </a:cubicBezTo>
                  <a:cubicBezTo>
                    <a:pt x="792684" y="298014"/>
                    <a:pt x="793586" y="278343"/>
                    <a:pt x="793767" y="258852"/>
                  </a:cubicBezTo>
                  <a:cubicBezTo>
                    <a:pt x="794127" y="224742"/>
                    <a:pt x="793586" y="190633"/>
                    <a:pt x="793406" y="156523"/>
                  </a:cubicBezTo>
                  <a:cubicBezTo>
                    <a:pt x="793045" y="123316"/>
                    <a:pt x="791060" y="89206"/>
                    <a:pt x="782758" y="56721"/>
                  </a:cubicBezTo>
                  <a:cubicBezTo>
                    <a:pt x="779690" y="44810"/>
                    <a:pt x="775539" y="32898"/>
                    <a:pt x="770486" y="21529"/>
                  </a:cubicBezTo>
                  <a:cubicBezTo>
                    <a:pt x="737459" y="19183"/>
                    <a:pt x="704071" y="19543"/>
                    <a:pt x="670864" y="19363"/>
                  </a:cubicBezTo>
                  <a:cubicBezTo>
                    <a:pt x="657148" y="19183"/>
                    <a:pt x="647583" y="25860"/>
                    <a:pt x="645959" y="41561"/>
                  </a:cubicBezTo>
                  <a:cubicBezTo>
                    <a:pt x="644515" y="56540"/>
                    <a:pt x="641808" y="71520"/>
                    <a:pt x="638740" y="86319"/>
                  </a:cubicBezTo>
                  <a:cubicBezTo>
                    <a:pt x="635671" y="101659"/>
                    <a:pt x="629355" y="106712"/>
                    <a:pt x="615098" y="104366"/>
                  </a:cubicBezTo>
                  <a:cubicBezTo>
                    <a:pt x="543450" y="92816"/>
                    <a:pt x="471260" y="96786"/>
                    <a:pt x="399251" y="97689"/>
                  </a:cubicBezTo>
                  <a:cubicBezTo>
                    <a:pt x="343304" y="98411"/>
                    <a:pt x="287357" y="101659"/>
                    <a:pt x="231410" y="103644"/>
                  </a:cubicBezTo>
                  <a:cubicBezTo>
                    <a:pt x="200369" y="104727"/>
                    <a:pt x="196579" y="100937"/>
                    <a:pt x="196038" y="69174"/>
                  </a:cubicBezTo>
                  <a:cubicBezTo>
                    <a:pt x="195677" y="50585"/>
                    <a:pt x="196038" y="31816"/>
                    <a:pt x="193692" y="13227"/>
                  </a:cubicBezTo>
                  <a:cubicBezTo>
                    <a:pt x="192428" y="3120"/>
                    <a:pt x="187736" y="-489"/>
                    <a:pt x="177990" y="52"/>
                  </a:cubicBezTo>
                  <a:cubicBezTo>
                    <a:pt x="123848" y="2398"/>
                    <a:pt x="69526" y="1677"/>
                    <a:pt x="15384" y="6008"/>
                  </a:cubicBezTo>
                  <a:cubicBezTo>
                    <a:pt x="4014" y="6910"/>
                    <a:pt x="-498" y="11964"/>
                    <a:pt x="43" y="22792"/>
                  </a:cubicBezTo>
                  <a:cubicBezTo>
                    <a:pt x="224" y="27304"/>
                    <a:pt x="224" y="31635"/>
                    <a:pt x="224" y="36147"/>
                  </a:cubicBezTo>
                  <a:cubicBezTo>
                    <a:pt x="1306" y="123135"/>
                    <a:pt x="2209" y="210304"/>
                    <a:pt x="3653" y="297292"/>
                  </a:cubicBezTo>
                  <a:cubicBezTo>
                    <a:pt x="4555" y="355044"/>
                    <a:pt x="6180" y="412976"/>
                    <a:pt x="11774" y="470547"/>
                  </a:cubicBezTo>
                  <a:cubicBezTo>
                    <a:pt x="13218" y="485165"/>
                    <a:pt x="15744" y="510432"/>
                    <a:pt x="17549" y="523246"/>
                  </a:cubicBezTo>
                  <a:cubicBezTo>
                    <a:pt x="43538" y="506281"/>
                    <a:pt x="53824" y="511334"/>
                    <a:pt x="56532" y="506101"/>
                  </a:cubicBezTo>
                  <a:cubicBezTo>
                    <a:pt x="59960" y="499062"/>
                    <a:pt x="87393" y="458997"/>
                    <a:pt x="92446" y="452861"/>
                  </a:cubicBezTo>
                  <a:cubicBezTo>
                    <a:pt x="111576" y="429038"/>
                    <a:pt x="119878" y="403591"/>
                    <a:pt x="114464" y="371648"/>
                  </a:cubicBezTo>
                  <a:cubicBezTo>
                    <a:pt x="108327" y="334831"/>
                    <a:pt x="108327" y="297112"/>
                    <a:pt x="113742" y="259934"/>
                  </a:cubicBezTo>
                  <a:cubicBezTo>
                    <a:pt x="117351" y="234849"/>
                    <a:pt x="131248" y="224020"/>
                    <a:pt x="155973" y="226908"/>
                  </a:cubicBezTo>
                  <a:cubicBezTo>
                    <a:pt x="164816" y="227990"/>
                    <a:pt x="276529" y="224742"/>
                    <a:pt x="323633" y="224742"/>
                  </a:cubicBezTo>
                  <a:cubicBezTo>
                    <a:pt x="346733" y="224742"/>
                    <a:pt x="373082" y="226727"/>
                    <a:pt x="395461" y="232502"/>
                  </a:cubicBezTo>
                  <a:cubicBezTo>
                    <a:pt x="416396" y="237917"/>
                    <a:pt x="423615" y="253437"/>
                    <a:pt x="424156" y="275636"/>
                  </a:cubicBezTo>
                  <a:cubicBezTo>
                    <a:pt x="425781" y="337177"/>
                    <a:pt x="418201" y="397997"/>
                    <a:pt x="410802" y="458816"/>
                  </a:cubicBezTo>
                  <a:cubicBezTo>
                    <a:pt x="409719" y="468201"/>
                    <a:pt x="401417" y="492565"/>
                    <a:pt x="392574" y="496355"/>
                  </a:cubicBezTo>
                  <a:cubicBezTo>
                    <a:pt x="380301" y="501589"/>
                    <a:pt x="189541" y="499603"/>
                    <a:pt x="156514" y="498160"/>
                  </a:cubicBezTo>
                  <a:cubicBezTo>
                    <a:pt x="133414" y="497077"/>
                    <a:pt x="125472" y="489316"/>
                    <a:pt x="122404" y="465855"/>
                  </a:cubicBezTo>
                  <a:cubicBezTo>
                    <a:pt x="121502" y="459177"/>
                    <a:pt x="120780" y="450515"/>
                    <a:pt x="119697" y="436979"/>
                  </a:cubicBezTo>
                  <a:cubicBezTo>
                    <a:pt x="108508" y="453583"/>
                    <a:pt x="90100" y="483902"/>
                    <a:pt x="79813" y="499964"/>
                  </a:cubicBezTo>
                  <a:cubicBezTo>
                    <a:pt x="72233" y="511876"/>
                    <a:pt x="69706" y="515124"/>
                    <a:pt x="78188" y="531547"/>
                  </a:cubicBezTo>
                  <a:cubicBezTo>
                    <a:pt x="85227" y="545263"/>
                    <a:pt x="81076" y="563311"/>
                    <a:pt x="72594" y="577749"/>
                  </a:cubicBezTo>
                  <a:cubicBezTo>
                    <a:pt x="65375" y="590021"/>
                    <a:pt x="58156" y="603015"/>
                    <a:pt x="48049" y="612580"/>
                  </a:cubicBezTo>
                  <a:cubicBezTo>
                    <a:pt x="34153" y="625574"/>
                    <a:pt x="30904" y="640012"/>
                    <a:pt x="31807" y="657879"/>
                  </a:cubicBezTo>
                  <a:cubicBezTo>
                    <a:pt x="36679" y="747574"/>
                    <a:pt x="41733" y="837270"/>
                    <a:pt x="49674" y="926785"/>
                  </a:cubicBezTo>
                  <a:cubicBezTo>
                    <a:pt x="49854" y="928048"/>
                    <a:pt x="49854" y="929492"/>
                    <a:pt x="50034" y="930755"/>
                  </a:cubicBezTo>
                  <a:cubicBezTo>
                    <a:pt x="56171" y="933282"/>
                    <a:pt x="62668" y="935447"/>
                    <a:pt x="69345" y="937252"/>
                  </a:cubicBezTo>
                  <a:cubicBezTo>
                    <a:pt x="92807" y="942847"/>
                    <a:pt x="117351" y="944291"/>
                    <a:pt x="141174" y="946276"/>
                  </a:cubicBezTo>
                  <a:close/>
                  <a:moveTo>
                    <a:pt x="481547" y="389695"/>
                  </a:moveTo>
                  <a:cubicBezTo>
                    <a:pt x="482269" y="382476"/>
                    <a:pt x="488585" y="383017"/>
                    <a:pt x="493639" y="383559"/>
                  </a:cubicBezTo>
                  <a:cubicBezTo>
                    <a:pt x="520710" y="386086"/>
                    <a:pt x="547781" y="388612"/>
                    <a:pt x="579003" y="391680"/>
                  </a:cubicBezTo>
                  <a:cubicBezTo>
                    <a:pt x="562941" y="402328"/>
                    <a:pt x="549586" y="405216"/>
                    <a:pt x="534065" y="402328"/>
                  </a:cubicBezTo>
                  <a:cubicBezTo>
                    <a:pt x="520349" y="399802"/>
                    <a:pt x="506092" y="400343"/>
                    <a:pt x="492015" y="398899"/>
                  </a:cubicBezTo>
                  <a:cubicBezTo>
                    <a:pt x="487142" y="398358"/>
                    <a:pt x="480825" y="396733"/>
                    <a:pt x="481547" y="389695"/>
                  </a:cubicBezTo>
                  <a:close/>
                  <a:moveTo>
                    <a:pt x="506633" y="823734"/>
                  </a:moveTo>
                  <a:cubicBezTo>
                    <a:pt x="502121" y="823734"/>
                    <a:pt x="497609" y="821930"/>
                    <a:pt x="497970" y="816335"/>
                  </a:cubicBezTo>
                  <a:cubicBezTo>
                    <a:pt x="498151" y="814711"/>
                    <a:pt x="501580" y="812004"/>
                    <a:pt x="503565" y="812004"/>
                  </a:cubicBezTo>
                  <a:cubicBezTo>
                    <a:pt x="533163" y="810560"/>
                    <a:pt x="562580" y="804063"/>
                    <a:pt x="592178" y="811642"/>
                  </a:cubicBezTo>
                  <a:cubicBezTo>
                    <a:pt x="564204" y="821749"/>
                    <a:pt x="535509" y="824276"/>
                    <a:pt x="506633" y="823734"/>
                  </a:cubicBezTo>
                  <a:close/>
                  <a:moveTo>
                    <a:pt x="685482" y="711299"/>
                  </a:moveTo>
                  <a:cubicBezTo>
                    <a:pt x="691077" y="711660"/>
                    <a:pt x="700101" y="708412"/>
                    <a:pt x="700462" y="717074"/>
                  </a:cubicBezTo>
                  <a:cubicBezTo>
                    <a:pt x="700823" y="725557"/>
                    <a:pt x="692160" y="727903"/>
                    <a:pt x="684941" y="727722"/>
                  </a:cubicBezTo>
                  <a:cubicBezTo>
                    <a:pt x="669059" y="727542"/>
                    <a:pt x="652816" y="727903"/>
                    <a:pt x="637115" y="725557"/>
                  </a:cubicBezTo>
                  <a:cubicBezTo>
                    <a:pt x="624663" y="723752"/>
                    <a:pt x="612571" y="723752"/>
                    <a:pt x="600118" y="724654"/>
                  </a:cubicBezTo>
                  <a:cubicBezTo>
                    <a:pt x="564746" y="727361"/>
                    <a:pt x="529192" y="727542"/>
                    <a:pt x="494000" y="722488"/>
                  </a:cubicBezTo>
                  <a:cubicBezTo>
                    <a:pt x="488947" y="721767"/>
                    <a:pt x="482269" y="722488"/>
                    <a:pt x="483533" y="714367"/>
                  </a:cubicBezTo>
                  <a:cubicBezTo>
                    <a:pt x="484435" y="708953"/>
                    <a:pt x="489488" y="708592"/>
                    <a:pt x="494000" y="708772"/>
                  </a:cubicBezTo>
                  <a:cubicBezTo>
                    <a:pt x="517100" y="709675"/>
                    <a:pt x="540020" y="711480"/>
                    <a:pt x="563302" y="710397"/>
                  </a:cubicBezTo>
                  <a:cubicBezTo>
                    <a:pt x="603908" y="708231"/>
                    <a:pt x="644695" y="708772"/>
                    <a:pt x="685482" y="711299"/>
                  </a:cubicBezTo>
                  <a:close/>
                  <a:moveTo>
                    <a:pt x="465485" y="309204"/>
                  </a:moveTo>
                  <a:cubicBezTo>
                    <a:pt x="465846" y="307038"/>
                    <a:pt x="467651" y="303970"/>
                    <a:pt x="469636" y="303248"/>
                  </a:cubicBezTo>
                  <a:cubicBezTo>
                    <a:pt x="473606" y="301804"/>
                    <a:pt x="478299" y="300541"/>
                    <a:pt x="482449" y="301082"/>
                  </a:cubicBezTo>
                  <a:cubicBezTo>
                    <a:pt x="541103" y="307760"/>
                    <a:pt x="599757" y="299639"/>
                    <a:pt x="658411" y="302887"/>
                  </a:cubicBezTo>
                  <a:cubicBezTo>
                    <a:pt x="664547" y="303248"/>
                    <a:pt x="670503" y="304692"/>
                    <a:pt x="677903" y="305775"/>
                  </a:cubicBezTo>
                  <a:cubicBezTo>
                    <a:pt x="674654" y="317325"/>
                    <a:pt x="667435" y="316062"/>
                    <a:pt x="661660" y="316242"/>
                  </a:cubicBezTo>
                  <a:cubicBezTo>
                    <a:pt x="601201" y="318408"/>
                    <a:pt x="540743" y="318047"/>
                    <a:pt x="480284" y="316603"/>
                  </a:cubicBezTo>
                  <a:cubicBezTo>
                    <a:pt x="476855" y="316603"/>
                    <a:pt x="473245" y="315701"/>
                    <a:pt x="469816" y="314979"/>
                  </a:cubicBezTo>
                  <a:cubicBezTo>
                    <a:pt x="466748" y="314437"/>
                    <a:pt x="465124" y="311730"/>
                    <a:pt x="465485" y="309204"/>
                  </a:cubicBezTo>
                  <a:close/>
                  <a:moveTo>
                    <a:pt x="133414" y="679897"/>
                  </a:moveTo>
                  <a:cubicBezTo>
                    <a:pt x="135579" y="652465"/>
                    <a:pt x="151822" y="639110"/>
                    <a:pt x="178893" y="639651"/>
                  </a:cubicBezTo>
                  <a:cubicBezTo>
                    <a:pt x="217875" y="640554"/>
                    <a:pt x="256857" y="640373"/>
                    <a:pt x="295840" y="641275"/>
                  </a:cubicBezTo>
                  <a:cubicBezTo>
                    <a:pt x="325979" y="641997"/>
                    <a:pt x="365322" y="638749"/>
                    <a:pt x="394017" y="649397"/>
                  </a:cubicBezTo>
                  <a:cubicBezTo>
                    <a:pt x="424879" y="660766"/>
                    <a:pt x="423074" y="675565"/>
                    <a:pt x="423074" y="708772"/>
                  </a:cubicBezTo>
                  <a:cubicBezTo>
                    <a:pt x="423074" y="730068"/>
                    <a:pt x="423074" y="751364"/>
                    <a:pt x="423074" y="773563"/>
                  </a:cubicBezTo>
                  <a:cubicBezTo>
                    <a:pt x="424879" y="799551"/>
                    <a:pt x="423796" y="826080"/>
                    <a:pt x="421630" y="852610"/>
                  </a:cubicBezTo>
                  <a:cubicBezTo>
                    <a:pt x="419103" y="882388"/>
                    <a:pt x="411704" y="887802"/>
                    <a:pt x="382647" y="892314"/>
                  </a:cubicBezTo>
                  <a:cubicBezTo>
                    <a:pt x="320565" y="902240"/>
                    <a:pt x="258662" y="892675"/>
                    <a:pt x="196760" y="891412"/>
                  </a:cubicBezTo>
                  <a:cubicBezTo>
                    <a:pt x="170411" y="890870"/>
                    <a:pt x="154348" y="883471"/>
                    <a:pt x="152544" y="857844"/>
                  </a:cubicBezTo>
                  <a:cubicBezTo>
                    <a:pt x="149115" y="811642"/>
                    <a:pt x="145866" y="767246"/>
                    <a:pt x="137203" y="721947"/>
                  </a:cubicBezTo>
                  <a:cubicBezTo>
                    <a:pt x="134496" y="708051"/>
                    <a:pt x="132331" y="693974"/>
                    <a:pt x="133414" y="679897"/>
                  </a:cubicBezTo>
                  <a:close/>
                </a:path>
              </a:pathLst>
            </a:custGeom>
            <a:solidFill>
              <a:srgbClr val="FFFFFF"/>
            </a:solidFill>
            <a:ln w="1804" cap="flat">
              <a:noFill/>
              <a:prstDash val="solid"/>
              <a:miter/>
            </a:ln>
          </p:spPr>
          <p:txBody>
            <a:bodyPr rtlCol="0" anchor="ctr"/>
            <a:lstStyle/>
            <a:p>
              <a:endParaRPr lang="en-US"/>
            </a:p>
          </p:txBody>
        </p:sp>
        <p:sp>
          <p:nvSpPr>
            <p:cNvPr id="16" name="Freeform 840">
              <a:extLst>
                <a:ext uri="{FF2B5EF4-FFF2-40B4-BE49-F238E27FC236}">
                  <a16:creationId xmlns:a16="http://schemas.microsoft.com/office/drawing/2014/main" id="{BD224F62-D75F-7E2F-E964-71E9B94C8097}"/>
                </a:ext>
              </a:extLst>
            </p:cNvPr>
            <p:cNvSpPr/>
            <p:nvPr/>
          </p:nvSpPr>
          <p:spPr>
            <a:xfrm>
              <a:off x="7691747" y="2485122"/>
              <a:ext cx="180" cy="4331"/>
            </a:xfrm>
            <a:custGeom>
              <a:avLst/>
              <a:gdLst>
                <a:gd name="connsiteX0" fmla="*/ 181 w 180"/>
                <a:gd name="connsiteY0" fmla="*/ 0 h 4331"/>
                <a:gd name="connsiteX1" fmla="*/ 0 w 180"/>
                <a:gd name="connsiteY1" fmla="*/ 4331 h 4331"/>
                <a:gd name="connsiteX2" fmla="*/ 181 w 180"/>
                <a:gd name="connsiteY2" fmla="*/ 0 h 4331"/>
              </a:gdLst>
              <a:ahLst/>
              <a:cxnLst>
                <a:cxn ang="0">
                  <a:pos x="connsiteX0" y="connsiteY0"/>
                </a:cxn>
                <a:cxn ang="0">
                  <a:pos x="connsiteX1" y="connsiteY1"/>
                </a:cxn>
                <a:cxn ang="0">
                  <a:pos x="connsiteX2" y="connsiteY2"/>
                </a:cxn>
              </a:cxnLst>
              <a:rect l="l" t="t" r="r" b="b"/>
              <a:pathLst>
                <a:path w="180" h="4331">
                  <a:moveTo>
                    <a:pt x="181" y="0"/>
                  </a:moveTo>
                  <a:cubicBezTo>
                    <a:pt x="181" y="1444"/>
                    <a:pt x="181" y="2888"/>
                    <a:pt x="0" y="4331"/>
                  </a:cubicBezTo>
                  <a:cubicBezTo>
                    <a:pt x="181" y="2888"/>
                    <a:pt x="181" y="1444"/>
                    <a:pt x="181" y="0"/>
                  </a:cubicBezTo>
                  <a:close/>
                </a:path>
              </a:pathLst>
            </a:custGeom>
            <a:solidFill>
              <a:srgbClr val="FFFFFF"/>
            </a:solidFill>
            <a:ln w="1804" cap="flat">
              <a:noFill/>
              <a:prstDash val="solid"/>
              <a:miter/>
            </a:ln>
          </p:spPr>
          <p:txBody>
            <a:bodyPr rtlCol="0" anchor="ctr"/>
            <a:lstStyle/>
            <a:p>
              <a:endParaRPr lang="en-US"/>
            </a:p>
          </p:txBody>
        </p:sp>
        <p:sp>
          <p:nvSpPr>
            <p:cNvPr id="17" name="Freeform 841">
              <a:extLst>
                <a:ext uri="{FF2B5EF4-FFF2-40B4-BE49-F238E27FC236}">
                  <a16:creationId xmlns:a16="http://schemas.microsoft.com/office/drawing/2014/main" id="{6F854091-FCEA-65D5-01E0-F22C854B91AE}"/>
                </a:ext>
              </a:extLst>
            </p:cNvPr>
            <p:cNvSpPr/>
            <p:nvPr/>
          </p:nvSpPr>
          <p:spPr>
            <a:xfrm>
              <a:off x="7691206" y="2495409"/>
              <a:ext cx="361" cy="4692"/>
            </a:xfrm>
            <a:custGeom>
              <a:avLst/>
              <a:gdLst>
                <a:gd name="connsiteX0" fmla="*/ 361 w 361"/>
                <a:gd name="connsiteY0" fmla="*/ 0 h 4692"/>
                <a:gd name="connsiteX1" fmla="*/ 0 w 361"/>
                <a:gd name="connsiteY1" fmla="*/ 4692 h 4692"/>
                <a:gd name="connsiteX2" fmla="*/ 361 w 361"/>
                <a:gd name="connsiteY2" fmla="*/ 0 h 4692"/>
              </a:gdLst>
              <a:ahLst/>
              <a:cxnLst>
                <a:cxn ang="0">
                  <a:pos x="connsiteX0" y="connsiteY0"/>
                </a:cxn>
                <a:cxn ang="0">
                  <a:pos x="connsiteX1" y="connsiteY1"/>
                </a:cxn>
                <a:cxn ang="0">
                  <a:pos x="connsiteX2" y="connsiteY2"/>
                </a:cxn>
              </a:cxnLst>
              <a:rect l="l" t="t" r="r" b="b"/>
              <a:pathLst>
                <a:path w="361" h="4692">
                  <a:moveTo>
                    <a:pt x="361" y="0"/>
                  </a:moveTo>
                  <a:cubicBezTo>
                    <a:pt x="181" y="1624"/>
                    <a:pt x="181" y="3068"/>
                    <a:pt x="0" y="4692"/>
                  </a:cubicBezTo>
                  <a:cubicBezTo>
                    <a:pt x="0" y="3068"/>
                    <a:pt x="181" y="1444"/>
                    <a:pt x="361" y="0"/>
                  </a:cubicBezTo>
                  <a:close/>
                </a:path>
              </a:pathLst>
            </a:custGeom>
            <a:solidFill>
              <a:srgbClr val="FFFFFF"/>
            </a:solidFill>
            <a:ln w="1804" cap="flat">
              <a:noFill/>
              <a:prstDash val="solid"/>
              <a:miter/>
            </a:ln>
          </p:spPr>
          <p:txBody>
            <a:bodyPr rtlCol="0" anchor="ctr"/>
            <a:lstStyle/>
            <a:p>
              <a:endParaRPr lang="en-US"/>
            </a:p>
          </p:txBody>
        </p:sp>
        <p:sp>
          <p:nvSpPr>
            <p:cNvPr id="18" name="Freeform 842">
              <a:extLst>
                <a:ext uri="{FF2B5EF4-FFF2-40B4-BE49-F238E27FC236}">
                  <a16:creationId xmlns:a16="http://schemas.microsoft.com/office/drawing/2014/main" id="{02C42BF7-F1E5-3BD5-E038-7769D3C4B830}"/>
                </a:ext>
              </a:extLst>
            </p:cNvPr>
            <p:cNvSpPr/>
            <p:nvPr/>
          </p:nvSpPr>
          <p:spPr>
            <a:xfrm>
              <a:off x="6982305" y="2825495"/>
              <a:ext cx="180" cy="1263"/>
            </a:xfrm>
            <a:custGeom>
              <a:avLst/>
              <a:gdLst>
                <a:gd name="connsiteX0" fmla="*/ 180 w 180"/>
                <a:gd name="connsiteY0" fmla="*/ 1263 h 1263"/>
                <a:gd name="connsiteX1" fmla="*/ 0 w 180"/>
                <a:gd name="connsiteY1" fmla="*/ 0 h 1263"/>
                <a:gd name="connsiteX2" fmla="*/ 180 w 180"/>
                <a:gd name="connsiteY2" fmla="*/ 1263 h 1263"/>
              </a:gdLst>
              <a:ahLst/>
              <a:cxnLst>
                <a:cxn ang="0">
                  <a:pos x="connsiteX0" y="connsiteY0"/>
                </a:cxn>
                <a:cxn ang="0">
                  <a:pos x="connsiteX1" y="connsiteY1"/>
                </a:cxn>
                <a:cxn ang="0">
                  <a:pos x="connsiteX2" y="connsiteY2"/>
                </a:cxn>
              </a:cxnLst>
              <a:rect l="l" t="t" r="r" b="b"/>
              <a:pathLst>
                <a:path w="180" h="1263">
                  <a:moveTo>
                    <a:pt x="180" y="1263"/>
                  </a:moveTo>
                  <a:cubicBezTo>
                    <a:pt x="180" y="902"/>
                    <a:pt x="180" y="361"/>
                    <a:pt x="0" y="0"/>
                  </a:cubicBezTo>
                  <a:cubicBezTo>
                    <a:pt x="180" y="361"/>
                    <a:pt x="180" y="722"/>
                    <a:pt x="180" y="1263"/>
                  </a:cubicBezTo>
                  <a:close/>
                </a:path>
              </a:pathLst>
            </a:custGeom>
            <a:solidFill>
              <a:srgbClr val="FFFFFF"/>
            </a:solidFill>
            <a:ln w="1804" cap="flat">
              <a:noFill/>
              <a:prstDash val="solid"/>
              <a:miter/>
            </a:ln>
          </p:spPr>
          <p:txBody>
            <a:bodyPr rtlCol="0" anchor="ctr"/>
            <a:lstStyle/>
            <a:p>
              <a:endParaRPr lang="en-US"/>
            </a:p>
          </p:txBody>
        </p:sp>
        <p:sp>
          <p:nvSpPr>
            <p:cNvPr id="19" name="Freeform 843">
              <a:extLst>
                <a:ext uri="{FF2B5EF4-FFF2-40B4-BE49-F238E27FC236}">
                  <a16:creationId xmlns:a16="http://schemas.microsoft.com/office/drawing/2014/main" id="{749C1064-65AB-D386-9A28-9ED08BE48747}"/>
                </a:ext>
              </a:extLst>
            </p:cNvPr>
            <p:cNvSpPr/>
            <p:nvPr/>
          </p:nvSpPr>
          <p:spPr>
            <a:xfrm>
              <a:off x="7679836" y="2433868"/>
              <a:ext cx="5955" cy="12813"/>
            </a:xfrm>
            <a:custGeom>
              <a:avLst/>
              <a:gdLst>
                <a:gd name="connsiteX0" fmla="*/ 0 w 5955"/>
                <a:gd name="connsiteY0" fmla="*/ 0 h 12813"/>
                <a:gd name="connsiteX1" fmla="*/ 5955 w 5955"/>
                <a:gd name="connsiteY1" fmla="*/ 12814 h 12813"/>
                <a:gd name="connsiteX2" fmla="*/ 0 w 5955"/>
                <a:gd name="connsiteY2" fmla="*/ 0 h 12813"/>
              </a:gdLst>
              <a:ahLst/>
              <a:cxnLst>
                <a:cxn ang="0">
                  <a:pos x="connsiteX0" y="connsiteY0"/>
                </a:cxn>
                <a:cxn ang="0">
                  <a:pos x="connsiteX1" y="connsiteY1"/>
                </a:cxn>
                <a:cxn ang="0">
                  <a:pos x="connsiteX2" y="connsiteY2"/>
                </a:cxn>
              </a:cxnLst>
              <a:rect l="l" t="t" r="r" b="b"/>
              <a:pathLst>
                <a:path w="5955" h="12813">
                  <a:moveTo>
                    <a:pt x="0" y="0"/>
                  </a:moveTo>
                  <a:cubicBezTo>
                    <a:pt x="2346" y="4151"/>
                    <a:pt x="4331" y="8482"/>
                    <a:pt x="5955" y="12814"/>
                  </a:cubicBezTo>
                  <a:cubicBezTo>
                    <a:pt x="4331" y="8663"/>
                    <a:pt x="2346" y="4331"/>
                    <a:pt x="0" y="0"/>
                  </a:cubicBezTo>
                  <a:close/>
                </a:path>
              </a:pathLst>
            </a:custGeom>
            <a:solidFill>
              <a:srgbClr val="FFFFFF"/>
            </a:solidFill>
            <a:ln w="1804" cap="flat">
              <a:noFill/>
              <a:prstDash val="solid"/>
              <a:miter/>
            </a:ln>
          </p:spPr>
          <p:txBody>
            <a:bodyPr rtlCol="0" anchor="ctr"/>
            <a:lstStyle/>
            <a:p>
              <a:endParaRPr lang="en-US"/>
            </a:p>
          </p:txBody>
        </p:sp>
        <p:sp>
          <p:nvSpPr>
            <p:cNvPr id="20" name="Freeform 844">
              <a:extLst>
                <a:ext uri="{FF2B5EF4-FFF2-40B4-BE49-F238E27FC236}">
                  <a16:creationId xmlns:a16="http://schemas.microsoft.com/office/drawing/2014/main" id="{BB94659C-5C9D-876F-BFD8-053AD32D8542}"/>
                </a:ext>
              </a:extLst>
            </p:cNvPr>
            <p:cNvSpPr/>
            <p:nvPr/>
          </p:nvSpPr>
          <p:spPr>
            <a:xfrm>
              <a:off x="6983930" y="2842460"/>
              <a:ext cx="360" cy="2887"/>
            </a:xfrm>
            <a:custGeom>
              <a:avLst/>
              <a:gdLst>
                <a:gd name="connsiteX0" fmla="*/ 361 w 360"/>
                <a:gd name="connsiteY0" fmla="*/ 2888 h 2887"/>
                <a:gd name="connsiteX1" fmla="*/ 0 w 360"/>
                <a:gd name="connsiteY1" fmla="*/ 0 h 2887"/>
                <a:gd name="connsiteX2" fmla="*/ 361 w 360"/>
                <a:gd name="connsiteY2" fmla="*/ 2888 h 2887"/>
              </a:gdLst>
              <a:ahLst/>
              <a:cxnLst>
                <a:cxn ang="0">
                  <a:pos x="connsiteX0" y="connsiteY0"/>
                </a:cxn>
                <a:cxn ang="0">
                  <a:pos x="connsiteX1" y="connsiteY1"/>
                </a:cxn>
                <a:cxn ang="0">
                  <a:pos x="connsiteX2" y="connsiteY2"/>
                </a:cxn>
              </a:cxnLst>
              <a:rect l="l" t="t" r="r" b="b"/>
              <a:pathLst>
                <a:path w="360" h="2887">
                  <a:moveTo>
                    <a:pt x="361" y="2888"/>
                  </a:moveTo>
                  <a:cubicBezTo>
                    <a:pt x="181" y="1985"/>
                    <a:pt x="181" y="902"/>
                    <a:pt x="0" y="0"/>
                  </a:cubicBezTo>
                  <a:cubicBezTo>
                    <a:pt x="181" y="1083"/>
                    <a:pt x="361" y="1985"/>
                    <a:pt x="361" y="2888"/>
                  </a:cubicBezTo>
                  <a:close/>
                </a:path>
              </a:pathLst>
            </a:custGeom>
            <a:solidFill>
              <a:srgbClr val="FFFFFF"/>
            </a:solidFill>
            <a:ln w="1804" cap="flat">
              <a:noFill/>
              <a:prstDash val="solid"/>
              <a:miter/>
            </a:ln>
          </p:spPr>
          <p:txBody>
            <a:bodyPr rtlCol="0" anchor="ctr"/>
            <a:lstStyle/>
            <a:p>
              <a:endParaRPr lang="en-US"/>
            </a:p>
          </p:txBody>
        </p:sp>
        <p:sp>
          <p:nvSpPr>
            <p:cNvPr id="21" name="Freeform 845">
              <a:extLst>
                <a:ext uri="{FF2B5EF4-FFF2-40B4-BE49-F238E27FC236}">
                  <a16:creationId xmlns:a16="http://schemas.microsoft.com/office/drawing/2014/main" id="{45525FEF-63D7-7D2A-FFE8-B9B4E03C34DA}"/>
                </a:ext>
              </a:extLst>
            </p:cNvPr>
            <p:cNvSpPr/>
            <p:nvPr/>
          </p:nvSpPr>
          <p:spPr>
            <a:xfrm>
              <a:off x="6985013" y="2851845"/>
              <a:ext cx="360" cy="2707"/>
            </a:xfrm>
            <a:custGeom>
              <a:avLst/>
              <a:gdLst>
                <a:gd name="connsiteX0" fmla="*/ 361 w 360"/>
                <a:gd name="connsiteY0" fmla="*/ 2707 h 2707"/>
                <a:gd name="connsiteX1" fmla="*/ 0 w 360"/>
                <a:gd name="connsiteY1" fmla="*/ 0 h 2707"/>
                <a:gd name="connsiteX2" fmla="*/ 361 w 360"/>
                <a:gd name="connsiteY2" fmla="*/ 2707 h 2707"/>
              </a:gdLst>
              <a:ahLst/>
              <a:cxnLst>
                <a:cxn ang="0">
                  <a:pos x="connsiteX0" y="connsiteY0"/>
                </a:cxn>
                <a:cxn ang="0">
                  <a:pos x="connsiteX1" y="connsiteY1"/>
                </a:cxn>
                <a:cxn ang="0">
                  <a:pos x="connsiteX2" y="connsiteY2"/>
                </a:cxn>
              </a:cxnLst>
              <a:rect l="l" t="t" r="r" b="b"/>
              <a:pathLst>
                <a:path w="360" h="2707">
                  <a:moveTo>
                    <a:pt x="361" y="2707"/>
                  </a:moveTo>
                  <a:cubicBezTo>
                    <a:pt x="180" y="1805"/>
                    <a:pt x="180" y="902"/>
                    <a:pt x="0" y="0"/>
                  </a:cubicBezTo>
                  <a:cubicBezTo>
                    <a:pt x="180" y="902"/>
                    <a:pt x="180" y="1805"/>
                    <a:pt x="361" y="2707"/>
                  </a:cubicBezTo>
                  <a:close/>
                </a:path>
              </a:pathLst>
            </a:custGeom>
            <a:solidFill>
              <a:srgbClr val="FFFFFF"/>
            </a:solidFill>
            <a:ln w="1804" cap="flat">
              <a:noFill/>
              <a:prstDash val="solid"/>
              <a:miter/>
            </a:ln>
          </p:spPr>
          <p:txBody>
            <a:bodyPr rtlCol="0" anchor="ctr"/>
            <a:lstStyle/>
            <a:p>
              <a:endParaRPr lang="en-US"/>
            </a:p>
          </p:txBody>
        </p:sp>
        <p:sp>
          <p:nvSpPr>
            <p:cNvPr id="22" name="Freeform 846">
              <a:extLst>
                <a:ext uri="{FF2B5EF4-FFF2-40B4-BE49-F238E27FC236}">
                  <a16:creationId xmlns:a16="http://schemas.microsoft.com/office/drawing/2014/main" id="{9CB4667C-DE68-FE1B-3540-9C79E40E77E6}"/>
                </a:ext>
              </a:extLst>
            </p:cNvPr>
            <p:cNvSpPr/>
            <p:nvPr/>
          </p:nvSpPr>
          <p:spPr>
            <a:xfrm>
              <a:off x="7699869" y="1884506"/>
              <a:ext cx="8482" cy="721"/>
            </a:xfrm>
            <a:custGeom>
              <a:avLst/>
              <a:gdLst>
                <a:gd name="connsiteX0" fmla="*/ 0 w 8482"/>
                <a:gd name="connsiteY0" fmla="*/ 0 h 721"/>
                <a:gd name="connsiteX1" fmla="*/ 8482 w 8482"/>
                <a:gd name="connsiteY1" fmla="*/ 722 h 721"/>
                <a:gd name="connsiteX2" fmla="*/ 0 w 8482"/>
                <a:gd name="connsiteY2" fmla="*/ 0 h 721"/>
              </a:gdLst>
              <a:ahLst/>
              <a:cxnLst>
                <a:cxn ang="0">
                  <a:pos x="connsiteX0" y="connsiteY0"/>
                </a:cxn>
                <a:cxn ang="0">
                  <a:pos x="connsiteX1" y="connsiteY1"/>
                </a:cxn>
                <a:cxn ang="0">
                  <a:pos x="connsiteX2" y="connsiteY2"/>
                </a:cxn>
              </a:cxnLst>
              <a:rect l="l" t="t" r="r" b="b"/>
              <a:pathLst>
                <a:path w="8482" h="721">
                  <a:moveTo>
                    <a:pt x="0" y="0"/>
                  </a:moveTo>
                  <a:cubicBezTo>
                    <a:pt x="2888" y="181"/>
                    <a:pt x="5595" y="361"/>
                    <a:pt x="8482" y="722"/>
                  </a:cubicBezTo>
                  <a:cubicBezTo>
                    <a:pt x="5595" y="361"/>
                    <a:pt x="2707" y="181"/>
                    <a:pt x="0" y="0"/>
                  </a:cubicBezTo>
                  <a:close/>
                </a:path>
              </a:pathLst>
            </a:custGeom>
            <a:solidFill>
              <a:srgbClr val="FFFFFF"/>
            </a:solidFill>
            <a:ln w="1804" cap="flat">
              <a:noFill/>
              <a:prstDash val="solid"/>
              <a:miter/>
            </a:ln>
          </p:spPr>
          <p:txBody>
            <a:bodyPr rtlCol="0" anchor="ctr"/>
            <a:lstStyle/>
            <a:p>
              <a:endParaRPr lang="en-US"/>
            </a:p>
          </p:txBody>
        </p:sp>
        <p:sp>
          <p:nvSpPr>
            <p:cNvPr id="23" name="Freeform 847">
              <a:extLst>
                <a:ext uri="{FF2B5EF4-FFF2-40B4-BE49-F238E27FC236}">
                  <a16:creationId xmlns:a16="http://schemas.microsoft.com/office/drawing/2014/main" id="{E40F9703-2B1B-9D41-F50A-1A9D740A75A9}"/>
                </a:ext>
              </a:extLst>
            </p:cNvPr>
            <p:cNvSpPr/>
            <p:nvPr/>
          </p:nvSpPr>
          <p:spPr>
            <a:xfrm>
              <a:off x="6983208" y="2833797"/>
              <a:ext cx="180" cy="2346"/>
            </a:xfrm>
            <a:custGeom>
              <a:avLst/>
              <a:gdLst>
                <a:gd name="connsiteX0" fmla="*/ 180 w 180"/>
                <a:gd name="connsiteY0" fmla="*/ 2346 h 2346"/>
                <a:gd name="connsiteX1" fmla="*/ 0 w 180"/>
                <a:gd name="connsiteY1" fmla="*/ 0 h 2346"/>
                <a:gd name="connsiteX2" fmla="*/ 180 w 180"/>
                <a:gd name="connsiteY2" fmla="*/ 2346 h 2346"/>
              </a:gdLst>
              <a:ahLst/>
              <a:cxnLst>
                <a:cxn ang="0">
                  <a:pos x="connsiteX0" y="connsiteY0"/>
                </a:cxn>
                <a:cxn ang="0">
                  <a:pos x="connsiteX1" y="connsiteY1"/>
                </a:cxn>
                <a:cxn ang="0">
                  <a:pos x="connsiteX2" y="connsiteY2"/>
                </a:cxn>
              </a:cxnLst>
              <a:rect l="l" t="t" r="r" b="b"/>
              <a:pathLst>
                <a:path w="180" h="2346">
                  <a:moveTo>
                    <a:pt x="180" y="2346"/>
                  </a:moveTo>
                  <a:cubicBezTo>
                    <a:pt x="180" y="1624"/>
                    <a:pt x="0" y="722"/>
                    <a:pt x="0" y="0"/>
                  </a:cubicBezTo>
                  <a:cubicBezTo>
                    <a:pt x="0" y="722"/>
                    <a:pt x="180" y="1624"/>
                    <a:pt x="180" y="2346"/>
                  </a:cubicBezTo>
                  <a:close/>
                </a:path>
              </a:pathLst>
            </a:custGeom>
            <a:solidFill>
              <a:srgbClr val="FFFFFF"/>
            </a:solidFill>
            <a:ln w="1804" cap="flat">
              <a:noFill/>
              <a:prstDash val="solid"/>
              <a:miter/>
            </a:ln>
          </p:spPr>
          <p:txBody>
            <a:bodyPr rtlCol="0" anchor="ctr"/>
            <a:lstStyle/>
            <a:p>
              <a:endParaRPr lang="en-US"/>
            </a:p>
          </p:txBody>
        </p:sp>
        <p:sp>
          <p:nvSpPr>
            <p:cNvPr id="24" name="Freeform 848">
              <a:extLst>
                <a:ext uri="{FF2B5EF4-FFF2-40B4-BE49-F238E27FC236}">
                  <a16:creationId xmlns:a16="http://schemas.microsoft.com/office/drawing/2014/main" id="{51553302-E0F0-5042-4102-8B244A5E70BA}"/>
                </a:ext>
              </a:extLst>
            </p:cNvPr>
            <p:cNvSpPr/>
            <p:nvPr/>
          </p:nvSpPr>
          <p:spPr>
            <a:xfrm>
              <a:off x="7677309" y="2429717"/>
              <a:ext cx="2526" cy="3970"/>
            </a:xfrm>
            <a:custGeom>
              <a:avLst/>
              <a:gdLst>
                <a:gd name="connsiteX0" fmla="*/ 0 w 2526"/>
                <a:gd name="connsiteY0" fmla="*/ 0 h 3970"/>
                <a:gd name="connsiteX1" fmla="*/ 2527 w 2526"/>
                <a:gd name="connsiteY1" fmla="*/ 3970 h 3970"/>
                <a:gd name="connsiteX2" fmla="*/ 0 w 2526"/>
                <a:gd name="connsiteY2" fmla="*/ 0 h 3970"/>
              </a:gdLst>
              <a:ahLst/>
              <a:cxnLst>
                <a:cxn ang="0">
                  <a:pos x="connsiteX0" y="connsiteY0"/>
                </a:cxn>
                <a:cxn ang="0">
                  <a:pos x="connsiteX1" y="connsiteY1"/>
                </a:cxn>
                <a:cxn ang="0">
                  <a:pos x="connsiteX2" y="connsiteY2"/>
                </a:cxn>
              </a:cxnLst>
              <a:rect l="l" t="t" r="r" b="b"/>
              <a:pathLst>
                <a:path w="2526" h="3970">
                  <a:moveTo>
                    <a:pt x="0" y="0"/>
                  </a:moveTo>
                  <a:cubicBezTo>
                    <a:pt x="902" y="1263"/>
                    <a:pt x="1625" y="2707"/>
                    <a:pt x="2527" y="3970"/>
                  </a:cubicBezTo>
                  <a:cubicBezTo>
                    <a:pt x="1625" y="2526"/>
                    <a:pt x="722" y="1263"/>
                    <a:pt x="0" y="0"/>
                  </a:cubicBezTo>
                  <a:close/>
                </a:path>
              </a:pathLst>
            </a:custGeom>
            <a:solidFill>
              <a:srgbClr val="FFFFFF"/>
            </a:solidFill>
            <a:ln w="1804" cap="flat">
              <a:noFill/>
              <a:prstDash val="solid"/>
              <a:miter/>
            </a:ln>
          </p:spPr>
          <p:txBody>
            <a:bodyPr rtlCol="0" anchor="ctr"/>
            <a:lstStyle/>
            <a:p>
              <a:endParaRPr lang="en-US"/>
            </a:p>
          </p:txBody>
        </p:sp>
        <p:sp>
          <p:nvSpPr>
            <p:cNvPr id="25" name="Freeform 849">
              <a:extLst>
                <a:ext uri="{FF2B5EF4-FFF2-40B4-BE49-F238E27FC236}">
                  <a16:creationId xmlns:a16="http://schemas.microsoft.com/office/drawing/2014/main" id="{23EDD48C-6407-E34D-DB2C-662CC0EF12B2}"/>
                </a:ext>
              </a:extLst>
            </p:cNvPr>
            <p:cNvSpPr/>
            <p:nvPr/>
          </p:nvSpPr>
          <p:spPr>
            <a:xfrm>
              <a:off x="7708351" y="1885228"/>
              <a:ext cx="22379" cy="2346"/>
            </a:xfrm>
            <a:custGeom>
              <a:avLst/>
              <a:gdLst>
                <a:gd name="connsiteX0" fmla="*/ 0 w 22379"/>
                <a:gd name="connsiteY0" fmla="*/ 0 h 2346"/>
                <a:gd name="connsiteX1" fmla="*/ 22379 w 22379"/>
                <a:gd name="connsiteY1" fmla="*/ 2346 h 2346"/>
                <a:gd name="connsiteX2" fmla="*/ 0 w 22379"/>
                <a:gd name="connsiteY2" fmla="*/ 0 h 2346"/>
              </a:gdLst>
              <a:ahLst/>
              <a:cxnLst>
                <a:cxn ang="0">
                  <a:pos x="connsiteX0" y="connsiteY0"/>
                </a:cxn>
                <a:cxn ang="0">
                  <a:pos x="connsiteX1" y="connsiteY1"/>
                </a:cxn>
                <a:cxn ang="0">
                  <a:pos x="connsiteX2" y="connsiteY2"/>
                </a:cxn>
              </a:cxnLst>
              <a:rect l="l" t="t" r="r" b="b"/>
              <a:pathLst>
                <a:path w="22379" h="2346">
                  <a:moveTo>
                    <a:pt x="0" y="0"/>
                  </a:moveTo>
                  <a:cubicBezTo>
                    <a:pt x="7400" y="542"/>
                    <a:pt x="14979" y="1444"/>
                    <a:pt x="22379" y="2346"/>
                  </a:cubicBezTo>
                  <a:cubicBezTo>
                    <a:pt x="14979" y="1444"/>
                    <a:pt x="7400" y="542"/>
                    <a:pt x="0" y="0"/>
                  </a:cubicBezTo>
                  <a:close/>
                </a:path>
              </a:pathLst>
            </a:custGeom>
            <a:solidFill>
              <a:srgbClr val="FFFFFF"/>
            </a:solidFill>
            <a:ln w="1804" cap="flat">
              <a:noFill/>
              <a:prstDash val="solid"/>
              <a:miter/>
            </a:ln>
          </p:spPr>
          <p:txBody>
            <a:bodyPr rtlCol="0" anchor="ctr"/>
            <a:lstStyle/>
            <a:p>
              <a:endParaRPr lang="en-US"/>
            </a:p>
          </p:txBody>
        </p:sp>
        <p:sp>
          <p:nvSpPr>
            <p:cNvPr id="26" name="Freeform 850">
              <a:extLst>
                <a:ext uri="{FF2B5EF4-FFF2-40B4-BE49-F238E27FC236}">
                  <a16:creationId xmlns:a16="http://schemas.microsoft.com/office/drawing/2014/main" id="{2C650E61-1574-2A92-3D4F-5FDDEA3BA313}"/>
                </a:ext>
              </a:extLst>
            </p:cNvPr>
            <p:cNvSpPr/>
            <p:nvPr/>
          </p:nvSpPr>
          <p:spPr>
            <a:xfrm>
              <a:off x="7754552" y="1891364"/>
              <a:ext cx="3428" cy="721"/>
            </a:xfrm>
            <a:custGeom>
              <a:avLst/>
              <a:gdLst>
                <a:gd name="connsiteX0" fmla="*/ 0 w 3428"/>
                <a:gd name="connsiteY0" fmla="*/ 0 h 721"/>
                <a:gd name="connsiteX1" fmla="*/ 3429 w 3428"/>
                <a:gd name="connsiteY1" fmla="*/ 722 h 721"/>
                <a:gd name="connsiteX2" fmla="*/ 0 w 3428"/>
                <a:gd name="connsiteY2" fmla="*/ 0 h 721"/>
              </a:gdLst>
              <a:ahLst/>
              <a:cxnLst>
                <a:cxn ang="0">
                  <a:pos x="connsiteX0" y="connsiteY0"/>
                </a:cxn>
                <a:cxn ang="0">
                  <a:pos x="connsiteX1" y="connsiteY1"/>
                </a:cxn>
                <a:cxn ang="0">
                  <a:pos x="connsiteX2" y="connsiteY2"/>
                </a:cxn>
              </a:cxnLst>
              <a:rect l="l" t="t" r="r" b="b"/>
              <a:pathLst>
                <a:path w="3428" h="721">
                  <a:moveTo>
                    <a:pt x="0" y="0"/>
                  </a:moveTo>
                  <a:cubicBezTo>
                    <a:pt x="1083" y="180"/>
                    <a:pt x="2166" y="361"/>
                    <a:pt x="3429" y="722"/>
                  </a:cubicBezTo>
                  <a:cubicBezTo>
                    <a:pt x="2166" y="542"/>
                    <a:pt x="1083" y="180"/>
                    <a:pt x="0" y="0"/>
                  </a:cubicBezTo>
                  <a:close/>
                </a:path>
              </a:pathLst>
            </a:custGeom>
            <a:solidFill>
              <a:srgbClr val="FFFFFF"/>
            </a:solidFill>
            <a:ln w="1804" cap="flat">
              <a:noFill/>
              <a:prstDash val="solid"/>
              <a:miter/>
            </a:ln>
          </p:spPr>
          <p:txBody>
            <a:bodyPr rtlCol="0" anchor="ctr"/>
            <a:lstStyle/>
            <a:p>
              <a:endParaRPr lang="en-US"/>
            </a:p>
          </p:txBody>
        </p:sp>
        <p:sp>
          <p:nvSpPr>
            <p:cNvPr id="27" name="Freeform 851">
              <a:extLst>
                <a:ext uri="{FF2B5EF4-FFF2-40B4-BE49-F238E27FC236}">
                  <a16:creationId xmlns:a16="http://schemas.microsoft.com/office/drawing/2014/main" id="{ED1B32C0-13DD-3FFD-4AC7-3EBA602FBD77}"/>
                </a:ext>
              </a:extLst>
            </p:cNvPr>
            <p:cNvSpPr/>
            <p:nvPr/>
          </p:nvSpPr>
          <p:spPr>
            <a:xfrm>
              <a:off x="7734519" y="1888115"/>
              <a:ext cx="4873" cy="721"/>
            </a:xfrm>
            <a:custGeom>
              <a:avLst/>
              <a:gdLst>
                <a:gd name="connsiteX0" fmla="*/ 0 w 4873"/>
                <a:gd name="connsiteY0" fmla="*/ 0 h 721"/>
                <a:gd name="connsiteX1" fmla="*/ 4873 w 4873"/>
                <a:gd name="connsiteY1" fmla="*/ 722 h 721"/>
                <a:gd name="connsiteX2" fmla="*/ 0 w 4873"/>
                <a:gd name="connsiteY2" fmla="*/ 0 h 721"/>
              </a:gdLst>
              <a:ahLst/>
              <a:cxnLst>
                <a:cxn ang="0">
                  <a:pos x="connsiteX0" y="connsiteY0"/>
                </a:cxn>
                <a:cxn ang="0">
                  <a:pos x="connsiteX1" y="connsiteY1"/>
                </a:cxn>
                <a:cxn ang="0">
                  <a:pos x="connsiteX2" y="connsiteY2"/>
                </a:cxn>
              </a:cxnLst>
              <a:rect l="l" t="t" r="r" b="b"/>
              <a:pathLst>
                <a:path w="4873" h="721">
                  <a:moveTo>
                    <a:pt x="0" y="0"/>
                  </a:moveTo>
                  <a:cubicBezTo>
                    <a:pt x="1625" y="181"/>
                    <a:pt x="3249" y="542"/>
                    <a:pt x="4873" y="722"/>
                  </a:cubicBezTo>
                  <a:cubicBezTo>
                    <a:pt x="3249" y="361"/>
                    <a:pt x="1625" y="181"/>
                    <a:pt x="0" y="0"/>
                  </a:cubicBezTo>
                  <a:close/>
                </a:path>
              </a:pathLst>
            </a:custGeom>
            <a:solidFill>
              <a:srgbClr val="FFFFFF"/>
            </a:solidFill>
            <a:ln w="1804" cap="flat">
              <a:noFill/>
              <a:prstDash val="solid"/>
              <a:miter/>
            </a:ln>
          </p:spPr>
          <p:txBody>
            <a:bodyPr rtlCol="0" anchor="ctr"/>
            <a:lstStyle/>
            <a:p>
              <a:endParaRPr lang="en-US"/>
            </a:p>
          </p:txBody>
        </p:sp>
        <p:sp>
          <p:nvSpPr>
            <p:cNvPr id="28" name="Freeform 852">
              <a:extLst>
                <a:ext uri="{FF2B5EF4-FFF2-40B4-BE49-F238E27FC236}">
                  <a16:creationId xmlns:a16="http://schemas.microsoft.com/office/drawing/2014/main" id="{5CC7A5CB-66B9-BC07-337D-5159FC269AF3}"/>
                </a:ext>
              </a:extLst>
            </p:cNvPr>
            <p:cNvSpPr/>
            <p:nvPr/>
          </p:nvSpPr>
          <p:spPr>
            <a:xfrm>
              <a:off x="7674241" y="2425205"/>
              <a:ext cx="2887" cy="4150"/>
            </a:xfrm>
            <a:custGeom>
              <a:avLst/>
              <a:gdLst>
                <a:gd name="connsiteX0" fmla="*/ 0 w 2887"/>
                <a:gd name="connsiteY0" fmla="*/ 0 h 4150"/>
                <a:gd name="connsiteX1" fmla="*/ 2888 w 2887"/>
                <a:gd name="connsiteY1" fmla="*/ 4151 h 4150"/>
                <a:gd name="connsiteX2" fmla="*/ 0 w 2887"/>
                <a:gd name="connsiteY2" fmla="*/ 0 h 4150"/>
              </a:gdLst>
              <a:ahLst/>
              <a:cxnLst>
                <a:cxn ang="0">
                  <a:pos x="connsiteX0" y="connsiteY0"/>
                </a:cxn>
                <a:cxn ang="0">
                  <a:pos x="connsiteX1" y="connsiteY1"/>
                </a:cxn>
                <a:cxn ang="0">
                  <a:pos x="connsiteX2" y="connsiteY2"/>
                </a:cxn>
              </a:cxnLst>
              <a:rect l="l" t="t" r="r" b="b"/>
              <a:pathLst>
                <a:path w="2887" h="4150">
                  <a:moveTo>
                    <a:pt x="0" y="0"/>
                  </a:moveTo>
                  <a:cubicBezTo>
                    <a:pt x="902" y="1263"/>
                    <a:pt x="1985" y="2707"/>
                    <a:pt x="2888" y="4151"/>
                  </a:cubicBezTo>
                  <a:cubicBezTo>
                    <a:pt x="1985" y="2707"/>
                    <a:pt x="902" y="1444"/>
                    <a:pt x="0" y="0"/>
                  </a:cubicBezTo>
                  <a:close/>
                </a:path>
              </a:pathLst>
            </a:custGeom>
            <a:solidFill>
              <a:srgbClr val="FFFFFF"/>
            </a:solidFill>
            <a:ln w="1804" cap="flat">
              <a:noFill/>
              <a:prstDash val="solid"/>
              <a:miter/>
            </a:ln>
          </p:spPr>
          <p:txBody>
            <a:bodyPr rtlCol="0" anchor="ctr"/>
            <a:lstStyle/>
            <a:p>
              <a:endParaRPr lang="en-US"/>
            </a:p>
          </p:txBody>
        </p:sp>
        <p:sp>
          <p:nvSpPr>
            <p:cNvPr id="29" name="Freeform 853">
              <a:extLst>
                <a:ext uri="{FF2B5EF4-FFF2-40B4-BE49-F238E27FC236}">
                  <a16:creationId xmlns:a16="http://schemas.microsoft.com/office/drawing/2014/main" id="{30AF4A79-1351-41A7-F44D-20DE1012368A}"/>
                </a:ext>
              </a:extLst>
            </p:cNvPr>
            <p:cNvSpPr/>
            <p:nvPr/>
          </p:nvSpPr>
          <p:spPr>
            <a:xfrm>
              <a:off x="7555850" y="1920240"/>
              <a:ext cx="361" cy="2165"/>
            </a:xfrm>
            <a:custGeom>
              <a:avLst/>
              <a:gdLst>
                <a:gd name="connsiteX0" fmla="*/ 361 w 361"/>
                <a:gd name="connsiteY0" fmla="*/ 0 h 2165"/>
                <a:gd name="connsiteX1" fmla="*/ 0 w 361"/>
                <a:gd name="connsiteY1" fmla="*/ 2166 h 2165"/>
                <a:gd name="connsiteX2" fmla="*/ 361 w 361"/>
                <a:gd name="connsiteY2" fmla="*/ 0 h 2165"/>
              </a:gdLst>
              <a:ahLst/>
              <a:cxnLst>
                <a:cxn ang="0">
                  <a:pos x="connsiteX0" y="connsiteY0"/>
                </a:cxn>
                <a:cxn ang="0">
                  <a:pos x="connsiteX1" y="connsiteY1"/>
                </a:cxn>
                <a:cxn ang="0">
                  <a:pos x="connsiteX2" y="connsiteY2"/>
                </a:cxn>
              </a:cxnLst>
              <a:rect l="l" t="t" r="r" b="b"/>
              <a:pathLst>
                <a:path w="361" h="2165">
                  <a:moveTo>
                    <a:pt x="361" y="0"/>
                  </a:moveTo>
                  <a:cubicBezTo>
                    <a:pt x="181" y="722"/>
                    <a:pt x="0" y="1444"/>
                    <a:pt x="0" y="2166"/>
                  </a:cubicBezTo>
                  <a:cubicBezTo>
                    <a:pt x="181" y="1444"/>
                    <a:pt x="181" y="722"/>
                    <a:pt x="361" y="0"/>
                  </a:cubicBezTo>
                  <a:close/>
                </a:path>
              </a:pathLst>
            </a:custGeom>
            <a:solidFill>
              <a:srgbClr val="FFFFFF"/>
            </a:solidFill>
            <a:ln w="1804" cap="flat">
              <a:noFill/>
              <a:prstDash val="solid"/>
              <a:miter/>
            </a:ln>
          </p:spPr>
          <p:txBody>
            <a:bodyPr rtlCol="0" anchor="ctr"/>
            <a:lstStyle/>
            <a:p>
              <a:endParaRPr lang="en-US"/>
            </a:p>
          </p:txBody>
        </p:sp>
        <p:sp>
          <p:nvSpPr>
            <p:cNvPr id="30" name="Freeform 854">
              <a:extLst>
                <a:ext uri="{FF2B5EF4-FFF2-40B4-BE49-F238E27FC236}">
                  <a16:creationId xmlns:a16="http://schemas.microsoft.com/office/drawing/2014/main" id="{BD1F5849-34B4-6721-AC05-AC4D8D30941F}"/>
                </a:ext>
              </a:extLst>
            </p:cNvPr>
            <p:cNvSpPr/>
            <p:nvPr/>
          </p:nvSpPr>
          <p:spPr>
            <a:xfrm>
              <a:off x="7556573" y="1916450"/>
              <a:ext cx="360" cy="2346"/>
            </a:xfrm>
            <a:custGeom>
              <a:avLst/>
              <a:gdLst>
                <a:gd name="connsiteX0" fmla="*/ 361 w 360"/>
                <a:gd name="connsiteY0" fmla="*/ 0 h 2346"/>
                <a:gd name="connsiteX1" fmla="*/ 0 w 360"/>
                <a:gd name="connsiteY1" fmla="*/ 2346 h 2346"/>
                <a:gd name="connsiteX2" fmla="*/ 361 w 360"/>
                <a:gd name="connsiteY2" fmla="*/ 0 h 2346"/>
              </a:gdLst>
              <a:ahLst/>
              <a:cxnLst>
                <a:cxn ang="0">
                  <a:pos x="connsiteX0" y="connsiteY0"/>
                </a:cxn>
                <a:cxn ang="0">
                  <a:pos x="connsiteX1" y="connsiteY1"/>
                </a:cxn>
                <a:cxn ang="0">
                  <a:pos x="connsiteX2" y="connsiteY2"/>
                </a:cxn>
              </a:cxnLst>
              <a:rect l="l" t="t" r="r" b="b"/>
              <a:pathLst>
                <a:path w="360" h="2346">
                  <a:moveTo>
                    <a:pt x="361" y="0"/>
                  </a:moveTo>
                  <a:cubicBezTo>
                    <a:pt x="180" y="722"/>
                    <a:pt x="0" y="1624"/>
                    <a:pt x="0" y="2346"/>
                  </a:cubicBezTo>
                  <a:cubicBezTo>
                    <a:pt x="0" y="1624"/>
                    <a:pt x="180" y="722"/>
                    <a:pt x="361" y="0"/>
                  </a:cubicBezTo>
                  <a:close/>
                </a:path>
              </a:pathLst>
            </a:custGeom>
            <a:solidFill>
              <a:srgbClr val="FFFFFF"/>
            </a:solidFill>
            <a:ln w="1804" cap="flat">
              <a:noFill/>
              <a:prstDash val="solid"/>
              <a:miter/>
            </a:ln>
          </p:spPr>
          <p:txBody>
            <a:bodyPr rtlCol="0" anchor="ctr"/>
            <a:lstStyle/>
            <a:p>
              <a:endParaRPr lang="en-US"/>
            </a:p>
          </p:txBody>
        </p:sp>
        <p:sp>
          <p:nvSpPr>
            <p:cNvPr id="31" name="Freeform 855">
              <a:extLst>
                <a:ext uri="{FF2B5EF4-FFF2-40B4-BE49-F238E27FC236}">
                  <a16:creationId xmlns:a16="http://schemas.microsoft.com/office/drawing/2014/main" id="{420088A9-5F62-B48E-F6B8-36EDCD4437D0}"/>
                </a:ext>
              </a:extLst>
            </p:cNvPr>
            <p:cNvSpPr/>
            <p:nvPr/>
          </p:nvSpPr>
          <p:spPr>
            <a:xfrm>
              <a:off x="7557836" y="1911577"/>
              <a:ext cx="1804" cy="180"/>
            </a:xfrm>
            <a:custGeom>
              <a:avLst/>
              <a:gdLst>
                <a:gd name="connsiteX0" fmla="*/ 0 w 1804"/>
                <a:gd name="connsiteY0" fmla="*/ 0 h 180"/>
                <a:gd name="connsiteX1" fmla="*/ 0 w 1804"/>
                <a:gd name="connsiteY1" fmla="*/ 181 h 180"/>
                <a:gd name="connsiteX2" fmla="*/ 0 w 1804"/>
                <a:gd name="connsiteY2" fmla="*/ 0 h 180"/>
              </a:gdLst>
              <a:ahLst/>
              <a:cxnLst>
                <a:cxn ang="0">
                  <a:pos x="connsiteX0" y="connsiteY0"/>
                </a:cxn>
                <a:cxn ang="0">
                  <a:pos x="connsiteX1" y="connsiteY1"/>
                </a:cxn>
                <a:cxn ang="0">
                  <a:pos x="connsiteX2" y="connsiteY2"/>
                </a:cxn>
              </a:cxnLst>
              <a:rect l="l" t="t" r="r" b="b"/>
              <a:pathLst>
                <a:path w="1804" h="180">
                  <a:moveTo>
                    <a:pt x="0" y="0"/>
                  </a:moveTo>
                  <a:cubicBezTo>
                    <a:pt x="0" y="0"/>
                    <a:pt x="0" y="181"/>
                    <a:pt x="0" y="181"/>
                  </a:cubicBezTo>
                  <a:cubicBezTo>
                    <a:pt x="0" y="181"/>
                    <a:pt x="0" y="181"/>
                    <a:pt x="0" y="0"/>
                  </a:cubicBezTo>
                  <a:close/>
                </a:path>
              </a:pathLst>
            </a:custGeom>
            <a:solidFill>
              <a:srgbClr val="FFFFFF"/>
            </a:solidFill>
            <a:ln w="1804" cap="flat">
              <a:noFill/>
              <a:prstDash val="solid"/>
              <a:miter/>
            </a:ln>
          </p:spPr>
          <p:txBody>
            <a:bodyPr rtlCol="0" anchor="ctr"/>
            <a:lstStyle/>
            <a:p>
              <a:endParaRPr lang="en-US"/>
            </a:p>
          </p:txBody>
        </p:sp>
        <p:sp>
          <p:nvSpPr>
            <p:cNvPr id="32" name="Freeform 856">
              <a:extLst>
                <a:ext uri="{FF2B5EF4-FFF2-40B4-BE49-F238E27FC236}">
                  <a16:creationId xmlns:a16="http://schemas.microsoft.com/office/drawing/2014/main" id="{80525868-F38F-3252-AE98-A809882E8BE3}"/>
                </a:ext>
              </a:extLst>
            </p:cNvPr>
            <p:cNvSpPr/>
            <p:nvPr/>
          </p:nvSpPr>
          <p:spPr>
            <a:xfrm>
              <a:off x="7558377" y="1907426"/>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33" name="Freeform 857">
              <a:extLst>
                <a:ext uri="{FF2B5EF4-FFF2-40B4-BE49-F238E27FC236}">
                  <a16:creationId xmlns:a16="http://schemas.microsoft.com/office/drawing/2014/main" id="{65668908-8EA8-25AF-20CF-9F5EB66EA426}"/>
                </a:ext>
              </a:extLst>
            </p:cNvPr>
            <p:cNvSpPr/>
            <p:nvPr/>
          </p:nvSpPr>
          <p:spPr>
            <a:xfrm>
              <a:off x="7553505" y="1930887"/>
              <a:ext cx="721" cy="3429"/>
            </a:xfrm>
            <a:custGeom>
              <a:avLst/>
              <a:gdLst>
                <a:gd name="connsiteX0" fmla="*/ 722 w 721"/>
                <a:gd name="connsiteY0" fmla="*/ 0 h 3429"/>
                <a:gd name="connsiteX1" fmla="*/ 0 w 721"/>
                <a:gd name="connsiteY1" fmla="*/ 3429 h 3429"/>
                <a:gd name="connsiteX2" fmla="*/ 722 w 721"/>
                <a:gd name="connsiteY2" fmla="*/ 0 h 3429"/>
              </a:gdLst>
              <a:ahLst/>
              <a:cxnLst>
                <a:cxn ang="0">
                  <a:pos x="connsiteX0" y="connsiteY0"/>
                </a:cxn>
                <a:cxn ang="0">
                  <a:pos x="connsiteX1" y="connsiteY1"/>
                </a:cxn>
                <a:cxn ang="0">
                  <a:pos x="connsiteX2" y="connsiteY2"/>
                </a:cxn>
              </a:cxnLst>
              <a:rect l="l" t="t" r="r" b="b"/>
              <a:pathLst>
                <a:path w="721" h="3429">
                  <a:moveTo>
                    <a:pt x="722" y="0"/>
                  </a:moveTo>
                  <a:cubicBezTo>
                    <a:pt x="541" y="1083"/>
                    <a:pt x="180" y="2346"/>
                    <a:pt x="0" y="3429"/>
                  </a:cubicBezTo>
                  <a:cubicBezTo>
                    <a:pt x="180" y="2346"/>
                    <a:pt x="361" y="1083"/>
                    <a:pt x="722" y="0"/>
                  </a:cubicBezTo>
                  <a:close/>
                </a:path>
              </a:pathLst>
            </a:custGeom>
            <a:solidFill>
              <a:srgbClr val="FFFFFF"/>
            </a:solidFill>
            <a:ln w="1804" cap="flat">
              <a:noFill/>
              <a:prstDash val="solid"/>
              <a:miter/>
            </a:ln>
          </p:spPr>
          <p:txBody>
            <a:bodyPr rtlCol="0" anchor="ctr"/>
            <a:lstStyle/>
            <a:p>
              <a:endParaRPr lang="en-US"/>
            </a:p>
          </p:txBody>
        </p:sp>
        <p:sp>
          <p:nvSpPr>
            <p:cNvPr id="34" name="Freeform 858">
              <a:extLst>
                <a:ext uri="{FF2B5EF4-FFF2-40B4-BE49-F238E27FC236}">
                  <a16:creationId xmlns:a16="http://schemas.microsoft.com/office/drawing/2014/main" id="{D27B6922-3513-C3A7-1E37-706FF6D55A29}"/>
                </a:ext>
              </a:extLst>
            </p:cNvPr>
            <p:cNvSpPr/>
            <p:nvPr/>
          </p:nvSpPr>
          <p:spPr>
            <a:xfrm>
              <a:off x="7559099" y="1903816"/>
              <a:ext cx="180" cy="1082"/>
            </a:xfrm>
            <a:custGeom>
              <a:avLst/>
              <a:gdLst>
                <a:gd name="connsiteX0" fmla="*/ 181 w 180"/>
                <a:gd name="connsiteY0" fmla="*/ 0 h 1082"/>
                <a:gd name="connsiteX1" fmla="*/ 0 w 180"/>
                <a:gd name="connsiteY1" fmla="*/ 1083 h 1082"/>
                <a:gd name="connsiteX2" fmla="*/ 181 w 180"/>
                <a:gd name="connsiteY2" fmla="*/ 0 h 1082"/>
              </a:gdLst>
              <a:ahLst/>
              <a:cxnLst>
                <a:cxn ang="0">
                  <a:pos x="connsiteX0" y="connsiteY0"/>
                </a:cxn>
                <a:cxn ang="0">
                  <a:pos x="connsiteX1" y="connsiteY1"/>
                </a:cxn>
                <a:cxn ang="0">
                  <a:pos x="connsiteX2" y="connsiteY2"/>
                </a:cxn>
              </a:cxnLst>
              <a:rect l="l" t="t" r="r" b="b"/>
              <a:pathLst>
                <a:path w="180" h="1082">
                  <a:moveTo>
                    <a:pt x="181" y="0"/>
                  </a:moveTo>
                  <a:cubicBezTo>
                    <a:pt x="181" y="361"/>
                    <a:pt x="0" y="722"/>
                    <a:pt x="0" y="1083"/>
                  </a:cubicBezTo>
                  <a:cubicBezTo>
                    <a:pt x="0" y="722"/>
                    <a:pt x="181" y="361"/>
                    <a:pt x="181" y="0"/>
                  </a:cubicBezTo>
                  <a:close/>
                </a:path>
              </a:pathLst>
            </a:custGeom>
            <a:solidFill>
              <a:srgbClr val="FFFFFF"/>
            </a:solidFill>
            <a:ln w="1804" cap="flat">
              <a:noFill/>
              <a:prstDash val="solid"/>
              <a:miter/>
            </a:ln>
          </p:spPr>
          <p:txBody>
            <a:bodyPr rtlCol="0" anchor="ctr"/>
            <a:lstStyle/>
            <a:p>
              <a:endParaRPr lang="en-US"/>
            </a:p>
          </p:txBody>
        </p:sp>
        <p:sp>
          <p:nvSpPr>
            <p:cNvPr id="35" name="Freeform 859">
              <a:extLst>
                <a:ext uri="{FF2B5EF4-FFF2-40B4-BE49-F238E27FC236}">
                  <a16:creationId xmlns:a16="http://schemas.microsoft.com/office/drawing/2014/main" id="{4FCC8FC4-3660-EB73-3CCE-6C2F13AE7F66}"/>
                </a:ext>
              </a:extLst>
            </p:cNvPr>
            <p:cNvSpPr/>
            <p:nvPr/>
          </p:nvSpPr>
          <p:spPr>
            <a:xfrm>
              <a:off x="7139535" y="1819602"/>
              <a:ext cx="450064" cy="104464"/>
            </a:xfrm>
            <a:custGeom>
              <a:avLst/>
              <a:gdLst>
                <a:gd name="connsiteX0" fmla="*/ 30463 w 450064"/>
                <a:gd name="connsiteY0" fmla="*/ 104067 h 104464"/>
                <a:gd name="connsiteX1" fmla="*/ 103916 w 450064"/>
                <a:gd name="connsiteY1" fmla="*/ 100277 h 104464"/>
                <a:gd name="connsiteX2" fmla="*/ 238369 w 450064"/>
                <a:gd name="connsiteY2" fmla="*/ 100998 h 104464"/>
                <a:gd name="connsiteX3" fmla="*/ 301895 w 450064"/>
                <a:gd name="connsiteY3" fmla="*/ 99013 h 104464"/>
                <a:gd name="connsiteX4" fmla="*/ 369392 w 450064"/>
                <a:gd name="connsiteY4" fmla="*/ 87282 h 104464"/>
                <a:gd name="connsiteX5" fmla="*/ 427324 w 450064"/>
                <a:gd name="connsiteY5" fmla="*/ 54797 h 104464"/>
                <a:gd name="connsiteX6" fmla="*/ 450064 w 450064"/>
                <a:gd name="connsiteY6" fmla="*/ 16537 h 104464"/>
                <a:gd name="connsiteX7" fmla="*/ 364519 w 450064"/>
                <a:gd name="connsiteY7" fmla="*/ 836 h 104464"/>
                <a:gd name="connsiteX8" fmla="*/ 153726 w 450064"/>
                <a:gd name="connsiteY8" fmla="*/ 1738 h 104464"/>
                <a:gd name="connsiteX9" fmla="*/ 29561 w 450064"/>
                <a:gd name="connsiteY9" fmla="*/ 1738 h 104464"/>
                <a:gd name="connsiteX10" fmla="*/ 865 w 450064"/>
                <a:gd name="connsiteY10" fmla="*/ 30253 h 104464"/>
                <a:gd name="connsiteX11" fmla="*/ 3031 w 450064"/>
                <a:gd name="connsiteY11" fmla="*/ 100638 h 104464"/>
                <a:gd name="connsiteX12" fmla="*/ 30463 w 450064"/>
                <a:gd name="connsiteY12" fmla="*/ 104067 h 104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0064" h="104464">
                  <a:moveTo>
                    <a:pt x="30463" y="104067"/>
                  </a:moveTo>
                  <a:cubicBezTo>
                    <a:pt x="55007" y="105871"/>
                    <a:pt x="79371" y="100998"/>
                    <a:pt x="103916" y="100277"/>
                  </a:cubicBezTo>
                  <a:cubicBezTo>
                    <a:pt x="148673" y="99013"/>
                    <a:pt x="193430" y="101540"/>
                    <a:pt x="238369" y="100998"/>
                  </a:cubicBezTo>
                  <a:cubicBezTo>
                    <a:pt x="259484" y="100818"/>
                    <a:pt x="280599" y="99916"/>
                    <a:pt x="301895" y="99013"/>
                  </a:cubicBezTo>
                  <a:cubicBezTo>
                    <a:pt x="324815" y="97930"/>
                    <a:pt x="347916" y="96126"/>
                    <a:pt x="369392" y="87282"/>
                  </a:cubicBezTo>
                  <a:cubicBezTo>
                    <a:pt x="390688" y="78439"/>
                    <a:pt x="408916" y="68333"/>
                    <a:pt x="427324" y="54797"/>
                  </a:cubicBezTo>
                  <a:cubicBezTo>
                    <a:pt x="432017" y="41442"/>
                    <a:pt x="438875" y="28448"/>
                    <a:pt x="450064" y="16537"/>
                  </a:cubicBezTo>
                  <a:cubicBezTo>
                    <a:pt x="419745" y="1557"/>
                    <a:pt x="392132" y="1197"/>
                    <a:pt x="364519" y="836"/>
                  </a:cubicBezTo>
                  <a:cubicBezTo>
                    <a:pt x="294315" y="-67"/>
                    <a:pt x="224111" y="-789"/>
                    <a:pt x="153726" y="1738"/>
                  </a:cubicBezTo>
                  <a:cubicBezTo>
                    <a:pt x="112939" y="3182"/>
                    <a:pt x="70347" y="294"/>
                    <a:pt x="29561" y="1738"/>
                  </a:cubicBezTo>
                  <a:cubicBezTo>
                    <a:pt x="7001" y="2460"/>
                    <a:pt x="2670" y="10762"/>
                    <a:pt x="865" y="30253"/>
                  </a:cubicBezTo>
                  <a:cubicBezTo>
                    <a:pt x="-1301" y="53714"/>
                    <a:pt x="1046" y="77176"/>
                    <a:pt x="3031" y="100638"/>
                  </a:cubicBezTo>
                  <a:cubicBezTo>
                    <a:pt x="11874" y="102442"/>
                    <a:pt x="21078" y="103345"/>
                    <a:pt x="30463" y="104067"/>
                  </a:cubicBezTo>
                  <a:close/>
                </a:path>
              </a:pathLst>
            </a:custGeom>
            <a:solidFill>
              <a:srgbClr val="FFFFFF"/>
            </a:solidFill>
            <a:ln w="1804" cap="flat">
              <a:noFill/>
              <a:prstDash val="solid"/>
              <a:miter/>
            </a:ln>
          </p:spPr>
          <p:txBody>
            <a:bodyPr rtlCol="0" anchor="ctr"/>
            <a:lstStyle/>
            <a:p>
              <a:endParaRPr lang="en-US"/>
            </a:p>
          </p:txBody>
        </p:sp>
        <p:sp>
          <p:nvSpPr>
            <p:cNvPr id="36" name="Freeform 860">
              <a:extLst>
                <a:ext uri="{FF2B5EF4-FFF2-40B4-BE49-F238E27FC236}">
                  <a16:creationId xmlns:a16="http://schemas.microsoft.com/office/drawing/2014/main" id="{5C759D08-FBC4-F6C6-AFC8-96200A856470}"/>
                </a:ext>
              </a:extLst>
            </p:cNvPr>
            <p:cNvSpPr/>
            <p:nvPr/>
          </p:nvSpPr>
          <p:spPr>
            <a:xfrm>
              <a:off x="7554407" y="1927278"/>
              <a:ext cx="541" cy="2346"/>
            </a:xfrm>
            <a:custGeom>
              <a:avLst/>
              <a:gdLst>
                <a:gd name="connsiteX0" fmla="*/ 541 w 541"/>
                <a:gd name="connsiteY0" fmla="*/ 0 h 2346"/>
                <a:gd name="connsiteX1" fmla="*/ 0 w 541"/>
                <a:gd name="connsiteY1" fmla="*/ 2346 h 2346"/>
                <a:gd name="connsiteX2" fmla="*/ 541 w 541"/>
                <a:gd name="connsiteY2" fmla="*/ 0 h 2346"/>
              </a:gdLst>
              <a:ahLst/>
              <a:cxnLst>
                <a:cxn ang="0">
                  <a:pos x="connsiteX0" y="connsiteY0"/>
                </a:cxn>
                <a:cxn ang="0">
                  <a:pos x="connsiteX1" y="connsiteY1"/>
                </a:cxn>
                <a:cxn ang="0">
                  <a:pos x="connsiteX2" y="connsiteY2"/>
                </a:cxn>
              </a:cxnLst>
              <a:rect l="l" t="t" r="r" b="b"/>
              <a:pathLst>
                <a:path w="541" h="2346">
                  <a:moveTo>
                    <a:pt x="541" y="0"/>
                  </a:moveTo>
                  <a:cubicBezTo>
                    <a:pt x="361" y="722"/>
                    <a:pt x="180" y="1624"/>
                    <a:pt x="0" y="2346"/>
                  </a:cubicBezTo>
                  <a:cubicBezTo>
                    <a:pt x="180" y="1624"/>
                    <a:pt x="361" y="902"/>
                    <a:pt x="541" y="0"/>
                  </a:cubicBezTo>
                  <a:close/>
                </a:path>
              </a:pathLst>
            </a:custGeom>
            <a:solidFill>
              <a:srgbClr val="FFFFFF"/>
            </a:solidFill>
            <a:ln w="1804" cap="flat">
              <a:noFill/>
              <a:prstDash val="solid"/>
              <a:miter/>
            </a:ln>
          </p:spPr>
          <p:txBody>
            <a:bodyPr rtlCol="0" anchor="ctr"/>
            <a:lstStyle/>
            <a:p>
              <a:endParaRPr lang="en-US"/>
            </a:p>
          </p:txBody>
        </p:sp>
        <p:sp>
          <p:nvSpPr>
            <p:cNvPr id="37" name="Freeform 861">
              <a:extLst>
                <a:ext uri="{FF2B5EF4-FFF2-40B4-BE49-F238E27FC236}">
                  <a16:creationId xmlns:a16="http://schemas.microsoft.com/office/drawing/2014/main" id="{A14F4BD5-9BD7-D9C2-08C2-868493519ECD}"/>
                </a:ext>
              </a:extLst>
            </p:cNvPr>
            <p:cNvSpPr/>
            <p:nvPr/>
          </p:nvSpPr>
          <p:spPr>
            <a:xfrm>
              <a:off x="7555129" y="1923849"/>
              <a:ext cx="360" cy="2165"/>
            </a:xfrm>
            <a:custGeom>
              <a:avLst/>
              <a:gdLst>
                <a:gd name="connsiteX0" fmla="*/ 361 w 360"/>
                <a:gd name="connsiteY0" fmla="*/ 0 h 2165"/>
                <a:gd name="connsiteX1" fmla="*/ 0 w 360"/>
                <a:gd name="connsiteY1" fmla="*/ 2166 h 2165"/>
                <a:gd name="connsiteX2" fmla="*/ 361 w 360"/>
                <a:gd name="connsiteY2" fmla="*/ 0 h 2165"/>
              </a:gdLst>
              <a:ahLst/>
              <a:cxnLst>
                <a:cxn ang="0">
                  <a:pos x="connsiteX0" y="connsiteY0"/>
                </a:cxn>
                <a:cxn ang="0">
                  <a:pos x="connsiteX1" y="connsiteY1"/>
                </a:cxn>
                <a:cxn ang="0">
                  <a:pos x="connsiteX2" y="connsiteY2"/>
                </a:cxn>
              </a:cxnLst>
              <a:rect l="l" t="t" r="r" b="b"/>
              <a:pathLst>
                <a:path w="360" h="2165">
                  <a:moveTo>
                    <a:pt x="361" y="0"/>
                  </a:moveTo>
                  <a:cubicBezTo>
                    <a:pt x="181" y="722"/>
                    <a:pt x="0" y="1444"/>
                    <a:pt x="0" y="2166"/>
                  </a:cubicBezTo>
                  <a:cubicBezTo>
                    <a:pt x="181" y="1444"/>
                    <a:pt x="361" y="722"/>
                    <a:pt x="361" y="0"/>
                  </a:cubicBezTo>
                  <a:close/>
                </a:path>
              </a:pathLst>
            </a:custGeom>
            <a:solidFill>
              <a:srgbClr val="FFFFFF"/>
            </a:solidFill>
            <a:ln w="1804" cap="flat">
              <a:noFill/>
              <a:prstDash val="solid"/>
              <a:miter/>
            </a:ln>
          </p:spPr>
          <p:txBody>
            <a:bodyPr rtlCol="0" anchor="ctr"/>
            <a:lstStyle/>
            <a:p>
              <a:endParaRPr lang="en-US"/>
            </a:p>
          </p:txBody>
        </p:sp>
        <p:sp>
          <p:nvSpPr>
            <p:cNvPr id="38" name="Freeform 862">
              <a:extLst>
                <a:ext uri="{FF2B5EF4-FFF2-40B4-BE49-F238E27FC236}">
                  <a16:creationId xmlns:a16="http://schemas.microsoft.com/office/drawing/2014/main" id="{1BCA8525-525F-3789-3FF7-D93C717FEB80}"/>
                </a:ext>
              </a:extLst>
            </p:cNvPr>
            <p:cNvSpPr/>
            <p:nvPr/>
          </p:nvSpPr>
          <p:spPr>
            <a:xfrm>
              <a:off x="7563250" y="1884867"/>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39" name="Freeform 863">
              <a:extLst>
                <a:ext uri="{FF2B5EF4-FFF2-40B4-BE49-F238E27FC236}">
                  <a16:creationId xmlns:a16="http://schemas.microsoft.com/office/drawing/2014/main" id="{526C2FA5-2750-B566-EBC5-9E39AD819CC6}"/>
                </a:ext>
              </a:extLst>
            </p:cNvPr>
            <p:cNvSpPr/>
            <p:nvPr/>
          </p:nvSpPr>
          <p:spPr>
            <a:xfrm>
              <a:off x="7559821" y="1900207"/>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40" name="Freeform 864">
              <a:extLst>
                <a:ext uri="{FF2B5EF4-FFF2-40B4-BE49-F238E27FC236}">
                  <a16:creationId xmlns:a16="http://schemas.microsoft.com/office/drawing/2014/main" id="{6E87C66B-C22C-2754-4A68-119683EF1D2D}"/>
                </a:ext>
              </a:extLst>
            </p:cNvPr>
            <p:cNvSpPr/>
            <p:nvPr/>
          </p:nvSpPr>
          <p:spPr>
            <a:xfrm>
              <a:off x="7564152" y="1881438"/>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361" y="361"/>
                    <a:pt x="361" y="0"/>
                  </a:cubicBezTo>
                  <a:close/>
                </a:path>
              </a:pathLst>
            </a:custGeom>
            <a:solidFill>
              <a:srgbClr val="FFFFFF"/>
            </a:solidFill>
            <a:ln w="1804" cap="flat">
              <a:noFill/>
              <a:prstDash val="solid"/>
              <a:miter/>
            </a:ln>
          </p:spPr>
          <p:txBody>
            <a:bodyPr rtlCol="0" anchor="ctr"/>
            <a:lstStyle/>
            <a:p>
              <a:endParaRPr lang="en-US"/>
            </a:p>
          </p:txBody>
        </p:sp>
        <p:sp>
          <p:nvSpPr>
            <p:cNvPr id="41" name="Freeform 865">
              <a:extLst>
                <a:ext uri="{FF2B5EF4-FFF2-40B4-BE49-F238E27FC236}">
                  <a16:creationId xmlns:a16="http://schemas.microsoft.com/office/drawing/2014/main" id="{D53C3A25-3F95-0A03-FCF5-9284AC42C6E6}"/>
                </a:ext>
              </a:extLst>
            </p:cNvPr>
            <p:cNvSpPr/>
            <p:nvPr/>
          </p:nvSpPr>
          <p:spPr>
            <a:xfrm>
              <a:off x="7565235" y="1877828"/>
              <a:ext cx="360" cy="902"/>
            </a:xfrm>
            <a:custGeom>
              <a:avLst/>
              <a:gdLst>
                <a:gd name="connsiteX0" fmla="*/ 361 w 360"/>
                <a:gd name="connsiteY0" fmla="*/ 0 h 902"/>
                <a:gd name="connsiteX1" fmla="*/ 0 w 360"/>
                <a:gd name="connsiteY1" fmla="*/ 902 h 902"/>
                <a:gd name="connsiteX2" fmla="*/ 361 w 360"/>
                <a:gd name="connsiteY2" fmla="*/ 0 h 902"/>
              </a:gdLst>
              <a:ahLst/>
              <a:cxnLst>
                <a:cxn ang="0">
                  <a:pos x="connsiteX0" y="connsiteY0"/>
                </a:cxn>
                <a:cxn ang="0">
                  <a:pos x="connsiteX1" y="connsiteY1"/>
                </a:cxn>
                <a:cxn ang="0">
                  <a:pos x="connsiteX2" y="connsiteY2"/>
                </a:cxn>
              </a:cxnLst>
              <a:rect l="l" t="t" r="r" b="b"/>
              <a:pathLst>
                <a:path w="360" h="902">
                  <a:moveTo>
                    <a:pt x="361" y="0"/>
                  </a:moveTo>
                  <a:cubicBezTo>
                    <a:pt x="180" y="361"/>
                    <a:pt x="180" y="542"/>
                    <a:pt x="0" y="902"/>
                  </a:cubicBezTo>
                  <a:cubicBezTo>
                    <a:pt x="180" y="722"/>
                    <a:pt x="180" y="361"/>
                    <a:pt x="361" y="0"/>
                  </a:cubicBezTo>
                  <a:close/>
                </a:path>
              </a:pathLst>
            </a:custGeom>
            <a:solidFill>
              <a:srgbClr val="FFFFFF"/>
            </a:solidFill>
            <a:ln w="1804" cap="flat">
              <a:noFill/>
              <a:prstDash val="solid"/>
              <a:miter/>
            </a:ln>
          </p:spPr>
          <p:txBody>
            <a:bodyPr rtlCol="0" anchor="ctr"/>
            <a:lstStyle/>
            <a:p>
              <a:endParaRPr lang="en-US"/>
            </a:p>
          </p:txBody>
        </p:sp>
        <p:sp>
          <p:nvSpPr>
            <p:cNvPr id="42" name="Freeform 866">
              <a:extLst>
                <a:ext uri="{FF2B5EF4-FFF2-40B4-BE49-F238E27FC236}">
                  <a16:creationId xmlns:a16="http://schemas.microsoft.com/office/drawing/2014/main" id="{DA834EDD-CC1C-D180-C26E-2B86D0324C1D}"/>
                </a:ext>
              </a:extLst>
            </p:cNvPr>
            <p:cNvSpPr/>
            <p:nvPr/>
          </p:nvSpPr>
          <p:spPr>
            <a:xfrm>
              <a:off x="7562348" y="1888657"/>
              <a:ext cx="180" cy="902"/>
            </a:xfrm>
            <a:custGeom>
              <a:avLst/>
              <a:gdLst>
                <a:gd name="connsiteX0" fmla="*/ 181 w 180"/>
                <a:gd name="connsiteY0" fmla="*/ 0 h 902"/>
                <a:gd name="connsiteX1" fmla="*/ 0 w 180"/>
                <a:gd name="connsiteY1" fmla="*/ 902 h 902"/>
                <a:gd name="connsiteX2" fmla="*/ 181 w 180"/>
                <a:gd name="connsiteY2" fmla="*/ 0 h 902"/>
              </a:gdLst>
              <a:ahLst/>
              <a:cxnLst>
                <a:cxn ang="0">
                  <a:pos x="connsiteX0" y="connsiteY0"/>
                </a:cxn>
                <a:cxn ang="0">
                  <a:pos x="connsiteX1" y="connsiteY1"/>
                </a:cxn>
                <a:cxn ang="0">
                  <a:pos x="connsiteX2" y="connsiteY2"/>
                </a:cxn>
              </a:cxnLst>
              <a:rect l="l" t="t" r="r" b="b"/>
              <a:pathLst>
                <a:path w="180" h="902">
                  <a:moveTo>
                    <a:pt x="181" y="0"/>
                  </a:moveTo>
                  <a:cubicBezTo>
                    <a:pt x="181" y="361"/>
                    <a:pt x="0" y="722"/>
                    <a:pt x="0" y="902"/>
                  </a:cubicBezTo>
                  <a:cubicBezTo>
                    <a:pt x="0" y="542"/>
                    <a:pt x="181" y="180"/>
                    <a:pt x="181" y="0"/>
                  </a:cubicBezTo>
                  <a:close/>
                </a:path>
              </a:pathLst>
            </a:custGeom>
            <a:solidFill>
              <a:srgbClr val="FFFFFF"/>
            </a:solidFill>
            <a:ln w="1804" cap="flat">
              <a:noFill/>
              <a:prstDash val="solid"/>
              <a:miter/>
            </a:ln>
          </p:spPr>
          <p:txBody>
            <a:bodyPr rtlCol="0" anchor="ctr"/>
            <a:lstStyle/>
            <a:p>
              <a:endParaRPr lang="en-US"/>
            </a:p>
          </p:txBody>
        </p:sp>
        <p:sp>
          <p:nvSpPr>
            <p:cNvPr id="43" name="Freeform 867">
              <a:extLst>
                <a:ext uri="{FF2B5EF4-FFF2-40B4-BE49-F238E27FC236}">
                  <a16:creationId xmlns:a16="http://schemas.microsoft.com/office/drawing/2014/main" id="{342A206D-E328-001A-F875-862FAB258C41}"/>
                </a:ext>
              </a:extLst>
            </p:cNvPr>
            <p:cNvSpPr/>
            <p:nvPr/>
          </p:nvSpPr>
          <p:spPr>
            <a:xfrm>
              <a:off x="7561546" y="1892988"/>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44" name="Freeform 868">
              <a:extLst>
                <a:ext uri="{FF2B5EF4-FFF2-40B4-BE49-F238E27FC236}">
                  <a16:creationId xmlns:a16="http://schemas.microsoft.com/office/drawing/2014/main" id="{4A652E85-4FA4-C646-11CE-C775F9E0D9FC}"/>
                </a:ext>
              </a:extLst>
            </p:cNvPr>
            <p:cNvSpPr/>
            <p:nvPr/>
          </p:nvSpPr>
          <p:spPr>
            <a:xfrm>
              <a:off x="7560543" y="1896597"/>
              <a:ext cx="180" cy="721"/>
            </a:xfrm>
            <a:custGeom>
              <a:avLst/>
              <a:gdLst>
                <a:gd name="connsiteX0" fmla="*/ 181 w 180"/>
                <a:gd name="connsiteY0" fmla="*/ 0 h 721"/>
                <a:gd name="connsiteX1" fmla="*/ 0 w 180"/>
                <a:gd name="connsiteY1" fmla="*/ 722 h 721"/>
                <a:gd name="connsiteX2" fmla="*/ 181 w 180"/>
                <a:gd name="connsiteY2" fmla="*/ 0 h 721"/>
              </a:gdLst>
              <a:ahLst/>
              <a:cxnLst>
                <a:cxn ang="0">
                  <a:pos x="connsiteX0" y="connsiteY0"/>
                </a:cxn>
                <a:cxn ang="0">
                  <a:pos x="connsiteX1" y="connsiteY1"/>
                </a:cxn>
                <a:cxn ang="0">
                  <a:pos x="connsiteX2" y="connsiteY2"/>
                </a:cxn>
              </a:cxnLst>
              <a:rect l="l" t="t" r="r" b="b"/>
              <a:pathLst>
                <a:path w="180" h="721">
                  <a:moveTo>
                    <a:pt x="181" y="0"/>
                  </a:moveTo>
                  <a:cubicBezTo>
                    <a:pt x="181" y="180"/>
                    <a:pt x="0" y="541"/>
                    <a:pt x="0" y="722"/>
                  </a:cubicBezTo>
                  <a:cubicBezTo>
                    <a:pt x="0" y="541"/>
                    <a:pt x="181" y="361"/>
                    <a:pt x="181" y="0"/>
                  </a:cubicBezTo>
                  <a:close/>
                </a:path>
              </a:pathLst>
            </a:custGeom>
            <a:solidFill>
              <a:srgbClr val="FFFFFF"/>
            </a:solidFill>
            <a:ln w="1804" cap="flat">
              <a:noFill/>
              <a:prstDash val="solid"/>
              <a:miter/>
            </a:ln>
          </p:spPr>
          <p:txBody>
            <a:bodyPr rtlCol="0" anchor="ctr"/>
            <a:lstStyle/>
            <a:p>
              <a:endParaRPr lang="en-US"/>
            </a:p>
          </p:txBody>
        </p:sp>
        <p:sp>
          <p:nvSpPr>
            <p:cNvPr id="45" name="Freeform 869">
              <a:extLst>
                <a:ext uri="{FF2B5EF4-FFF2-40B4-BE49-F238E27FC236}">
                  <a16:creationId xmlns:a16="http://schemas.microsoft.com/office/drawing/2014/main" id="{2408D71E-C0E0-1FE5-0BAC-4E83D75AAF1D}"/>
                </a:ext>
              </a:extLst>
            </p:cNvPr>
            <p:cNvSpPr/>
            <p:nvPr/>
          </p:nvSpPr>
          <p:spPr>
            <a:xfrm>
              <a:off x="7592953" y="1848992"/>
              <a:ext cx="22994" cy="17558"/>
            </a:xfrm>
            <a:custGeom>
              <a:avLst/>
              <a:gdLst>
                <a:gd name="connsiteX0" fmla="*/ 13610 w 22994"/>
                <a:gd name="connsiteY0" fmla="*/ 16384 h 17558"/>
                <a:gd name="connsiteX1" fmla="*/ 22995 w 22994"/>
                <a:gd name="connsiteY1" fmla="*/ 10789 h 17558"/>
                <a:gd name="connsiteX2" fmla="*/ 17400 w 22994"/>
                <a:gd name="connsiteY2" fmla="*/ 2848 h 17558"/>
                <a:gd name="connsiteX3" fmla="*/ 3504 w 22994"/>
                <a:gd name="connsiteY3" fmla="*/ 3390 h 17558"/>
                <a:gd name="connsiteX4" fmla="*/ 436 w 22994"/>
                <a:gd name="connsiteY4" fmla="*/ 12774 h 17558"/>
                <a:gd name="connsiteX5" fmla="*/ 13610 w 22994"/>
                <a:gd name="connsiteY5" fmla="*/ 16384 h 1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4" h="17558">
                  <a:moveTo>
                    <a:pt x="13610" y="16384"/>
                  </a:moveTo>
                  <a:cubicBezTo>
                    <a:pt x="17039" y="16023"/>
                    <a:pt x="20468" y="14760"/>
                    <a:pt x="22995" y="10789"/>
                  </a:cubicBezTo>
                  <a:cubicBezTo>
                    <a:pt x="21371" y="8262"/>
                    <a:pt x="19927" y="5014"/>
                    <a:pt x="17400" y="2848"/>
                  </a:cubicBezTo>
                  <a:cubicBezTo>
                    <a:pt x="12889" y="-1122"/>
                    <a:pt x="8015" y="-942"/>
                    <a:pt x="3504" y="3390"/>
                  </a:cubicBezTo>
                  <a:cubicBezTo>
                    <a:pt x="797" y="6097"/>
                    <a:pt x="-828" y="9165"/>
                    <a:pt x="436" y="12774"/>
                  </a:cubicBezTo>
                  <a:cubicBezTo>
                    <a:pt x="2963" y="20174"/>
                    <a:pt x="8918" y="16925"/>
                    <a:pt x="13610" y="16384"/>
                  </a:cubicBezTo>
                  <a:close/>
                </a:path>
              </a:pathLst>
            </a:custGeom>
            <a:solidFill>
              <a:srgbClr val="FFFFFF"/>
            </a:solidFill>
            <a:ln w="1804" cap="flat">
              <a:noFill/>
              <a:prstDash val="solid"/>
              <a:miter/>
            </a:ln>
          </p:spPr>
          <p:txBody>
            <a:bodyPr rtlCol="0" anchor="ctr"/>
            <a:lstStyle/>
            <a:p>
              <a:endParaRPr lang="en-US"/>
            </a:p>
          </p:txBody>
        </p:sp>
        <p:sp>
          <p:nvSpPr>
            <p:cNvPr id="46" name="Freeform 870">
              <a:extLst>
                <a:ext uri="{FF2B5EF4-FFF2-40B4-BE49-F238E27FC236}">
                  <a16:creationId xmlns:a16="http://schemas.microsoft.com/office/drawing/2014/main" id="{9E73EAD8-6EAC-8A51-1164-E732DDB1C9C0}"/>
                </a:ext>
              </a:extLst>
            </p:cNvPr>
            <p:cNvSpPr/>
            <p:nvPr/>
          </p:nvSpPr>
          <p:spPr>
            <a:xfrm>
              <a:off x="7731042" y="2174676"/>
              <a:ext cx="170243" cy="199547"/>
            </a:xfrm>
            <a:custGeom>
              <a:avLst/>
              <a:gdLst>
                <a:gd name="connsiteX0" fmla="*/ 38490 w 170243"/>
                <a:gd name="connsiteY0" fmla="*/ 74387 h 199547"/>
                <a:gd name="connsiteX1" fmla="*/ 12863 w 170243"/>
                <a:gd name="connsiteY1" fmla="*/ 109760 h 199547"/>
                <a:gd name="connsiteX2" fmla="*/ 26217 w 170243"/>
                <a:gd name="connsiteY2" fmla="*/ 187183 h 199547"/>
                <a:gd name="connsiteX3" fmla="*/ 167348 w 170243"/>
                <a:gd name="connsiteY3" fmla="*/ 123476 h 199547"/>
                <a:gd name="connsiteX4" fmla="*/ 138292 w 170243"/>
                <a:gd name="connsiteY4" fmla="*/ 23493 h 199547"/>
                <a:gd name="connsiteX5" fmla="*/ 23691 w 170243"/>
                <a:gd name="connsiteY5" fmla="*/ 7973 h 199547"/>
                <a:gd name="connsiteX6" fmla="*/ 38490 w 170243"/>
                <a:gd name="connsiteY6" fmla="*/ 74387 h 19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243" h="199547">
                  <a:moveTo>
                    <a:pt x="38490" y="74387"/>
                  </a:moveTo>
                  <a:cubicBezTo>
                    <a:pt x="30729" y="86298"/>
                    <a:pt x="20984" y="98209"/>
                    <a:pt x="12863" y="109760"/>
                  </a:cubicBezTo>
                  <a:cubicBezTo>
                    <a:pt x="-7531" y="138455"/>
                    <a:pt x="-4102" y="170760"/>
                    <a:pt x="26217" y="187183"/>
                  </a:cubicBezTo>
                  <a:cubicBezTo>
                    <a:pt x="77652" y="215156"/>
                    <a:pt x="152910" y="196387"/>
                    <a:pt x="167348" y="123476"/>
                  </a:cubicBezTo>
                  <a:cubicBezTo>
                    <a:pt x="174928" y="85396"/>
                    <a:pt x="168431" y="50745"/>
                    <a:pt x="138292" y="23493"/>
                  </a:cubicBezTo>
                  <a:cubicBezTo>
                    <a:pt x="107431" y="-4480"/>
                    <a:pt x="64478" y="-4480"/>
                    <a:pt x="23691" y="7973"/>
                  </a:cubicBezTo>
                  <a:cubicBezTo>
                    <a:pt x="52567" y="22411"/>
                    <a:pt x="57079" y="45872"/>
                    <a:pt x="38490" y="74387"/>
                  </a:cubicBezTo>
                  <a:close/>
                </a:path>
              </a:pathLst>
            </a:custGeom>
            <a:solidFill>
              <a:srgbClr val="FFFFFF"/>
            </a:solidFill>
            <a:ln w="1804" cap="flat">
              <a:noFill/>
              <a:prstDash val="solid"/>
              <a:miter/>
            </a:ln>
          </p:spPr>
          <p:txBody>
            <a:bodyPr rtlCol="0" anchor="ctr"/>
            <a:lstStyle/>
            <a:p>
              <a:endParaRPr lang="en-US"/>
            </a:p>
          </p:txBody>
        </p:sp>
        <p:sp>
          <p:nvSpPr>
            <p:cNvPr id="47" name="Freeform 871">
              <a:extLst>
                <a:ext uri="{FF2B5EF4-FFF2-40B4-BE49-F238E27FC236}">
                  <a16:creationId xmlns:a16="http://schemas.microsoft.com/office/drawing/2014/main" id="{822E5402-D766-740C-576E-21EE2326FF03}"/>
                </a:ext>
              </a:extLst>
            </p:cNvPr>
            <p:cNvSpPr/>
            <p:nvPr/>
          </p:nvSpPr>
          <p:spPr>
            <a:xfrm>
              <a:off x="7699508" y="1884506"/>
              <a:ext cx="91057" cy="295796"/>
            </a:xfrm>
            <a:custGeom>
              <a:avLst/>
              <a:gdLst>
                <a:gd name="connsiteX0" fmla="*/ 23101 w 91057"/>
                <a:gd name="connsiteY0" fmla="*/ 134814 h 295796"/>
                <a:gd name="connsiteX1" fmla="*/ 23462 w 91057"/>
                <a:gd name="connsiteY1" fmla="*/ 237142 h 295796"/>
                <a:gd name="connsiteX2" fmla="*/ 21296 w 91057"/>
                <a:gd name="connsiteY2" fmla="*/ 295796 h 295796"/>
                <a:gd name="connsiteX3" fmla="*/ 22018 w 91057"/>
                <a:gd name="connsiteY3" fmla="*/ 295255 h 295796"/>
                <a:gd name="connsiteX4" fmla="*/ 35914 w 91057"/>
                <a:gd name="connsiteY4" fmla="*/ 287856 h 295796"/>
                <a:gd name="connsiteX5" fmla="*/ 89154 w 91057"/>
                <a:gd name="connsiteY5" fmla="*/ 261867 h 295796"/>
                <a:gd name="connsiteX6" fmla="*/ 90237 w 91057"/>
                <a:gd name="connsiteY6" fmla="*/ 35012 h 295796"/>
                <a:gd name="connsiteX7" fmla="*/ 67678 w 91057"/>
                <a:gd name="connsiteY7" fmla="*/ 9565 h 295796"/>
                <a:gd name="connsiteX8" fmla="*/ 58293 w 91057"/>
                <a:gd name="connsiteY8" fmla="*/ 7580 h 295796"/>
                <a:gd name="connsiteX9" fmla="*/ 54864 w 91057"/>
                <a:gd name="connsiteY9" fmla="*/ 6858 h 295796"/>
                <a:gd name="connsiteX10" fmla="*/ 48909 w 91057"/>
                <a:gd name="connsiteY10" fmla="*/ 5775 h 295796"/>
                <a:gd name="connsiteX11" fmla="*/ 44758 w 91057"/>
                <a:gd name="connsiteY11" fmla="*/ 5053 h 295796"/>
                <a:gd name="connsiteX12" fmla="*/ 39704 w 91057"/>
                <a:gd name="connsiteY12" fmla="*/ 4331 h 295796"/>
                <a:gd name="connsiteX13" fmla="*/ 34832 w 91057"/>
                <a:gd name="connsiteY13" fmla="*/ 3609 h 295796"/>
                <a:gd name="connsiteX14" fmla="*/ 31041 w 91057"/>
                <a:gd name="connsiteY14" fmla="*/ 3068 h 295796"/>
                <a:gd name="connsiteX15" fmla="*/ 8663 w 91057"/>
                <a:gd name="connsiteY15" fmla="*/ 722 h 295796"/>
                <a:gd name="connsiteX16" fmla="*/ 8482 w 91057"/>
                <a:gd name="connsiteY16" fmla="*/ 722 h 295796"/>
                <a:gd name="connsiteX17" fmla="*/ 0 w 91057"/>
                <a:gd name="connsiteY17" fmla="*/ 0 h 295796"/>
                <a:gd name="connsiteX18" fmla="*/ 0 w 91057"/>
                <a:gd name="connsiteY18" fmla="*/ 0 h 295796"/>
                <a:gd name="connsiteX19" fmla="*/ 12272 w 91057"/>
                <a:gd name="connsiteY19" fmla="*/ 35192 h 295796"/>
                <a:gd name="connsiteX20" fmla="*/ 23101 w 91057"/>
                <a:gd name="connsiteY20" fmla="*/ 134814 h 29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057" h="295796">
                  <a:moveTo>
                    <a:pt x="23101" y="134814"/>
                  </a:moveTo>
                  <a:cubicBezTo>
                    <a:pt x="23462" y="168924"/>
                    <a:pt x="23822" y="203033"/>
                    <a:pt x="23462" y="237142"/>
                  </a:cubicBezTo>
                  <a:cubicBezTo>
                    <a:pt x="23281" y="256634"/>
                    <a:pt x="22559" y="276125"/>
                    <a:pt x="21296" y="295796"/>
                  </a:cubicBezTo>
                  <a:cubicBezTo>
                    <a:pt x="21476" y="295616"/>
                    <a:pt x="21837" y="295436"/>
                    <a:pt x="22018" y="295255"/>
                  </a:cubicBezTo>
                  <a:cubicBezTo>
                    <a:pt x="26349" y="292187"/>
                    <a:pt x="30681" y="289480"/>
                    <a:pt x="35914" y="287856"/>
                  </a:cubicBezTo>
                  <a:cubicBezTo>
                    <a:pt x="81213" y="274501"/>
                    <a:pt x="88974" y="274140"/>
                    <a:pt x="89154" y="261867"/>
                  </a:cubicBezTo>
                  <a:cubicBezTo>
                    <a:pt x="89154" y="254829"/>
                    <a:pt x="92583" y="58293"/>
                    <a:pt x="90237" y="35012"/>
                  </a:cubicBezTo>
                  <a:cubicBezTo>
                    <a:pt x="88793" y="20213"/>
                    <a:pt x="81574" y="12814"/>
                    <a:pt x="67678" y="9565"/>
                  </a:cubicBezTo>
                  <a:cubicBezTo>
                    <a:pt x="64610" y="8843"/>
                    <a:pt x="61361" y="8121"/>
                    <a:pt x="58293" y="7580"/>
                  </a:cubicBezTo>
                  <a:cubicBezTo>
                    <a:pt x="57210" y="7400"/>
                    <a:pt x="56127" y="7219"/>
                    <a:pt x="54864" y="6858"/>
                  </a:cubicBezTo>
                  <a:cubicBezTo>
                    <a:pt x="52879" y="6497"/>
                    <a:pt x="50893" y="6136"/>
                    <a:pt x="48909" y="5775"/>
                  </a:cubicBezTo>
                  <a:cubicBezTo>
                    <a:pt x="47465" y="5595"/>
                    <a:pt x="46201" y="5234"/>
                    <a:pt x="44758" y="5053"/>
                  </a:cubicBezTo>
                  <a:cubicBezTo>
                    <a:pt x="43133" y="4692"/>
                    <a:pt x="41328" y="4512"/>
                    <a:pt x="39704" y="4331"/>
                  </a:cubicBezTo>
                  <a:cubicBezTo>
                    <a:pt x="38080" y="4151"/>
                    <a:pt x="36456" y="3790"/>
                    <a:pt x="34832" y="3609"/>
                  </a:cubicBezTo>
                  <a:cubicBezTo>
                    <a:pt x="33568" y="3429"/>
                    <a:pt x="32305" y="3249"/>
                    <a:pt x="31041" y="3068"/>
                  </a:cubicBezTo>
                  <a:cubicBezTo>
                    <a:pt x="23642" y="2166"/>
                    <a:pt x="16243" y="1263"/>
                    <a:pt x="8663" y="722"/>
                  </a:cubicBezTo>
                  <a:cubicBezTo>
                    <a:pt x="8663" y="722"/>
                    <a:pt x="8663" y="722"/>
                    <a:pt x="8482" y="722"/>
                  </a:cubicBezTo>
                  <a:cubicBezTo>
                    <a:pt x="5595" y="542"/>
                    <a:pt x="2888" y="181"/>
                    <a:pt x="0" y="0"/>
                  </a:cubicBezTo>
                  <a:cubicBezTo>
                    <a:pt x="0" y="0"/>
                    <a:pt x="0" y="0"/>
                    <a:pt x="0" y="0"/>
                  </a:cubicBezTo>
                  <a:cubicBezTo>
                    <a:pt x="5053" y="11370"/>
                    <a:pt x="9204" y="23101"/>
                    <a:pt x="12272" y="35192"/>
                  </a:cubicBezTo>
                  <a:cubicBezTo>
                    <a:pt x="20754" y="67497"/>
                    <a:pt x="22740" y="101607"/>
                    <a:pt x="23101" y="134814"/>
                  </a:cubicBezTo>
                  <a:close/>
                </a:path>
              </a:pathLst>
            </a:custGeom>
            <a:solidFill>
              <a:srgbClr val="FFFFFF"/>
            </a:solidFill>
            <a:ln w="1804" cap="flat">
              <a:noFill/>
              <a:prstDash val="solid"/>
              <a:miter/>
            </a:ln>
          </p:spPr>
          <p:txBody>
            <a:bodyPr rtlCol="0" anchor="ctr"/>
            <a:lstStyle/>
            <a:p>
              <a:endParaRPr lang="en-US"/>
            </a:p>
          </p:txBody>
        </p:sp>
        <p:sp>
          <p:nvSpPr>
            <p:cNvPr id="48" name="Freeform 872">
              <a:extLst>
                <a:ext uri="{FF2B5EF4-FFF2-40B4-BE49-F238E27FC236}">
                  <a16:creationId xmlns:a16="http://schemas.microsoft.com/office/drawing/2014/main" id="{98F2C26E-384D-6B9F-B76F-94DDDE50F9F3}"/>
                </a:ext>
              </a:extLst>
            </p:cNvPr>
            <p:cNvSpPr/>
            <p:nvPr/>
          </p:nvSpPr>
          <p:spPr>
            <a:xfrm>
              <a:off x="6979598" y="2425566"/>
              <a:ext cx="712329" cy="474828"/>
            </a:xfrm>
            <a:custGeom>
              <a:avLst/>
              <a:gdLst>
                <a:gd name="connsiteX0" fmla="*/ 711969 w 712329"/>
                <a:gd name="connsiteY0" fmla="*/ 69843 h 474828"/>
                <a:gd name="connsiteX1" fmla="*/ 711969 w 712329"/>
                <a:gd name="connsiteY1" fmla="*/ 69122 h 474828"/>
                <a:gd name="connsiteX2" fmla="*/ 712149 w 712329"/>
                <a:gd name="connsiteY2" fmla="*/ 64610 h 474828"/>
                <a:gd name="connsiteX3" fmla="*/ 712149 w 712329"/>
                <a:gd name="connsiteY3" fmla="*/ 63888 h 474828"/>
                <a:gd name="connsiteX4" fmla="*/ 712330 w 712329"/>
                <a:gd name="connsiteY4" fmla="*/ 59556 h 474828"/>
                <a:gd name="connsiteX5" fmla="*/ 712330 w 712329"/>
                <a:gd name="connsiteY5" fmla="*/ 59015 h 474828"/>
                <a:gd name="connsiteX6" fmla="*/ 712330 w 712329"/>
                <a:gd name="connsiteY6" fmla="*/ 54503 h 474828"/>
                <a:gd name="connsiteX7" fmla="*/ 712330 w 712329"/>
                <a:gd name="connsiteY7" fmla="*/ 54503 h 474828"/>
                <a:gd name="connsiteX8" fmla="*/ 712149 w 712329"/>
                <a:gd name="connsiteY8" fmla="*/ 49811 h 474828"/>
                <a:gd name="connsiteX9" fmla="*/ 712149 w 712329"/>
                <a:gd name="connsiteY9" fmla="*/ 49450 h 474828"/>
                <a:gd name="connsiteX10" fmla="*/ 711788 w 712329"/>
                <a:gd name="connsiteY10" fmla="*/ 45118 h 474828"/>
                <a:gd name="connsiteX11" fmla="*/ 711788 w 712329"/>
                <a:gd name="connsiteY11" fmla="*/ 44577 h 474828"/>
                <a:gd name="connsiteX12" fmla="*/ 711247 w 712329"/>
                <a:gd name="connsiteY12" fmla="*/ 40246 h 474828"/>
                <a:gd name="connsiteX13" fmla="*/ 711247 w 712329"/>
                <a:gd name="connsiteY13" fmla="*/ 39885 h 474828"/>
                <a:gd name="connsiteX14" fmla="*/ 709442 w 712329"/>
                <a:gd name="connsiteY14" fmla="*/ 30861 h 474828"/>
                <a:gd name="connsiteX15" fmla="*/ 709442 w 712329"/>
                <a:gd name="connsiteY15" fmla="*/ 30681 h 474828"/>
                <a:gd name="connsiteX16" fmla="*/ 708179 w 712329"/>
                <a:gd name="connsiteY16" fmla="*/ 26349 h 474828"/>
                <a:gd name="connsiteX17" fmla="*/ 707998 w 712329"/>
                <a:gd name="connsiteY17" fmla="*/ 25988 h 474828"/>
                <a:gd name="connsiteX18" fmla="*/ 706554 w 712329"/>
                <a:gd name="connsiteY18" fmla="*/ 21837 h 474828"/>
                <a:gd name="connsiteX19" fmla="*/ 706374 w 712329"/>
                <a:gd name="connsiteY19" fmla="*/ 21476 h 474828"/>
                <a:gd name="connsiteX20" fmla="*/ 700418 w 712329"/>
                <a:gd name="connsiteY20" fmla="*/ 8663 h 474828"/>
                <a:gd name="connsiteX21" fmla="*/ 700238 w 712329"/>
                <a:gd name="connsiteY21" fmla="*/ 8482 h 474828"/>
                <a:gd name="connsiteX22" fmla="*/ 697711 w 712329"/>
                <a:gd name="connsiteY22" fmla="*/ 4512 h 474828"/>
                <a:gd name="connsiteX23" fmla="*/ 697531 w 712329"/>
                <a:gd name="connsiteY23" fmla="*/ 4151 h 474828"/>
                <a:gd name="connsiteX24" fmla="*/ 694643 w 712329"/>
                <a:gd name="connsiteY24" fmla="*/ 0 h 474828"/>
                <a:gd name="connsiteX25" fmla="*/ 694643 w 712329"/>
                <a:gd name="connsiteY25" fmla="*/ 0 h 474828"/>
                <a:gd name="connsiteX26" fmla="*/ 695365 w 712329"/>
                <a:gd name="connsiteY26" fmla="*/ 53601 h 474828"/>
                <a:gd name="connsiteX27" fmla="*/ 682371 w 712329"/>
                <a:gd name="connsiteY27" fmla="*/ 206823 h 474828"/>
                <a:gd name="connsiteX28" fmla="*/ 670640 w 712329"/>
                <a:gd name="connsiteY28" fmla="*/ 254287 h 474828"/>
                <a:gd name="connsiteX29" fmla="*/ 630575 w 712329"/>
                <a:gd name="connsiteY29" fmla="*/ 323589 h 474828"/>
                <a:gd name="connsiteX30" fmla="*/ 520305 w 712329"/>
                <a:gd name="connsiteY30" fmla="*/ 383146 h 474828"/>
                <a:gd name="connsiteX31" fmla="*/ 402817 w 712329"/>
                <a:gd name="connsiteY31" fmla="*/ 388379 h 474828"/>
                <a:gd name="connsiteX32" fmla="*/ 291826 w 712329"/>
                <a:gd name="connsiteY32" fmla="*/ 387116 h 474828"/>
                <a:gd name="connsiteX33" fmla="*/ 157734 w 712329"/>
                <a:gd name="connsiteY33" fmla="*/ 387296 h 474828"/>
                <a:gd name="connsiteX34" fmla="*/ 90778 w 712329"/>
                <a:gd name="connsiteY34" fmla="*/ 383867 h 474828"/>
                <a:gd name="connsiteX35" fmla="*/ 19311 w 712329"/>
                <a:gd name="connsiteY35" fmla="*/ 374302 h 474828"/>
                <a:gd name="connsiteX36" fmla="*/ 0 w 712329"/>
                <a:gd name="connsiteY36" fmla="*/ 367805 h 474828"/>
                <a:gd name="connsiteX37" fmla="*/ 2707 w 712329"/>
                <a:gd name="connsiteY37" fmla="*/ 399930 h 474828"/>
                <a:gd name="connsiteX38" fmla="*/ 2887 w 712329"/>
                <a:gd name="connsiteY38" fmla="*/ 401193 h 474828"/>
                <a:gd name="connsiteX39" fmla="*/ 3609 w 712329"/>
                <a:gd name="connsiteY39" fmla="*/ 408231 h 474828"/>
                <a:gd name="connsiteX40" fmla="*/ 3790 w 712329"/>
                <a:gd name="connsiteY40" fmla="*/ 410578 h 474828"/>
                <a:gd name="connsiteX41" fmla="*/ 4512 w 712329"/>
                <a:gd name="connsiteY41" fmla="*/ 416894 h 474828"/>
                <a:gd name="connsiteX42" fmla="*/ 4873 w 712329"/>
                <a:gd name="connsiteY42" fmla="*/ 419782 h 474828"/>
                <a:gd name="connsiteX43" fmla="*/ 5594 w 712329"/>
                <a:gd name="connsiteY43" fmla="*/ 426279 h 474828"/>
                <a:gd name="connsiteX44" fmla="*/ 5955 w 712329"/>
                <a:gd name="connsiteY44" fmla="*/ 428986 h 474828"/>
                <a:gd name="connsiteX45" fmla="*/ 7038 w 712329"/>
                <a:gd name="connsiteY45" fmla="*/ 438010 h 474828"/>
                <a:gd name="connsiteX46" fmla="*/ 36275 w 712329"/>
                <a:gd name="connsiteY46" fmla="*/ 469232 h 474828"/>
                <a:gd name="connsiteX47" fmla="*/ 91861 w 712329"/>
                <a:gd name="connsiteY47" fmla="*/ 474826 h 474828"/>
                <a:gd name="connsiteX48" fmla="*/ 664684 w 712329"/>
                <a:gd name="connsiteY48" fmla="*/ 469051 h 474828"/>
                <a:gd name="connsiteX49" fmla="*/ 683454 w 712329"/>
                <a:gd name="connsiteY49" fmla="*/ 460749 h 474828"/>
                <a:gd name="connsiteX50" fmla="*/ 694462 w 712329"/>
                <a:gd name="connsiteY50" fmla="*/ 295435 h 474828"/>
                <a:gd name="connsiteX51" fmla="*/ 711607 w 712329"/>
                <a:gd name="connsiteY51" fmla="*/ 74536 h 474828"/>
                <a:gd name="connsiteX52" fmla="*/ 711969 w 712329"/>
                <a:gd name="connsiteY52" fmla="*/ 69843 h 47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12329" h="474828">
                  <a:moveTo>
                    <a:pt x="711969" y="69843"/>
                  </a:moveTo>
                  <a:cubicBezTo>
                    <a:pt x="711969" y="69663"/>
                    <a:pt x="711969" y="69482"/>
                    <a:pt x="711969" y="69122"/>
                  </a:cubicBezTo>
                  <a:cubicBezTo>
                    <a:pt x="712149" y="67678"/>
                    <a:pt x="712149" y="66234"/>
                    <a:pt x="712149" y="64610"/>
                  </a:cubicBezTo>
                  <a:cubicBezTo>
                    <a:pt x="712149" y="64429"/>
                    <a:pt x="712149" y="64068"/>
                    <a:pt x="712149" y="63888"/>
                  </a:cubicBezTo>
                  <a:cubicBezTo>
                    <a:pt x="712149" y="62444"/>
                    <a:pt x="712149" y="61000"/>
                    <a:pt x="712330" y="59556"/>
                  </a:cubicBezTo>
                  <a:cubicBezTo>
                    <a:pt x="712330" y="59376"/>
                    <a:pt x="712330" y="59195"/>
                    <a:pt x="712330" y="59015"/>
                  </a:cubicBezTo>
                  <a:cubicBezTo>
                    <a:pt x="712330" y="57571"/>
                    <a:pt x="712330" y="55947"/>
                    <a:pt x="712330" y="54503"/>
                  </a:cubicBezTo>
                  <a:cubicBezTo>
                    <a:pt x="712330" y="54503"/>
                    <a:pt x="712330" y="54503"/>
                    <a:pt x="712330" y="54503"/>
                  </a:cubicBezTo>
                  <a:cubicBezTo>
                    <a:pt x="712330" y="52879"/>
                    <a:pt x="712149" y="51435"/>
                    <a:pt x="712149" y="49811"/>
                  </a:cubicBezTo>
                  <a:cubicBezTo>
                    <a:pt x="712149" y="49630"/>
                    <a:pt x="712149" y="49630"/>
                    <a:pt x="712149" y="49450"/>
                  </a:cubicBezTo>
                  <a:cubicBezTo>
                    <a:pt x="711969" y="48006"/>
                    <a:pt x="711969" y="46562"/>
                    <a:pt x="711788" y="45118"/>
                  </a:cubicBezTo>
                  <a:cubicBezTo>
                    <a:pt x="711788" y="44938"/>
                    <a:pt x="711788" y="44758"/>
                    <a:pt x="711788" y="44577"/>
                  </a:cubicBezTo>
                  <a:cubicBezTo>
                    <a:pt x="711607" y="43133"/>
                    <a:pt x="711427" y="41689"/>
                    <a:pt x="711247" y="40246"/>
                  </a:cubicBezTo>
                  <a:cubicBezTo>
                    <a:pt x="711247" y="40065"/>
                    <a:pt x="711247" y="39885"/>
                    <a:pt x="711247" y="39885"/>
                  </a:cubicBezTo>
                  <a:cubicBezTo>
                    <a:pt x="710705" y="36817"/>
                    <a:pt x="710164" y="33929"/>
                    <a:pt x="709442" y="30861"/>
                  </a:cubicBezTo>
                  <a:cubicBezTo>
                    <a:pt x="709442" y="30861"/>
                    <a:pt x="709442" y="30861"/>
                    <a:pt x="709442" y="30681"/>
                  </a:cubicBezTo>
                  <a:cubicBezTo>
                    <a:pt x="709081" y="29237"/>
                    <a:pt x="708720" y="27793"/>
                    <a:pt x="708179" y="26349"/>
                  </a:cubicBezTo>
                  <a:cubicBezTo>
                    <a:pt x="708179" y="26169"/>
                    <a:pt x="708179" y="26169"/>
                    <a:pt x="707998" y="25988"/>
                  </a:cubicBezTo>
                  <a:cubicBezTo>
                    <a:pt x="707637" y="24544"/>
                    <a:pt x="707096" y="23101"/>
                    <a:pt x="706554" y="21837"/>
                  </a:cubicBezTo>
                  <a:cubicBezTo>
                    <a:pt x="706554" y="21657"/>
                    <a:pt x="706554" y="21657"/>
                    <a:pt x="706374" y="21476"/>
                  </a:cubicBezTo>
                  <a:cubicBezTo>
                    <a:pt x="704750" y="17145"/>
                    <a:pt x="702764" y="12814"/>
                    <a:pt x="700418" y="8663"/>
                  </a:cubicBezTo>
                  <a:cubicBezTo>
                    <a:pt x="700418" y="8663"/>
                    <a:pt x="700238" y="8482"/>
                    <a:pt x="700238" y="8482"/>
                  </a:cubicBezTo>
                  <a:cubicBezTo>
                    <a:pt x="699516" y="7039"/>
                    <a:pt x="698613" y="5775"/>
                    <a:pt x="697711" y="4512"/>
                  </a:cubicBezTo>
                  <a:cubicBezTo>
                    <a:pt x="697711" y="4331"/>
                    <a:pt x="697531" y="4331"/>
                    <a:pt x="697531" y="4151"/>
                  </a:cubicBezTo>
                  <a:cubicBezTo>
                    <a:pt x="696628" y="2707"/>
                    <a:pt x="695726" y="1444"/>
                    <a:pt x="694643" y="0"/>
                  </a:cubicBezTo>
                  <a:lnTo>
                    <a:pt x="694643" y="0"/>
                  </a:lnTo>
                  <a:cubicBezTo>
                    <a:pt x="695004" y="17867"/>
                    <a:pt x="695365" y="35734"/>
                    <a:pt x="695365" y="53601"/>
                  </a:cubicBezTo>
                  <a:cubicBezTo>
                    <a:pt x="695185" y="105036"/>
                    <a:pt x="690492" y="156110"/>
                    <a:pt x="682371" y="206823"/>
                  </a:cubicBezTo>
                  <a:cubicBezTo>
                    <a:pt x="679844" y="222885"/>
                    <a:pt x="676415" y="238947"/>
                    <a:pt x="670640" y="254287"/>
                  </a:cubicBezTo>
                  <a:cubicBezTo>
                    <a:pt x="660534" y="280997"/>
                    <a:pt x="648983" y="301752"/>
                    <a:pt x="630575" y="323589"/>
                  </a:cubicBezTo>
                  <a:cubicBezTo>
                    <a:pt x="603323" y="356075"/>
                    <a:pt x="561634" y="376288"/>
                    <a:pt x="520305" y="383146"/>
                  </a:cubicBezTo>
                  <a:cubicBezTo>
                    <a:pt x="481143" y="389643"/>
                    <a:pt x="442521" y="390184"/>
                    <a:pt x="402817" y="388379"/>
                  </a:cubicBezTo>
                  <a:cubicBezTo>
                    <a:pt x="365820" y="386755"/>
                    <a:pt x="328823" y="386575"/>
                    <a:pt x="291826" y="387116"/>
                  </a:cubicBezTo>
                  <a:cubicBezTo>
                    <a:pt x="247068" y="387658"/>
                    <a:pt x="202491" y="388560"/>
                    <a:pt x="157734" y="387296"/>
                  </a:cubicBezTo>
                  <a:cubicBezTo>
                    <a:pt x="135355" y="386755"/>
                    <a:pt x="113157" y="385672"/>
                    <a:pt x="90778" y="383867"/>
                  </a:cubicBezTo>
                  <a:cubicBezTo>
                    <a:pt x="66955" y="381882"/>
                    <a:pt x="42411" y="380439"/>
                    <a:pt x="19311" y="374302"/>
                  </a:cubicBezTo>
                  <a:cubicBezTo>
                    <a:pt x="12633" y="372498"/>
                    <a:pt x="6317" y="370332"/>
                    <a:pt x="0" y="367805"/>
                  </a:cubicBezTo>
                  <a:cubicBezTo>
                    <a:pt x="902" y="378453"/>
                    <a:pt x="1805" y="389282"/>
                    <a:pt x="2707" y="399930"/>
                  </a:cubicBezTo>
                  <a:cubicBezTo>
                    <a:pt x="2707" y="400291"/>
                    <a:pt x="2707" y="400832"/>
                    <a:pt x="2887" y="401193"/>
                  </a:cubicBezTo>
                  <a:cubicBezTo>
                    <a:pt x="3068" y="403539"/>
                    <a:pt x="3248" y="405885"/>
                    <a:pt x="3609" y="408231"/>
                  </a:cubicBezTo>
                  <a:cubicBezTo>
                    <a:pt x="3609" y="408953"/>
                    <a:pt x="3790" y="409856"/>
                    <a:pt x="3790" y="410578"/>
                  </a:cubicBezTo>
                  <a:cubicBezTo>
                    <a:pt x="3970" y="412743"/>
                    <a:pt x="4151" y="414909"/>
                    <a:pt x="4512" y="416894"/>
                  </a:cubicBezTo>
                  <a:cubicBezTo>
                    <a:pt x="4692" y="417797"/>
                    <a:pt x="4692" y="418879"/>
                    <a:pt x="4873" y="419782"/>
                  </a:cubicBezTo>
                  <a:cubicBezTo>
                    <a:pt x="5053" y="421948"/>
                    <a:pt x="5414" y="424113"/>
                    <a:pt x="5594" y="426279"/>
                  </a:cubicBezTo>
                  <a:cubicBezTo>
                    <a:pt x="5775" y="427181"/>
                    <a:pt x="5775" y="428084"/>
                    <a:pt x="5955" y="428986"/>
                  </a:cubicBezTo>
                  <a:cubicBezTo>
                    <a:pt x="6317" y="432054"/>
                    <a:pt x="6677" y="434942"/>
                    <a:pt x="7038" y="438010"/>
                  </a:cubicBezTo>
                  <a:cubicBezTo>
                    <a:pt x="9926" y="460930"/>
                    <a:pt x="13716" y="464539"/>
                    <a:pt x="36275" y="469232"/>
                  </a:cubicBezTo>
                  <a:cubicBezTo>
                    <a:pt x="54503" y="473021"/>
                    <a:pt x="73092" y="474826"/>
                    <a:pt x="91861" y="474826"/>
                  </a:cubicBezTo>
                  <a:cubicBezTo>
                    <a:pt x="128317" y="475007"/>
                    <a:pt x="574087" y="465081"/>
                    <a:pt x="664684" y="469051"/>
                  </a:cubicBezTo>
                  <a:cubicBezTo>
                    <a:pt x="675332" y="469592"/>
                    <a:pt x="682191" y="470856"/>
                    <a:pt x="683454" y="460749"/>
                  </a:cubicBezTo>
                  <a:cubicBezTo>
                    <a:pt x="683815" y="406246"/>
                    <a:pt x="692838" y="349758"/>
                    <a:pt x="694462" y="295435"/>
                  </a:cubicBezTo>
                  <a:cubicBezTo>
                    <a:pt x="696628" y="221622"/>
                    <a:pt x="704930" y="148169"/>
                    <a:pt x="711607" y="74536"/>
                  </a:cubicBezTo>
                  <a:cubicBezTo>
                    <a:pt x="711607" y="72911"/>
                    <a:pt x="711788" y="71287"/>
                    <a:pt x="711969" y="69843"/>
                  </a:cubicBezTo>
                  <a:close/>
                </a:path>
              </a:pathLst>
            </a:custGeom>
            <a:solidFill>
              <a:srgbClr val="FFFFFF"/>
            </a:solidFill>
            <a:ln w="1804" cap="flat">
              <a:noFill/>
              <a:prstDash val="solid"/>
              <a:miter/>
            </a:ln>
          </p:spPr>
          <p:txBody>
            <a:bodyPr rtlCol="0" anchor="ctr"/>
            <a:lstStyle/>
            <a:p>
              <a:endParaRPr lang="en-US"/>
            </a:p>
          </p:txBody>
        </p:sp>
        <p:sp>
          <p:nvSpPr>
            <p:cNvPr id="49" name="Freeform 873">
              <a:extLst>
                <a:ext uri="{FF2B5EF4-FFF2-40B4-BE49-F238E27FC236}">
                  <a16:creationId xmlns:a16="http://schemas.microsoft.com/office/drawing/2014/main" id="{4FED4071-725D-CDD1-335C-2F6444D480EB}"/>
                </a:ext>
              </a:extLst>
            </p:cNvPr>
            <p:cNvSpPr/>
            <p:nvPr/>
          </p:nvSpPr>
          <p:spPr>
            <a:xfrm>
              <a:off x="7055696" y="2099896"/>
              <a:ext cx="284844" cy="245976"/>
            </a:xfrm>
            <a:custGeom>
              <a:avLst/>
              <a:gdLst>
                <a:gd name="connsiteX0" fmla="*/ 12514 w 284844"/>
                <a:gd name="connsiteY0" fmla="*/ 171365 h 245976"/>
                <a:gd name="connsiteX1" fmla="*/ 12514 w 284844"/>
                <a:gd name="connsiteY1" fmla="*/ 219552 h 245976"/>
                <a:gd name="connsiteX2" fmla="*/ 44458 w 284844"/>
                <a:gd name="connsiteY2" fmla="*/ 245901 h 245976"/>
                <a:gd name="connsiteX3" fmla="*/ 246408 w 284844"/>
                <a:gd name="connsiteY3" fmla="*/ 243555 h 245976"/>
                <a:gd name="connsiteX4" fmla="*/ 270772 w 284844"/>
                <a:gd name="connsiteY4" fmla="*/ 209987 h 245976"/>
                <a:gd name="connsiteX5" fmla="*/ 284669 w 284844"/>
                <a:gd name="connsiteY5" fmla="*/ 50989 h 245976"/>
                <a:gd name="connsiteX6" fmla="*/ 260305 w 284844"/>
                <a:gd name="connsiteY6" fmla="*/ 6593 h 245976"/>
                <a:gd name="connsiteX7" fmla="*/ 145523 w 284844"/>
                <a:gd name="connsiteY7" fmla="*/ 998 h 245976"/>
                <a:gd name="connsiteX8" fmla="*/ 33810 w 284844"/>
                <a:gd name="connsiteY8" fmla="*/ 4247 h 245976"/>
                <a:gd name="connsiteX9" fmla="*/ 1686 w 284844"/>
                <a:gd name="connsiteY9" fmla="*/ 32040 h 245976"/>
                <a:gd name="connsiteX10" fmla="*/ 3851 w 284844"/>
                <a:gd name="connsiteY10" fmla="*/ 142850 h 245976"/>
                <a:gd name="connsiteX11" fmla="*/ 6198 w 284844"/>
                <a:gd name="connsiteY11" fmla="*/ 150791 h 245976"/>
                <a:gd name="connsiteX12" fmla="*/ 19914 w 284844"/>
                <a:gd name="connsiteY12" fmla="*/ 133285 h 245976"/>
                <a:gd name="connsiteX13" fmla="*/ 31825 w 284844"/>
                <a:gd name="connsiteY13" fmla="*/ 131842 h 245976"/>
                <a:gd name="connsiteX14" fmla="*/ 29659 w 284844"/>
                <a:gd name="connsiteY14" fmla="*/ 144114 h 245976"/>
                <a:gd name="connsiteX15" fmla="*/ 12514 w 284844"/>
                <a:gd name="connsiteY15" fmla="*/ 171365 h 245976"/>
                <a:gd name="connsiteX16" fmla="*/ 77305 w 284844"/>
                <a:gd name="connsiteY16" fmla="*/ 84377 h 245976"/>
                <a:gd name="connsiteX17" fmla="*/ 88313 w 284844"/>
                <a:gd name="connsiteY17" fmla="*/ 87806 h 245976"/>
                <a:gd name="connsiteX18" fmla="*/ 106180 w 284844"/>
                <a:gd name="connsiteY18" fmla="*/ 120472 h 245976"/>
                <a:gd name="connsiteX19" fmla="*/ 146065 w 284844"/>
                <a:gd name="connsiteY19" fmla="*/ 193925 h 245976"/>
                <a:gd name="connsiteX20" fmla="*/ 186130 w 284844"/>
                <a:gd name="connsiteY20" fmla="*/ 44673 h 245976"/>
                <a:gd name="connsiteX21" fmla="*/ 186130 w 284844"/>
                <a:gd name="connsiteY21" fmla="*/ 34025 h 245976"/>
                <a:gd name="connsiteX22" fmla="*/ 195154 w 284844"/>
                <a:gd name="connsiteY22" fmla="*/ 26264 h 245976"/>
                <a:gd name="connsiteX23" fmla="*/ 203275 w 284844"/>
                <a:gd name="connsiteY23" fmla="*/ 37454 h 245976"/>
                <a:gd name="connsiteX24" fmla="*/ 189739 w 284844"/>
                <a:gd name="connsiteY24" fmla="*/ 97191 h 245976"/>
                <a:gd name="connsiteX25" fmla="*/ 160683 w 284844"/>
                <a:gd name="connsiteY25" fmla="*/ 191398 h 245976"/>
                <a:gd name="connsiteX26" fmla="*/ 151299 w 284844"/>
                <a:gd name="connsiteY26" fmla="*/ 207099 h 245976"/>
                <a:gd name="connsiteX27" fmla="*/ 127296 w 284844"/>
                <a:gd name="connsiteY27" fmla="*/ 200602 h 245976"/>
                <a:gd name="connsiteX28" fmla="*/ 80373 w 284844"/>
                <a:gd name="connsiteY28" fmla="*/ 104951 h 245976"/>
                <a:gd name="connsiteX29" fmla="*/ 74958 w 284844"/>
                <a:gd name="connsiteY29" fmla="*/ 95747 h 245976"/>
                <a:gd name="connsiteX30" fmla="*/ 77305 w 284844"/>
                <a:gd name="connsiteY30" fmla="*/ 84377 h 2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844" h="245976">
                  <a:moveTo>
                    <a:pt x="12514" y="171365"/>
                  </a:moveTo>
                  <a:cubicBezTo>
                    <a:pt x="6920" y="174794"/>
                    <a:pt x="6559" y="194646"/>
                    <a:pt x="12514" y="219552"/>
                  </a:cubicBezTo>
                  <a:cubicBezTo>
                    <a:pt x="17928" y="242472"/>
                    <a:pt x="21358" y="246623"/>
                    <a:pt x="44458" y="245901"/>
                  </a:cubicBezTo>
                  <a:cubicBezTo>
                    <a:pt x="111955" y="243735"/>
                    <a:pt x="179092" y="248608"/>
                    <a:pt x="246408" y="243555"/>
                  </a:cubicBezTo>
                  <a:cubicBezTo>
                    <a:pt x="261026" y="242472"/>
                    <a:pt x="268426" y="224966"/>
                    <a:pt x="270772" y="209987"/>
                  </a:cubicBezTo>
                  <a:cubicBezTo>
                    <a:pt x="278713" y="157288"/>
                    <a:pt x="283405" y="104229"/>
                    <a:pt x="284669" y="50989"/>
                  </a:cubicBezTo>
                  <a:cubicBezTo>
                    <a:pt x="285390" y="26264"/>
                    <a:pt x="285030" y="12188"/>
                    <a:pt x="260305" y="6593"/>
                  </a:cubicBezTo>
                  <a:cubicBezTo>
                    <a:pt x="225473" y="-1168"/>
                    <a:pt x="181257" y="-626"/>
                    <a:pt x="145523" y="998"/>
                  </a:cubicBezTo>
                  <a:cubicBezTo>
                    <a:pt x="108346" y="2622"/>
                    <a:pt x="70988" y="3525"/>
                    <a:pt x="33810" y="4247"/>
                  </a:cubicBezTo>
                  <a:cubicBezTo>
                    <a:pt x="7822" y="4608"/>
                    <a:pt x="4754" y="5510"/>
                    <a:pt x="1686" y="32040"/>
                  </a:cubicBezTo>
                  <a:cubicBezTo>
                    <a:pt x="-2645" y="69037"/>
                    <a:pt x="2588" y="106034"/>
                    <a:pt x="3851" y="142850"/>
                  </a:cubicBezTo>
                  <a:cubicBezTo>
                    <a:pt x="5837" y="143753"/>
                    <a:pt x="4213" y="150069"/>
                    <a:pt x="6198" y="150791"/>
                  </a:cubicBezTo>
                  <a:cubicBezTo>
                    <a:pt x="9446" y="146640"/>
                    <a:pt x="15944" y="136714"/>
                    <a:pt x="19914" y="133285"/>
                  </a:cubicBezTo>
                  <a:cubicBezTo>
                    <a:pt x="23162" y="130398"/>
                    <a:pt x="27674" y="128232"/>
                    <a:pt x="31825" y="131842"/>
                  </a:cubicBezTo>
                  <a:cubicBezTo>
                    <a:pt x="35615" y="135271"/>
                    <a:pt x="31645" y="139782"/>
                    <a:pt x="29659" y="144114"/>
                  </a:cubicBezTo>
                  <a:cubicBezTo>
                    <a:pt x="27855" y="147362"/>
                    <a:pt x="14861" y="169019"/>
                    <a:pt x="12514" y="171365"/>
                  </a:cubicBezTo>
                  <a:close/>
                  <a:moveTo>
                    <a:pt x="77305" y="84377"/>
                  </a:moveTo>
                  <a:cubicBezTo>
                    <a:pt x="81816" y="81670"/>
                    <a:pt x="85787" y="83114"/>
                    <a:pt x="88313" y="87806"/>
                  </a:cubicBezTo>
                  <a:cubicBezTo>
                    <a:pt x="94269" y="98634"/>
                    <a:pt x="100405" y="109463"/>
                    <a:pt x="106180" y="120472"/>
                  </a:cubicBezTo>
                  <a:cubicBezTo>
                    <a:pt x="117911" y="143211"/>
                    <a:pt x="128017" y="167034"/>
                    <a:pt x="146065" y="193925"/>
                  </a:cubicBezTo>
                  <a:cubicBezTo>
                    <a:pt x="163571" y="141046"/>
                    <a:pt x="180535" y="94484"/>
                    <a:pt x="186130" y="44673"/>
                  </a:cubicBezTo>
                  <a:cubicBezTo>
                    <a:pt x="186491" y="41244"/>
                    <a:pt x="185408" y="37454"/>
                    <a:pt x="186130" y="34025"/>
                  </a:cubicBezTo>
                  <a:cubicBezTo>
                    <a:pt x="187032" y="29693"/>
                    <a:pt x="189559" y="25362"/>
                    <a:pt x="195154" y="26264"/>
                  </a:cubicBezTo>
                  <a:cubicBezTo>
                    <a:pt x="201470" y="27167"/>
                    <a:pt x="205441" y="31859"/>
                    <a:pt x="203275" y="37454"/>
                  </a:cubicBezTo>
                  <a:cubicBezTo>
                    <a:pt x="196056" y="56765"/>
                    <a:pt x="196056" y="77699"/>
                    <a:pt x="189739" y="97191"/>
                  </a:cubicBezTo>
                  <a:cubicBezTo>
                    <a:pt x="179633" y="128412"/>
                    <a:pt x="174219" y="161078"/>
                    <a:pt x="160683" y="191398"/>
                  </a:cubicBezTo>
                  <a:cubicBezTo>
                    <a:pt x="158156" y="196992"/>
                    <a:pt x="156713" y="202948"/>
                    <a:pt x="151299" y="207099"/>
                  </a:cubicBezTo>
                  <a:cubicBezTo>
                    <a:pt x="140470" y="215401"/>
                    <a:pt x="133432" y="213416"/>
                    <a:pt x="127296" y="200602"/>
                  </a:cubicBezTo>
                  <a:cubicBezTo>
                    <a:pt x="111775" y="168658"/>
                    <a:pt x="96074" y="136714"/>
                    <a:pt x="80373" y="104951"/>
                  </a:cubicBezTo>
                  <a:cubicBezTo>
                    <a:pt x="78748" y="101702"/>
                    <a:pt x="76582" y="98995"/>
                    <a:pt x="74958" y="95747"/>
                  </a:cubicBezTo>
                  <a:cubicBezTo>
                    <a:pt x="72612" y="91596"/>
                    <a:pt x="72793" y="87084"/>
                    <a:pt x="77305" y="84377"/>
                  </a:cubicBezTo>
                  <a:close/>
                </a:path>
              </a:pathLst>
            </a:custGeom>
            <a:solidFill>
              <a:srgbClr val="BCE4FC"/>
            </a:solidFill>
            <a:ln w="1804" cap="flat">
              <a:noFill/>
              <a:prstDash val="solid"/>
              <a:miter/>
            </a:ln>
          </p:spPr>
          <p:txBody>
            <a:bodyPr rtlCol="0" anchor="ctr"/>
            <a:lstStyle/>
            <a:p>
              <a:endParaRPr lang="en-US"/>
            </a:p>
          </p:txBody>
        </p:sp>
        <p:sp>
          <p:nvSpPr>
            <p:cNvPr id="50" name="Freeform 874">
              <a:extLst>
                <a:ext uri="{FF2B5EF4-FFF2-40B4-BE49-F238E27FC236}">
                  <a16:creationId xmlns:a16="http://schemas.microsoft.com/office/drawing/2014/main" id="{E9874D53-B321-C643-356F-2FEE5F095A8A}"/>
                </a:ext>
              </a:extLst>
            </p:cNvPr>
            <p:cNvSpPr/>
            <p:nvPr/>
          </p:nvSpPr>
          <p:spPr>
            <a:xfrm>
              <a:off x="7142385" y="1874941"/>
              <a:ext cx="423752" cy="76016"/>
            </a:xfrm>
            <a:custGeom>
              <a:avLst/>
              <a:gdLst>
                <a:gd name="connsiteX0" fmla="*/ 299045 w 423752"/>
                <a:gd name="connsiteY0" fmla="*/ 43675 h 76016"/>
                <a:gd name="connsiteX1" fmla="*/ 235518 w 423752"/>
                <a:gd name="connsiteY1" fmla="*/ 45660 h 76016"/>
                <a:gd name="connsiteX2" fmla="*/ 101065 w 423752"/>
                <a:gd name="connsiteY2" fmla="*/ 44938 h 76016"/>
                <a:gd name="connsiteX3" fmla="*/ 27613 w 423752"/>
                <a:gd name="connsiteY3" fmla="*/ 48728 h 76016"/>
                <a:gd name="connsiteX4" fmla="*/ 0 w 423752"/>
                <a:gd name="connsiteY4" fmla="*/ 45299 h 76016"/>
                <a:gd name="connsiteX5" fmla="*/ 1263 w 423752"/>
                <a:gd name="connsiteY5" fmla="*/ 59917 h 76016"/>
                <a:gd name="connsiteX6" fmla="*/ 21115 w 423752"/>
                <a:gd name="connsiteY6" fmla="*/ 75979 h 76016"/>
                <a:gd name="connsiteX7" fmla="*/ 119654 w 423752"/>
                <a:gd name="connsiteY7" fmla="*/ 72911 h 76016"/>
                <a:gd name="connsiteX8" fmla="*/ 377912 w 423752"/>
                <a:gd name="connsiteY8" fmla="*/ 71828 h 76016"/>
                <a:gd name="connsiteX9" fmla="*/ 396501 w 423752"/>
                <a:gd name="connsiteY9" fmla="*/ 71828 h 76016"/>
                <a:gd name="connsiteX10" fmla="*/ 410938 w 423752"/>
                <a:gd name="connsiteY10" fmla="*/ 59376 h 76016"/>
                <a:gd name="connsiteX11" fmla="*/ 411660 w 423752"/>
                <a:gd name="connsiteY11" fmla="*/ 55947 h 76016"/>
                <a:gd name="connsiteX12" fmla="*/ 411841 w 423752"/>
                <a:gd name="connsiteY12" fmla="*/ 54864 h 76016"/>
                <a:gd name="connsiteX13" fmla="*/ 412382 w 423752"/>
                <a:gd name="connsiteY13" fmla="*/ 52518 h 76016"/>
                <a:gd name="connsiteX14" fmla="*/ 412563 w 423752"/>
                <a:gd name="connsiteY14" fmla="*/ 51074 h 76016"/>
                <a:gd name="connsiteX15" fmla="*/ 412924 w 423752"/>
                <a:gd name="connsiteY15" fmla="*/ 48908 h 76016"/>
                <a:gd name="connsiteX16" fmla="*/ 413104 w 423752"/>
                <a:gd name="connsiteY16" fmla="*/ 47464 h 76016"/>
                <a:gd name="connsiteX17" fmla="*/ 413465 w 423752"/>
                <a:gd name="connsiteY17" fmla="*/ 45299 h 76016"/>
                <a:gd name="connsiteX18" fmla="*/ 413646 w 423752"/>
                <a:gd name="connsiteY18" fmla="*/ 44036 h 76016"/>
                <a:gd name="connsiteX19" fmla="*/ 414006 w 423752"/>
                <a:gd name="connsiteY19" fmla="*/ 41689 h 76016"/>
                <a:gd name="connsiteX20" fmla="*/ 414909 w 423752"/>
                <a:gd name="connsiteY20" fmla="*/ 37178 h 76016"/>
                <a:gd name="connsiteX21" fmla="*/ 414909 w 423752"/>
                <a:gd name="connsiteY21" fmla="*/ 36997 h 76016"/>
                <a:gd name="connsiteX22" fmla="*/ 415450 w 423752"/>
                <a:gd name="connsiteY22" fmla="*/ 33748 h 76016"/>
                <a:gd name="connsiteX23" fmla="*/ 415631 w 423752"/>
                <a:gd name="connsiteY23" fmla="*/ 32666 h 76016"/>
                <a:gd name="connsiteX24" fmla="*/ 416172 w 423752"/>
                <a:gd name="connsiteY24" fmla="*/ 30139 h 76016"/>
                <a:gd name="connsiteX25" fmla="*/ 416353 w 423752"/>
                <a:gd name="connsiteY25" fmla="*/ 29056 h 76016"/>
                <a:gd name="connsiteX26" fmla="*/ 416894 w 423752"/>
                <a:gd name="connsiteY26" fmla="*/ 26530 h 76016"/>
                <a:gd name="connsiteX27" fmla="*/ 417074 w 423752"/>
                <a:gd name="connsiteY27" fmla="*/ 25447 h 76016"/>
                <a:gd name="connsiteX28" fmla="*/ 417616 w 423752"/>
                <a:gd name="connsiteY28" fmla="*/ 22740 h 76016"/>
                <a:gd name="connsiteX29" fmla="*/ 417797 w 423752"/>
                <a:gd name="connsiteY29" fmla="*/ 22018 h 76016"/>
                <a:gd name="connsiteX30" fmla="*/ 418518 w 423752"/>
                <a:gd name="connsiteY30" fmla="*/ 18408 h 76016"/>
                <a:gd name="connsiteX31" fmla="*/ 418518 w 423752"/>
                <a:gd name="connsiteY31" fmla="*/ 18228 h 76016"/>
                <a:gd name="connsiteX32" fmla="*/ 419240 w 423752"/>
                <a:gd name="connsiteY32" fmla="*/ 14799 h 76016"/>
                <a:gd name="connsiteX33" fmla="*/ 419421 w 423752"/>
                <a:gd name="connsiteY33" fmla="*/ 13896 h 76016"/>
                <a:gd name="connsiteX34" fmla="*/ 420143 w 423752"/>
                <a:gd name="connsiteY34" fmla="*/ 11370 h 76016"/>
                <a:gd name="connsiteX35" fmla="*/ 420504 w 423752"/>
                <a:gd name="connsiteY35" fmla="*/ 10287 h 76016"/>
                <a:gd name="connsiteX36" fmla="*/ 421225 w 423752"/>
                <a:gd name="connsiteY36" fmla="*/ 7941 h 76016"/>
                <a:gd name="connsiteX37" fmla="*/ 421586 w 423752"/>
                <a:gd name="connsiteY37" fmla="*/ 6858 h 76016"/>
                <a:gd name="connsiteX38" fmla="*/ 422308 w 423752"/>
                <a:gd name="connsiteY38" fmla="*/ 4331 h 76016"/>
                <a:gd name="connsiteX39" fmla="*/ 422669 w 423752"/>
                <a:gd name="connsiteY39" fmla="*/ 3429 h 76016"/>
                <a:gd name="connsiteX40" fmla="*/ 423752 w 423752"/>
                <a:gd name="connsiteY40" fmla="*/ 0 h 76016"/>
                <a:gd name="connsiteX41" fmla="*/ 365820 w 423752"/>
                <a:gd name="connsiteY41" fmla="*/ 32485 h 76016"/>
                <a:gd name="connsiteX42" fmla="*/ 299045 w 423752"/>
                <a:gd name="connsiteY42" fmla="*/ 43675 h 7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23752" h="76016">
                  <a:moveTo>
                    <a:pt x="299045" y="43675"/>
                  </a:moveTo>
                  <a:cubicBezTo>
                    <a:pt x="277929" y="44577"/>
                    <a:pt x="256814" y="45299"/>
                    <a:pt x="235518" y="45660"/>
                  </a:cubicBezTo>
                  <a:cubicBezTo>
                    <a:pt x="190761" y="46201"/>
                    <a:pt x="146003" y="43675"/>
                    <a:pt x="101065" y="44938"/>
                  </a:cubicBezTo>
                  <a:cubicBezTo>
                    <a:pt x="76521" y="45660"/>
                    <a:pt x="52157" y="50533"/>
                    <a:pt x="27613" y="48728"/>
                  </a:cubicBezTo>
                  <a:cubicBezTo>
                    <a:pt x="18228" y="48006"/>
                    <a:pt x="9024" y="46923"/>
                    <a:pt x="0" y="45299"/>
                  </a:cubicBezTo>
                  <a:cubicBezTo>
                    <a:pt x="361" y="50172"/>
                    <a:pt x="902" y="55044"/>
                    <a:pt x="1263" y="59917"/>
                  </a:cubicBezTo>
                  <a:cubicBezTo>
                    <a:pt x="2166" y="71107"/>
                    <a:pt x="8663" y="76521"/>
                    <a:pt x="21115" y="75979"/>
                  </a:cubicBezTo>
                  <a:cubicBezTo>
                    <a:pt x="53961" y="74355"/>
                    <a:pt x="86808" y="74716"/>
                    <a:pt x="119654" y="72911"/>
                  </a:cubicBezTo>
                  <a:cubicBezTo>
                    <a:pt x="205740" y="68038"/>
                    <a:pt x="291826" y="66956"/>
                    <a:pt x="377912" y="71828"/>
                  </a:cubicBezTo>
                  <a:cubicBezTo>
                    <a:pt x="384048" y="72189"/>
                    <a:pt x="390365" y="71828"/>
                    <a:pt x="396501" y="71828"/>
                  </a:cubicBezTo>
                  <a:cubicBezTo>
                    <a:pt x="404803" y="71828"/>
                    <a:pt x="408953" y="67678"/>
                    <a:pt x="410938" y="59376"/>
                  </a:cubicBezTo>
                  <a:cubicBezTo>
                    <a:pt x="411119" y="58293"/>
                    <a:pt x="411480" y="57030"/>
                    <a:pt x="411660" y="55947"/>
                  </a:cubicBezTo>
                  <a:cubicBezTo>
                    <a:pt x="411660" y="55586"/>
                    <a:pt x="411841" y="55225"/>
                    <a:pt x="411841" y="54864"/>
                  </a:cubicBezTo>
                  <a:cubicBezTo>
                    <a:pt x="412022" y="54142"/>
                    <a:pt x="412202" y="53240"/>
                    <a:pt x="412382" y="52518"/>
                  </a:cubicBezTo>
                  <a:cubicBezTo>
                    <a:pt x="412382" y="51976"/>
                    <a:pt x="412563" y="51615"/>
                    <a:pt x="412563" y="51074"/>
                  </a:cubicBezTo>
                  <a:cubicBezTo>
                    <a:pt x="412743" y="50352"/>
                    <a:pt x="412924" y="49630"/>
                    <a:pt x="412924" y="48908"/>
                  </a:cubicBezTo>
                  <a:cubicBezTo>
                    <a:pt x="412924" y="48367"/>
                    <a:pt x="413104" y="48006"/>
                    <a:pt x="413104" y="47464"/>
                  </a:cubicBezTo>
                  <a:cubicBezTo>
                    <a:pt x="413285" y="46743"/>
                    <a:pt x="413465" y="46021"/>
                    <a:pt x="413465" y="45299"/>
                  </a:cubicBezTo>
                  <a:cubicBezTo>
                    <a:pt x="413465" y="44938"/>
                    <a:pt x="413646" y="44396"/>
                    <a:pt x="413646" y="44036"/>
                  </a:cubicBezTo>
                  <a:cubicBezTo>
                    <a:pt x="413826" y="43314"/>
                    <a:pt x="414006" y="42411"/>
                    <a:pt x="414006" y="41689"/>
                  </a:cubicBezTo>
                  <a:cubicBezTo>
                    <a:pt x="414367" y="40246"/>
                    <a:pt x="414548" y="38621"/>
                    <a:pt x="414909" y="37178"/>
                  </a:cubicBezTo>
                  <a:cubicBezTo>
                    <a:pt x="414909" y="37178"/>
                    <a:pt x="414909" y="36997"/>
                    <a:pt x="414909" y="36997"/>
                  </a:cubicBezTo>
                  <a:cubicBezTo>
                    <a:pt x="415089" y="35914"/>
                    <a:pt x="415270" y="34831"/>
                    <a:pt x="415450" y="33748"/>
                  </a:cubicBezTo>
                  <a:cubicBezTo>
                    <a:pt x="415450" y="33388"/>
                    <a:pt x="415631" y="33027"/>
                    <a:pt x="415631" y="32666"/>
                  </a:cubicBezTo>
                  <a:cubicBezTo>
                    <a:pt x="415811" y="31763"/>
                    <a:pt x="415992" y="31041"/>
                    <a:pt x="416172" y="30139"/>
                  </a:cubicBezTo>
                  <a:cubicBezTo>
                    <a:pt x="416172" y="29778"/>
                    <a:pt x="416353" y="29417"/>
                    <a:pt x="416353" y="29056"/>
                  </a:cubicBezTo>
                  <a:cubicBezTo>
                    <a:pt x="416533" y="28154"/>
                    <a:pt x="416714" y="27432"/>
                    <a:pt x="416894" y="26530"/>
                  </a:cubicBezTo>
                  <a:cubicBezTo>
                    <a:pt x="416894" y="26169"/>
                    <a:pt x="417074" y="25808"/>
                    <a:pt x="417074" y="25447"/>
                  </a:cubicBezTo>
                  <a:cubicBezTo>
                    <a:pt x="417255" y="24544"/>
                    <a:pt x="417436" y="23642"/>
                    <a:pt x="417616" y="22740"/>
                  </a:cubicBezTo>
                  <a:cubicBezTo>
                    <a:pt x="417616" y="22559"/>
                    <a:pt x="417797" y="22198"/>
                    <a:pt x="417797" y="22018"/>
                  </a:cubicBezTo>
                  <a:cubicBezTo>
                    <a:pt x="417977" y="20754"/>
                    <a:pt x="418338" y="19672"/>
                    <a:pt x="418518" y="18408"/>
                  </a:cubicBezTo>
                  <a:cubicBezTo>
                    <a:pt x="418518" y="18408"/>
                    <a:pt x="418518" y="18408"/>
                    <a:pt x="418518" y="18228"/>
                  </a:cubicBezTo>
                  <a:cubicBezTo>
                    <a:pt x="418699" y="17145"/>
                    <a:pt x="419060" y="15882"/>
                    <a:pt x="419240" y="14799"/>
                  </a:cubicBezTo>
                  <a:cubicBezTo>
                    <a:pt x="419240" y="14438"/>
                    <a:pt x="419421" y="14077"/>
                    <a:pt x="419421" y="13896"/>
                  </a:cubicBezTo>
                  <a:cubicBezTo>
                    <a:pt x="419601" y="12994"/>
                    <a:pt x="419782" y="12272"/>
                    <a:pt x="420143" y="11370"/>
                  </a:cubicBezTo>
                  <a:cubicBezTo>
                    <a:pt x="420323" y="11009"/>
                    <a:pt x="420323" y="10648"/>
                    <a:pt x="420504" y="10287"/>
                  </a:cubicBezTo>
                  <a:cubicBezTo>
                    <a:pt x="420684" y="9565"/>
                    <a:pt x="420865" y="8663"/>
                    <a:pt x="421225" y="7941"/>
                  </a:cubicBezTo>
                  <a:cubicBezTo>
                    <a:pt x="421406" y="7580"/>
                    <a:pt x="421406" y="7219"/>
                    <a:pt x="421586" y="6858"/>
                  </a:cubicBezTo>
                  <a:cubicBezTo>
                    <a:pt x="421767" y="5955"/>
                    <a:pt x="422128" y="5234"/>
                    <a:pt x="422308" y="4331"/>
                  </a:cubicBezTo>
                  <a:cubicBezTo>
                    <a:pt x="422489" y="3970"/>
                    <a:pt x="422489" y="3790"/>
                    <a:pt x="422669" y="3429"/>
                  </a:cubicBezTo>
                  <a:cubicBezTo>
                    <a:pt x="423030" y="2346"/>
                    <a:pt x="423391" y="1083"/>
                    <a:pt x="423752" y="0"/>
                  </a:cubicBezTo>
                  <a:cubicBezTo>
                    <a:pt x="405524" y="13536"/>
                    <a:pt x="387116" y="23642"/>
                    <a:pt x="365820" y="32485"/>
                  </a:cubicBezTo>
                  <a:cubicBezTo>
                    <a:pt x="345066" y="40787"/>
                    <a:pt x="321965" y="42592"/>
                    <a:pt x="299045" y="43675"/>
                  </a:cubicBezTo>
                  <a:close/>
                </a:path>
              </a:pathLst>
            </a:custGeom>
            <a:solidFill>
              <a:srgbClr val="FFFFFF"/>
            </a:solidFill>
            <a:ln w="1804" cap="flat">
              <a:noFill/>
              <a:prstDash val="solid"/>
              <a:miter/>
            </a:ln>
          </p:spPr>
          <p:txBody>
            <a:bodyPr rtlCol="0" anchor="ctr"/>
            <a:lstStyle/>
            <a:p>
              <a:endParaRPr lang="en-US"/>
            </a:p>
          </p:txBody>
        </p:sp>
        <p:sp>
          <p:nvSpPr>
            <p:cNvPr id="51" name="Freeform 875">
              <a:extLst>
                <a:ext uri="{FF2B5EF4-FFF2-40B4-BE49-F238E27FC236}">
                  <a16:creationId xmlns:a16="http://schemas.microsoft.com/office/drawing/2014/main" id="{42F9D49B-E0DD-BF43-53FF-2FFC06D366A7}"/>
                </a:ext>
              </a:extLst>
            </p:cNvPr>
            <p:cNvSpPr/>
            <p:nvPr/>
          </p:nvSpPr>
          <p:spPr>
            <a:xfrm>
              <a:off x="7631625" y="2196089"/>
              <a:ext cx="296428" cy="708030"/>
            </a:xfrm>
            <a:custGeom>
              <a:avLst/>
              <a:gdLst>
                <a:gd name="connsiteX0" fmla="*/ 253229 w 296428"/>
                <a:gd name="connsiteY0" fmla="*/ 185621 h 708030"/>
                <a:gd name="connsiteX1" fmla="*/ 233016 w 296428"/>
                <a:gd name="connsiteY1" fmla="*/ 180027 h 708030"/>
                <a:gd name="connsiteX2" fmla="*/ 130146 w 296428"/>
                <a:gd name="connsiteY2" fmla="*/ 184539 h 708030"/>
                <a:gd name="connsiteX3" fmla="*/ 109753 w 296428"/>
                <a:gd name="connsiteY3" fmla="*/ 189051 h 708030"/>
                <a:gd name="connsiteX4" fmla="*/ 85209 w 296428"/>
                <a:gd name="connsiteY4" fmla="*/ 151873 h 708030"/>
                <a:gd name="connsiteX5" fmla="*/ 91705 w 296428"/>
                <a:gd name="connsiteY5" fmla="*/ 94121 h 708030"/>
                <a:gd name="connsiteX6" fmla="*/ 131590 w 296428"/>
                <a:gd name="connsiteY6" fmla="*/ 36550 h 708030"/>
                <a:gd name="connsiteX7" fmla="*/ 123469 w 296428"/>
                <a:gd name="connsiteY7" fmla="*/ 2982 h 708030"/>
                <a:gd name="connsiteX8" fmla="*/ 83584 w 296428"/>
                <a:gd name="connsiteY8" fmla="*/ 10021 h 708030"/>
                <a:gd name="connsiteX9" fmla="*/ 3273 w 296428"/>
                <a:gd name="connsiteY9" fmla="*/ 105311 h 708030"/>
                <a:gd name="connsiteX10" fmla="*/ 2371 w 296428"/>
                <a:gd name="connsiteY10" fmla="*/ 128051 h 708030"/>
                <a:gd name="connsiteX11" fmla="*/ 57596 w 296428"/>
                <a:gd name="connsiteY11" fmla="*/ 221175 h 708030"/>
                <a:gd name="connsiteX12" fmla="*/ 75643 w 296428"/>
                <a:gd name="connsiteY12" fmla="*/ 269000 h 708030"/>
                <a:gd name="connsiteX13" fmla="*/ 74741 w 296428"/>
                <a:gd name="connsiteY13" fmla="*/ 293003 h 708030"/>
                <a:gd name="connsiteX14" fmla="*/ 62649 w 296428"/>
                <a:gd name="connsiteY14" fmla="*/ 463371 h 708030"/>
                <a:gd name="connsiteX15" fmla="*/ 45143 w 296428"/>
                <a:gd name="connsiteY15" fmla="*/ 678676 h 708030"/>
                <a:gd name="connsiteX16" fmla="*/ 71673 w 296428"/>
                <a:gd name="connsiteY16" fmla="*/ 704483 h 708030"/>
                <a:gd name="connsiteX17" fmla="*/ 85028 w 296428"/>
                <a:gd name="connsiteY17" fmla="*/ 703942 h 708030"/>
                <a:gd name="connsiteX18" fmla="*/ 106685 w 296428"/>
                <a:gd name="connsiteY18" fmla="*/ 685173 h 708030"/>
                <a:gd name="connsiteX19" fmla="*/ 111016 w 296428"/>
                <a:gd name="connsiteY19" fmla="*/ 661531 h 708030"/>
                <a:gd name="connsiteX20" fmla="*/ 135380 w 296428"/>
                <a:gd name="connsiteY20" fmla="*/ 514084 h 708030"/>
                <a:gd name="connsiteX21" fmla="*/ 155232 w 296428"/>
                <a:gd name="connsiteY21" fmla="*/ 453084 h 708030"/>
                <a:gd name="connsiteX22" fmla="*/ 192229 w 296428"/>
                <a:gd name="connsiteY22" fmla="*/ 448572 h 708030"/>
                <a:gd name="connsiteX23" fmla="*/ 208111 w 296428"/>
                <a:gd name="connsiteY23" fmla="*/ 616593 h 708030"/>
                <a:gd name="connsiteX24" fmla="*/ 214788 w 296428"/>
                <a:gd name="connsiteY24" fmla="*/ 685534 h 708030"/>
                <a:gd name="connsiteX25" fmla="*/ 238972 w 296428"/>
                <a:gd name="connsiteY25" fmla="*/ 707912 h 708030"/>
                <a:gd name="connsiteX26" fmla="*/ 265862 w 296428"/>
                <a:gd name="connsiteY26" fmla="*/ 682285 h 708030"/>
                <a:gd name="connsiteX27" fmla="*/ 250883 w 296428"/>
                <a:gd name="connsiteY27" fmla="*/ 382338 h 708030"/>
                <a:gd name="connsiteX28" fmla="*/ 234280 w 296428"/>
                <a:gd name="connsiteY28" fmla="*/ 260157 h 708030"/>
                <a:gd name="connsiteX29" fmla="*/ 241679 w 296428"/>
                <a:gd name="connsiteY29" fmla="*/ 245539 h 708030"/>
                <a:gd name="connsiteX30" fmla="*/ 249800 w 296428"/>
                <a:gd name="connsiteY30" fmla="*/ 258713 h 708030"/>
                <a:gd name="connsiteX31" fmla="*/ 255215 w 296428"/>
                <a:gd name="connsiteY31" fmla="*/ 322421 h 708030"/>
                <a:gd name="connsiteX32" fmla="*/ 272360 w 296428"/>
                <a:gd name="connsiteY32" fmla="*/ 457054 h 708030"/>
                <a:gd name="connsiteX33" fmla="*/ 295099 w 296428"/>
                <a:gd name="connsiteY33" fmla="*/ 426013 h 708030"/>
                <a:gd name="connsiteX34" fmla="*/ 260087 w 296428"/>
                <a:gd name="connsiteY34" fmla="*/ 199879 h 708030"/>
                <a:gd name="connsiteX35" fmla="*/ 253229 w 296428"/>
                <a:gd name="connsiteY35" fmla="*/ 185621 h 70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96428" h="708030">
                  <a:moveTo>
                    <a:pt x="253229" y="185621"/>
                  </a:moveTo>
                  <a:cubicBezTo>
                    <a:pt x="248357" y="177861"/>
                    <a:pt x="242040" y="175335"/>
                    <a:pt x="233016" y="180027"/>
                  </a:cubicBezTo>
                  <a:cubicBezTo>
                    <a:pt x="200170" y="197533"/>
                    <a:pt x="164436" y="195006"/>
                    <a:pt x="130146" y="184539"/>
                  </a:cubicBezTo>
                  <a:cubicBezTo>
                    <a:pt x="121664" y="182012"/>
                    <a:pt x="115889" y="176959"/>
                    <a:pt x="109753" y="189051"/>
                  </a:cubicBezTo>
                  <a:cubicBezTo>
                    <a:pt x="107226" y="193923"/>
                    <a:pt x="92788" y="163965"/>
                    <a:pt x="85209" y="151873"/>
                  </a:cubicBezTo>
                  <a:cubicBezTo>
                    <a:pt x="70229" y="128411"/>
                    <a:pt x="71492" y="123539"/>
                    <a:pt x="91705" y="94121"/>
                  </a:cubicBezTo>
                  <a:cubicBezTo>
                    <a:pt x="109211" y="73006"/>
                    <a:pt x="117152" y="55139"/>
                    <a:pt x="131590" y="36550"/>
                  </a:cubicBezTo>
                  <a:cubicBezTo>
                    <a:pt x="139712" y="26083"/>
                    <a:pt x="132673" y="9479"/>
                    <a:pt x="123469" y="2982"/>
                  </a:cubicBezTo>
                  <a:cubicBezTo>
                    <a:pt x="113362" y="-4056"/>
                    <a:pt x="94412" y="2621"/>
                    <a:pt x="83584" y="10021"/>
                  </a:cubicBezTo>
                  <a:cubicBezTo>
                    <a:pt x="48031" y="34385"/>
                    <a:pt x="27998" y="71743"/>
                    <a:pt x="3273" y="105311"/>
                  </a:cubicBezTo>
                  <a:cubicBezTo>
                    <a:pt x="-2321" y="112891"/>
                    <a:pt x="566" y="120110"/>
                    <a:pt x="2371" y="128051"/>
                  </a:cubicBezTo>
                  <a:cubicBezTo>
                    <a:pt x="11214" y="164867"/>
                    <a:pt x="33774" y="193743"/>
                    <a:pt x="57596" y="221175"/>
                  </a:cubicBezTo>
                  <a:cubicBezTo>
                    <a:pt x="70590" y="235974"/>
                    <a:pt x="75282" y="251134"/>
                    <a:pt x="75643" y="269000"/>
                  </a:cubicBezTo>
                  <a:cubicBezTo>
                    <a:pt x="75824" y="276941"/>
                    <a:pt x="75463" y="285063"/>
                    <a:pt x="74741" y="293003"/>
                  </a:cubicBezTo>
                  <a:cubicBezTo>
                    <a:pt x="70771" y="349853"/>
                    <a:pt x="66078" y="406521"/>
                    <a:pt x="62649" y="463371"/>
                  </a:cubicBezTo>
                  <a:cubicBezTo>
                    <a:pt x="59581" y="514806"/>
                    <a:pt x="44421" y="658102"/>
                    <a:pt x="45143" y="678676"/>
                  </a:cubicBezTo>
                  <a:cubicBezTo>
                    <a:pt x="45865" y="701957"/>
                    <a:pt x="48211" y="704303"/>
                    <a:pt x="71673" y="704483"/>
                  </a:cubicBezTo>
                  <a:cubicBezTo>
                    <a:pt x="76185" y="704483"/>
                    <a:pt x="80516" y="703762"/>
                    <a:pt x="85028" y="703942"/>
                  </a:cubicBezTo>
                  <a:cubicBezTo>
                    <a:pt x="98022" y="704303"/>
                    <a:pt x="104519" y="697264"/>
                    <a:pt x="106685" y="685173"/>
                  </a:cubicBezTo>
                  <a:cubicBezTo>
                    <a:pt x="108129" y="677232"/>
                    <a:pt x="109753" y="669472"/>
                    <a:pt x="111016" y="661531"/>
                  </a:cubicBezTo>
                  <a:cubicBezTo>
                    <a:pt x="119137" y="612442"/>
                    <a:pt x="127078" y="563173"/>
                    <a:pt x="135380" y="514084"/>
                  </a:cubicBezTo>
                  <a:cubicBezTo>
                    <a:pt x="139351" y="491164"/>
                    <a:pt x="141696" y="472575"/>
                    <a:pt x="155232" y="453084"/>
                  </a:cubicBezTo>
                  <a:cubicBezTo>
                    <a:pt x="166602" y="436661"/>
                    <a:pt x="180137" y="432870"/>
                    <a:pt x="192229" y="448572"/>
                  </a:cubicBezTo>
                  <a:cubicBezTo>
                    <a:pt x="203780" y="463551"/>
                    <a:pt x="207208" y="577430"/>
                    <a:pt x="208111" y="616593"/>
                  </a:cubicBezTo>
                  <a:cubicBezTo>
                    <a:pt x="208472" y="639693"/>
                    <a:pt x="209194" y="662974"/>
                    <a:pt x="214788" y="685534"/>
                  </a:cubicBezTo>
                  <a:cubicBezTo>
                    <a:pt x="219661" y="704844"/>
                    <a:pt x="224534" y="708815"/>
                    <a:pt x="238972" y="707912"/>
                  </a:cubicBezTo>
                  <a:cubicBezTo>
                    <a:pt x="257561" y="706830"/>
                    <a:pt x="263878" y="701235"/>
                    <a:pt x="265862" y="682285"/>
                  </a:cubicBezTo>
                  <a:cubicBezTo>
                    <a:pt x="268209" y="661170"/>
                    <a:pt x="259185" y="461024"/>
                    <a:pt x="250883" y="382338"/>
                  </a:cubicBezTo>
                  <a:cubicBezTo>
                    <a:pt x="246552" y="341731"/>
                    <a:pt x="242762" y="302208"/>
                    <a:pt x="234280" y="260157"/>
                  </a:cubicBezTo>
                  <a:cubicBezTo>
                    <a:pt x="233919" y="253841"/>
                    <a:pt x="233197" y="246441"/>
                    <a:pt x="241679" y="245539"/>
                  </a:cubicBezTo>
                  <a:cubicBezTo>
                    <a:pt x="251605" y="244456"/>
                    <a:pt x="249800" y="252938"/>
                    <a:pt x="249800" y="258713"/>
                  </a:cubicBezTo>
                  <a:cubicBezTo>
                    <a:pt x="249981" y="280009"/>
                    <a:pt x="252327" y="301305"/>
                    <a:pt x="255215" y="322421"/>
                  </a:cubicBezTo>
                  <a:cubicBezTo>
                    <a:pt x="261170" y="366276"/>
                    <a:pt x="266404" y="410131"/>
                    <a:pt x="272360" y="457054"/>
                  </a:cubicBezTo>
                  <a:cubicBezTo>
                    <a:pt x="286798" y="447489"/>
                    <a:pt x="294377" y="436299"/>
                    <a:pt x="295099" y="426013"/>
                  </a:cubicBezTo>
                  <a:cubicBezTo>
                    <a:pt x="301596" y="348770"/>
                    <a:pt x="283368" y="273512"/>
                    <a:pt x="260087" y="199879"/>
                  </a:cubicBezTo>
                  <a:cubicBezTo>
                    <a:pt x="258824" y="194645"/>
                    <a:pt x="255936" y="189953"/>
                    <a:pt x="253229" y="185621"/>
                  </a:cubicBezTo>
                  <a:close/>
                </a:path>
              </a:pathLst>
            </a:custGeom>
            <a:solidFill>
              <a:srgbClr val="FBC9DB"/>
            </a:solidFill>
            <a:ln w="1804" cap="flat">
              <a:noFill/>
              <a:prstDash val="solid"/>
              <a:miter/>
            </a:ln>
          </p:spPr>
          <p:txBody>
            <a:bodyPr rtlCol="0" anchor="ctr"/>
            <a:lstStyle/>
            <a:p>
              <a:endParaRPr lang="en-US"/>
            </a:p>
          </p:txBody>
        </p:sp>
        <p:sp>
          <p:nvSpPr>
            <p:cNvPr id="52" name="Freeform 876">
              <a:extLst>
                <a:ext uri="{FF2B5EF4-FFF2-40B4-BE49-F238E27FC236}">
                  <a16:creationId xmlns:a16="http://schemas.microsoft.com/office/drawing/2014/main" id="{7E1052BB-DFC0-EFBF-D3CB-0710720C866F}"/>
                </a:ext>
              </a:extLst>
            </p:cNvPr>
            <p:cNvSpPr/>
            <p:nvPr/>
          </p:nvSpPr>
          <p:spPr>
            <a:xfrm>
              <a:off x="6610327" y="2360243"/>
              <a:ext cx="385459" cy="539914"/>
            </a:xfrm>
            <a:custGeom>
              <a:avLst/>
              <a:gdLst>
                <a:gd name="connsiteX0" fmla="*/ 379919 w 385459"/>
                <a:gd name="connsiteY0" fmla="*/ 70015 h 539914"/>
                <a:gd name="connsiteX1" fmla="*/ 376671 w 385459"/>
                <a:gd name="connsiteY1" fmla="*/ 33559 h 539914"/>
                <a:gd name="connsiteX2" fmla="*/ 341839 w 385459"/>
                <a:gd name="connsiteY2" fmla="*/ 42583 h 539914"/>
                <a:gd name="connsiteX3" fmla="*/ 296180 w 385459"/>
                <a:gd name="connsiteY3" fmla="*/ 91130 h 539914"/>
                <a:gd name="connsiteX4" fmla="*/ 256295 w 385459"/>
                <a:gd name="connsiteY4" fmla="*/ 87701 h 539914"/>
                <a:gd name="connsiteX5" fmla="*/ 228141 w 385459"/>
                <a:gd name="connsiteY5" fmla="*/ 45651 h 539914"/>
                <a:gd name="connsiteX6" fmla="*/ 144040 w 385459"/>
                <a:gd name="connsiteY6" fmla="*/ 1435 h 539914"/>
                <a:gd name="connsiteX7" fmla="*/ 117511 w 385459"/>
                <a:gd name="connsiteY7" fmla="*/ 1435 h 539914"/>
                <a:gd name="connsiteX8" fmla="*/ 55428 w 385459"/>
                <a:gd name="connsiteY8" fmla="*/ 32657 h 539914"/>
                <a:gd name="connsiteX9" fmla="*/ 41351 w 385459"/>
                <a:gd name="connsiteY9" fmla="*/ 61171 h 539914"/>
                <a:gd name="connsiteX10" fmla="*/ 17528 w 385459"/>
                <a:gd name="connsiteY10" fmla="*/ 145814 h 539914"/>
                <a:gd name="connsiteX11" fmla="*/ 22 w 385459"/>
                <a:gd name="connsiteY11" fmla="*/ 264385 h 539914"/>
                <a:gd name="connsiteX12" fmla="*/ 29259 w 385459"/>
                <a:gd name="connsiteY12" fmla="*/ 291095 h 539914"/>
                <a:gd name="connsiteX13" fmla="*/ 36298 w 385459"/>
                <a:gd name="connsiteY13" fmla="*/ 171621 h 539914"/>
                <a:gd name="connsiteX14" fmla="*/ 56150 w 385459"/>
                <a:gd name="connsiteY14" fmla="*/ 96364 h 539914"/>
                <a:gd name="connsiteX15" fmla="*/ 62466 w 385459"/>
                <a:gd name="connsiteY15" fmla="*/ 111163 h 539914"/>
                <a:gd name="connsiteX16" fmla="*/ 46765 w 385459"/>
                <a:gd name="connsiteY16" fmla="*/ 283515 h 539914"/>
                <a:gd name="connsiteX17" fmla="*/ 40087 w 385459"/>
                <a:gd name="connsiteY17" fmla="*/ 389995 h 539914"/>
                <a:gd name="connsiteX18" fmla="*/ 32508 w 385459"/>
                <a:gd name="connsiteY18" fmla="*/ 474998 h 539914"/>
                <a:gd name="connsiteX19" fmla="*/ 32147 w 385459"/>
                <a:gd name="connsiteY19" fmla="*/ 517770 h 539914"/>
                <a:gd name="connsiteX20" fmla="*/ 66076 w 385459"/>
                <a:gd name="connsiteY20" fmla="*/ 537081 h 539914"/>
                <a:gd name="connsiteX21" fmla="*/ 90078 w 385459"/>
                <a:gd name="connsiteY21" fmla="*/ 504415 h 539914"/>
                <a:gd name="connsiteX22" fmla="*/ 108848 w 385459"/>
                <a:gd name="connsiteY22" fmla="*/ 332063 h 539914"/>
                <a:gd name="connsiteX23" fmla="*/ 111014 w 385459"/>
                <a:gd name="connsiteY23" fmla="*/ 316181 h 539914"/>
                <a:gd name="connsiteX24" fmla="*/ 143318 w 385459"/>
                <a:gd name="connsiteY24" fmla="*/ 293802 h 539914"/>
                <a:gd name="connsiteX25" fmla="*/ 170028 w 385459"/>
                <a:gd name="connsiteY25" fmla="*/ 315459 h 539914"/>
                <a:gd name="connsiteX26" fmla="*/ 179233 w 385459"/>
                <a:gd name="connsiteY26" fmla="*/ 514702 h 539914"/>
                <a:gd name="connsiteX27" fmla="*/ 211898 w 385459"/>
                <a:gd name="connsiteY27" fmla="*/ 539607 h 539914"/>
                <a:gd name="connsiteX28" fmla="*/ 234638 w 385459"/>
                <a:gd name="connsiteY28" fmla="*/ 512175 h 539914"/>
                <a:gd name="connsiteX29" fmla="*/ 234819 w 385459"/>
                <a:gd name="connsiteY29" fmla="*/ 485465 h 539914"/>
                <a:gd name="connsiteX30" fmla="*/ 222546 w 385459"/>
                <a:gd name="connsiteY30" fmla="*/ 216379 h 539914"/>
                <a:gd name="connsiteX31" fmla="*/ 204318 w 385459"/>
                <a:gd name="connsiteY31" fmla="*/ 140219 h 539914"/>
                <a:gd name="connsiteX32" fmla="*/ 203236 w 385459"/>
                <a:gd name="connsiteY32" fmla="*/ 130654 h 539914"/>
                <a:gd name="connsiteX33" fmla="*/ 214967 w 385459"/>
                <a:gd name="connsiteY33" fmla="*/ 130834 h 539914"/>
                <a:gd name="connsiteX34" fmla="*/ 252144 w 385459"/>
                <a:gd name="connsiteY34" fmla="*/ 156642 h 539914"/>
                <a:gd name="connsiteX35" fmla="*/ 314046 w 385459"/>
                <a:gd name="connsiteY35" fmla="*/ 150325 h 539914"/>
                <a:gd name="connsiteX36" fmla="*/ 356638 w 385459"/>
                <a:gd name="connsiteY36" fmla="*/ 102500 h 539914"/>
                <a:gd name="connsiteX37" fmla="*/ 379919 w 385459"/>
                <a:gd name="connsiteY37" fmla="*/ 70015 h 53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5459" h="539914">
                  <a:moveTo>
                    <a:pt x="379919" y="70015"/>
                  </a:moveTo>
                  <a:cubicBezTo>
                    <a:pt x="387860" y="55396"/>
                    <a:pt x="387680" y="40778"/>
                    <a:pt x="376671" y="33559"/>
                  </a:cubicBezTo>
                  <a:cubicBezTo>
                    <a:pt x="361691" y="23994"/>
                    <a:pt x="350322" y="33740"/>
                    <a:pt x="341839" y="42583"/>
                  </a:cubicBezTo>
                  <a:cubicBezTo>
                    <a:pt x="326680" y="58825"/>
                    <a:pt x="312061" y="75609"/>
                    <a:pt x="296180" y="91130"/>
                  </a:cubicBezTo>
                  <a:cubicBezTo>
                    <a:pt x="280839" y="106109"/>
                    <a:pt x="268747" y="104846"/>
                    <a:pt x="256295" y="87701"/>
                  </a:cubicBezTo>
                  <a:cubicBezTo>
                    <a:pt x="246369" y="74166"/>
                    <a:pt x="237706" y="59547"/>
                    <a:pt x="228141" y="45651"/>
                  </a:cubicBezTo>
                  <a:cubicBezTo>
                    <a:pt x="207748" y="16595"/>
                    <a:pt x="183384" y="-5062"/>
                    <a:pt x="144040" y="1435"/>
                  </a:cubicBezTo>
                  <a:cubicBezTo>
                    <a:pt x="135378" y="2879"/>
                    <a:pt x="125993" y="3420"/>
                    <a:pt x="117511" y="1435"/>
                  </a:cubicBezTo>
                  <a:cubicBezTo>
                    <a:pt x="87733" y="-5243"/>
                    <a:pt x="70948" y="12444"/>
                    <a:pt x="55428" y="32657"/>
                  </a:cubicBezTo>
                  <a:cubicBezTo>
                    <a:pt x="48931" y="41139"/>
                    <a:pt x="45141" y="51245"/>
                    <a:pt x="41351" y="61171"/>
                  </a:cubicBezTo>
                  <a:cubicBezTo>
                    <a:pt x="31064" y="88784"/>
                    <a:pt x="22942" y="117118"/>
                    <a:pt x="17528" y="145814"/>
                  </a:cubicBezTo>
                  <a:cubicBezTo>
                    <a:pt x="10309" y="184977"/>
                    <a:pt x="564" y="224139"/>
                    <a:pt x="22" y="264385"/>
                  </a:cubicBezTo>
                  <a:cubicBezTo>
                    <a:pt x="-339" y="286944"/>
                    <a:pt x="3451" y="290012"/>
                    <a:pt x="29259" y="291095"/>
                  </a:cubicBezTo>
                  <a:cubicBezTo>
                    <a:pt x="33410" y="251391"/>
                    <a:pt x="34673" y="211506"/>
                    <a:pt x="36298" y="171621"/>
                  </a:cubicBezTo>
                  <a:cubicBezTo>
                    <a:pt x="37019" y="150325"/>
                    <a:pt x="47848" y="94920"/>
                    <a:pt x="56150" y="96364"/>
                  </a:cubicBezTo>
                  <a:cubicBezTo>
                    <a:pt x="64632" y="97808"/>
                    <a:pt x="63730" y="104846"/>
                    <a:pt x="62466" y="111163"/>
                  </a:cubicBezTo>
                  <a:cubicBezTo>
                    <a:pt x="51457" y="168192"/>
                    <a:pt x="48209" y="225764"/>
                    <a:pt x="46765" y="283515"/>
                  </a:cubicBezTo>
                  <a:cubicBezTo>
                    <a:pt x="45862" y="319068"/>
                    <a:pt x="43877" y="354622"/>
                    <a:pt x="40087" y="389995"/>
                  </a:cubicBezTo>
                  <a:cubicBezTo>
                    <a:pt x="37019" y="418329"/>
                    <a:pt x="34493" y="446663"/>
                    <a:pt x="32508" y="474998"/>
                  </a:cubicBezTo>
                  <a:cubicBezTo>
                    <a:pt x="31424" y="489255"/>
                    <a:pt x="31786" y="503513"/>
                    <a:pt x="32147" y="517770"/>
                  </a:cubicBezTo>
                  <a:cubicBezTo>
                    <a:pt x="32327" y="524086"/>
                    <a:pt x="30342" y="537081"/>
                    <a:pt x="66076" y="537081"/>
                  </a:cubicBezTo>
                  <a:cubicBezTo>
                    <a:pt x="90259" y="537081"/>
                    <a:pt x="89176" y="513619"/>
                    <a:pt x="90078" y="504415"/>
                  </a:cubicBezTo>
                  <a:cubicBezTo>
                    <a:pt x="96576" y="447024"/>
                    <a:pt x="102712" y="389453"/>
                    <a:pt x="108848" y="332063"/>
                  </a:cubicBezTo>
                  <a:cubicBezTo>
                    <a:pt x="109389" y="326829"/>
                    <a:pt x="109389" y="321234"/>
                    <a:pt x="111014" y="316181"/>
                  </a:cubicBezTo>
                  <a:cubicBezTo>
                    <a:pt x="114804" y="303909"/>
                    <a:pt x="126173" y="293802"/>
                    <a:pt x="143318" y="293802"/>
                  </a:cubicBezTo>
                  <a:cubicBezTo>
                    <a:pt x="157937" y="293802"/>
                    <a:pt x="166600" y="305533"/>
                    <a:pt x="170028" y="315459"/>
                  </a:cubicBezTo>
                  <a:cubicBezTo>
                    <a:pt x="176345" y="334409"/>
                    <a:pt x="174901" y="459297"/>
                    <a:pt x="179233" y="514702"/>
                  </a:cubicBezTo>
                  <a:cubicBezTo>
                    <a:pt x="183203" y="536900"/>
                    <a:pt x="189339" y="541231"/>
                    <a:pt x="211898" y="539607"/>
                  </a:cubicBezTo>
                  <a:cubicBezTo>
                    <a:pt x="231750" y="538164"/>
                    <a:pt x="233194" y="536539"/>
                    <a:pt x="234638" y="512175"/>
                  </a:cubicBezTo>
                  <a:cubicBezTo>
                    <a:pt x="235180" y="503332"/>
                    <a:pt x="235540" y="494308"/>
                    <a:pt x="234819" y="485465"/>
                  </a:cubicBezTo>
                  <a:cubicBezTo>
                    <a:pt x="233014" y="458935"/>
                    <a:pt x="225614" y="279364"/>
                    <a:pt x="222546" y="216379"/>
                  </a:cubicBezTo>
                  <a:cubicBezTo>
                    <a:pt x="221283" y="190210"/>
                    <a:pt x="223268" y="162598"/>
                    <a:pt x="204318" y="140219"/>
                  </a:cubicBezTo>
                  <a:cubicBezTo>
                    <a:pt x="201972" y="137512"/>
                    <a:pt x="200529" y="133902"/>
                    <a:pt x="203236" y="130654"/>
                  </a:cubicBezTo>
                  <a:cubicBezTo>
                    <a:pt x="207025" y="126142"/>
                    <a:pt x="211357" y="128308"/>
                    <a:pt x="214967" y="130834"/>
                  </a:cubicBezTo>
                  <a:cubicBezTo>
                    <a:pt x="227419" y="139317"/>
                    <a:pt x="239691" y="148160"/>
                    <a:pt x="252144" y="156642"/>
                  </a:cubicBezTo>
                  <a:cubicBezTo>
                    <a:pt x="279756" y="175411"/>
                    <a:pt x="290946" y="174509"/>
                    <a:pt x="314046" y="150325"/>
                  </a:cubicBezTo>
                  <a:cubicBezTo>
                    <a:pt x="328845" y="134985"/>
                    <a:pt x="342922" y="118923"/>
                    <a:pt x="356638" y="102500"/>
                  </a:cubicBezTo>
                  <a:cubicBezTo>
                    <a:pt x="365481" y="92393"/>
                    <a:pt x="373603" y="81745"/>
                    <a:pt x="379919" y="70015"/>
                  </a:cubicBezTo>
                  <a:close/>
                </a:path>
              </a:pathLst>
            </a:custGeom>
            <a:solidFill>
              <a:srgbClr val="05AAA3"/>
            </a:solidFill>
            <a:ln w="1804" cap="flat">
              <a:noFill/>
              <a:prstDash val="solid"/>
              <a:miter/>
            </a:ln>
          </p:spPr>
          <p:txBody>
            <a:bodyPr rtlCol="0" anchor="ctr"/>
            <a:lstStyle/>
            <a:p>
              <a:endParaRPr lang="en-US"/>
            </a:p>
          </p:txBody>
        </p:sp>
        <p:sp>
          <p:nvSpPr>
            <p:cNvPr id="53" name="Freeform 877">
              <a:extLst>
                <a:ext uri="{FF2B5EF4-FFF2-40B4-BE49-F238E27FC236}">
                  <a16:creationId xmlns:a16="http://schemas.microsoft.com/office/drawing/2014/main" id="{8374F302-F751-9883-A329-CA694D748CE8}"/>
                </a:ext>
              </a:extLst>
            </p:cNvPr>
            <p:cNvSpPr/>
            <p:nvPr/>
          </p:nvSpPr>
          <p:spPr>
            <a:xfrm>
              <a:off x="7080079" y="2520461"/>
              <a:ext cx="255971" cy="225964"/>
            </a:xfrm>
            <a:custGeom>
              <a:avLst/>
              <a:gdLst>
                <a:gd name="connsiteX0" fmla="*/ 59960 w 255971"/>
                <a:gd name="connsiteY0" fmla="*/ 222559 h 225964"/>
                <a:gd name="connsiteX1" fmla="*/ 129081 w 255971"/>
                <a:gd name="connsiteY1" fmla="*/ 225626 h 225964"/>
                <a:gd name="connsiteX2" fmla="*/ 216972 w 255971"/>
                <a:gd name="connsiteY2" fmla="*/ 222919 h 225964"/>
                <a:gd name="connsiteX3" fmla="*/ 255232 w 255971"/>
                <a:gd name="connsiteY3" fmla="*/ 181410 h 225964"/>
                <a:gd name="connsiteX4" fmla="*/ 255955 w 255971"/>
                <a:gd name="connsiteY4" fmla="*/ 48221 h 225964"/>
                <a:gd name="connsiteX5" fmla="*/ 236102 w 255971"/>
                <a:gd name="connsiteY5" fmla="*/ 9780 h 225964"/>
                <a:gd name="connsiteX6" fmla="*/ 183043 w 255971"/>
                <a:gd name="connsiteY6" fmla="*/ 1659 h 225964"/>
                <a:gd name="connsiteX7" fmla="*/ 28377 w 255971"/>
                <a:gd name="connsiteY7" fmla="*/ 395 h 225964"/>
                <a:gd name="connsiteX8" fmla="*/ 223 w 255971"/>
                <a:gd name="connsiteY8" fmla="*/ 22774 h 225964"/>
                <a:gd name="connsiteX9" fmla="*/ 17007 w 255971"/>
                <a:gd name="connsiteY9" fmla="*/ 196209 h 225964"/>
                <a:gd name="connsiteX10" fmla="*/ 59960 w 255971"/>
                <a:gd name="connsiteY10" fmla="*/ 222559 h 22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971" h="225964">
                  <a:moveTo>
                    <a:pt x="59960" y="222559"/>
                  </a:moveTo>
                  <a:cubicBezTo>
                    <a:pt x="83241" y="222017"/>
                    <a:pt x="106161" y="224905"/>
                    <a:pt x="129081" y="225626"/>
                  </a:cubicBezTo>
                  <a:cubicBezTo>
                    <a:pt x="158318" y="226529"/>
                    <a:pt x="187916" y="225626"/>
                    <a:pt x="216972" y="222919"/>
                  </a:cubicBezTo>
                  <a:cubicBezTo>
                    <a:pt x="249096" y="219851"/>
                    <a:pt x="253247" y="214437"/>
                    <a:pt x="255232" y="181410"/>
                  </a:cubicBezTo>
                  <a:cubicBezTo>
                    <a:pt x="256676" y="159212"/>
                    <a:pt x="255413" y="70419"/>
                    <a:pt x="255955" y="48221"/>
                  </a:cubicBezTo>
                  <a:cubicBezTo>
                    <a:pt x="256315" y="31798"/>
                    <a:pt x="250901" y="16097"/>
                    <a:pt x="236102" y="9780"/>
                  </a:cubicBezTo>
                  <a:cubicBezTo>
                    <a:pt x="219679" y="2741"/>
                    <a:pt x="201090" y="2561"/>
                    <a:pt x="183043" y="1659"/>
                  </a:cubicBezTo>
                  <a:cubicBezTo>
                    <a:pt x="140451" y="-146"/>
                    <a:pt x="37220" y="-326"/>
                    <a:pt x="28377" y="395"/>
                  </a:cubicBezTo>
                  <a:cubicBezTo>
                    <a:pt x="10330" y="1839"/>
                    <a:pt x="2930" y="4907"/>
                    <a:pt x="223" y="22774"/>
                  </a:cubicBezTo>
                  <a:cubicBezTo>
                    <a:pt x="-1762" y="35227"/>
                    <a:pt x="9969" y="150369"/>
                    <a:pt x="17007" y="196209"/>
                  </a:cubicBezTo>
                  <a:cubicBezTo>
                    <a:pt x="20436" y="218047"/>
                    <a:pt x="37220" y="223100"/>
                    <a:pt x="59960" y="222559"/>
                  </a:cubicBezTo>
                  <a:close/>
                </a:path>
              </a:pathLst>
            </a:custGeom>
            <a:solidFill>
              <a:srgbClr val="FFFFFF"/>
            </a:solidFill>
            <a:ln w="1804" cap="flat">
              <a:noFill/>
              <a:prstDash val="solid"/>
              <a:miter/>
            </a:ln>
          </p:spPr>
          <p:txBody>
            <a:bodyPr rtlCol="0" anchor="ctr"/>
            <a:lstStyle/>
            <a:p>
              <a:endParaRPr lang="en-US"/>
            </a:p>
          </p:txBody>
        </p:sp>
        <p:sp>
          <p:nvSpPr>
            <p:cNvPr id="54" name="Freeform 878">
              <a:extLst>
                <a:ext uri="{FF2B5EF4-FFF2-40B4-BE49-F238E27FC236}">
                  <a16:creationId xmlns:a16="http://schemas.microsoft.com/office/drawing/2014/main" id="{A2B66377-C84E-9559-48EF-B89F2AAA82AA}"/>
                </a:ext>
              </a:extLst>
            </p:cNvPr>
            <p:cNvSpPr/>
            <p:nvPr/>
          </p:nvSpPr>
          <p:spPr>
            <a:xfrm>
              <a:off x="6647602" y="2162880"/>
              <a:ext cx="203490" cy="187003"/>
            </a:xfrm>
            <a:custGeom>
              <a:avLst/>
              <a:gdLst>
                <a:gd name="connsiteX0" fmla="*/ 100449 w 203490"/>
                <a:gd name="connsiteY0" fmla="*/ 186887 h 187003"/>
                <a:gd name="connsiteX1" fmla="*/ 195558 w 203490"/>
                <a:gd name="connsiteY1" fmla="*/ 125165 h 187003"/>
                <a:gd name="connsiteX2" fmla="*/ 120842 w 203490"/>
                <a:gd name="connsiteY2" fmla="*/ 999 h 187003"/>
                <a:gd name="connsiteX3" fmla="*/ 6242 w 203490"/>
                <a:gd name="connsiteY3" fmla="*/ 67774 h 187003"/>
                <a:gd name="connsiteX4" fmla="*/ 100449 w 203490"/>
                <a:gd name="connsiteY4" fmla="*/ 186887 h 187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490" h="187003">
                  <a:moveTo>
                    <a:pt x="100449" y="186887"/>
                  </a:moveTo>
                  <a:cubicBezTo>
                    <a:pt x="158020" y="187067"/>
                    <a:pt x="174082" y="167937"/>
                    <a:pt x="195558" y="125165"/>
                  </a:cubicBezTo>
                  <a:cubicBezTo>
                    <a:pt x="218298" y="82573"/>
                    <a:pt x="191768" y="9481"/>
                    <a:pt x="120842" y="999"/>
                  </a:cubicBezTo>
                  <a:cubicBezTo>
                    <a:pt x="72836" y="-4596"/>
                    <a:pt x="26274" y="12730"/>
                    <a:pt x="6242" y="67774"/>
                  </a:cubicBezTo>
                  <a:cubicBezTo>
                    <a:pt x="-23898" y="145017"/>
                    <a:pt x="62910" y="189594"/>
                    <a:pt x="100449" y="186887"/>
                  </a:cubicBezTo>
                  <a:close/>
                </a:path>
              </a:pathLst>
            </a:custGeom>
            <a:solidFill>
              <a:srgbClr val="FFFFFF"/>
            </a:solidFill>
            <a:ln w="1804" cap="flat">
              <a:noFill/>
              <a:prstDash val="solid"/>
              <a:miter/>
            </a:ln>
          </p:spPr>
          <p:txBody>
            <a:bodyPr rtlCol="0" anchor="ctr"/>
            <a:lstStyle/>
            <a:p>
              <a:endParaRPr lang="en-US"/>
            </a:p>
          </p:txBody>
        </p:sp>
        <p:sp>
          <p:nvSpPr>
            <p:cNvPr id="55" name="Freeform 879">
              <a:extLst>
                <a:ext uri="{FF2B5EF4-FFF2-40B4-BE49-F238E27FC236}">
                  <a16:creationId xmlns:a16="http://schemas.microsoft.com/office/drawing/2014/main" id="{80D96634-62E7-4C5C-EA22-FC33907DE264}"/>
                </a:ext>
              </a:extLst>
            </p:cNvPr>
            <p:cNvSpPr/>
            <p:nvPr/>
          </p:nvSpPr>
          <p:spPr>
            <a:xfrm>
              <a:off x="6591813" y="1805324"/>
              <a:ext cx="1347806" cy="1115127"/>
            </a:xfrm>
            <a:custGeom>
              <a:avLst/>
              <a:gdLst>
                <a:gd name="connsiteX0" fmla="*/ 1334189 w 1347806"/>
                <a:gd name="connsiteY0" fmla="*/ 650200 h 1115127"/>
                <a:gd name="connsiteX1" fmla="*/ 1302606 w 1347806"/>
                <a:gd name="connsiteY1" fmla="*/ 562129 h 1115127"/>
                <a:gd name="connsiteX2" fmla="*/ 1307659 w 1347806"/>
                <a:gd name="connsiteY2" fmla="*/ 538667 h 1115127"/>
                <a:gd name="connsiteX3" fmla="*/ 1324443 w 1347806"/>
                <a:gd name="connsiteY3" fmla="*/ 456371 h 1115127"/>
                <a:gd name="connsiteX4" fmla="*/ 1223198 w 1347806"/>
                <a:gd name="connsiteY4" fmla="*/ 350794 h 1115127"/>
                <a:gd name="connsiteX5" fmla="*/ 1210204 w 1347806"/>
                <a:gd name="connsiteY5" fmla="*/ 333649 h 1115127"/>
                <a:gd name="connsiteX6" fmla="*/ 1213632 w 1347806"/>
                <a:gd name="connsiteY6" fmla="*/ 132240 h 1115127"/>
                <a:gd name="connsiteX7" fmla="*/ 1168334 w 1347806"/>
                <a:gd name="connsiteY7" fmla="*/ 69075 h 1115127"/>
                <a:gd name="connsiteX8" fmla="*/ 1157686 w 1347806"/>
                <a:gd name="connsiteY8" fmla="*/ 67811 h 1115127"/>
                <a:gd name="connsiteX9" fmla="*/ 1064561 w 1347806"/>
                <a:gd name="connsiteY9" fmla="*/ 62036 h 1115127"/>
                <a:gd name="connsiteX10" fmla="*/ 1037851 w 1347806"/>
                <a:gd name="connsiteY10" fmla="*/ 44711 h 1115127"/>
                <a:gd name="connsiteX11" fmla="*/ 997064 w 1347806"/>
                <a:gd name="connsiteY11" fmla="*/ 10421 h 1115127"/>
                <a:gd name="connsiteX12" fmla="*/ 952848 w 1347806"/>
                <a:gd name="connsiteY12" fmla="*/ 1217 h 1115127"/>
                <a:gd name="connsiteX13" fmla="*/ 577643 w 1347806"/>
                <a:gd name="connsiteY13" fmla="*/ 1217 h 1115127"/>
                <a:gd name="connsiteX14" fmla="*/ 534149 w 1347806"/>
                <a:gd name="connsiteY14" fmla="*/ 24317 h 1115127"/>
                <a:gd name="connsiteX15" fmla="*/ 506356 w 1347806"/>
                <a:gd name="connsiteY15" fmla="*/ 41462 h 1115127"/>
                <a:gd name="connsiteX16" fmla="*/ 351871 w 1347806"/>
                <a:gd name="connsiteY16" fmla="*/ 47237 h 1115127"/>
                <a:gd name="connsiteX17" fmla="*/ 322634 w 1347806"/>
                <a:gd name="connsiteY17" fmla="*/ 76835 h 1115127"/>
                <a:gd name="connsiteX18" fmla="*/ 324439 w 1347806"/>
                <a:gd name="connsiteY18" fmla="*/ 135489 h 1115127"/>
                <a:gd name="connsiteX19" fmla="*/ 325341 w 1347806"/>
                <a:gd name="connsiteY19" fmla="*/ 311451 h 1115127"/>
                <a:gd name="connsiteX20" fmla="*/ 340681 w 1347806"/>
                <a:gd name="connsiteY20" fmla="*/ 592088 h 1115127"/>
                <a:gd name="connsiteX21" fmla="*/ 313249 w 1347806"/>
                <a:gd name="connsiteY21" fmla="*/ 624753 h 1115127"/>
                <a:gd name="connsiteX22" fmla="*/ 280583 w 1347806"/>
                <a:gd name="connsiteY22" fmla="*/ 622588 h 1115127"/>
                <a:gd name="connsiteX23" fmla="*/ 214891 w 1347806"/>
                <a:gd name="connsiteY23" fmla="*/ 545886 h 1115127"/>
                <a:gd name="connsiteX24" fmla="*/ 271921 w 1347806"/>
                <a:gd name="connsiteY24" fmla="*/ 463771 h 1115127"/>
                <a:gd name="connsiteX25" fmla="*/ 221749 w 1347806"/>
                <a:gd name="connsiteY25" fmla="*/ 356389 h 1115127"/>
                <a:gd name="connsiteX26" fmla="*/ 71595 w 1347806"/>
                <a:gd name="connsiteY26" fmla="*/ 374256 h 1115127"/>
                <a:gd name="connsiteX27" fmla="*/ 82785 w 1347806"/>
                <a:gd name="connsiteY27" fmla="*/ 537584 h 1115127"/>
                <a:gd name="connsiteX28" fmla="*/ 95056 w 1347806"/>
                <a:gd name="connsiteY28" fmla="*/ 548232 h 1115127"/>
                <a:gd name="connsiteX29" fmla="*/ 45246 w 1347806"/>
                <a:gd name="connsiteY29" fmla="*/ 608691 h 1115127"/>
                <a:gd name="connsiteX30" fmla="*/ 488 w 1347806"/>
                <a:gd name="connsiteY30" fmla="*/ 808476 h 1115127"/>
                <a:gd name="connsiteX31" fmla="*/ 308 w 1347806"/>
                <a:gd name="connsiteY31" fmla="*/ 827064 h 1115127"/>
                <a:gd name="connsiteX32" fmla="*/ 23048 w 1347806"/>
                <a:gd name="connsiteY32" fmla="*/ 859369 h 1115127"/>
                <a:gd name="connsiteX33" fmla="*/ 46509 w 1347806"/>
                <a:gd name="connsiteY33" fmla="*/ 869656 h 1115127"/>
                <a:gd name="connsiteX34" fmla="*/ 47592 w 1347806"/>
                <a:gd name="connsiteY34" fmla="*/ 898712 h 1115127"/>
                <a:gd name="connsiteX35" fmla="*/ 45426 w 1347806"/>
                <a:gd name="connsiteY35" fmla="*/ 919828 h 1115127"/>
                <a:gd name="connsiteX36" fmla="*/ 33695 w 1347806"/>
                <a:gd name="connsiteY36" fmla="*/ 1067636 h 1115127"/>
                <a:gd name="connsiteX37" fmla="*/ 92711 w 1347806"/>
                <a:gd name="connsiteY37" fmla="*/ 1106798 h 1115127"/>
                <a:gd name="connsiteX38" fmla="*/ 121406 w 1347806"/>
                <a:gd name="connsiteY38" fmla="*/ 1074855 h 1115127"/>
                <a:gd name="connsiteX39" fmla="*/ 130069 w 1347806"/>
                <a:gd name="connsiteY39" fmla="*/ 1003387 h 1115127"/>
                <a:gd name="connsiteX40" fmla="*/ 141619 w 1347806"/>
                <a:gd name="connsiteY40" fmla="*/ 894742 h 1115127"/>
                <a:gd name="connsiteX41" fmla="*/ 151545 w 1347806"/>
                <a:gd name="connsiteY41" fmla="*/ 870017 h 1115127"/>
                <a:gd name="connsiteX42" fmla="*/ 175367 w 1347806"/>
                <a:gd name="connsiteY42" fmla="*/ 878680 h 1115127"/>
                <a:gd name="connsiteX43" fmla="*/ 182767 w 1347806"/>
                <a:gd name="connsiteY43" fmla="*/ 1069982 h 1115127"/>
                <a:gd name="connsiteX44" fmla="*/ 226983 w 1347806"/>
                <a:gd name="connsiteY44" fmla="*/ 1110227 h 1115127"/>
                <a:gd name="connsiteX45" fmla="*/ 242865 w 1347806"/>
                <a:gd name="connsiteY45" fmla="*/ 1108603 h 1115127"/>
                <a:gd name="connsiteX46" fmla="*/ 267589 w 1347806"/>
                <a:gd name="connsiteY46" fmla="*/ 1085683 h 1115127"/>
                <a:gd name="connsiteX47" fmla="*/ 262717 w 1347806"/>
                <a:gd name="connsiteY47" fmla="*/ 945094 h 1115127"/>
                <a:gd name="connsiteX48" fmla="*/ 253693 w 1347806"/>
                <a:gd name="connsiteY48" fmla="*/ 732135 h 1115127"/>
                <a:gd name="connsiteX49" fmla="*/ 259287 w 1347806"/>
                <a:gd name="connsiteY49" fmla="*/ 724375 h 1115127"/>
                <a:gd name="connsiteX50" fmla="*/ 305128 w 1347806"/>
                <a:gd name="connsiteY50" fmla="*/ 743324 h 1115127"/>
                <a:gd name="connsiteX51" fmla="*/ 349705 w 1347806"/>
                <a:gd name="connsiteY51" fmla="*/ 712644 h 1115127"/>
                <a:gd name="connsiteX52" fmla="*/ 352954 w 1347806"/>
                <a:gd name="connsiteY52" fmla="*/ 719321 h 1115127"/>
                <a:gd name="connsiteX53" fmla="*/ 369376 w 1347806"/>
                <a:gd name="connsiteY53" fmla="*/ 958810 h 1115127"/>
                <a:gd name="connsiteX54" fmla="*/ 378581 w 1347806"/>
                <a:gd name="connsiteY54" fmla="*/ 1067816 h 1115127"/>
                <a:gd name="connsiteX55" fmla="*/ 409442 w 1347806"/>
                <a:gd name="connsiteY55" fmla="*/ 1102648 h 1115127"/>
                <a:gd name="connsiteX56" fmla="*/ 464847 w 1347806"/>
                <a:gd name="connsiteY56" fmla="*/ 1110408 h 1115127"/>
                <a:gd name="connsiteX57" fmla="*/ 712457 w 1347806"/>
                <a:gd name="connsiteY57" fmla="*/ 1106076 h 1115127"/>
                <a:gd name="connsiteX58" fmla="*/ 1091813 w 1347806"/>
                <a:gd name="connsiteY58" fmla="*/ 1110949 h 1115127"/>
                <a:gd name="connsiteX59" fmla="*/ 1166348 w 1347806"/>
                <a:gd name="connsiteY59" fmla="*/ 1049769 h 1115127"/>
                <a:gd name="connsiteX60" fmla="*/ 1196127 w 1347806"/>
                <a:gd name="connsiteY60" fmla="*/ 884455 h 1115127"/>
                <a:gd name="connsiteX61" fmla="*/ 1211828 w 1347806"/>
                <a:gd name="connsiteY61" fmla="*/ 849804 h 1115127"/>
                <a:gd name="connsiteX62" fmla="*/ 1229695 w 1347806"/>
                <a:gd name="connsiteY62" fmla="*/ 892215 h 1115127"/>
                <a:gd name="connsiteX63" fmla="*/ 1234748 w 1347806"/>
                <a:gd name="connsiteY63" fmla="*/ 1078825 h 1115127"/>
                <a:gd name="connsiteX64" fmla="*/ 1284919 w 1347806"/>
                <a:gd name="connsiteY64" fmla="*/ 1115100 h 1115127"/>
                <a:gd name="connsiteX65" fmla="*/ 1320293 w 1347806"/>
                <a:gd name="connsiteY65" fmla="*/ 1087127 h 1115127"/>
                <a:gd name="connsiteX66" fmla="*/ 1316683 w 1347806"/>
                <a:gd name="connsiteY66" fmla="*/ 898171 h 1115127"/>
                <a:gd name="connsiteX67" fmla="*/ 1329677 w 1347806"/>
                <a:gd name="connsiteY67" fmla="*/ 854316 h 1115127"/>
                <a:gd name="connsiteX68" fmla="*/ 1347364 w 1347806"/>
                <a:gd name="connsiteY68" fmla="*/ 790609 h 1115127"/>
                <a:gd name="connsiteX69" fmla="*/ 1334189 w 1347806"/>
                <a:gd name="connsiteY69" fmla="*/ 650200 h 1115127"/>
                <a:gd name="connsiteX70" fmla="*/ 1277701 w 1347806"/>
                <a:gd name="connsiteY70" fmla="*/ 392664 h 1115127"/>
                <a:gd name="connsiteX71" fmla="*/ 1306757 w 1347806"/>
                <a:gd name="connsiteY71" fmla="*/ 492647 h 1115127"/>
                <a:gd name="connsiteX72" fmla="*/ 1165627 w 1347806"/>
                <a:gd name="connsiteY72" fmla="*/ 556354 h 1115127"/>
                <a:gd name="connsiteX73" fmla="*/ 1152271 w 1347806"/>
                <a:gd name="connsiteY73" fmla="*/ 478930 h 1115127"/>
                <a:gd name="connsiteX74" fmla="*/ 1177899 w 1347806"/>
                <a:gd name="connsiteY74" fmla="*/ 443558 h 1115127"/>
                <a:gd name="connsiteX75" fmla="*/ 1163100 w 1347806"/>
                <a:gd name="connsiteY75" fmla="*/ 377143 h 1115127"/>
                <a:gd name="connsiteX76" fmla="*/ 1277701 w 1347806"/>
                <a:gd name="connsiteY76" fmla="*/ 392664 h 1115127"/>
                <a:gd name="connsiteX77" fmla="*/ 1004824 w 1347806"/>
                <a:gd name="connsiteY77" fmla="*/ 47057 h 1115127"/>
                <a:gd name="connsiteX78" fmla="*/ 1018721 w 1347806"/>
                <a:gd name="connsiteY78" fmla="*/ 46515 h 1115127"/>
                <a:gd name="connsiteX79" fmla="*/ 1024316 w 1347806"/>
                <a:gd name="connsiteY79" fmla="*/ 54456 h 1115127"/>
                <a:gd name="connsiteX80" fmla="*/ 1014931 w 1347806"/>
                <a:gd name="connsiteY80" fmla="*/ 60051 h 1115127"/>
                <a:gd name="connsiteX81" fmla="*/ 1001756 w 1347806"/>
                <a:gd name="connsiteY81" fmla="*/ 56442 h 1115127"/>
                <a:gd name="connsiteX82" fmla="*/ 1004824 w 1347806"/>
                <a:gd name="connsiteY82" fmla="*/ 47057 h 1115127"/>
                <a:gd name="connsiteX83" fmla="*/ 548407 w 1347806"/>
                <a:gd name="connsiteY83" fmla="*/ 44350 h 1115127"/>
                <a:gd name="connsiteX84" fmla="*/ 577102 w 1347806"/>
                <a:gd name="connsiteY84" fmla="*/ 15835 h 1115127"/>
                <a:gd name="connsiteX85" fmla="*/ 701268 w 1347806"/>
                <a:gd name="connsiteY85" fmla="*/ 15835 h 1115127"/>
                <a:gd name="connsiteX86" fmla="*/ 912061 w 1347806"/>
                <a:gd name="connsiteY86" fmla="*/ 14933 h 1115127"/>
                <a:gd name="connsiteX87" fmla="*/ 997605 w 1347806"/>
                <a:gd name="connsiteY87" fmla="*/ 30634 h 1115127"/>
                <a:gd name="connsiteX88" fmla="*/ 974866 w 1347806"/>
                <a:gd name="connsiteY88" fmla="*/ 68894 h 1115127"/>
                <a:gd name="connsiteX89" fmla="*/ 973783 w 1347806"/>
                <a:gd name="connsiteY89" fmla="*/ 72323 h 1115127"/>
                <a:gd name="connsiteX90" fmla="*/ 973422 w 1347806"/>
                <a:gd name="connsiteY90" fmla="*/ 73226 h 1115127"/>
                <a:gd name="connsiteX91" fmla="*/ 972700 w 1347806"/>
                <a:gd name="connsiteY91" fmla="*/ 75752 h 1115127"/>
                <a:gd name="connsiteX92" fmla="*/ 972339 w 1347806"/>
                <a:gd name="connsiteY92" fmla="*/ 76835 h 1115127"/>
                <a:gd name="connsiteX93" fmla="*/ 971617 w 1347806"/>
                <a:gd name="connsiteY93" fmla="*/ 79181 h 1115127"/>
                <a:gd name="connsiteX94" fmla="*/ 971256 w 1347806"/>
                <a:gd name="connsiteY94" fmla="*/ 80264 h 1115127"/>
                <a:gd name="connsiteX95" fmla="*/ 970534 w 1347806"/>
                <a:gd name="connsiteY95" fmla="*/ 82791 h 1115127"/>
                <a:gd name="connsiteX96" fmla="*/ 970354 w 1347806"/>
                <a:gd name="connsiteY96" fmla="*/ 83693 h 1115127"/>
                <a:gd name="connsiteX97" fmla="*/ 969632 w 1347806"/>
                <a:gd name="connsiteY97" fmla="*/ 87122 h 1115127"/>
                <a:gd name="connsiteX98" fmla="*/ 969632 w 1347806"/>
                <a:gd name="connsiteY98" fmla="*/ 87302 h 1115127"/>
                <a:gd name="connsiteX99" fmla="*/ 968910 w 1347806"/>
                <a:gd name="connsiteY99" fmla="*/ 90912 h 1115127"/>
                <a:gd name="connsiteX100" fmla="*/ 968730 w 1347806"/>
                <a:gd name="connsiteY100" fmla="*/ 91634 h 1115127"/>
                <a:gd name="connsiteX101" fmla="*/ 968188 w 1347806"/>
                <a:gd name="connsiteY101" fmla="*/ 94341 h 1115127"/>
                <a:gd name="connsiteX102" fmla="*/ 968008 w 1347806"/>
                <a:gd name="connsiteY102" fmla="*/ 95424 h 1115127"/>
                <a:gd name="connsiteX103" fmla="*/ 967466 w 1347806"/>
                <a:gd name="connsiteY103" fmla="*/ 97950 h 1115127"/>
                <a:gd name="connsiteX104" fmla="*/ 967286 w 1347806"/>
                <a:gd name="connsiteY104" fmla="*/ 99033 h 1115127"/>
                <a:gd name="connsiteX105" fmla="*/ 966744 w 1347806"/>
                <a:gd name="connsiteY105" fmla="*/ 101560 h 1115127"/>
                <a:gd name="connsiteX106" fmla="*/ 966564 w 1347806"/>
                <a:gd name="connsiteY106" fmla="*/ 102643 h 1115127"/>
                <a:gd name="connsiteX107" fmla="*/ 966023 w 1347806"/>
                <a:gd name="connsiteY107" fmla="*/ 105891 h 1115127"/>
                <a:gd name="connsiteX108" fmla="*/ 966023 w 1347806"/>
                <a:gd name="connsiteY108" fmla="*/ 106072 h 1115127"/>
                <a:gd name="connsiteX109" fmla="*/ 965120 w 1347806"/>
                <a:gd name="connsiteY109" fmla="*/ 110584 h 1115127"/>
                <a:gd name="connsiteX110" fmla="*/ 964759 w 1347806"/>
                <a:gd name="connsiteY110" fmla="*/ 112930 h 1115127"/>
                <a:gd name="connsiteX111" fmla="*/ 964579 w 1347806"/>
                <a:gd name="connsiteY111" fmla="*/ 114193 h 1115127"/>
                <a:gd name="connsiteX112" fmla="*/ 964218 w 1347806"/>
                <a:gd name="connsiteY112" fmla="*/ 116359 h 1115127"/>
                <a:gd name="connsiteX113" fmla="*/ 964037 w 1347806"/>
                <a:gd name="connsiteY113" fmla="*/ 117803 h 1115127"/>
                <a:gd name="connsiteX114" fmla="*/ 963676 w 1347806"/>
                <a:gd name="connsiteY114" fmla="*/ 119968 h 1115127"/>
                <a:gd name="connsiteX115" fmla="*/ 963496 w 1347806"/>
                <a:gd name="connsiteY115" fmla="*/ 121412 h 1115127"/>
                <a:gd name="connsiteX116" fmla="*/ 962955 w 1347806"/>
                <a:gd name="connsiteY116" fmla="*/ 123758 h 1115127"/>
                <a:gd name="connsiteX117" fmla="*/ 962774 w 1347806"/>
                <a:gd name="connsiteY117" fmla="*/ 124841 h 1115127"/>
                <a:gd name="connsiteX118" fmla="*/ 962052 w 1347806"/>
                <a:gd name="connsiteY118" fmla="*/ 128270 h 1115127"/>
                <a:gd name="connsiteX119" fmla="*/ 947614 w 1347806"/>
                <a:gd name="connsiteY119" fmla="*/ 140723 h 1115127"/>
                <a:gd name="connsiteX120" fmla="*/ 929025 w 1347806"/>
                <a:gd name="connsiteY120" fmla="*/ 140723 h 1115127"/>
                <a:gd name="connsiteX121" fmla="*/ 670767 w 1347806"/>
                <a:gd name="connsiteY121" fmla="*/ 141806 h 1115127"/>
                <a:gd name="connsiteX122" fmla="*/ 572229 w 1347806"/>
                <a:gd name="connsiteY122" fmla="*/ 144874 h 1115127"/>
                <a:gd name="connsiteX123" fmla="*/ 552377 w 1347806"/>
                <a:gd name="connsiteY123" fmla="*/ 128811 h 1115127"/>
                <a:gd name="connsiteX124" fmla="*/ 551114 w 1347806"/>
                <a:gd name="connsiteY124" fmla="*/ 114193 h 1115127"/>
                <a:gd name="connsiteX125" fmla="*/ 548407 w 1347806"/>
                <a:gd name="connsiteY125" fmla="*/ 44350 h 1115127"/>
                <a:gd name="connsiteX126" fmla="*/ 62030 w 1347806"/>
                <a:gd name="connsiteY126" fmla="*/ 425330 h 1115127"/>
                <a:gd name="connsiteX127" fmla="*/ 176631 w 1347806"/>
                <a:gd name="connsiteY127" fmla="*/ 358555 h 1115127"/>
                <a:gd name="connsiteX128" fmla="*/ 251347 w 1347806"/>
                <a:gd name="connsiteY128" fmla="*/ 482721 h 1115127"/>
                <a:gd name="connsiteX129" fmla="*/ 156237 w 1347806"/>
                <a:gd name="connsiteY129" fmla="*/ 544442 h 1115127"/>
                <a:gd name="connsiteX130" fmla="*/ 62030 w 1347806"/>
                <a:gd name="connsiteY130" fmla="*/ 425330 h 1115127"/>
                <a:gd name="connsiteX131" fmla="*/ 332921 w 1347806"/>
                <a:gd name="connsiteY131" fmla="*/ 705425 h 1115127"/>
                <a:gd name="connsiteX132" fmla="*/ 271018 w 1347806"/>
                <a:gd name="connsiteY132" fmla="*/ 711741 h 1115127"/>
                <a:gd name="connsiteX133" fmla="*/ 233841 w 1347806"/>
                <a:gd name="connsiteY133" fmla="*/ 685934 h 1115127"/>
                <a:gd name="connsiteX134" fmla="*/ 222110 w 1347806"/>
                <a:gd name="connsiteY134" fmla="*/ 685753 h 1115127"/>
                <a:gd name="connsiteX135" fmla="*/ 223193 w 1347806"/>
                <a:gd name="connsiteY135" fmla="*/ 695318 h 1115127"/>
                <a:gd name="connsiteX136" fmla="*/ 241421 w 1347806"/>
                <a:gd name="connsiteY136" fmla="*/ 771478 h 1115127"/>
                <a:gd name="connsiteX137" fmla="*/ 253693 w 1347806"/>
                <a:gd name="connsiteY137" fmla="*/ 1040565 h 1115127"/>
                <a:gd name="connsiteX138" fmla="*/ 253512 w 1347806"/>
                <a:gd name="connsiteY138" fmla="*/ 1067275 h 1115127"/>
                <a:gd name="connsiteX139" fmla="*/ 230773 w 1347806"/>
                <a:gd name="connsiteY139" fmla="*/ 1094707 h 1115127"/>
                <a:gd name="connsiteX140" fmla="*/ 198107 w 1347806"/>
                <a:gd name="connsiteY140" fmla="*/ 1069801 h 1115127"/>
                <a:gd name="connsiteX141" fmla="*/ 188903 w 1347806"/>
                <a:gd name="connsiteY141" fmla="*/ 870558 h 1115127"/>
                <a:gd name="connsiteX142" fmla="*/ 162193 w 1347806"/>
                <a:gd name="connsiteY142" fmla="*/ 848901 h 1115127"/>
                <a:gd name="connsiteX143" fmla="*/ 129888 w 1347806"/>
                <a:gd name="connsiteY143" fmla="*/ 871280 h 1115127"/>
                <a:gd name="connsiteX144" fmla="*/ 127722 w 1347806"/>
                <a:gd name="connsiteY144" fmla="*/ 887162 h 1115127"/>
                <a:gd name="connsiteX145" fmla="*/ 108953 w 1347806"/>
                <a:gd name="connsiteY145" fmla="*/ 1059514 h 1115127"/>
                <a:gd name="connsiteX146" fmla="*/ 84950 w 1347806"/>
                <a:gd name="connsiteY146" fmla="*/ 1092180 h 1115127"/>
                <a:gd name="connsiteX147" fmla="*/ 51021 w 1347806"/>
                <a:gd name="connsiteY147" fmla="*/ 1072869 h 1115127"/>
                <a:gd name="connsiteX148" fmla="*/ 51382 w 1347806"/>
                <a:gd name="connsiteY148" fmla="*/ 1030097 h 1115127"/>
                <a:gd name="connsiteX149" fmla="*/ 58962 w 1347806"/>
                <a:gd name="connsiteY149" fmla="*/ 945094 h 1115127"/>
                <a:gd name="connsiteX150" fmla="*/ 65640 w 1347806"/>
                <a:gd name="connsiteY150" fmla="*/ 838615 h 1115127"/>
                <a:gd name="connsiteX151" fmla="*/ 81341 w 1347806"/>
                <a:gd name="connsiteY151" fmla="*/ 666262 h 1115127"/>
                <a:gd name="connsiteX152" fmla="*/ 75024 w 1347806"/>
                <a:gd name="connsiteY152" fmla="*/ 651463 h 1115127"/>
                <a:gd name="connsiteX153" fmla="*/ 55172 w 1347806"/>
                <a:gd name="connsiteY153" fmla="*/ 726721 h 1115127"/>
                <a:gd name="connsiteX154" fmla="*/ 48133 w 1347806"/>
                <a:gd name="connsiteY154" fmla="*/ 846194 h 1115127"/>
                <a:gd name="connsiteX155" fmla="*/ 18897 w 1347806"/>
                <a:gd name="connsiteY155" fmla="*/ 819484 h 1115127"/>
                <a:gd name="connsiteX156" fmla="*/ 36402 w 1347806"/>
                <a:gd name="connsiteY156" fmla="*/ 700913 h 1115127"/>
                <a:gd name="connsiteX157" fmla="*/ 60225 w 1347806"/>
                <a:gd name="connsiteY157" fmla="*/ 616271 h 1115127"/>
                <a:gd name="connsiteX158" fmla="*/ 74302 w 1347806"/>
                <a:gd name="connsiteY158" fmla="*/ 587756 h 1115127"/>
                <a:gd name="connsiteX159" fmla="*/ 136385 w 1347806"/>
                <a:gd name="connsiteY159" fmla="*/ 556534 h 1115127"/>
                <a:gd name="connsiteX160" fmla="*/ 162915 w 1347806"/>
                <a:gd name="connsiteY160" fmla="*/ 556534 h 1115127"/>
                <a:gd name="connsiteX161" fmla="*/ 247016 w 1347806"/>
                <a:gd name="connsiteY161" fmla="*/ 600750 h 1115127"/>
                <a:gd name="connsiteX162" fmla="*/ 275169 w 1347806"/>
                <a:gd name="connsiteY162" fmla="*/ 642801 h 1115127"/>
                <a:gd name="connsiteX163" fmla="*/ 315054 w 1347806"/>
                <a:gd name="connsiteY163" fmla="*/ 646230 h 1115127"/>
                <a:gd name="connsiteX164" fmla="*/ 360714 w 1347806"/>
                <a:gd name="connsiteY164" fmla="*/ 597682 h 1115127"/>
                <a:gd name="connsiteX165" fmla="*/ 395545 w 1347806"/>
                <a:gd name="connsiteY165" fmla="*/ 588658 h 1115127"/>
                <a:gd name="connsiteX166" fmla="*/ 398794 w 1347806"/>
                <a:gd name="connsiteY166" fmla="*/ 625114 h 1115127"/>
                <a:gd name="connsiteX167" fmla="*/ 375693 w 1347806"/>
                <a:gd name="connsiteY167" fmla="*/ 657780 h 1115127"/>
                <a:gd name="connsiteX168" fmla="*/ 332921 w 1347806"/>
                <a:gd name="connsiteY168" fmla="*/ 705425 h 1115127"/>
                <a:gd name="connsiteX169" fmla="*/ 1071058 w 1347806"/>
                <a:gd name="connsiteY169" fmla="*/ 1080810 h 1115127"/>
                <a:gd name="connsiteX170" fmla="*/ 1052289 w 1347806"/>
                <a:gd name="connsiteY170" fmla="*/ 1089112 h 1115127"/>
                <a:gd name="connsiteX171" fmla="*/ 479465 w 1347806"/>
                <a:gd name="connsiteY171" fmla="*/ 1094887 h 1115127"/>
                <a:gd name="connsiteX172" fmla="*/ 423880 w 1347806"/>
                <a:gd name="connsiteY172" fmla="*/ 1089293 h 1115127"/>
                <a:gd name="connsiteX173" fmla="*/ 394643 w 1347806"/>
                <a:gd name="connsiteY173" fmla="*/ 1058071 h 1115127"/>
                <a:gd name="connsiteX174" fmla="*/ 393560 w 1347806"/>
                <a:gd name="connsiteY174" fmla="*/ 1049047 h 1115127"/>
                <a:gd name="connsiteX175" fmla="*/ 393199 w 1347806"/>
                <a:gd name="connsiteY175" fmla="*/ 1046340 h 1115127"/>
                <a:gd name="connsiteX176" fmla="*/ 392477 w 1347806"/>
                <a:gd name="connsiteY176" fmla="*/ 1039843 h 1115127"/>
                <a:gd name="connsiteX177" fmla="*/ 392116 w 1347806"/>
                <a:gd name="connsiteY177" fmla="*/ 1036955 h 1115127"/>
                <a:gd name="connsiteX178" fmla="*/ 391395 w 1347806"/>
                <a:gd name="connsiteY178" fmla="*/ 1030639 h 1115127"/>
                <a:gd name="connsiteX179" fmla="*/ 391214 w 1347806"/>
                <a:gd name="connsiteY179" fmla="*/ 1028292 h 1115127"/>
                <a:gd name="connsiteX180" fmla="*/ 390492 w 1347806"/>
                <a:gd name="connsiteY180" fmla="*/ 1021254 h 1115127"/>
                <a:gd name="connsiteX181" fmla="*/ 390311 w 1347806"/>
                <a:gd name="connsiteY181" fmla="*/ 1019991 h 1115127"/>
                <a:gd name="connsiteX182" fmla="*/ 387604 w 1347806"/>
                <a:gd name="connsiteY182" fmla="*/ 987866 h 1115127"/>
                <a:gd name="connsiteX183" fmla="*/ 387244 w 1347806"/>
                <a:gd name="connsiteY183" fmla="*/ 983896 h 1115127"/>
                <a:gd name="connsiteX184" fmla="*/ 369376 w 1347806"/>
                <a:gd name="connsiteY184" fmla="*/ 714990 h 1115127"/>
                <a:gd name="connsiteX185" fmla="*/ 385619 w 1347806"/>
                <a:gd name="connsiteY185" fmla="*/ 669691 h 1115127"/>
                <a:gd name="connsiteX186" fmla="*/ 410164 w 1347806"/>
                <a:gd name="connsiteY186" fmla="*/ 634860 h 1115127"/>
                <a:gd name="connsiteX187" fmla="*/ 415758 w 1347806"/>
                <a:gd name="connsiteY187" fmla="*/ 588658 h 1115127"/>
                <a:gd name="connsiteX188" fmla="*/ 417383 w 1347806"/>
                <a:gd name="connsiteY188" fmla="*/ 557076 h 1115127"/>
                <a:gd name="connsiteX189" fmla="*/ 457267 w 1347806"/>
                <a:gd name="connsiteY189" fmla="*/ 494090 h 1115127"/>
                <a:gd name="connsiteX190" fmla="*/ 459975 w 1347806"/>
                <a:gd name="connsiteY190" fmla="*/ 522966 h 1115127"/>
                <a:gd name="connsiteX191" fmla="*/ 494084 w 1347806"/>
                <a:gd name="connsiteY191" fmla="*/ 555271 h 1115127"/>
                <a:gd name="connsiteX192" fmla="*/ 730144 w 1347806"/>
                <a:gd name="connsiteY192" fmla="*/ 553466 h 1115127"/>
                <a:gd name="connsiteX193" fmla="*/ 748371 w 1347806"/>
                <a:gd name="connsiteY193" fmla="*/ 515927 h 1115127"/>
                <a:gd name="connsiteX194" fmla="*/ 761726 w 1347806"/>
                <a:gd name="connsiteY194" fmla="*/ 332747 h 1115127"/>
                <a:gd name="connsiteX195" fmla="*/ 733031 w 1347806"/>
                <a:gd name="connsiteY195" fmla="*/ 289614 h 1115127"/>
                <a:gd name="connsiteX196" fmla="*/ 661203 w 1347806"/>
                <a:gd name="connsiteY196" fmla="*/ 281853 h 1115127"/>
                <a:gd name="connsiteX197" fmla="*/ 493542 w 1347806"/>
                <a:gd name="connsiteY197" fmla="*/ 284019 h 1115127"/>
                <a:gd name="connsiteX198" fmla="*/ 451312 w 1347806"/>
                <a:gd name="connsiteY198" fmla="*/ 317046 h 1115127"/>
                <a:gd name="connsiteX199" fmla="*/ 452033 w 1347806"/>
                <a:gd name="connsiteY199" fmla="*/ 428759 h 1115127"/>
                <a:gd name="connsiteX200" fmla="*/ 430016 w 1347806"/>
                <a:gd name="connsiteY200" fmla="*/ 509972 h 1115127"/>
                <a:gd name="connsiteX201" fmla="*/ 394102 w 1347806"/>
                <a:gd name="connsiteY201" fmla="*/ 563212 h 1115127"/>
                <a:gd name="connsiteX202" fmla="*/ 355119 w 1347806"/>
                <a:gd name="connsiteY202" fmla="*/ 580357 h 1115127"/>
                <a:gd name="connsiteX203" fmla="*/ 349344 w 1347806"/>
                <a:gd name="connsiteY203" fmla="*/ 527658 h 1115127"/>
                <a:gd name="connsiteX204" fmla="*/ 341223 w 1347806"/>
                <a:gd name="connsiteY204" fmla="*/ 354404 h 1115127"/>
                <a:gd name="connsiteX205" fmla="*/ 337793 w 1347806"/>
                <a:gd name="connsiteY205" fmla="*/ 93258 h 1115127"/>
                <a:gd name="connsiteX206" fmla="*/ 337613 w 1347806"/>
                <a:gd name="connsiteY206" fmla="*/ 79903 h 1115127"/>
                <a:gd name="connsiteX207" fmla="*/ 352954 w 1347806"/>
                <a:gd name="connsiteY207" fmla="*/ 63119 h 1115127"/>
                <a:gd name="connsiteX208" fmla="*/ 515560 w 1347806"/>
                <a:gd name="connsiteY208" fmla="*/ 57163 h 1115127"/>
                <a:gd name="connsiteX209" fmla="*/ 531262 w 1347806"/>
                <a:gd name="connsiteY209" fmla="*/ 70338 h 1115127"/>
                <a:gd name="connsiteX210" fmla="*/ 533607 w 1347806"/>
                <a:gd name="connsiteY210" fmla="*/ 126285 h 1115127"/>
                <a:gd name="connsiteX211" fmla="*/ 568980 w 1347806"/>
                <a:gd name="connsiteY211" fmla="*/ 160755 h 1115127"/>
                <a:gd name="connsiteX212" fmla="*/ 736821 w 1347806"/>
                <a:gd name="connsiteY212" fmla="*/ 154800 h 1115127"/>
                <a:gd name="connsiteX213" fmla="*/ 952668 w 1347806"/>
                <a:gd name="connsiteY213" fmla="*/ 161477 h 1115127"/>
                <a:gd name="connsiteX214" fmla="*/ 976309 w 1347806"/>
                <a:gd name="connsiteY214" fmla="*/ 143430 h 1115127"/>
                <a:gd name="connsiteX215" fmla="*/ 983528 w 1347806"/>
                <a:gd name="connsiteY215" fmla="*/ 98672 h 1115127"/>
                <a:gd name="connsiteX216" fmla="*/ 1008434 w 1347806"/>
                <a:gd name="connsiteY216" fmla="*/ 76474 h 1115127"/>
                <a:gd name="connsiteX217" fmla="*/ 1108055 w 1347806"/>
                <a:gd name="connsiteY217" fmla="*/ 78640 h 1115127"/>
                <a:gd name="connsiteX218" fmla="*/ 1108055 w 1347806"/>
                <a:gd name="connsiteY218" fmla="*/ 78640 h 1115127"/>
                <a:gd name="connsiteX219" fmla="*/ 1116537 w 1347806"/>
                <a:gd name="connsiteY219" fmla="*/ 79362 h 1115127"/>
                <a:gd name="connsiteX220" fmla="*/ 1116718 w 1347806"/>
                <a:gd name="connsiteY220" fmla="*/ 79362 h 1115127"/>
                <a:gd name="connsiteX221" fmla="*/ 1139097 w 1347806"/>
                <a:gd name="connsiteY221" fmla="*/ 81708 h 1115127"/>
                <a:gd name="connsiteX222" fmla="*/ 1142887 w 1347806"/>
                <a:gd name="connsiteY222" fmla="*/ 82249 h 1115127"/>
                <a:gd name="connsiteX223" fmla="*/ 1147759 w 1347806"/>
                <a:gd name="connsiteY223" fmla="*/ 82971 h 1115127"/>
                <a:gd name="connsiteX224" fmla="*/ 1152813 w 1347806"/>
                <a:gd name="connsiteY224" fmla="*/ 83693 h 1115127"/>
                <a:gd name="connsiteX225" fmla="*/ 1156964 w 1347806"/>
                <a:gd name="connsiteY225" fmla="*/ 84415 h 1115127"/>
                <a:gd name="connsiteX226" fmla="*/ 1162920 w 1347806"/>
                <a:gd name="connsiteY226" fmla="*/ 85498 h 1115127"/>
                <a:gd name="connsiteX227" fmla="*/ 1166348 w 1347806"/>
                <a:gd name="connsiteY227" fmla="*/ 86220 h 1115127"/>
                <a:gd name="connsiteX228" fmla="*/ 1175733 w 1347806"/>
                <a:gd name="connsiteY228" fmla="*/ 88205 h 1115127"/>
                <a:gd name="connsiteX229" fmla="*/ 1198292 w 1347806"/>
                <a:gd name="connsiteY229" fmla="*/ 113652 h 1115127"/>
                <a:gd name="connsiteX230" fmla="*/ 1197210 w 1347806"/>
                <a:gd name="connsiteY230" fmla="*/ 340507 h 1115127"/>
                <a:gd name="connsiteX231" fmla="*/ 1143970 w 1347806"/>
                <a:gd name="connsiteY231" fmla="*/ 366495 h 1115127"/>
                <a:gd name="connsiteX232" fmla="*/ 1130073 w 1347806"/>
                <a:gd name="connsiteY232" fmla="*/ 373895 h 1115127"/>
                <a:gd name="connsiteX233" fmla="*/ 1025218 w 1347806"/>
                <a:gd name="connsiteY233" fmla="*/ 489939 h 1115127"/>
                <a:gd name="connsiteX234" fmla="*/ 1025037 w 1347806"/>
                <a:gd name="connsiteY234" fmla="*/ 523146 h 1115127"/>
                <a:gd name="connsiteX235" fmla="*/ 1075390 w 1347806"/>
                <a:gd name="connsiteY235" fmla="*/ 610315 h 1115127"/>
                <a:gd name="connsiteX236" fmla="*/ 1082789 w 1347806"/>
                <a:gd name="connsiteY236" fmla="*/ 619339 h 1115127"/>
                <a:gd name="connsiteX237" fmla="*/ 1082789 w 1347806"/>
                <a:gd name="connsiteY237" fmla="*/ 619339 h 1115127"/>
                <a:gd name="connsiteX238" fmla="*/ 1085677 w 1347806"/>
                <a:gd name="connsiteY238" fmla="*/ 623490 h 1115127"/>
                <a:gd name="connsiteX239" fmla="*/ 1085857 w 1347806"/>
                <a:gd name="connsiteY239" fmla="*/ 623851 h 1115127"/>
                <a:gd name="connsiteX240" fmla="*/ 1088384 w 1347806"/>
                <a:gd name="connsiteY240" fmla="*/ 627821 h 1115127"/>
                <a:gd name="connsiteX241" fmla="*/ 1088564 w 1347806"/>
                <a:gd name="connsiteY241" fmla="*/ 628002 h 1115127"/>
                <a:gd name="connsiteX242" fmla="*/ 1094520 w 1347806"/>
                <a:gd name="connsiteY242" fmla="*/ 640815 h 1115127"/>
                <a:gd name="connsiteX243" fmla="*/ 1094700 w 1347806"/>
                <a:gd name="connsiteY243" fmla="*/ 641176 h 1115127"/>
                <a:gd name="connsiteX244" fmla="*/ 1096144 w 1347806"/>
                <a:gd name="connsiteY244" fmla="*/ 645327 h 1115127"/>
                <a:gd name="connsiteX245" fmla="*/ 1096324 w 1347806"/>
                <a:gd name="connsiteY245" fmla="*/ 645688 h 1115127"/>
                <a:gd name="connsiteX246" fmla="*/ 1097588 w 1347806"/>
                <a:gd name="connsiteY246" fmla="*/ 650020 h 1115127"/>
                <a:gd name="connsiteX247" fmla="*/ 1097588 w 1347806"/>
                <a:gd name="connsiteY247" fmla="*/ 650200 h 1115127"/>
                <a:gd name="connsiteX248" fmla="*/ 1099392 w 1347806"/>
                <a:gd name="connsiteY248" fmla="*/ 659224 h 1115127"/>
                <a:gd name="connsiteX249" fmla="*/ 1099392 w 1347806"/>
                <a:gd name="connsiteY249" fmla="*/ 659585 h 1115127"/>
                <a:gd name="connsiteX250" fmla="*/ 1099934 w 1347806"/>
                <a:gd name="connsiteY250" fmla="*/ 663916 h 1115127"/>
                <a:gd name="connsiteX251" fmla="*/ 1099934 w 1347806"/>
                <a:gd name="connsiteY251" fmla="*/ 664457 h 1115127"/>
                <a:gd name="connsiteX252" fmla="*/ 1100295 w 1347806"/>
                <a:gd name="connsiteY252" fmla="*/ 668789 h 1115127"/>
                <a:gd name="connsiteX253" fmla="*/ 1100295 w 1347806"/>
                <a:gd name="connsiteY253" fmla="*/ 669150 h 1115127"/>
                <a:gd name="connsiteX254" fmla="*/ 1100475 w 1347806"/>
                <a:gd name="connsiteY254" fmla="*/ 673842 h 1115127"/>
                <a:gd name="connsiteX255" fmla="*/ 1100475 w 1347806"/>
                <a:gd name="connsiteY255" fmla="*/ 673842 h 1115127"/>
                <a:gd name="connsiteX256" fmla="*/ 1100475 w 1347806"/>
                <a:gd name="connsiteY256" fmla="*/ 678354 h 1115127"/>
                <a:gd name="connsiteX257" fmla="*/ 1100475 w 1347806"/>
                <a:gd name="connsiteY257" fmla="*/ 678895 h 1115127"/>
                <a:gd name="connsiteX258" fmla="*/ 1100295 w 1347806"/>
                <a:gd name="connsiteY258" fmla="*/ 683227 h 1115127"/>
                <a:gd name="connsiteX259" fmla="*/ 1100295 w 1347806"/>
                <a:gd name="connsiteY259" fmla="*/ 683949 h 1115127"/>
                <a:gd name="connsiteX260" fmla="*/ 1100115 w 1347806"/>
                <a:gd name="connsiteY260" fmla="*/ 688461 h 1115127"/>
                <a:gd name="connsiteX261" fmla="*/ 1100115 w 1347806"/>
                <a:gd name="connsiteY261" fmla="*/ 689182 h 1115127"/>
                <a:gd name="connsiteX262" fmla="*/ 1099754 w 1347806"/>
                <a:gd name="connsiteY262" fmla="*/ 693875 h 1115127"/>
                <a:gd name="connsiteX263" fmla="*/ 1082609 w 1347806"/>
                <a:gd name="connsiteY263" fmla="*/ 914774 h 1115127"/>
                <a:gd name="connsiteX264" fmla="*/ 1071058 w 1347806"/>
                <a:gd name="connsiteY264" fmla="*/ 1080810 h 1115127"/>
                <a:gd name="connsiteX265" fmla="*/ 495528 w 1347806"/>
                <a:gd name="connsiteY265" fmla="*/ 426593 h 1115127"/>
                <a:gd name="connsiteX266" fmla="*/ 483616 w 1347806"/>
                <a:gd name="connsiteY266" fmla="*/ 428037 h 1115127"/>
                <a:gd name="connsiteX267" fmla="*/ 469901 w 1347806"/>
                <a:gd name="connsiteY267" fmla="*/ 445543 h 1115127"/>
                <a:gd name="connsiteX268" fmla="*/ 467554 w 1347806"/>
                <a:gd name="connsiteY268" fmla="*/ 437602 h 1115127"/>
                <a:gd name="connsiteX269" fmla="*/ 465389 w 1347806"/>
                <a:gd name="connsiteY269" fmla="*/ 326791 h 1115127"/>
                <a:gd name="connsiteX270" fmla="*/ 497513 w 1347806"/>
                <a:gd name="connsiteY270" fmla="*/ 298998 h 1115127"/>
                <a:gd name="connsiteX271" fmla="*/ 609226 w 1347806"/>
                <a:gd name="connsiteY271" fmla="*/ 295750 h 1115127"/>
                <a:gd name="connsiteX272" fmla="*/ 724007 w 1347806"/>
                <a:gd name="connsiteY272" fmla="*/ 301344 h 1115127"/>
                <a:gd name="connsiteX273" fmla="*/ 748371 w 1347806"/>
                <a:gd name="connsiteY273" fmla="*/ 345741 h 1115127"/>
                <a:gd name="connsiteX274" fmla="*/ 734475 w 1347806"/>
                <a:gd name="connsiteY274" fmla="*/ 504738 h 1115127"/>
                <a:gd name="connsiteX275" fmla="*/ 710111 w 1347806"/>
                <a:gd name="connsiteY275" fmla="*/ 538306 h 1115127"/>
                <a:gd name="connsiteX276" fmla="*/ 508161 w 1347806"/>
                <a:gd name="connsiteY276" fmla="*/ 540653 h 1115127"/>
                <a:gd name="connsiteX277" fmla="*/ 476217 w 1347806"/>
                <a:gd name="connsiteY277" fmla="*/ 514303 h 1115127"/>
                <a:gd name="connsiteX278" fmla="*/ 476217 w 1347806"/>
                <a:gd name="connsiteY278" fmla="*/ 466117 h 1115127"/>
                <a:gd name="connsiteX279" fmla="*/ 493181 w 1347806"/>
                <a:gd name="connsiteY279" fmla="*/ 439046 h 1115127"/>
                <a:gd name="connsiteX280" fmla="*/ 495528 w 1347806"/>
                <a:gd name="connsiteY280" fmla="*/ 426593 h 1115127"/>
                <a:gd name="connsiteX281" fmla="*/ 1335091 w 1347806"/>
                <a:gd name="connsiteY281" fmla="*/ 816597 h 1115127"/>
                <a:gd name="connsiteX282" fmla="*/ 1312351 w 1347806"/>
                <a:gd name="connsiteY282" fmla="*/ 847638 h 1115127"/>
                <a:gd name="connsiteX283" fmla="*/ 1295206 w 1347806"/>
                <a:gd name="connsiteY283" fmla="*/ 713005 h 1115127"/>
                <a:gd name="connsiteX284" fmla="*/ 1289792 w 1347806"/>
                <a:gd name="connsiteY284" fmla="*/ 649298 h 1115127"/>
                <a:gd name="connsiteX285" fmla="*/ 1281671 w 1347806"/>
                <a:gd name="connsiteY285" fmla="*/ 636123 h 1115127"/>
                <a:gd name="connsiteX286" fmla="*/ 1274272 w 1347806"/>
                <a:gd name="connsiteY286" fmla="*/ 650741 h 1115127"/>
                <a:gd name="connsiteX287" fmla="*/ 1290875 w 1347806"/>
                <a:gd name="connsiteY287" fmla="*/ 772922 h 1115127"/>
                <a:gd name="connsiteX288" fmla="*/ 1305855 w 1347806"/>
                <a:gd name="connsiteY288" fmla="*/ 1072869 h 1115127"/>
                <a:gd name="connsiteX289" fmla="*/ 1278964 w 1347806"/>
                <a:gd name="connsiteY289" fmla="*/ 1098497 h 1115127"/>
                <a:gd name="connsiteX290" fmla="*/ 1254780 w 1347806"/>
                <a:gd name="connsiteY290" fmla="*/ 1076118 h 1115127"/>
                <a:gd name="connsiteX291" fmla="*/ 1248103 w 1347806"/>
                <a:gd name="connsiteY291" fmla="*/ 1007177 h 1115127"/>
                <a:gd name="connsiteX292" fmla="*/ 1232221 w 1347806"/>
                <a:gd name="connsiteY292" fmla="*/ 839156 h 1115127"/>
                <a:gd name="connsiteX293" fmla="*/ 1195224 w 1347806"/>
                <a:gd name="connsiteY293" fmla="*/ 843668 h 1115127"/>
                <a:gd name="connsiteX294" fmla="*/ 1175372 w 1347806"/>
                <a:gd name="connsiteY294" fmla="*/ 904668 h 1115127"/>
                <a:gd name="connsiteX295" fmla="*/ 1151008 w 1347806"/>
                <a:gd name="connsiteY295" fmla="*/ 1052115 h 1115127"/>
                <a:gd name="connsiteX296" fmla="*/ 1146677 w 1347806"/>
                <a:gd name="connsiteY296" fmla="*/ 1075757 h 1115127"/>
                <a:gd name="connsiteX297" fmla="*/ 1125020 w 1347806"/>
                <a:gd name="connsiteY297" fmla="*/ 1094526 h 1115127"/>
                <a:gd name="connsiteX298" fmla="*/ 1111665 w 1347806"/>
                <a:gd name="connsiteY298" fmla="*/ 1095068 h 1115127"/>
                <a:gd name="connsiteX299" fmla="*/ 1085135 w 1347806"/>
                <a:gd name="connsiteY299" fmla="*/ 1069260 h 1115127"/>
                <a:gd name="connsiteX300" fmla="*/ 1102641 w 1347806"/>
                <a:gd name="connsiteY300" fmla="*/ 853955 h 1115127"/>
                <a:gd name="connsiteX301" fmla="*/ 1114733 w 1347806"/>
                <a:gd name="connsiteY301" fmla="*/ 683588 h 1115127"/>
                <a:gd name="connsiteX302" fmla="*/ 1115635 w 1347806"/>
                <a:gd name="connsiteY302" fmla="*/ 659585 h 1115127"/>
                <a:gd name="connsiteX303" fmla="*/ 1097588 w 1347806"/>
                <a:gd name="connsiteY303" fmla="*/ 611759 h 1115127"/>
                <a:gd name="connsiteX304" fmla="*/ 1042363 w 1347806"/>
                <a:gd name="connsiteY304" fmla="*/ 518635 h 1115127"/>
                <a:gd name="connsiteX305" fmla="*/ 1043265 w 1347806"/>
                <a:gd name="connsiteY305" fmla="*/ 495895 h 1115127"/>
                <a:gd name="connsiteX306" fmla="*/ 1123576 w 1347806"/>
                <a:gd name="connsiteY306" fmla="*/ 400605 h 1115127"/>
                <a:gd name="connsiteX307" fmla="*/ 1163461 w 1347806"/>
                <a:gd name="connsiteY307" fmla="*/ 393566 h 1115127"/>
                <a:gd name="connsiteX308" fmla="*/ 1171582 w 1347806"/>
                <a:gd name="connsiteY308" fmla="*/ 427135 h 1115127"/>
                <a:gd name="connsiteX309" fmla="*/ 1131698 w 1347806"/>
                <a:gd name="connsiteY309" fmla="*/ 484706 h 1115127"/>
                <a:gd name="connsiteX310" fmla="*/ 1125200 w 1347806"/>
                <a:gd name="connsiteY310" fmla="*/ 542457 h 1115127"/>
                <a:gd name="connsiteX311" fmla="*/ 1149745 w 1347806"/>
                <a:gd name="connsiteY311" fmla="*/ 579635 h 1115127"/>
                <a:gd name="connsiteX312" fmla="*/ 1170138 w 1347806"/>
                <a:gd name="connsiteY312" fmla="*/ 575123 h 1115127"/>
                <a:gd name="connsiteX313" fmla="*/ 1273008 w 1347806"/>
                <a:gd name="connsiteY313" fmla="*/ 570611 h 1115127"/>
                <a:gd name="connsiteX314" fmla="*/ 1293221 w 1347806"/>
                <a:gd name="connsiteY314" fmla="*/ 576206 h 1115127"/>
                <a:gd name="connsiteX315" fmla="*/ 1300440 w 1347806"/>
                <a:gd name="connsiteY315" fmla="*/ 590463 h 1115127"/>
                <a:gd name="connsiteX316" fmla="*/ 1335091 w 1347806"/>
                <a:gd name="connsiteY316" fmla="*/ 816597 h 1115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1347806" h="1115127">
                  <a:moveTo>
                    <a:pt x="1334189" y="650200"/>
                  </a:moveTo>
                  <a:cubicBezTo>
                    <a:pt x="1327151" y="617534"/>
                    <a:pt x="1323902" y="590463"/>
                    <a:pt x="1302606" y="562129"/>
                  </a:cubicBezTo>
                  <a:cubicBezTo>
                    <a:pt x="1297553" y="555451"/>
                    <a:pt x="1304772" y="543720"/>
                    <a:pt x="1307659" y="538667"/>
                  </a:cubicBezTo>
                  <a:cubicBezTo>
                    <a:pt x="1322639" y="513040"/>
                    <a:pt x="1326789" y="485067"/>
                    <a:pt x="1324443" y="456371"/>
                  </a:cubicBezTo>
                  <a:cubicBezTo>
                    <a:pt x="1319570" y="395191"/>
                    <a:pt x="1277701" y="355487"/>
                    <a:pt x="1223198" y="350794"/>
                  </a:cubicBezTo>
                  <a:cubicBezTo>
                    <a:pt x="1211106" y="349711"/>
                    <a:pt x="1209843" y="343936"/>
                    <a:pt x="1210204" y="333649"/>
                  </a:cubicBezTo>
                  <a:cubicBezTo>
                    <a:pt x="1211467" y="287448"/>
                    <a:pt x="1212911" y="154439"/>
                    <a:pt x="1213632" y="132240"/>
                  </a:cubicBezTo>
                  <a:cubicBezTo>
                    <a:pt x="1214896" y="97229"/>
                    <a:pt x="1202624" y="75030"/>
                    <a:pt x="1168334" y="69075"/>
                  </a:cubicBezTo>
                  <a:cubicBezTo>
                    <a:pt x="1164904" y="68533"/>
                    <a:pt x="1161295" y="68533"/>
                    <a:pt x="1157686" y="67811"/>
                  </a:cubicBezTo>
                  <a:cubicBezTo>
                    <a:pt x="1127005" y="61495"/>
                    <a:pt x="1095603" y="63300"/>
                    <a:pt x="1064561" y="62036"/>
                  </a:cubicBezTo>
                  <a:cubicBezTo>
                    <a:pt x="1052108" y="61675"/>
                    <a:pt x="1041822" y="58066"/>
                    <a:pt x="1037851" y="44711"/>
                  </a:cubicBezTo>
                  <a:cubicBezTo>
                    <a:pt x="1031715" y="24498"/>
                    <a:pt x="1015472" y="16015"/>
                    <a:pt x="997064" y="10421"/>
                  </a:cubicBezTo>
                  <a:cubicBezTo>
                    <a:pt x="982626" y="6089"/>
                    <a:pt x="968008" y="2119"/>
                    <a:pt x="952848" y="1217"/>
                  </a:cubicBezTo>
                  <a:cubicBezTo>
                    <a:pt x="867484" y="-3476"/>
                    <a:pt x="617528" y="7353"/>
                    <a:pt x="577643" y="1217"/>
                  </a:cubicBezTo>
                  <a:cubicBezTo>
                    <a:pt x="558513" y="-1671"/>
                    <a:pt x="540646" y="5367"/>
                    <a:pt x="534149" y="24317"/>
                  </a:cubicBezTo>
                  <a:cubicBezTo>
                    <a:pt x="528735" y="40018"/>
                    <a:pt x="519350" y="41101"/>
                    <a:pt x="506356" y="41462"/>
                  </a:cubicBezTo>
                  <a:cubicBezTo>
                    <a:pt x="454921" y="43086"/>
                    <a:pt x="403306" y="45072"/>
                    <a:pt x="351871" y="47237"/>
                  </a:cubicBezTo>
                  <a:cubicBezTo>
                    <a:pt x="326243" y="48320"/>
                    <a:pt x="322995" y="51027"/>
                    <a:pt x="322634" y="76835"/>
                  </a:cubicBezTo>
                  <a:cubicBezTo>
                    <a:pt x="322453" y="96326"/>
                    <a:pt x="324258" y="115817"/>
                    <a:pt x="324439" y="135489"/>
                  </a:cubicBezTo>
                  <a:cubicBezTo>
                    <a:pt x="324980" y="194143"/>
                    <a:pt x="325341" y="252797"/>
                    <a:pt x="325341" y="311451"/>
                  </a:cubicBezTo>
                  <a:cubicBezTo>
                    <a:pt x="325522" y="394288"/>
                    <a:pt x="332560" y="509792"/>
                    <a:pt x="340681" y="592088"/>
                  </a:cubicBezTo>
                  <a:cubicBezTo>
                    <a:pt x="340681" y="592088"/>
                    <a:pt x="333462" y="606706"/>
                    <a:pt x="313249" y="624753"/>
                  </a:cubicBezTo>
                  <a:cubicBezTo>
                    <a:pt x="296465" y="639733"/>
                    <a:pt x="295563" y="641176"/>
                    <a:pt x="280583" y="622588"/>
                  </a:cubicBezTo>
                  <a:cubicBezTo>
                    <a:pt x="260010" y="597141"/>
                    <a:pt x="247016" y="563934"/>
                    <a:pt x="214891" y="545886"/>
                  </a:cubicBezTo>
                  <a:cubicBezTo>
                    <a:pt x="242142" y="538667"/>
                    <a:pt x="267409" y="491925"/>
                    <a:pt x="271921" y="463771"/>
                  </a:cubicBezTo>
                  <a:cubicBezTo>
                    <a:pt x="277515" y="429481"/>
                    <a:pt x="257483" y="378407"/>
                    <a:pt x="221749" y="356389"/>
                  </a:cubicBezTo>
                  <a:cubicBezTo>
                    <a:pt x="175909" y="328235"/>
                    <a:pt x="102095" y="340146"/>
                    <a:pt x="71595" y="374256"/>
                  </a:cubicBezTo>
                  <a:cubicBezTo>
                    <a:pt x="28281" y="422803"/>
                    <a:pt x="30627" y="497519"/>
                    <a:pt x="82785" y="537584"/>
                  </a:cubicBezTo>
                  <a:cubicBezTo>
                    <a:pt x="86213" y="540291"/>
                    <a:pt x="89462" y="543360"/>
                    <a:pt x="95056" y="548232"/>
                  </a:cubicBezTo>
                  <a:cubicBezTo>
                    <a:pt x="67985" y="560865"/>
                    <a:pt x="55352" y="582883"/>
                    <a:pt x="45246" y="608691"/>
                  </a:cubicBezTo>
                  <a:cubicBezTo>
                    <a:pt x="20160" y="673301"/>
                    <a:pt x="11678" y="741159"/>
                    <a:pt x="488" y="808476"/>
                  </a:cubicBezTo>
                  <a:cubicBezTo>
                    <a:pt x="-595" y="814611"/>
                    <a:pt x="488" y="820928"/>
                    <a:pt x="308" y="827064"/>
                  </a:cubicBezTo>
                  <a:cubicBezTo>
                    <a:pt x="-595" y="843848"/>
                    <a:pt x="8790" y="853052"/>
                    <a:pt x="23048" y="859369"/>
                  </a:cubicBezTo>
                  <a:cubicBezTo>
                    <a:pt x="30988" y="862978"/>
                    <a:pt x="42178" y="860813"/>
                    <a:pt x="46509" y="869656"/>
                  </a:cubicBezTo>
                  <a:cubicBezTo>
                    <a:pt x="50840" y="878499"/>
                    <a:pt x="47953" y="888967"/>
                    <a:pt x="47592" y="898712"/>
                  </a:cubicBezTo>
                  <a:cubicBezTo>
                    <a:pt x="47411" y="905751"/>
                    <a:pt x="46328" y="912789"/>
                    <a:pt x="45426" y="919828"/>
                  </a:cubicBezTo>
                  <a:cubicBezTo>
                    <a:pt x="39290" y="968375"/>
                    <a:pt x="34237" y="1018727"/>
                    <a:pt x="33695" y="1067636"/>
                  </a:cubicBezTo>
                  <a:cubicBezTo>
                    <a:pt x="33334" y="1101926"/>
                    <a:pt x="59142" y="1109325"/>
                    <a:pt x="92711" y="1106798"/>
                  </a:cubicBezTo>
                  <a:cubicBezTo>
                    <a:pt x="115089" y="1102648"/>
                    <a:pt x="117977" y="1096872"/>
                    <a:pt x="121406" y="1074855"/>
                  </a:cubicBezTo>
                  <a:cubicBezTo>
                    <a:pt x="125015" y="1051213"/>
                    <a:pt x="127542" y="1027210"/>
                    <a:pt x="130069" y="1003387"/>
                  </a:cubicBezTo>
                  <a:cubicBezTo>
                    <a:pt x="134039" y="967112"/>
                    <a:pt x="137829" y="930837"/>
                    <a:pt x="141619" y="894742"/>
                  </a:cubicBezTo>
                  <a:cubicBezTo>
                    <a:pt x="142521" y="885538"/>
                    <a:pt x="143423" y="875431"/>
                    <a:pt x="151545" y="870017"/>
                  </a:cubicBezTo>
                  <a:cubicBezTo>
                    <a:pt x="160929" y="863881"/>
                    <a:pt x="171577" y="868032"/>
                    <a:pt x="175367" y="878680"/>
                  </a:cubicBezTo>
                  <a:cubicBezTo>
                    <a:pt x="180781" y="894020"/>
                    <a:pt x="177353" y="1021976"/>
                    <a:pt x="182767" y="1069982"/>
                  </a:cubicBezTo>
                  <a:cubicBezTo>
                    <a:pt x="186557" y="1103550"/>
                    <a:pt x="194137" y="1112213"/>
                    <a:pt x="226983" y="1110227"/>
                  </a:cubicBezTo>
                  <a:cubicBezTo>
                    <a:pt x="232216" y="1109867"/>
                    <a:pt x="237631" y="1108784"/>
                    <a:pt x="242865" y="1108603"/>
                  </a:cubicBezTo>
                  <a:cubicBezTo>
                    <a:pt x="257663" y="1107701"/>
                    <a:pt x="266146" y="1099941"/>
                    <a:pt x="267589" y="1085683"/>
                  </a:cubicBezTo>
                  <a:cubicBezTo>
                    <a:pt x="269755" y="1065470"/>
                    <a:pt x="264702" y="971624"/>
                    <a:pt x="262717" y="945094"/>
                  </a:cubicBezTo>
                  <a:cubicBezTo>
                    <a:pt x="257302" y="874168"/>
                    <a:pt x="260551" y="802881"/>
                    <a:pt x="253693" y="732135"/>
                  </a:cubicBezTo>
                  <a:cubicBezTo>
                    <a:pt x="253332" y="729248"/>
                    <a:pt x="254776" y="727082"/>
                    <a:pt x="259287" y="724375"/>
                  </a:cubicBezTo>
                  <a:cubicBezTo>
                    <a:pt x="272462" y="733398"/>
                    <a:pt x="285095" y="745851"/>
                    <a:pt x="305128" y="743324"/>
                  </a:cubicBezTo>
                  <a:cubicBezTo>
                    <a:pt x="325522" y="740617"/>
                    <a:pt x="334726" y="722931"/>
                    <a:pt x="349705" y="712644"/>
                  </a:cubicBezTo>
                  <a:cubicBezTo>
                    <a:pt x="351510" y="716434"/>
                    <a:pt x="352773" y="717878"/>
                    <a:pt x="352954" y="719321"/>
                  </a:cubicBezTo>
                  <a:cubicBezTo>
                    <a:pt x="358548" y="799091"/>
                    <a:pt x="363782" y="879041"/>
                    <a:pt x="369376" y="958810"/>
                  </a:cubicBezTo>
                  <a:cubicBezTo>
                    <a:pt x="371903" y="995085"/>
                    <a:pt x="375874" y="1031361"/>
                    <a:pt x="378581" y="1067816"/>
                  </a:cubicBezTo>
                  <a:cubicBezTo>
                    <a:pt x="380025" y="1087668"/>
                    <a:pt x="390853" y="1097955"/>
                    <a:pt x="409442" y="1102648"/>
                  </a:cubicBezTo>
                  <a:cubicBezTo>
                    <a:pt x="427669" y="1107159"/>
                    <a:pt x="445897" y="1109686"/>
                    <a:pt x="464847" y="1110408"/>
                  </a:cubicBezTo>
                  <a:cubicBezTo>
                    <a:pt x="492460" y="1111310"/>
                    <a:pt x="657413" y="1107520"/>
                    <a:pt x="712457" y="1106076"/>
                  </a:cubicBezTo>
                  <a:cubicBezTo>
                    <a:pt x="784466" y="1104091"/>
                    <a:pt x="1037310" y="1106979"/>
                    <a:pt x="1091813" y="1110949"/>
                  </a:cubicBezTo>
                  <a:cubicBezTo>
                    <a:pt x="1142165" y="1114739"/>
                    <a:pt x="1158227" y="1118890"/>
                    <a:pt x="1166348" y="1049769"/>
                  </a:cubicBezTo>
                  <a:cubicBezTo>
                    <a:pt x="1172846" y="994183"/>
                    <a:pt x="1183674" y="939138"/>
                    <a:pt x="1196127" y="884455"/>
                  </a:cubicBezTo>
                  <a:cubicBezTo>
                    <a:pt x="1199194" y="871280"/>
                    <a:pt x="1200458" y="859549"/>
                    <a:pt x="1211828" y="849804"/>
                  </a:cubicBezTo>
                  <a:cubicBezTo>
                    <a:pt x="1225183" y="843668"/>
                    <a:pt x="1228612" y="877236"/>
                    <a:pt x="1229695" y="892215"/>
                  </a:cubicBezTo>
                  <a:cubicBezTo>
                    <a:pt x="1234387" y="954298"/>
                    <a:pt x="1231680" y="1016562"/>
                    <a:pt x="1234748" y="1078825"/>
                  </a:cubicBezTo>
                  <a:cubicBezTo>
                    <a:pt x="1236372" y="1112754"/>
                    <a:pt x="1256405" y="1115461"/>
                    <a:pt x="1284919" y="1115100"/>
                  </a:cubicBezTo>
                  <a:cubicBezTo>
                    <a:pt x="1291056" y="1115100"/>
                    <a:pt x="1316322" y="1112213"/>
                    <a:pt x="1320293" y="1087127"/>
                  </a:cubicBezTo>
                  <a:cubicBezTo>
                    <a:pt x="1323721" y="1019630"/>
                    <a:pt x="1319932" y="959351"/>
                    <a:pt x="1316683" y="898171"/>
                  </a:cubicBezTo>
                  <a:cubicBezTo>
                    <a:pt x="1315961" y="883733"/>
                    <a:pt x="1313074" y="862618"/>
                    <a:pt x="1329677" y="854316"/>
                  </a:cubicBezTo>
                  <a:cubicBezTo>
                    <a:pt x="1352236" y="845473"/>
                    <a:pt x="1347364" y="808476"/>
                    <a:pt x="1347364" y="790609"/>
                  </a:cubicBezTo>
                  <a:cubicBezTo>
                    <a:pt x="1347724" y="743505"/>
                    <a:pt x="1344115" y="696401"/>
                    <a:pt x="1334189" y="650200"/>
                  </a:cubicBezTo>
                  <a:close/>
                  <a:moveTo>
                    <a:pt x="1277701" y="392664"/>
                  </a:moveTo>
                  <a:cubicBezTo>
                    <a:pt x="1307659" y="419735"/>
                    <a:pt x="1314337" y="454566"/>
                    <a:pt x="1306757" y="492647"/>
                  </a:cubicBezTo>
                  <a:cubicBezTo>
                    <a:pt x="1292319" y="565558"/>
                    <a:pt x="1217062" y="584327"/>
                    <a:pt x="1165627" y="556354"/>
                  </a:cubicBezTo>
                  <a:cubicBezTo>
                    <a:pt x="1135307" y="539931"/>
                    <a:pt x="1131878" y="507626"/>
                    <a:pt x="1152271" y="478930"/>
                  </a:cubicBezTo>
                  <a:cubicBezTo>
                    <a:pt x="1160573" y="467380"/>
                    <a:pt x="1170138" y="455469"/>
                    <a:pt x="1177899" y="443558"/>
                  </a:cubicBezTo>
                  <a:cubicBezTo>
                    <a:pt x="1196487" y="415043"/>
                    <a:pt x="1191795" y="391581"/>
                    <a:pt x="1163100" y="377143"/>
                  </a:cubicBezTo>
                  <a:cubicBezTo>
                    <a:pt x="1203887" y="364691"/>
                    <a:pt x="1246659" y="364871"/>
                    <a:pt x="1277701" y="392664"/>
                  </a:cubicBezTo>
                  <a:close/>
                  <a:moveTo>
                    <a:pt x="1004824" y="47057"/>
                  </a:moveTo>
                  <a:cubicBezTo>
                    <a:pt x="1009336" y="42545"/>
                    <a:pt x="1014209" y="42365"/>
                    <a:pt x="1018721" y="46515"/>
                  </a:cubicBezTo>
                  <a:cubicBezTo>
                    <a:pt x="1021248" y="48681"/>
                    <a:pt x="1022511" y="52110"/>
                    <a:pt x="1024316" y="54456"/>
                  </a:cubicBezTo>
                  <a:cubicBezTo>
                    <a:pt x="1021609" y="58427"/>
                    <a:pt x="1018360" y="59510"/>
                    <a:pt x="1014931" y="60051"/>
                  </a:cubicBezTo>
                  <a:cubicBezTo>
                    <a:pt x="1010058" y="60592"/>
                    <a:pt x="1004283" y="63841"/>
                    <a:pt x="1001756" y="56442"/>
                  </a:cubicBezTo>
                  <a:cubicBezTo>
                    <a:pt x="1000493" y="52832"/>
                    <a:pt x="1002117" y="49764"/>
                    <a:pt x="1004824" y="47057"/>
                  </a:cubicBezTo>
                  <a:close/>
                  <a:moveTo>
                    <a:pt x="548407" y="44350"/>
                  </a:moveTo>
                  <a:cubicBezTo>
                    <a:pt x="550211" y="24859"/>
                    <a:pt x="554723" y="16557"/>
                    <a:pt x="577102" y="15835"/>
                  </a:cubicBezTo>
                  <a:cubicBezTo>
                    <a:pt x="617889" y="14391"/>
                    <a:pt x="660481" y="17279"/>
                    <a:pt x="701268" y="15835"/>
                  </a:cubicBezTo>
                  <a:cubicBezTo>
                    <a:pt x="771472" y="13308"/>
                    <a:pt x="841676" y="14211"/>
                    <a:pt x="912061" y="14933"/>
                  </a:cubicBezTo>
                  <a:cubicBezTo>
                    <a:pt x="939493" y="15294"/>
                    <a:pt x="967106" y="15655"/>
                    <a:pt x="997605" y="30634"/>
                  </a:cubicBezTo>
                  <a:cubicBezTo>
                    <a:pt x="986416" y="42545"/>
                    <a:pt x="979558" y="55539"/>
                    <a:pt x="974866" y="68894"/>
                  </a:cubicBezTo>
                  <a:cubicBezTo>
                    <a:pt x="974505" y="69977"/>
                    <a:pt x="974144" y="71240"/>
                    <a:pt x="973783" y="72323"/>
                  </a:cubicBezTo>
                  <a:cubicBezTo>
                    <a:pt x="973602" y="72684"/>
                    <a:pt x="973602" y="72865"/>
                    <a:pt x="973422" y="73226"/>
                  </a:cubicBezTo>
                  <a:cubicBezTo>
                    <a:pt x="973242" y="74128"/>
                    <a:pt x="972881" y="74850"/>
                    <a:pt x="972700" y="75752"/>
                  </a:cubicBezTo>
                  <a:cubicBezTo>
                    <a:pt x="972520" y="76113"/>
                    <a:pt x="972520" y="76474"/>
                    <a:pt x="972339" y="76835"/>
                  </a:cubicBezTo>
                  <a:cubicBezTo>
                    <a:pt x="972158" y="77557"/>
                    <a:pt x="971798" y="78459"/>
                    <a:pt x="971617" y="79181"/>
                  </a:cubicBezTo>
                  <a:cubicBezTo>
                    <a:pt x="971437" y="79542"/>
                    <a:pt x="971437" y="79903"/>
                    <a:pt x="971256" y="80264"/>
                  </a:cubicBezTo>
                  <a:cubicBezTo>
                    <a:pt x="971076" y="81167"/>
                    <a:pt x="970895" y="81888"/>
                    <a:pt x="970534" y="82791"/>
                  </a:cubicBezTo>
                  <a:cubicBezTo>
                    <a:pt x="970534" y="83152"/>
                    <a:pt x="970354" y="83513"/>
                    <a:pt x="970354" y="83693"/>
                  </a:cubicBezTo>
                  <a:cubicBezTo>
                    <a:pt x="969993" y="84776"/>
                    <a:pt x="969813" y="86039"/>
                    <a:pt x="969632" y="87122"/>
                  </a:cubicBezTo>
                  <a:cubicBezTo>
                    <a:pt x="969632" y="87122"/>
                    <a:pt x="969632" y="87122"/>
                    <a:pt x="969632" y="87302"/>
                  </a:cubicBezTo>
                  <a:cubicBezTo>
                    <a:pt x="969271" y="88566"/>
                    <a:pt x="969091" y="89649"/>
                    <a:pt x="968910" y="90912"/>
                  </a:cubicBezTo>
                  <a:cubicBezTo>
                    <a:pt x="968910" y="91093"/>
                    <a:pt x="968730" y="91453"/>
                    <a:pt x="968730" y="91634"/>
                  </a:cubicBezTo>
                  <a:cubicBezTo>
                    <a:pt x="968549" y="92536"/>
                    <a:pt x="968369" y="93439"/>
                    <a:pt x="968188" y="94341"/>
                  </a:cubicBezTo>
                  <a:cubicBezTo>
                    <a:pt x="968188" y="94702"/>
                    <a:pt x="968008" y="95063"/>
                    <a:pt x="968008" y="95424"/>
                  </a:cubicBezTo>
                  <a:cubicBezTo>
                    <a:pt x="967827" y="96326"/>
                    <a:pt x="967647" y="97048"/>
                    <a:pt x="967466" y="97950"/>
                  </a:cubicBezTo>
                  <a:cubicBezTo>
                    <a:pt x="967466" y="98312"/>
                    <a:pt x="967286" y="98672"/>
                    <a:pt x="967286" y="99033"/>
                  </a:cubicBezTo>
                  <a:cubicBezTo>
                    <a:pt x="967106" y="99936"/>
                    <a:pt x="966925" y="100658"/>
                    <a:pt x="966744" y="101560"/>
                  </a:cubicBezTo>
                  <a:cubicBezTo>
                    <a:pt x="966744" y="101921"/>
                    <a:pt x="966564" y="102282"/>
                    <a:pt x="966564" y="102643"/>
                  </a:cubicBezTo>
                  <a:cubicBezTo>
                    <a:pt x="966383" y="103726"/>
                    <a:pt x="966203" y="104809"/>
                    <a:pt x="966023" y="105891"/>
                  </a:cubicBezTo>
                  <a:cubicBezTo>
                    <a:pt x="966023" y="105891"/>
                    <a:pt x="966023" y="106072"/>
                    <a:pt x="966023" y="106072"/>
                  </a:cubicBezTo>
                  <a:cubicBezTo>
                    <a:pt x="965662" y="107516"/>
                    <a:pt x="965481" y="109140"/>
                    <a:pt x="965120" y="110584"/>
                  </a:cubicBezTo>
                  <a:cubicBezTo>
                    <a:pt x="964940" y="111306"/>
                    <a:pt x="964759" y="112208"/>
                    <a:pt x="964759" y="112930"/>
                  </a:cubicBezTo>
                  <a:cubicBezTo>
                    <a:pt x="964759" y="113291"/>
                    <a:pt x="964579" y="113832"/>
                    <a:pt x="964579" y="114193"/>
                  </a:cubicBezTo>
                  <a:cubicBezTo>
                    <a:pt x="964398" y="114915"/>
                    <a:pt x="964218" y="115637"/>
                    <a:pt x="964218" y="116359"/>
                  </a:cubicBezTo>
                  <a:cubicBezTo>
                    <a:pt x="964218" y="116900"/>
                    <a:pt x="964037" y="117261"/>
                    <a:pt x="964037" y="117803"/>
                  </a:cubicBezTo>
                  <a:cubicBezTo>
                    <a:pt x="963857" y="118525"/>
                    <a:pt x="963676" y="119246"/>
                    <a:pt x="963676" y="119968"/>
                  </a:cubicBezTo>
                  <a:cubicBezTo>
                    <a:pt x="963676" y="120510"/>
                    <a:pt x="963496" y="120871"/>
                    <a:pt x="963496" y="121412"/>
                  </a:cubicBezTo>
                  <a:cubicBezTo>
                    <a:pt x="963315" y="122134"/>
                    <a:pt x="963135" y="123036"/>
                    <a:pt x="962955" y="123758"/>
                  </a:cubicBezTo>
                  <a:cubicBezTo>
                    <a:pt x="962955" y="124119"/>
                    <a:pt x="962774" y="124480"/>
                    <a:pt x="962774" y="124841"/>
                  </a:cubicBezTo>
                  <a:cubicBezTo>
                    <a:pt x="962594" y="125924"/>
                    <a:pt x="962232" y="127187"/>
                    <a:pt x="962052" y="128270"/>
                  </a:cubicBezTo>
                  <a:cubicBezTo>
                    <a:pt x="960247" y="136572"/>
                    <a:pt x="956097" y="140723"/>
                    <a:pt x="947614" y="140723"/>
                  </a:cubicBezTo>
                  <a:cubicBezTo>
                    <a:pt x="941478" y="140723"/>
                    <a:pt x="935161" y="141084"/>
                    <a:pt x="929025" y="140723"/>
                  </a:cubicBezTo>
                  <a:cubicBezTo>
                    <a:pt x="842940" y="136030"/>
                    <a:pt x="756854" y="137113"/>
                    <a:pt x="670767" y="141806"/>
                  </a:cubicBezTo>
                  <a:cubicBezTo>
                    <a:pt x="637921" y="143610"/>
                    <a:pt x="605075" y="143249"/>
                    <a:pt x="572229" y="144874"/>
                  </a:cubicBezTo>
                  <a:cubicBezTo>
                    <a:pt x="559776" y="145415"/>
                    <a:pt x="553099" y="140001"/>
                    <a:pt x="552377" y="128811"/>
                  </a:cubicBezTo>
                  <a:cubicBezTo>
                    <a:pt x="552016" y="123939"/>
                    <a:pt x="551655" y="119066"/>
                    <a:pt x="551114" y="114193"/>
                  </a:cubicBezTo>
                  <a:cubicBezTo>
                    <a:pt x="548587" y="91453"/>
                    <a:pt x="546241" y="67992"/>
                    <a:pt x="548407" y="44350"/>
                  </a:cubicBezTo>
                  <a:close/>
                  <a:moveTo>
                    <a:pt x="62030" y="425330"/>
                  </a:moveTo>
                  <a:cubicBezTo>
                    <a:pt x="82062" y="370285"/>
                    <a:pt x="128444" y="352960"/>
                    <a:pt x="176631" y="358555"/>
                  </a:cubicBezTo>
                  <a:cubicBezTo>
                    <a:pt x="247557" y="366856"/>
                    <a:pt x="274267" y="439948"/>
                    <a:pt x="251347" y="482721"/>
                  </a:cubicBezTo>
                  <a:cubicBezTo>
                    <a:pt x="229871" y="525493"/>
                    <a:pt x="213808" y="544623"/>
                    <a:pt x="156237" y="544442"/>
                  </a:cubicBezTo>
                  <a:cubicBezTo>
                    <a:pt x="118699" y="547150"/>
                    <a:pt x="31891" y="502573"/>
                    <a:pt x="62030" y="425330"/>
                  </a:cubicBezTo>
                  <a:close/>
                  <a:moveTo>
                    <a:pt x="332921" y="705425"/>
                  </a:moveTo>
                  <a:cubicBezTo>
                    <a:pt x="309820" y="729608"/>
                    <a:pt x="298631" y="730330"/>
                    <a:pt x="271018" y="711741"/>
                  </a:cubicBezTo>
                  <a:cubicBezTo>
                    <a:pt x="258566" y="703259"/>
                    <a:pt x="246293" y="694416"/>
                    <a:pt x="233841" y="685934"/>
                  </a:cubicBezTo>
                  <a:cubicBezTo>
                    <a:pt x="230231" y="683407"/>
                    <a:pt x="225720" y="681242"/>
                    <a:pt x="222110" y="685753"/>
                  </a:cubicBezTo>
                  <a:cubicBezTo>
                    <a:pt x="219403" y="689002"/>
                    <a:pt x="220666" y="692611"/>
                    <a:pt x="223193" y="695318"/>
                  </a:cubicBezTo>
                  <a:cubicBezTo>
                    <a:pt x="242142" y="717697"/>
                    <a:pt x="240157" y="745310"/>
                    <a:pt x="241421" y="771478"/>
                  </a:cubicBezTo>
                  <a:cubicBezTo>
                    <a:pt x="244489" y="834644"/>
                    <a:pt x="251888" y="1014035"/>
                    <a:pt x="253693" y="1040565"/>
                  </a:cubicBezTo>
                  <a:cubicBezTo>
                    <a:pt x="254235" y="1049408"/>
                    <a:pt x="254054" y="1058432"/>
                    <a:pt x="253512" y="1067275"/>
                  </a:cubicBezTo>
                  <a:cubicBezTo>
                    <a:pt x="252068" y="1091639"/>
                    <a:pt x="250625" y="1093263"/>
                    <a:pt x="230773" y="1094707"/>
                  </a:cubicBezTo>
                  <a:cubicBezTo>
                    <a:pt x="208214" y="1096331"/>
                    <a:pt x="202077" y="1092000"/>
                    <a:pt x="198107" y="1069801"/>
                  </a:cubicBezTo>
                  <a:cubicBezTo>
                    <a:pt x="193776" y="1014216"/>
                    <a:pt x="195400" y="889508"/>
                    <a:pt x="188903" y="870558"/>
                  </a:cubicBezTo>
                  <a:cubicBezTo>
                    <a:pt x="185474" y="860632"/>
                    <a:pt x="176811" y="848901"/>
                    <a:pt x="162193" y="848901"/>
                  </a:cubicBezTo>
                  <a:cubicBezTo>
                    <a:pt x="145048" y="848901"/>
                    <a:pt x="133678" y="859008"/>
                    <a:pt x="129888" y="871280"/>
                  </a:cubicBezTo>
                  <a:cubicBezTo>
                    <a:pt x="128264" y="876334"/>
                    <a:pt x="128264" y="881748"/>
                    <a:pt x="127722" y="887162"/>
                  </a:cubicBezTo>
                  <a:cubicBezTo>
                    <a:pt x="121586" y="944733"/>
                    <a:pt x="115450" y="1002124"/>
                    <a:pt x="108953" y="1059514"/>
                  </a:cubicBezTo>
                  <a:cubicBezTo>
                    <a:pt x="107870" y="1068719"/>
                    <a:pt x="108953" y="1092180"/>
                    <a:pt x="84950" y="1092180"/>
                  </a:cubicBezTo>
                  <a:cubicBezTo>
                    <a:pt x="49036" y="1092180"/>
                    <a:pt x="51021" y="1079186"/>
                    <a:pt x="51021" y="1072869"/>
                  </a:cubicBezTo>
                  <a:cubicBezTo>
                    <a:pt x="50660" y="1058612"/>
                    <a:pt x="50479" y="1044355"/>
                    <a:pt x="51382" y="1030097"/>
                  </a:cubicBezTo>
                  <a:cubicBezTo>
                    <a:pt x="53367" y="1001763"/>
                    <a:pt x="55894" y="973428"/>
                    <a:pt x="58962" y="945094"/>
                  </a:cubicBezTo>
                  <a:cubicBezTo>
                    <a:pt x="62752" y="909721"/>
                    <a:pt x="64737" y="874168"/>
                    <a:pt x="65640" y="838615"/>
                  </a:cubicBezTo>
                  <a:cubicBezTo>
                    <a:pt x="67083" y="780863"/>
                    <a:pt x="70332" y="723111"/>
                    <a:pt x="81341" y="666262"/>
                  </a:cubicBezTo>
                  <a:cubicBezTo>
                    <a:pt x="82604" y="659946"/>
                    <a:pt x="83506" y="652907"/>
                    <a:pt x="75024" y="651463"/>
                  </a:cubicBezTo>
                  <a:cubicBezTo>
                    <a:pt x="66542" y="650020"/>
                    <a:pt x="55894" y="705244"/>
                    <a:pt x="55172" y="726721"/>
                  </a:cubicBezTo>
                  <a:cubicBezTo>
                    <a:pt x="53728" y="766605"/>
                    <a:pt x="52284" y="806490"/>
                    <a:pt x="48133" y="846194"/>
                  </a:cubicBezTo>
                  <a:cubicBezTo>
                    <a:pt x="22326" y="845112"/>
                    <a:pt x="18716" y="841863"/>
                    <a:pt x="18897" y="819484"/>
                  </a:cubicBezTo>
                  <a:cubicBezTo>
                    <a:pt x="19438" y="779239"/>
                    <a:pt x="29183" y="740076"/>
                    <a:pt x="36402" y="700913"/>
                  </a:cubicBezTo>
                  <a:cubicBezTo>
                    <a:pt x="41817" y="672218"/>
                    <a:pt x="49938" y="643883"/>
                    <a:pt x="60225" y="616271"/>
                  </a:cubicBezTo>
                  <a:cubicBezTo>
                    <a:pt x="64015" y="606164"/>
                    <a:pt x="67805" y="596238"/>
                    <a:pt x="74302" y="587756"/>
                  </a:cubicBezTo>
                  <a:cubicBezTo>
                    <a:pt x="89823" y="567543"/>
                    <a:pt x="106607" y="549857"/>
                    <a:pt x="136385" y="556534"/>
                  </a:cubicBezTo>
                  <a:cubicBezTo>
                    <a:pt x="144867" y="558519"/>
                    <a:pt x="154252" y="557978"/>
                    <a:pt x="162915" y="556534"/>
                  </a:cubicBezTo>
                  <a:cubicBezTo>
                    <a:pt x="202258" y="550037"/>
                    <a:pt x="226622" y="571513"/>
                    <a:pt x="247016" y="600750"/>
                  </a:cubicBezTo>
                  <a:cubicBezTo>
                    <a:pt x="256761" y="614647"/>
                    <a:pt x="265243" y="629265"/>
                    <a:pt x="275169" y="642801"/>
                  </a:cubicBezTo>
                  <a:cubicBezTo>
                    <a:pt x="287802" y="659946"/>
                    <a:pt x="299714" y="661209"/>
                    <a:pt x="315054" y="646230"/>
                  </a:cubicBezTo>
                  <a:cubicBezTo>
                    <a:pt x="330936" y="630709"/>
                    <a:pt x="345374" y="613744"/>
                    <a:pt x="360714" y="597682"/>
                  </a:cubicBezTo>
                  <a:cubicBezTo>
                    <a:pt x="369196" y="588658"/>
                    <a:pt x="380566" y="579093"/>
                    <a:pt x="395545" y="588658"/>
                  </a:cubicBezTo>
                  <a:cubicBezTo>
                    <a:pt x="406554" y="595697"/>
                    <a:pt x="406915" y="610496"/>
                    <a:pt x="398794" y="625114"/>
                  </a:cubicBezTo>
                  <a:cubicBezTo>
                    <a:pt x="392477" y="636664"/>
                    <a:pt x="384176" y="647493"/>
                    <a:pt x="375693" y="657780"/>
                  </a:cubicBezTo>
                  <a:cubicBezTo>
                    <a:pt x="361797" y="674023"/>
                    <a:pt x="347720" y="690085"/>
                    <a:pt x="332921" y="705425"/>
                  </a:cubicBezTo>
                  <a:close/>
                  <a:moveTo>
                    <a:pt x="1071058" y="1080810"/>
                  </a:moveTo>
                  <a:cubicBezTo>
                    <a:pt x="1069795" y="1090917"/>
                    <a:pt x="1062937" y="1089653"/>
                    <a:pt x="1052289" y="1089112"/>
                  </a:cubicBezTo>
                  <a:cubicBezTo>
                    <a:pt x="961691" y="1085142"/>
                    <a:pt x="515921" y="1095068"/>
                    <a:pt x="479465" y="1094887"/>
                  </a:cubicBezTo>
                  <a:cubicBezTo>
                    <a:pt x="460696" y="1094887"/>
                    <a:pt x="442107" y="1093082"/>
                    <a:pt x="423880" y="1089293"/>
                  </a:cubicBezTo>
                  <a:cubicBezTo>
                    <a:pt x="401321" y="1084600"/>
                    <a:pt x="397530" y="1080991"/>
                    <a:pt x="394643" y="1058071"/>
                  </a:cubicBezTo>
                  <a:cubicBezTo>
                    <a:pt x="394282" y="1055003"/>
                    <a:pt x="393921" y="1052115"/>
                    <a:pt x="393560" y="1049047"/>
                  </a:cubicBezTo>
                  <a:cubicBezTo>
                    <a:pt x="393379" y="1048144"/>
                    <a:pt x="393379" y="1047242"/>
                    <a:pt x="393199" y="1046340"/>
                  </a:cubicBezTo>
                  <a:cubicBezTo>
                    <a:pt x="393019" y="1044174"/>
                    <a:pt x="392658" y="1042008"/>
                    <a:pt x="392477" y="1039843"/>
                  </a:cubicBezTo>
                  <a:cubicBezTo>
                    <a:pt x="392297" y="1038940"/>
                    <a:pt x="392297" y="1037858"/>
                    <a:pt x="392116" y="1036955"/>
                  </a:cubicBezTo>
                  <a:cubicBezTo>
                    <a:pt x="391936" y="1034789"/>
                    <a:pt x="391755" y="1032624"/>
                    <a:pt x="391395" y="1030639"/>
                  </a:cubicBezTo>
                  <a:cubicBezTo>
                    <a:pt x="391395" y="1029917"/>
                    <a:pt x="391214" y="1029014"/>
                    <a:pt x="391214" y="1028292"/>
                  </a:cubicBezTo>
                  <a:cubicBezTo>
                    <a:pt x="391033" y="1025946"/>
                    <a:pt x="390853" y="1023600"/>
                    <a:pt x="390492" y="1021254"/>
                  </a:cubicBezTo>
                  <a:cubicBezTo>
                    <a:pt x="390492" y="1020893"/>
                    <a:pt x="390492" y="1020351"/>
                    <a:pt x="390311" y="1019991"/>
                  </a:cubicBezTo>
                  <a:cubicBezTo>
                    <a:pt x="389409" y="1009343"/>
                    <a:pt x="388507" y="998514"/>
                    <a:pt x="387604" y="987866"/>
                  </a:cubicBezTo>
                  <a:cubicBezTo>
                    <a:pt x="387424" y="986603"/>
                    <a:pt x="387424" y="985159"/>
                    <a:pt x="387244" y="983896"/>
                  </a:cubicBezTo>
                  <a:cubicBezTo>
                    <a:pt x="379302" y="894381"/>
                    <a:pt x="374250" y="804685"/>
                    <a:pt x="369376" y="714990"/>
                  </a:cubicBezTo>
                  <a:cubicBezTo>
                    <a:pt x="368474" y="697123"/>
                    <a:pt x="371723" y="682685"/>
                    <a:pt x="385619" y="669691"/>
                  </a:cubicBezTo>
                  <a:cubicBezTo>
                    <a:pt x="395726" y="660126"/>
                    <a:pt x="402945" y="647132"/>
                    <a:pt x="410164" y="634860"/>
                  </a:cubicBezTo>
                  <a:cubicBezTo>
                    <a:pt x="418646" y="620422"/>
                    <a:pt x="422797" y="602555"/>
                    <a:pt x="415758" y="588658"/>
                  </a:cubicBezTo>
                  <a:cubicBezTo>
                    <a:pt x="407276" y="572235"/>
                    <a:pt x="409803" y="568987"/>
                    <a:pt x="417383" y="557076"/>
                  </a:cubicBezTo>
                  <a:cubicBezTo>
                    <a:pt x="427850" y="540833"/>
                    <a:pt x="446078" y="510694"/>
                    <a:pt x="457267" y="494090"/>
                  </a:cubicBezTo>
                  <a:cubicBezTo>
                    <a:pt x="458350" y="507626"/>
                    <a:pt x="459072" y="516289"/>
                    <a:pt x="459975" y="522966"/>
                  </a:cubicBezTo>
                  <a:cubicBezTo>
                    <a:pt x="463042" y="546428"/>
                    <a:pt x="470803" y="554188"/>
                    <a:pt x="494084" y="555271"/>
                  </a:cubicBezTo>
                  <a:cubicBezTo>
                    <a:pt x="527111" y="556715"/>
                    <a:pt x="717871" y="558700"/>
                    <a:pt x="730144" y="553466"/>
                  </a:cubicBezTo>
                  <a:cubicBezTo>
                    <a:pt x="738987" y="549676"/>
                    <a:pt x="747289" y="525132"/>
                    <a:pt x="748371" y="515927"/>
                  </a:cubicBezTo>
                  <a:cubicBezTo>
                    <a:pt x="755771" y="455108"/>
                    <a:pt x="763351" y="394288"/>
                    <a:pt x="761726" y="332747"/>
                  </a:cubicBezTo>
                  <a:cubicBezTo>
                    <a:pt x="761185" y="310549"/>
                    <a:pt x="753966" y="295028"/>
                    <a:pt x="733031" y="289614"/>
                  </a:cubicBezTo>
                  <a:cubicBezTo>
                    <a:pt x="710472" y="283838"/>
                    <a:pt x="684303" y="281853"/>
                    <a:pt x="661203" y="281853"/>
                  </a:cubicBezTo>
                  <a:cubicBezTo>
                    <a:pt x="614099" y="281853"/>
                    <a:pt x="502386" y="285102"/>
                    <a:pt x="493542" y="284019"/>
                  </a:cubicBezTo>
                  <a:cubicBezTo>
                    <a:pt x="468818" y="281131"/>
                    <a:pt x="455101" y="291960"/>
                    <a:pt x="451312" y="317046"/>
                  </a:cubicBezTo>
                  <a:cubicBezTo>
                    <a:pt x="445897" y="354223"/>
                    <a:pt x="445897" y="392123"/>
                    <a:pt x="452033" y="428759"/>
                  </a:cubicBezTo>
                  <a:cubicBezTo>
                    <a:pt x="457448" y="460703"/>
                    <a:pt x="449146" y="486149"/>
                    <a:pt x="430016" y="509972"/>
                  </a:cubicBezTo>
                  <a:cubicBezTo>
                    <a:pt x="424962" y="516289"/>
                    <a:pt x="397530" y="556173"/>
                    <a:pt x="394102" y="563212"/>
                  </a:cubicBezTo>
                  <a:cubicBezTo>
                    <a:pt x="391395" y="568446"/>
                    <a:pt x="381107" y="563392"/>
                    <a:pt x="355119" y="580357"/>
                  </a:cubicBezTo>
                  <a:cubicBezTo>
                    <a:pt x="353314" y="567543"/>
                    <a:pt x="350788" y="542277"/>
                    <a:pt x="349344" y="527658"/>
                  </a:cubicBezTo>
                  <a:cubicBezTo>
                    <a:pt x="343749" y="470087"/>
                    <a:pt x="342125" y="412336"/>
                    <a:pt x="341223" y="354404"/>
                  </a:cubicBezTo>
                  <a:cubicBezTo>
                    <a:pt x="339779" y="267415"/>
                    <a:pt x="338876" y="180246"/>
                    <a:pt x="337793" y="93258"/>
                  </a:cubicBezTo>
                  <a:cubicBezTo>
                    <a:pt x="337793" y="88746"/>
                    <a:pt x="337793" y="84415"/>
                    <a:pt x="337613" y="79903"/>
                  </a:cubicBezTo>
                  <a:cubicBezTo>
                    <a:pt x="337072" y="69075"/>
                    <a:pt x="341584" y="64022"/>
                    <a:pt x="352954" y="63119"/>
                  </a:cubicBezTo>
                  <a:cubicBezTo>
                    <a:pt x="407096" y="58968"/>
                    <a:pt x="461418" y="59510"/>
                    <a:pt x="515560" y="57163"/>
                  </a:cubicBezTo>
                  <a:cubicBezTo>
                    <a:pt x="525306" y="56803"/>
                    <a:pt x="529998" y="60231"/>
                    <a:pt x="531262" y="70338"/>
                  </a:cubicBezTo>
                  <a:cubicBezTo>
                    <a:pt x="533607" y="88927"/>
                    <a:pt x="533247" y="107696"/>
                    <a:pt x="533607" y="126285"/>
                  </a:cubicBezTo>
                  <a:cubicBezTo>
                    <a:pt x="534149" y="158048"/>
                    <a:pt x="537758" y="161838"/>
                    <a:pt x="568980" y="160755"/>
                  </a:cubicBezTo>
                  <a:cubicBezTo>
                    <a:pt x="624927" y="158951"/>
                    <a:pt x="680874" y="155522"/>
                    <a:pt x="736821" y="154800"/>
                  </a:cubicBezTo>
                  <a:cubicBezTo>
                    <a:pt x="808830" y="153897"/>
                    <a:pt x="881019" y="149927"/>
                    <a:pt x="952668" y="161477"/>
                  </a:cubicBezTo>
                  <a:cubicBezTo>
                    <a:pt x="966925" y="163823"/>
                    <a:pt x="973242" y="158770"/>
                    <a:pt x="976309" y="143430"/>
                  </a:cubicBezTo>
                  <a:cubicBezTo>
                    <a:pt x="979197" y="128631"/>
                    <a:pt x="982085" y="113652"/>
                    <a:pt x="983528" y="98672"/>
                  </a:cubicBezTo>
                  <a:cubicBezTo>
                    <a:pt x="985153" y="82971"/>
                    <a:pt x="994718" y="76294"/>
                    <a:pt x="1008434" y="76474"/>
                  </a:cubicBezTo>
                  <a:cubicBezTo>
                    <a:pt x="1041641" y="76835"/>
                    <a:pt x="1074848" y="76474"/>
                    <a:pt x="1108055" y="78640"/>
                  </a:cubicBezTo>
                  <a:cubicBezTo>
                    <a:pt x="1108055" y="78640"/>
                    <a:pt x="1108055" y="78640"/>
                    <a:pt x="1108055" y="78640"/>
                  </a:cubicBezTo>
                  <a:cubicBezTo>
                    <a:pt x="1110943" y="78820"/>
                    <a:pt x="1113650" y="79001"/>
                    <a:pt x="1116537" y="79362"/>
                  </a:cubicBezTo>
                  <a:cubicBezTo>
                    <a:pt x="1116537" y="79362"/>
                    <a:pt x="1116537" y="79362"/>
                    <a:pt x="1116718" y="79362"/>
                  </a:cubicBezTo>
                  <a:cubicBezTo>
                    <a:pt x="1124118" y="79903"/>
                    <a:pt x="1131698" y="80805"/>
                    <a:pt x="1139097" y="81708"/>
                  </a:cubicBezTo>
                  <a:cubicBezTo>
                    <a:pt x="1140360" y="81888"/>
                    <a:pt x="1141624" y="82069"/>
                    <a:pt x="1142887" y="82249"/>
                  </a:cubicBezTo>
                  <a:cubicBezTo>
                    <a:pt x="1144511" y="82430"/>
                    <a:pt x="1146135" y="82791"/>
                    <a:pt x="1147759" y="82971"/>
                  </a:cubicBezTo>
                  <a:cubicBezTo>
                    <a:pt x="1149384" y="83152"/>
                    <a:pt x="1151189" y="83513"/>
                    <a:pt x="1152813" y="83693"/>
                  </a:cubicBezTo>
                  <a:cubicBezTo>
                    <a:pt x="1154257" y="83874"/>
                    <a:pt x="1155520" y="84235"/>
                    <a:pt x="1156964" y="84415"/>
                  </a:cubicBezTo>
                  <a:cubicBezTo>
                    <a:pt x="1158949" y="84776"/>
                    <a:pt x="1160934" y="85137"/>
                    <a:pt x="1162920" y="85498"/>
                  </a:cubicBezTo>
                  <a:cubicBezTo>
                    <a:pt x="1164002" y="85678"/>
                    <a:pt x="1165085" y="85859"/>
                    <a:pt x="1166348" y="86220"/>
                  </a:cubicBezTo>
                  <a:cubicBezTo>
                    <a:pt x="1169416" y="86942"/>
                    <a:pt x="1172665" y="87483"/>
                    <a:pt x="1175733" y="88205"/>
                  </a:cubicBezTo>
                  <a:cubicBezTo>
                    <a:pt x="1189629" y="91453"/>
                    <a:pt x="1196848" y="98853"/>
                    <a:pt x="1198292" y="113652"/>
                  </a:cubicBezTo>
                  <a:cubicBezTo>
                    <a:pt x="1200638" y="136933"/>
                    <a:pt x="1197210" y="333288"/>
                    <a:pt x="1197210" y="340507"/>
                  </a:cubicBezTo>
                  <a:cubicBezTo>
                    <a:pt x="1197210" y="352779"/>
                    <a:pt x="1189268" y="353140"/>
                    <a:pt x="1143970" y="366495"/>
                  </a:cubicBezTo>
                  <a:cubicBezTo>
                    <a:pt x="1138556" y="368120"/>
                    <a:pt x="1134405" y="370827"/>
                    <a:pt x="1130073" y="373895"/>
                  </a:cubicBezTo>
                  <a:cubicBezTo>
                    <a:pt x="1086038" y="404395"/>
                    <a:pt x="1055538" y="447167"/>
                    <a:pt x="1025218" y="489939"/>
                  </a:cubicBezTo>
                  <a:cubicBezTo>
                    <a:pt x="1017458" y="500768"/>
                    <a:pt x="1021428" y="512138"/>
                    <a:pt x="1025037" y="523146"/>
                  </a:cubicBezTo>
                  <a:cubicBezTo>
                    <a:pt x="1035505" y="555812"/>
                    <a:pt x="1052289" y="585410"/>
                    <a:pt x="1075390" y="610315"/>
                  </a:cubicBezTo>
                  <a:cubicBezTo>
                    <a:pt x="1078097" y="613203"/>
                    <a:pt x="1080623" y="616271"/>
                    <a:pt x="1082789" y="619339"/>
                  </a:cubicBezTo>
                  <a:lnTo>
                    <a:pt x="1082789" y="619339"/>
                  </a:lnTo>
                  <a:cubicBezTo>
                    <a:pt x="1083691" y="620602"/>
                    <a:pt x="1084774" y="622046"/>
                    <a:pt x="1085677" y="623490"/>
                  </a:cubicBezTo>
                  <a:cubicBezTo>
                    <a:pt x="1085677" y="623670"/>
                    <a:pt x="1085857" y="623670"/>
                    <a:pt x="1085857" y="623851"/>
                  </a:cubicBezTo>
                  <a:cubicBezTo>
                    <a:pt x="1086759" y="625114"/>
                    <a:pt x="1087481" y="626558"/>
                    <a:pt x="1088384" y="627821"/>
                  </a:cubicBezTo>
                  <a:cubicBezTo>
                    <a:pt x="1088384" y="627821"/>
                    <a:pt x="1088564" y="628002"/>
                    <a:pt x="1088564" y="628002"/>
                  </a:cubicBezTo>
                  <a:cubicBezTo>
                    <a:pt x="1090910" y="632153"/>
                    <a:pt x="1092896" y="636484"/>
                    <a:pt x="1094520" y="640815"/>
                  </a:cubicBezTo>
                  <a:cubicBezTo>
                    <a:pt x="1094520" y="640996"/>
                    <a:pt x="1094520" y="640996"/>
                    <a:pt x="1094700" y="641176"/>
                  </a:cubicBezTo>
                  <a:cubicBezTo>
                    <a:pt x="1095242" y="642620"/>
                    <a:pt x="1095603" y="644064"/>
                    <a:pt x="1096144" y="645327"/>
                  </a:cubicBezTo>
                  <a:cubicBezTo>
                    <a:pt x="1096144" y="645508"/>
                    <a:pt x="1096144" y="645508"/>
                    <a:pt x="1096324" y="645688"/>
                  </a:cubicBezTo>
                  <a:cubicBezTo>
                    <a:pt x="1096685" y="647132"/>
                    <a:pt x="1097227" y="648576"/>
                    <a:pt x="1097588" y="650020"/>
                  </a:cubicBezTo>
                  <a:cubicBezTo>
                    <a:pt x="1097588" y="650020"/>
                    <a:pt x="1097588" y="650020"/>
                    <a:pt x="1097588" y="650200"/>
                  </a:cubicBezTo>
                  <a:cubicBezTo>
                    <a:pt x="1098310" y="653087"/>
                    <a:pt x="1098851" y="656156"/>
                    <a:pt x="1099392" y="659224"/>
                  </a:cubicBezTo>
                  <a:cubicBezTo>
                    <a:pt x="1099392" y="659404"/>
                    <a:pt x="1099392" y="659585"/>
                    <a:pt x="1099392" y="659585"/>
                  </a:cubicBezTo>
                  <a:cubicBezTo>
                    <a:pt x="1099573" y="661028"/>
                    <a:pt x="1099754" y="662472"/>
                    <a:pt x="1099934" y="663916"/>
                  </a:cubicBezTo>
                  <a:cubicBezTo>
                    <a:pt x="1099934" y="664097"/>
                    <a:pt x="1099934" y="664277"/>
                    <a:pt x="1099934" y="664457"/>
                  </a:cubicBezTo>
                  <a:cubicBezTo>
                    <a:pt x="1100115" y="665901"/>
                    <a:pt x="1100295" y="667345"/>
                    <a:pt x="1100295" y="668789"/>
                  </a:cubicBezTo>
                  <a:cubicBezTo>
                    <a:pt x="1100295" y="668969"/>
                    <a:pt x="1100295" y="668969"/>
                    <a:pt x="1100295" y="669150"/>
                  </a:cubicBezTo>
                  <a:cubicBezTo>
                    <a:pt x="1100475" y="670594"/>
                    <a:pt x="1100475" y="672218"/>
                    <a:pt x="1100475" y="673842"/>
                  </a:cubicBezTo>
                  <a:cubicBezTo>
                    <a:pt x="1100475" y="673842"/>
                    <a:pt x="1100475" y="673842"/>
                    <a:pt x="1100475" y="673842"/>
                  </a:cubicBezTo>
                  <a:cubicBezTo>
                    <a:pt x="1100475" y="675286"/>
                    <a:pt x="1100475" y="676910"/>
                    <a:pt x="1100475" y="678354"/>
                  </a:cubicBezTo>
                  <a:cubicBezTo>
                    <a:pt x="1100475" y="678534"/>
                    <a:pt x="1100475" y="678715"/>
                    <a:pt x="1100475" y="678895"/>
                  </a:cubicBezTo>
                  <a:cubicBezTo>
                    <a:pt x="1100475" y="680339"/>
                    <a:pt x="1100475" y="681783"/>
                    <a:pt x="1100295" y="683227"/>
                  </a:cubicBezTo>
                  <a:cubicBezTo>
                    <a:pt x="1100295" y="683407"/>
                    <a:pt x="1100295" y="683768"/>
                    <a:pt x="1100295" y="683949"/>
                  </a:cubicBezTo>
                  <a:cubicBezTo>
                    <a:pt x="1100295" y="685392"/>
                    <a:pt x="1100115" y="686836"/>
                    <a:pt x="1100115" y="688461"/>
                  </a:cubicBezTo>
                  <a:cubicBezTo>
                    <a:pt x="1100115" y="688641"/>
                    <a:pt x="1100115" y="688821"/>
                    <a:pt x="1100115" y="689182"/>
                  </a:cubicBezTo>
                  <a:cubicBezTo>
                    <a:pt x="1099934" y="690807"/>
                    <a:pt x="1099934" y="692250"/>
                    <a:pt x="1099754" y="693875"/>
                  </a:cubicBezTo>
                  <a:cubicBezTo>
                    <a:pt x="1093076" y="767327"/>
                    <a:pt x="1084774" y="840961"/>
                    <a:pt x="1082609" y="914774"/>
                  </a:cubicBezTo>
                  <a:cubicBezTo>
                    <a:pt x="1080443" y="969819"/>
                    <a:pt x="1071600" y="1026307"/>
                    <a:pt x="1071058" y="1080810"/>
                  </a:cubicBezTo>
                  <a:close/>
                  <a:moveTo>
                    <a:pt x="495528" y="426593"/>
                  </a:moveTo>
                  <a:cubicBezTo>
                    <a:pt x="491377" y="422984"/>
                    <a:pt x="486865" y="424969"/>
                    <a:pt x="483616" y="428037"/>
                  </a:cubicBezTo>
                  <a:cubicBezTo>
                    <a:pt x="479827" y="431466"/>
                    <a:pt x="473329" y="441392"/>
                    <a:pt x="469901" y="445543"/>
                  </a:cubicBezTo>
                  <a:cubicBezTo>
                    <a:pt x="467915" y="444640"/>
                    <a:pt x="469539" y="438324"/>
                    <a:pt x="467554" y="437602"/>
                  </a:cubicBezTo>
                  <a:cubicBezTo>
                    <a:pt x="466291" y="400605"/>
                    <a:pt x="461057" y="363608"/>
                    <a:pt x="465389" y="326791"/>
                  </a:cubicBezTo>
                  <a:cubicBezTo>
                    <a:pt x="468457" y="300261"/>
                    <a:pt x="471525" y="299540"/>
                    <a:pt x="497513" y="298998"/>
                  </a:cubicBezTo>
                  <a:cubicBezTo>
                    <a:pt x="534690" y="298276"/>
                    <a:pt x="572048" y="297374"/>
                    <a:pt x="609226" y="295750"/>
                  </a:cubicBezTo>
                  <a:cubicBezTo>
                    <a:pt x="644960" y="294126"/>
                    <a:pt x="689176" y="293584"/>
                    <a:pt x="724007" y="301344"/>
                  </a:cubicBezTo>
                  <a:cubicBezTo>
                    <a:pt x="748732" y="306939"/>
                    <a:pt x="748913" y="321016"/>
                    <a:pt x="748371" y="345741"/>
                  </a:cubicBezTo>
                  <a:cubicBezTo>
                    <a:pt x="746928" y="398981"/>
                    <a:pt x="742416" y="452040"/>
                    <a:pt x="734475" y="504738"/>
                  </a:cubicBezTo>
                  <a:cubicBezTo>
                    <a:pt x="732128" y="519718"/>
                    <a:pt x="724910" y="537223"/>
                    <a:pt x="710111" y="538306"/>
                  </a:cubicBezTo>
                  <a:cubicBezTo>
                    <a:pt x="642794" y="543360"/>
                    <a:pt x="575658" y="538487"/>
                    <a:pt x="508161" y="540653"/>
                  </a:cubicBezTo>
                  <a:cubicBezTo>
                    <a:pt x="485060" y="541374"/>
                    <a:pt x="481631" y="537223"/>
                    <a:pt x="476217" y="514303"/>
                  </a:cubicBezTo>
                  <a:cubicBezTo>
                    <a:pt x="470261" y="489398"/>
                    <a:pt x="470622" y="469546"/>
                    <a:pt x="476217" y="466117"/>
                  </a:cubicBezTo>
                  <a:cubicBezTo>
                    <a:pt x="478744" y="463771"/>
                    <a:pt x="491557" y="442114"/>
                    <a:pt x="493181" y="439046"/>
                  </a:cubicBezTo>
                  <a:cubicBezTo>
                    <a:pt x="495167" y="434534"/>
                    <a:pt x="499317" y="430022"/>
                    <a:pt x="495528" y="426593"/>
                  </a:cubicBezTo>
                  <a:close/>
                  <a:moveTo>
                    <a:pt x="1335091" y="816597"/>
                  </a:moveTo>
                  <a:cubicBezTo>
                    <a:pt x="1334189" y="826884"/>
                    <a:pt x="1326609" y="838073"/>
                    <a:pt x="1312351" y="847638"/>
                  </a:cubicBezTo>
                  <a:cubicBezTo>
                    <a:pt x="1306396" y="800715"/>
                    <a:pt x="1301162" y="756679"/>
                    <a:pt x="1295206" y="713005"/>
                  </a:cubicBezTo>
                  <a:cubicBezTo>
                    <a:pt x="1292319" y="691889"/>
                    <a:pt x="1289973" y="670594"/>
                    <a:pt x="1289792" y="649298"/>
                  </a:cubicBezTo>
                  <a:cubicBezTo>
                    <a:pt x="1289792" y="643523"/>
                    <a:pt x="1291417" y="635221"/>
                    <a:pt x="1281671" y="636123"/>
                  </a:cubicBezTo>
                  <a:cubicBezTo>
                    <a:pt x="1273189" y="637026"/>
                    <a:pt x="1273911" y="644244"/>
                    <a:pt x="1274272" y="650741"/>
                  </a:cubicBezTo>
                  <a:cubicBezTo>
                    <a:pt x="1282754" y="692611"/>
                    <a:pt x="1286544" y="732135"/>
                    <a:pt x="1290875" y="772922"/>
                  </a:cubicBezTo>
                  <a:cubicBezTo>
                    <a:pt x="1299177" y="851609"/>
                    <a:pt x="1308201" y="1051574"/>
                    <a:pt x="1305855" y="1072869"/>
                  </a:cubicBezTo>
                  <a:cubicBezTo>
                    <a:pt x="1303869" y="1091819"/>
                    <a:pt x="1297553" y="1097414"/>
                    <a:pt x="1278964" y="1098497"/>
                  </a:cubicBezTo>
                  <a:cubicBezTo>
                    <a:pt x="1264526" y="1099399"/>
                    <a:pt x="1259653" y="1095429"/>
                    <a:pt x="1254780" y="1076118"/>
                  </a:cubicBezTo>
                  <a:cubicBezTo>
                    <a:pt x="1249005" y="1053559"/>
                    <a:pt x="1248464" y="1030277"/>
                    <a:pt x="1248103" y="1007177"/>
                  </a:cubicBezTo>
                  <a:cubicBezTo>
                    <a:pt x="1247381" y="968014"/>
                    <a:pt x="1243771" y="854135"/>
                    <a:pt x="1232221" y="839156"/>
                  </a:cubicBezTo>
                  <a:cubicBezTo>
                    <a:pt x="1220130" y="823455"/>
                    <a:pt x="1206594" y="827245"/>
                    <a:pt x="1195224" y="843668"/>
                  </a:cubicBezTo>
                  <a:cubicBezTo>
                    <a:pt x="1181689" y="863159"/>
                    <a:pt x="1179342" y="881748"/>
                    <a:pt x="1175372" y="904668"/>
                  </a:cubicBezTo>
                  <a:cubicBezTo>
                    <a:pt x="1167070" y="953757"/>
                    <a:pt x="1159129" y="1003026"/>
                    <a:pt x="1151008" y="1052115"/>
                  </a:cubicBezTo>
                  <a:cubicBezTo>
                    <a:pt x="1149745" y="1060056"/>
                    <a:pt x="1148120" y="1067816"/>
                    <a:pt x="1146677" y="1075757"/>
                  </a:cubicBezTo>
                  <a:cubicBezTo>
                    <a:pt x="1144511" y="1087849"/>
                    <a:pt x="1138014" y="1094887"/>
                    <a:pt x="1125020" y="1094526"/>
                  </a:cubicBezTo>
                  <a:cubicBezTo>
                    <a:pt x="1120508" y="1094346"/>
                    <a:pt x="1116177" y="1095068"/>
                    <a:pt x="1111665" y="1095068"/>
                  </a:cubicBezTo>
                  <a:cubicBezTo>
                    <a:pt x="1088203" y="1094887"/>
                    <a:pt x="1085857" y="1092361"/>
                    <a:pt x="1085135" y="1069260"/>
                  </a:cubicBezTo>
                  <a:cubicBezTo>
                    <a:pt x="1084594" y="1048686"/>
                    <a:pt x="1099573" y="905390"/>
                    <a:pt x="1102641" y="853955"/>
                  </a:cubicBezTo>
                  <a:cubicBezTo>
                    <a:pt x="1106070" y="797106"/>
                    <a:pt x="1110582" y="740437"/>
                    <a:pt x="1114733" y="683588"/>
                  </a:cubicBezTo>
                  <a:cubicBezTo>
                    <a:pt x="1115274" y="675647"/>
                    <a:pt x="1115816" y="667525"/>
                    <a:pt x="1115635" y="659585"/>
                  </a:cubicBezTo>
                  <a:cubicBezTo>
                    <a:pt x="1115274" y="641537"/>
                    <a:pt x="1110582" y="626558"/>
                    <a:pt x="1097588" y="611759"/>
                  </a:cubicBezTo>
                  <a:cubicBezTo>
                    <a:pt x="1073765" y="584507"/>
                    <a:pt x="1051026" y="555451"/>
                    <a:pt x="1042363" y="518635"/>
                  </a:cubicBezTo>
                  <a:cubicBezTo>
                    <a:pt x="1040378" y="510694"/>
                    <a:pt x="1037671" y="503475"/>
                    <a:pt x="1043265" y="495895"/>
                  </a:cubicBezTo>
                  <a:cubicBezTo>
                    <a:pt x="1067990" y="462327"/>
                    <a:pt x="1087842" y="424969"/>
                    <a:pt x="1123576" y="400605"/>
                  </a:cubicBezTo>
                  <a:cubicBezTo>
                    <a:pt x="1134405" y="393205"/>
                    <a:pt x="1153354" y="386528"/>
                    <a:pt x="1163461" y="393566"/>
                  </a:cubicBezTo>
                  <a:cubicBezTo>
                    <a:pt x="1172665" y="400063"/>
                    <a:pt x="1179703" y="416487"/>
                    <a:pt x="1171582" y="427135"/>
                  </a:cubicBezTo>
                  <a:cubicBezTo>
                    <a:pt x="1157144" y="445723"/>
                    <a:pt x="1149203" y="463590"/>
                    <a:pt x="1131698" y="484706"/>
                  </a:cubicBezTo>
                  <a:cubicBezTo>
                    <a:pt x="1111485" y="514123"/>
                    <a:pt x="1110221" y="518996"/>
                    <a:pt x="1125200" y="542457"/>
                  </a:cubicBezTo>
                  <a:cubicBezTo>
                    <a:pt x="1132780" y="554368"/>
                    <a:pt x="1147218" y="584507"/>
                    <a:pt x="1149745" y="579635"/>
                  </a:cubicBezTo>
                  <a:cubicBezTo>
                    <a:pt x="1155881" y="567543"/>
                    <a:pt x="1161656" y="572596"/>
                    <a:pt x="1170138" y="575123"/>
                  </a:cubicBezTo>
                  <a:cubicBezTo>
                    <a:pt x="1204248" y="585591"/>
                    <a:pt x="1239982" y="588117"/>
                    <a:pt x="1273008" y="570611"/>
                  </a:cubicBezTo>
                  <a:cubicBezTo>
                    <a:pt x="1282032" y="565738"/>
                    <a:pt x="1288349" y="568446"/>
                    <a:pt x="1293221" y="576206"/>
                  </a:cubicBezTo>
                  <a:cubicBezTo>
                    <a:pt x="1296109" y="580718"/>
                    <a:pt x="1298816" y="585410"/>
                    <a:pt x="1300440" y="590463"/>
                  </a:cubicBezTo>
                  <a:cubicBezTo>
                    <a:pt x="1323360" y="664097"/>
                    <a:pt x="1341769" y="739354"/>
                    <a:pt x="1335091" y="816597"/>
                  </a:cubicBezTo>
                  <a:close/>
                </a:path>
              </a:pathLst>
            </a:custGeom>
            <a:solidFill>
              <a:srgbClr val="000000"/>
            </a:solidFill>
            <a:ln w="1804" cap="flat">
              <a:noFill/>
              <a:prstDash val="solid"/>
              <a:miter/>
            </a:ln>
          </p:spPr>
          <p:txBody>
            <a:bodyPr rtlCol="0" anchor="ctr"/>
            <a:lstStyle/>
            <a:p>
              <a:endParaRPr lang="en-US"/>
            </a:p>
          </p:txBody>
        </p:sp>
        <p:sp>
          <p:nvSpPr>
            <p:cNvPr id="56" name="Freeform 880">
              <a:extLst>
                <a:ext uri="{FF2B5EF4-FFF2-40B4-BE49-F238E27FC236}">
                  <a16:creationId xmlns:a16="http://schemas.microsoft.com/office/drawing/2014/main" id="{54C1D006-7935-C7C4-79ED-D9F897F1A8F5}"/>
                </a:ext>
              </a:extLst>
            </p:cNvPr>
            <p:cNvSpPr/>
            <p:nvPr/>
          </p:nvSpPr>
          <p:spPr>
            <a:xfrm>
              <a:off x="7062512" y="2502962"/>
              <a:ext cx="290900" cy="257148"/>
            </a:xfrm>
            <a:custGeom>
              <a:avLst/>
              <a:gdLst>
                <a:gd name="connsiteX0" fmla="*/ 19415 w 290900"/>
                <a:gd name="connsiteY0" fmla="*/ 218220 h 257148"/>
                <a:gd name="connsiteX1" fmla="*/ 63631 w 290900"/>
                <a:gd name="connsiteY1" fmla="*/ 251788 h 257148"/>
                <a:gd name="connsiteX2" fmla="*/ 249519 w 290900"/>
                <a:gd name="connsiteY2" fmla="*/ 252691 h 257148"/>
                <a:gd name="connsiteX3" fmla="*/ 288501 w 290900"/>
                <a:gd name="connsiteY3" fmla="*/ 212986 h 257148"/>
                <a:gd name="connsiteX4" fmla="*/ 289945 w 290900"/>
                <a:gd name="connsiteY4" fmla="*/ 133939 h 257148"/>
                <a:gd name="connsiteX5" fmla="*/ 289945 w 290900"/>
                <a:gd name="connsiteY5" fmla="*/ 69149 h 257148"/>
                <a:gd name="connsiteX6" fmla="*/ 260889 w 290900"/>
                <a:gd name="connsiteY6" fmla="*/ 9773 h 257148"/>
                <a:gd name="connsiteX7" fmla="*/ 162711 w 290900"/>
                <a:gd name="connsiteY7" fmla="*/ 1652 h 257148"/>
                <a:gd name="connsiteX8" fmla="*/ 45764 w 290900"/>
                <a:gd name="connsiteY8" fmla="*/ 27 h 257148"/>
                <a:gd name="connsiteX9" fmla="*/ 285 w 290900"/>
                <a:gd name="connsiteY9" fmla="*/ 40273 h 257148"/>
                <a:gd name="connsiteX10" fmla="*/ 4075 w 290900"/>
                <a:gd name="connsiteY10" fmla="*/ 82504 h 257148"/>
                <a:gd name="connsiteX11" fmla="*/ 19415 w 290900"/>
                <a:gd name="connsiteY11" fmla="*/ 218220 h 257148"/>
                <a:gd name="connsiteX12" fmla="*/ 17971 w 290900"/>
                <a:gd name="connsiteY12" fmla="*/ 39912 h 257148"/>
                <a:gd name="connsiteX13" fmla="*/ 46125 w 290900"/>
                <a:gd name="connsiteY13" fmla="*/ 17533 h 257148"/>
                <a:gd name="connsiteX14" fmla="*/ 200791 w 290900"/>
                <a:gd name="connsiteY14" fmla="*/ 18797 h 257148"/>
                <a:gd name="connsiteX15" fmla="*/ 253850 w 290900"/>
                <a:gd name="connsiteY15" fmla="*/ 26918 h 257148"/>
                <a:gd name="connsiteX16" fmla="*/ 273702 w 290900"/>
                <a:gd name="connsiteY16" fmla="*/ 65359 h 257148"/>
                <a:gd name="connsiteX17" fmla="*/ 272981 w 290900"/>
                <a:gd name="connsiteY17" fmla="*/ 198548 h 257148"/>
                <a:gd name="connsiteX18" fmla="*/ 234720 w 290900"/>
                <a:gd name="connsiteY18" fmla="*/ 240057 h 257148"/>
                <a:gd name="connsiteX19" fmla="*/ 146829 w 290900"/>
                <a:gd name="connsiteY19" fmla="*/ 242765 h 257148"/>
                <a:gd name="connsiteX20" fmla="*/ 77708 w 290900"/>
                <a:gd name="connsiteY20" fmla="*/ 239696 h 257148"/>
                <a:gd name="connsiteX21" fmla="*/ 34755 w 290900"/>
                <a:gd name="connsiteY21" fmla="*/ 212986 h 257148"/>
                <a:gd name="connsiteX22" fmla="*/ 17971 w 290900"/>
                <a:gd name="connsiteY22" fmla="*/ 39912 h 25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0900" h="257148">
                  <a:moveTo>
                    <a:pt x="19415" y="218220"/>
                  </a:moveTo>
                  <a:cubicBezTo>
                    <a:pt x="21220" y="243847"/>
                    <a:pt x="37282" y="251247"/>
                    <a:pt x="63631" y="251788"/>
                  </a:cubicBezTo>
                  <a:cubicBezTo>
                    <a:pt x="125534" y="253051"/>
                    <a:pt x="187436" y="262617"/>
                    <a:pt x="249519" y="252691"/>
                  </a:cubicBezTo>
                  <a:cubicBezTo>
                    <a:pt x="278575" y="247998"/>
                    <a:pt x="285975" y="242765"/>
                    <a:pt x="288501" y="212986"/>
                  </a:cubicBezTo>
                  <a:cubicBezTo>
                    <a:pt x="290847" y="186457"/>
                    <a:pt x="291750" y="159747"/>
                    <a:pt x="289945" y="133939"/>
                  </a:cubicBezTo>
                  <a:cubicBezTo>
                    <a:pt x="289945" y="111921"/>
                    <a:pt x="289945" y="90625"/>
                    <a:pt x="289945" y="69149"/>
                  </a:cubicBezTo>
                  <a:cubicBezTo>
                    <a:pt x="289945" y="35942"/>
                    <a:pt x="291750" y="21143"/>
                    <a:pt x="260889" y="9773"/>
                  </a:cubicBezTo>
                  <a:cubicBezTo>
                    <a:pt x="232193" y="-875"/>
                    <a:pt x="192850" y="2373"/>
                    <a:pt x="162711" y="1652"/>
                  </a:cubicBezTo>
                  <a:cubicBezTo>
                    <a:pt x="123729" y="569"/>
                    <a:pt x="84746" y="930"/>
                    <a:pt x="45764" y="27"/>
                  </a:cubicBezTo>
                  <a:cubicBezTo>
                    <a:pt x="18693" y="-695"/>
                    <a:pt x="2450" y="12841"/>
                    <a:pt x="285" y="40273"/>
                  </a:cubicBezTo>
                  <a:cubicBezTo>
                    <a:pt x="-798" y="54530"/>
                    <a:pt x="1368" y="68427"/>
                    <a:pt x="4075" y="82504"/>
                  </a:cubicBezTo>
                  <a:cubicBezTo>
                    <a:pt x="12738" y="127442"/>
                    <a:pt x="15986" y="172019"/>
                    <a:pt x="19415" y="218220"/>
                  </a:cubicBezTo>
                  <a:close/>
                  <a:moveTo>
                    <a:pt x="17971" y="39912"/>
                  </a:moveTo>
                  <a:cubicBezTo>
                    <a:pt x="20678" y="22226"/>
                    <a:pt x="28078" y="18977"/>
                    <a:pt x="46125" y="17533"/>
                  </a:cubicBezTo>
                  <a:cubicBezTo>
                    <a:pt x="54968" y="16811"/>
                    <a:pt x="158199" y="16992"/>
                    <a:pt x="200791" y="18797"/>
                  </a:cubicBezTo>
                  <a:cubicBezTo>
                    <a:pt x="218838" y="19518"/>
                    <a:pt x="237427" y="19699"/>
                    <a:pt x="253850" y="26918"/>
                  </a:cubicBezTo>
                  <a:cubicBezTo>
                    <a:pt x="268649" y="33235"/>
                    <a:pt x="274063" y="48936"/>
                    <a:pt x="273702" y="65359"/>
                  </a:cubicBezTo>
                  <a:cubicBezTo>
                    <a:pt x="273161" y="87557"/>
                    <a:pt x="274244" y="176531"/>
                    <a:pt x="272981" y="198548"/>
                  </a:cubicBezTo>
                  <a:cubicBezTo>
                    <a:pt x="270995" y="231575"/>
                    <a:pt x="266844" y="236989"/>
                    <a:pt x="234720" y="240057"/>
                  </a:cubicBezTo>
                  <a:cubicBezTo>
                    <a:pt x="205483" y="242765"/>
                    <a:pt x="176066" y="243847"/>
                    <a:pt x="146829" y="242765"/>
                  </a:cubicBezTo>
                  <a:cubicBezTo>
                    <a:pt x="123729" y="242043"/>
                    <a:pt x="100808" y="239155"/>
                    <a:pt x="77708" y="239696"/>
                  </a:cubicBezTo>
                  <a:cubicBezTo>
                    <a:pt x="54968" y="240238"/>
                    <a:pt x="38184" y="235185"/>
                    <a:pt x="34755" y="212986"/>
                  </a:cubicBezTo>
                  <a:cubicBezTo>
                    <a:pt x="27536" y="167507"/>
                    <a:pt x="15986" y="52365"/>
                    <a:pt x="17971" y="39912"/>
                  </a:cubicBezTo>
                  <a:close/>
                </a:path>
              </a:pathLst>
            </a:custGeom>
            <a:solidFill>
              <a:srgbClr val="000000"/>
            </a:solidFill>
            <a:ln w="1804" cap="flat">
              <a:noFill/>
              <a:prstDash val="solid"/>
              <a:miter/>
            </a:ln>
          </p:spPr>
          <p:txBody>
            <a:bodyPr rtlCol="0" anchor="ctr"/>
            <a:lstStyle/>
            <a:p>
              <a:endParaRPr lang="en-US"/>
            </a:p>
          </p:txBody>
        </p:sp>
        <p:sp>
          <p:nvSpPr>
            <p:cNvPr id="57" name="Freeform 881">
              <a:extLst>
                <a:ext uri="{FF2B5EF4-FFF2-40B4-BE49-F238E27FC236}">
                  <a16:creationId xmlns:a16="http://schemas.microsoft.com/office/drawing/2014/main" id="{BEA7CDEF-3F79-B84C-2EFA-F0F2A469A6CC}"/>
                </a:ext>
              </a:extLst>
            </p:cNvPr>
            <p:cNvSpPr/>
            <p:nvPr/>
          </p:nvSpPr>
          <p:spPr>
            <a:xfrm>
              <a:off x="7412540" y="2572076"/>
              <a:ext cx="217135" cy="18983"/>
            </a:xfrm>
            <a:custGeom>
              <a:avLst/>
              <a:gdLst>
                <a:gd name="connsiteX0" fmla="*/ 79965 w 217135"/>
                <a:gd name="connsiteY0" fmla="*/ 1658 h 18983"/>
                <a:gd name="connsiteX1" fmla="*/ 10663 w 217135"/>
                <a:gd name="connsiteY1" fmla="*/ 34 h 18983"/>
                <a:gd name="connsiteX2" fmla="*/ 196 w 217135"/>
                <a:gd name="connsiteY2" fmla="*/ 5629 h 18983"/>
                <a:gd name="connsiteX3" fmla="*/ 10663 w 217135"/>
                <a:gd name="connsiteY3" fmla="*/ 13750 h 18983"/>
                <a:gd name="connsiteX4" fmla="*/ 116781 w 217135"/>
                <a:gd name="connsiteY4" fmla="*/ 15916 h 18983"/>
                <a:gd name="connsiteX5" fmla="*/ 153778 w 217135"/>
                <a:gd name="connsiteY5" fmla="*/ 16818 h 18983"/>
                <a:gd name="connsiteX6" fmla="*/ 201604 w 217135"/>
                <a:gd name="connsiteY6" fmla="*/ 18984 h 18983"/>
                <a:gd name="connsiteX7" fmla="*/ 217125 w 217135"/>
                <a:gd name="connsiteY7" fmla="*/ 8336 h 18983"/>
                <a:gd name="connsiteX8" fmla="*/ 202145 w 217135"/>
                <a:gd name="connsiteY8" fmla="*/ 2561 h 18983"/>
                <a:gd name="connsiteX9" fmla="*/ 79965 w 217135"/>
                <a:gd name="connsiteY9" fmla="*/ 1658 h 1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135" h="18983">
                  <a:moveTo>
                    <a:pt x="79965" y="1658"/>
                  </a:moveTo>
                  <a:cubicBezTo>
                    <a:pt x="56864" y="2922"/>
                    <a:pt x="33763" y="936"/>
                    <a:pt x="10663" y="34"/>
                  </a:cubicBezTo>
                  <a:cubicBezTo>
                    <a:pt x="6151" y="-147"/>
                    <a:pt x="1098" y="215"/>
                    <a:pt x="196" y="5629"/>
                  </a:cubicBezTo>
                  <a:cubicBezTo>
                    <a:pt x="-1248" y="13750"/>
                    <a:pt x="5610" y="13028"/>
                    <a:pt x="10663" y="13750"/>
                  </a:cubicBezTo>
                  <a:cubicBezTo>
                    <a:pt x="46036" y="18803"/>
                    <a:pt x="81409" y="18623"/>
                    <a:pt x="116781" y="15916"/>
                  </a:cubicBezTo>
                  <a:cubicBezTo>
                    <a:pt x="129234" y="15013"/>
                    <a:pt x="141326" y="15013"/>
                    <a:pt x="153778" y="16818"/>
                  </a:cubicBezTo>
                  <a:cubicBezTo>
                    <a:pt x="169480" y="19164"/>
                    <a:pt x="185722" y="18803"/>
                    <a:pt x="201604" y="18984"/>
                  </a:cubicBezTo>
                  <a:cubicBezTo>
                    <a:pt x="208823" y="18984"/>
                    <a:pt x="217486" y="16818"/>
                    <a:pt x="217125" y="8336"/>
                  </a:cubicBezTo>
                  <a:cubicBezTo>
                    <a:pt x="216764" y="-327"/>
                    <a:pt x="207740" y="2922"/>
                    <a:pt x="202145" y="2561"/>
                  </a:cubicBezTo>
                  <a:cubicBezTo>
                    <a:pt x="161358" y="-147"/>
                    <a:pt x="120571" y="-688"/>
                    <a:pt x="79965" y="1658"/>
                  </a:cubicBezTo>
                  <a:close/>
                </a:path>
              </a:pathLst>
            </a:custGeom>
            <a:solidFill>
              <a:srgbClr val="000000"/>
            </a:solidFill>
            <a:ln w="1804" cap="flat">
              <a:noFill/>
              <a:prstDash val="solid"/>
              <a:miter/>
            </a:ln>
          </p:spPr>
          <p:txBody>
            <a:bodyPr rtlCol="0" anchor="ctr"/>
            <a:lstStyle/>
            <a:p>
              <a:endParaRPr lang="en-US"/>
            </a:p>
          </p:txBody>
        </p:sp>
        <p:sp>
          <p:nvSpPr>
            <p:cNvPr id="58" name="Freeform 882">
              <a:extLst>
                <a:ext uri="{FF2B5EF4-FFF2-40B4-BE49-F238E27FC236}">
                  <a16:creationId xmlns:a16="http://schemas.microsoft.com/office/drawing/2014/main" id="{F82AB5A3-8B4D-FEB0-069C-2D8E84B67039}"/>
                </a:ext>
              </a:extLst>
            </p:cNvPr>
            <p:cNvSpPr/>
            <p:nvPr/>
          </p:nvSpPr>
          <p:spPr>
            <a:xfrm>
              <a:off x="7394638" y="2164112"/>
              <a:ext cx="212467" cy="16821"/>
            </a:xfrm>
            <a:custGeom>
              <a:avLst/>
              <a:gdLst>
                <a:gd name="connsiteX0" fmla="*/ 4381 w 212467"/>
                <a:gd name="connsiteY0" fmla="*/ 14025 h 16821"/>
                <a:gd name="connsiteX1" fmla="*/ 14848 w 212467"/>
                <a:gd name="connsiteY1" fmla="*/ 15649 h 16821"/>
                <a:gd name="connsiteX2" fmla="*/ 196225 w 212467"/>
                <a:gd name="connsiteY2" fmla="*/ 15288 h 16821"/>
                <a:gd name="connsiteX3" fmla="*/ 212467 w 212467"/>
                <a:gd name="connsiteY3" fmla="*/ 4820 h 16821"/>
                <a:gd name="connsiteX4" fmla="*/ 192976 w 212467"/>
                <a:gd name="connsiteY4" fmla="*/ 1933 h 16821"/>
                <a:gd name="connsiteX5" fmla="*/ 17014 w 212467"/>
                <a:gd name="connsiteY5" fmla="*/ 128 h 16821"/>
                <a:gd name="connsiteX6" fmla="*/ 4200 w 212467"/>
                <a:gd name="connsiteY6" fmla="*/ 2294 h 16821"/>
                <a:gd name="connsiteX7" fmla="*/ 50 w 212467"/>
                <a:gd name="connsiteY7" fmla="*/ 8249 h 16821"/>
                <a:gd name="connsiteX8" fmla="*/ 4381 w 212467"/>
                <a:gd name="connsiteY8" fmla="*/ 14025 h 1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467" h="16821">
                  <a:moveTo>
                    <a:pt x="4381" y="14025"/>
                  </a:moveTo>
                  <a:cubicBezTo>
                    <a:pt x="7810" y="14746"/>
                    <a:pt x="11419" y="15468"/>
                    <a:pt x="14848" y="15649"/>
                  </a:cubicBezTo>
                  <a:cubicBezTo>
                    <a:pt x="75307" y="17092"/>
                    <a:pt x="135766" y="17454"/>
                    <a:pt x="196225" y="15288"/>
                  </a:cubicBezTo>
                  <a:cubicBezTo>
                    <a:pt x="202000" y="15107"/>
                    <a:pt x="209038" y="16190"/>
                    <a:pt x="212467" y="4820"/>
                  </a:cubicBezTo>
                  <a:cubicBezTo>
                    <a:pt x="205248" y="3737"/>
                    <a:pt x="199112" y="2294"/>
                    <a:pt x="192976" y="1933"/>
                  </a:cubicBezTo>
                  <a:cubicBezTo>
                    <a:pt x="134322" y="-1316"/>
                    <a:pt x="75668" y="6806"/>
                    <a:pt x="17014" y="128"/>
                  </a:cubicBezTo>
                  <a:cubicBezTo>
                    <a:pt x="12863" y="-413"/>
                    <a:pt x="8171" y="850"/>
                    <a:pt x="4200" y="2294"/>
                  </a:cubicBezTo>
                  <a:cubicBezTo>
                    <a:pt x="2215" y="3016"/>
                    <a:pt x="411" y="6084"/>
                    <a:pt x="50" y="8249"/>
                  </a:cubicBezTo>
                  <a:cubicBezTo>
                    <a:pt x="-312" y="10776"/>
                    <a:pt x="1313" y="13483"/>
                    <a:pt x="4381" y="14025"/>
                  </a:cubicBezTo>
                  <a:close/>
                </a:path>
              </a:pathLst>
            </a:custGeom>
            <a:solidFill>
              <a:srgbClr val="000000"/>
            </a:solidFill>
            <a:ln w="1804" cap="flat">
              <a:noFill/>
              <a:prstDash val="solid"/>
              <a:miter/>
            </a:ln>
          </p:spPr>
          <p:txBody>
            <a:bodyPr rtlCol="0" anchor="ctr"/>
            <a:lstStyle/>
            <a:p>
              <a:endParaRPr lang="en-US"/>
            </a:p>
          </p:txBody>
        </p:sp>
        <p:sp>
          <p:nvSpPr>
            <p:cNvPr id="59" name="Freeform 883">
              <a:extLst>
                <a:ext uri="{FF2B5EF4-FFF2-40B4-BE49-F238E27FC236}">
                  <a16:creationId xmlns:a16="http://schemas.microsoft.com/office/drawing/2014/main" id="{4299DBA0-FB9E-DD57-B233-2C9C8B12004B}"/>
                </a:ext>
              </a:extLst>
            </p:cNvPr>
            <p:cNvSpPr/>
            <p:nvPr/>
          </p:nvSpPr>
          <p:spPr>
            <a:xfrm>
              <a:off x="7410694" y="2246430"/>
              <a:ext cx="97511" cy="20109"/>
            </a:xfrm>
            <a:custGeom>
              <a:avLst/>
              <a:gdLst>
                <a:gd name="connsiteX0" fmla="*/ 52573 w 97511"/>
                <a:gd name="connsiteY0" fmla="*/ 19055 h 20109"/>
                <a:gd name="connsiteX1" fmla="*/ 97511 w 97511"/>
                <a:gd name="connsiteY1" fmla="*/ 8407 h 20109"/>
                <a:gd name="connsiteX2" fmla="*/ 12147 w 97511"/>
                <a:gd name="connsiteY2" fmla="*/ 286 h 20109"/>
                <a:gd name="connsiteX3" fmla="*/ 55 w 97511"/>
                <a:gd name="connsiteY3" fmla="*/ 6422 h 20109"/>
                <a:gd name="connsiteX4" fmla="*/ 10523 w 97511"/>
                <a:gd name="connsiteY4" fmla="*/ 15626 h 20109"/>
                <a:gd name="connsiteX5" fmla="*/ 52573 w 97511"/>
                <a:gd name="connsiteY5" fmla="*/ 19055 h 2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511" h="20109">
                  <a:moveTo>
                    <a:pt x="52573" y="19055"/>
                  </a:moveTo>
                  <a:cubicBezTo>
                    <a:pt x="68094" y="21943"/>
                    <a:pt x="81449" y="19055"/>
                    <a:pt x="97511" y="8407"/>
                  </a:cubicBezTo>
                  <a:cubicBezTo>
                    <a:pt x="66289" y="5339"/>
                    <a:pt x="39218" y="2813"/>
                    <a:pt x="12147" y="286"/>
                  </a:cubicBezTo>
                  <a:cubicBezTo>
                    <a:pt x="7094" y="-255"/>
                    <a:pt x="777" y="-797"/>
                    <a:pt x="55" y="6422"/>
                  </a:cubicBezTo>
                  <a:cubicBezTo>
                    <a:pt x="-666" y="13280"/>
                    <a:pt x="5830" y="15085"/>
                    <a:pt x="10523" y="15626"/>
                  </a:cubicBezTo>
                  <a:cubicBezTo>
                    <a:pt x="24419" y="17070"/>
                    <a:pt x="38857" y="16529"/>
                    <a:pt x="52573" y="19055"/>
                  </a:cubicBezTo>
                  <a:close/>
                </a:path>
              </a:pathLst>
            </a:custGeom>
            <a:solidFill>
              <a:srgbClr val="000000"/>
            </a:solidFill>
            <a:ln w="1804" cap="flat">
              <a:noFill/>
              <a:prstDash val="solid"/>
              <a:miter/>
            </a:ln>
          </p:spPr>
          <p:txBody>
            <a:bodyPr rtlCol="0" anchor="ctr"/>
            <a:lstStyle/>
            <a:p>
              <a:endParaRPr lang="en-US"/>
            </a:p>
          </p:txBody>
        </p:sp>
        <p:sp>
          <p:nvSpPr>
            <p:cNvPr id="60" name="Freeform 884">
              <a:extLst>
                <a:ext uri="{FF2B5EF4-FFF2-40B4-BE49-F238E27FC236}">
                  <a16:creationId xmlns:a16="http://schemas.microsoft.com/office/drawing/2014/main" id="{6D71CC67-096B-A1C4-B828-A1ED5B10902A}"/>
                </a:ext>
              </a:extLst>
            </p:cNvPr>
            <p:cNvSpPr/>
            <p:nvPr/>
          </p:nvSpPr>
          <p:spPr>
            <a:xfrm>
              <a:off x="7427153" y="2671194"/>
              <a:ext cx="94046" cy="15766"/>
            </a:xfrm>
            <a:custGeom>
              <a:avLst/>
              <a:gdLst>
                <a:gd name="connsiteX0" fmla="*/ 5615 w 94046"/>
                <a:gd name="connsiteY0" fmla="*/ 3967 h 15766"/>
                <a:gd name="connsiteX1" fmla="*/ 20 w 94046"/>
                <a:gd name="connsiteY1" fmla="*/ 8299 h 15766"/>
                <a:gd name="connsiteX2" fmla="*/ 8683 w 94046"/>
                <a:gd name="connsiteY2" fmla="*/ 15698 h 15766"/>
                <a:gd name="connsiteX3" fmla="*/ 94047 w 94046"/>
                <a:gd name="connsiteY3" fmla="*/ 3606 h 15766"/>
                <a:gd name="connsiteX4" fmla="*/ 5615 w 94046"/>
                <a:gd name="connsiteY4" fmla="*/ 3967 h 15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046" h="15766">
                  <a:moveTo>
                    <a:pt x="5615" y="3967"/>
                  </a:moveTo>
                  <a:cubicBezTo>
                    <a:pt x="3630" y="4148"/>
                    <a:pt x="201" y="6674"/>
                    <a:pt x="20" y="8299"/>
                  </a:cubicBezTo>
                  <a:cubicBezTo>
                    <a:pt x="-341" y="13893"/>
                    <a:pt x="4171" y="15517"/>
                    <a:pt x="8683" y="15698"/>
                  </a:cubicBezTo>
                  <a:cubicBezTo>
                    <a:pt x="37559" y="16239"/>
                    <a:pt x="66254" y="13713"/>
                    <a:pt x="94047" y="3606"/>
                  </a:cubicBezTo>
                  <a:cubicBezTo>
                    <a:pt x="64449" y="-3974"/>
                    <a:pt x="35032" y="2523"/>
                    <a:pt x="5615" y="3967"/>
                  </a:cubicBezTo>
                  <a:close/>
                </a:path>
              </a:pathLst>
            </a:custGeom>
            <a:solidFill>
              <a:srgbClr val="000000"/>
            </a:solidFill>
            <a:ln w="1804" cap="flat">
              <a:noFill/>
              <a:prstDash val="solid"/>
              <a:miter/>
            </a:ln>
          </p:spPr>
          <p:txBody>
            <a:bodyPr rtlCol="0" anchor="ctr"/>
            <a:lstStyle/>
            <a:p>
              <a:endParaRPr lang="en-US"/>
            </a:p>
          </p:txBody>
        </p:sp>
        <p:sp>
          <p:nvSpPr>
            <p:cNvPr id="61" name="Freeform 885">
              <a:extLst>
                <a:ext uri="{FF2B5EF4-FFF2-40B4-BE49-F238E27FC236}">
                  <a16:creationId xmlns:a16="http://schemas.microsoft.com/office/drawing/2014/main" id="{6BF64D63-3CD5-29AF-7068-0C15CCC5A90B}"/>
                </a:ext>
              </a:extLst>
            </p:cNvPr>
            <p:cNvSpPr/>
            <p:nvPr/>
          </p:nvSpPr>
          <p:spPr>
            <a:xfrm>
              <a:off x="7128987" y="2126220"/>
              <a:ext cx="130400" cy="185815"/>
            </a:xfrm>
            <a:custGeom>
              <a:avLst/>
              <a:gdLst>
                <a:gd name="connsiteX0" fmla="*/ 6902 w 130400"/>
                <a:gd name="connsiteY0" fmla="*/ 78807 h 185815"/>
                <a:gd name="connsiteX1" fmla="*/ 53825 w 130400"/>
                <a:gd name="connsiteY1" fmla="*/ 174458 h 185815"/>
                <a:gd name="connsiteX2" fmla="*/ 77828 w 130400"/>
                <a:gd name="connsiteY2" fmla="*/ 180955 h 185815"/>
                <a:gd name="connsiteX3" fmla="*/ 87212 w 130400"/>
                <a:gd name="connsiteY3" fmla="*/ 165254 h 185815"/>
                <a:gd name="connsiteX4" fmla="*/ 116269 w 130400"/>
                <a:gd name="connsiteY4" fmla="*/ 71047 h 185815"/>
                <a:gd name="connsiteX5" fmla="*/ 129804 w 130400"/>
                <a:gd name="connsiteY5" fmla="*/ 11310 h 185815"/>
                <a:gd name="connsiteX6" fmla="*/ 121683 w 130400"/>
                <a:gd name="connsiteY6" fmla="*/ 120 h 185815"/>
                <a:gd name="connsiteX7" fmla="*/ 112659 w 130400"/>
                <a:gd name="connsiteY7" fmla="*/ 7881 h 185815"/>
                <a:gd name="connsiteX8" fmla="*/ 112659 w 130400"/>
                <a:gd name="connsiteY8" fmla="*/ 18529 h 185815"/>
                <a:gd name="connsiteX9" fmla="*/ 72594 w 130400"/>
                <a:gd name="connsiteY9" fmla="*/ 167780 h 185815"/>
                <a:gd name="connsiteX10" fmla="*/ 32709 w 130400"/>
                <a:gd name="connsiteY10" fmla="*/ 94328 h 185815"/>
                <a:gd name="connsiteX11" fmla="*/ 14843 w 130400"/>
                <a:gd name="connsiteY11" fmla="*/ 61662 h 185815"/>
                <a:gd name="connsiteX12" fmla="*/ 3834 w 130400"/>
                <a:gd name="connsiteY12" fmla="*/ 58233 h 185815"/>
                <a:gd name="connsiteX13" fmla="*/ 1487 w 130400"/>
                <a:gd name="connsiteY13" fmla="*/ 69783 h 185815"/>
                <a:gd name="connsiteX14" fmla="*/ 6902 w 130400"/>
                <a:gd name="connsiteY14" fmla="*/ 78807 h 18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0400" h="185815">
                  <a:moveTo>
                    <a:pt x="6902" y="78807"/>
                  </a:moveTo>
                  <a:cubicBezTo>
                    <a:pt x="22603" y="110751"/>
                    <a:pt x="38485" y="142514"/>
                    <a:pt x="53825" y="174458"/>
                  </a:cubicBezTo>
                  <a:cubicBezTo>
                    <a:pt x="59961" y="187091"/>
                    <a:pt x="66999" y="189076"/>
                    <a:pt x="77828" y="180955"/>
                  </a:cubicBezTo>
                  <a:cubicBezTo>
                    <a:pt x="83242" y="176804"/>
                    <a:pt x="84686" y="170849"/>
                    <a:pt x="87212" y="165254"/>
                  </a:cubicBezTo>
                  <a:cubicBezTo>
                    <a:pt x="100748" y="134934"/>
                    <a:pt x="106162" y="102269"/>
                    <a:pt x="116269" y="71047"/>
                  </a:cubicBezTo>
                  <a:cubicBezTo>
                    <a:pt x="122585" y="51555"/>
                    <a:pt x="122585" y="30620"/>
                    <a:pt x="129804" y="11310"/>
                  </a:cubicBezTo>
                  <a:cubicBezTo>
                    <a:pt x="131970" y="5715"/>
                    <a:pt x="128000" y="1023"/>
                    <a:pt x="121683" y="120"/>
                  </a:cubicBezTo>
                  <a:cubicBezTo>
                    <a:pt x="116088" y="-782"/>
                    <a:pt x="113742" y="3549"/>
                    <a:pt x="112659" y="7881"/>
                  </a:cubicBezTo>
                  <a:cubicBezTo>
                    <a:pt x="111937" y="11310"/>
                    <a:pt x="113020" y="14919"/>
                    <a:pt x="112659" y="18529"/>
                  </a:cubicBezTo>
                  <a:cubicBezTo>
                    <a:pt x="107245" y="68339"/>
                    <a:pt x="90100" y="114902"/>
                    <a:pt x="72594" y="167780"/>
                  </a:cubicBezTo>
                  <a:cubicBezTo>
                    <a:pt x="54366" y="140890"/>
                    <a:pt x="44440" y="117067"/>
                    <a:pt x="32709" y="94328"/>
                  </a:cubicBezTo>
                  <a:cubicBezTo>
                    <a:pt x="27115" y="83319"/>
                    <a:pt x="20798" y="72490"/>
                    <a:pt x="14843" y="61662"/>
                  </a:cubicBezTo>
                  <a:cubicBezTo>
                    <a:pt x="12316" y="56969"/>
                    <a:pt x="8165" y="55526"/>
                    <a:pt x="3834" y="58233"/>
                  </a:cubicBezTo>
                  <a:cubicBezTo>
                    <a:pt x="-678" y="60940"/>
                    <a:pt x="-859" y="65452"/>
                    <a:pt x="1487" y="69783"/>
                  </a:cubicBezTo>
                  <a:cubicBezTo>
                    <a:pt x="3112" y="72851"/>
                    <a:pt x="5458" y="75558"/>
                    <a:pt x="6902" y="78807"/>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27065306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5EBA8-2C52-1035-AA24-B6EC6409CFD7}"/>
              </a:ext>
            </a:extLst>
          </p:cNvPr>
          <p:cNvSpPr>
            <a:spLocks noGrp="1"/>
          </p:cNvSpPr>
          <p:nvPr>
            <p:ph type="body" sz="quarter" idx="18"/>
          </p:nvPr>
        </p:nvSpPr>
        <p:spPr/>
        <p:txBody>
          <a:bodyPr/>
          <a:lstStyle/>
          <a:p>
            <a:pPr>
              <a:buFont typeface="Arial" panose="020B0604020202020204" pitchFamily="34" charset="0"/>
              <a:buChar char="•"/>
            </a:pPr>
            <a:endParaRPr lang="en-US" sz="1200" b="0" i="0" dirty="0">
              <a:solidFill>
                <a:srgbClr val="131313"/>
              </a:solidFill>
              <a:effectLst/>
              <a:highlight>
                <a:srgbClr val="E9FAFF"/>
              </a:highlight>
              <a:latin typeface="Open Sans" panose="020B0606030504020204" pitchFamily="34" charset="0"/>
            </a:endParaRPr>
          </a:p>
          <a:p>
            <a:pPr algn="l">
              <a:buFont typeface="Arial" panose="020B0604020202020204" pitchFamily="34" charset="0"/>
              <a:buChar char="•"/>
            </a:pPr>
            <a:endParaRPr lang="en-US" sz="1600" b="0" i="0" dirty="0">
              <a:solidFill>
                <a:srgbClr val="131313"/>
              </a:solidFill>
              <a:effectLst/>
              <a:highlight>
                <a:srgbClr val="E9FAFF"/>
              </a:highlight>
              <a:latin typeface="Open Sans" panose="020B0606030504020204" pitchFamily="34" charset="0"/>
            </a:endParaRPr>
          </a:p>
          <a:p>
            <a:endParaRPr lang="en-US" sz="2000" b="0" i="0" dirty="0">
              <a:solidFill>
                <a:srgbClr val="131313"/>
              </a:solidFill>
              <a:effectLst/>
              <a:highlight>
                <a:srgbClr val="E9FAFF"/>
              </a:highlight>
              <a:ea typeface="Open Sans" panose="020B0606030504020204" pitchFamily="34" charset="0"/>
              <a:cs typeface="Open Sans" panose="020B0606030504020204" pitchFamily="34" charset="0"/>
            </a:endParaRPr>
          </a:p>
          <a:p>
            <a:endParaRPr lang="en-US" sz="2000" b="0" i="0" dirty="0">
              <a:solidFill>
                <a:srgbClr val="131313"/>
              </a:solidFill>
              <a:effectLst/>
              <a:highlight>
                <a:srgbClr val="E9FAFF"/>
              </a:highlight>
              <a:ea typeface="Open Sans" panose="020B0606030504020204" pitchFamily="34" charset="0"/>
              <a:cs typeface="Open Sans" panose="020B0606030504020204" pitchFamily="34" charset="0"/>
            </a:endParaRPr>
          </a:p>
          <a:p>
            <a:endParaRPr lang="en-IE" sz="2000" dirty="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C4EFCF20-9870-0380-379F-C5F1B6668F1B}"/>
              </a:ext>
            </a:extLst>
          </p:cNvPr>
          <p:cNvSpPr>
            <a:spLocks noGrp="1"/>
          </p:cNvSpPr>
          <p:nvPr>
            <p:ph type="body" sz="quarter" idx="16"/>
          </p:nvPr>
        </p:nvSpPr>
        <p:spPr>
          <a:xfrm>
            <a:off x="973785" y="468546"/>
            <a:ext cx="10595237" cy="803654"/>
          </a:xfrm>
        </p:spPr>
        <p:txBody>
          <a:bodyPr anchor="ctr"/>
          <a:lstStyle/>
          <a:p>
            <a:r>
              <a:rPr lang="en-IE" sz="2800" b="0" dirty="0">
                <a:solidFill>
                  <a:srgbClr val="EE1765"/>
                </a:solidFill>
                <a:latin typeface="Calibri "/>
              </a:rPr>
              <a:t>Use Multiple Channels and Post on Different Platforms</a:t>
            </a:r>
          </a:p>
        </p:txBody>
      </p:sp>
      <p:sp>
        <p:nvSpPr>
          <p:cNvPr id="4" name="Text Placeholder 1">
            <a:extLst>
              <a:ext uri="{FF2B5EF4-FFF2-40B4-BE49-F238E27FC236}">
                <a16:creationId xmlns:a16="http://schemas.microsoft.com/office/drawing/2014/main" id="{992B2BB1-7461-3A15-D126-28050590BA47}"/>
              </a:ext>
            </a:extLst>
          </p:cNvPr>
          <p:cNvSpPr txBox="1">
            <a:spLocks/>
          </p:cNvSpPr>
          <p:nvPr/>
        </p:nvSpPr>
        <p:spPr>
          <a:xfrm>
            <a:off x="735980" y="1208402"/>
            <a:ext cx="8492267"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100" dirty="0">
                <a:solidFill>
                  <a:srgbClr val="343433"/>
                </a:solidFill>
                <a:highlight>
                  <a:srgbClr val="FFFFFF"/>
                </a:highlight>
              </a:rPr>
              <a:t>SMEs have the flexibility and more tools to attract top talent. It’s important to be creative with advertising to reach out to a wide pool of candidates who fit their role requirements.</a:t>
            </a:r>
          </a:p>
          <a:p>
            <a:pPr marL="342900" indent="-342900">
              <a:buClr>
                <a:srgbClr val="1C94CA"/>
              </a:buClr>
              <a:buFont typeface="Wingdings" panose="05000000000000000000" pitchFamily="2" charset="2"/>
              <a:buChar char="q"/>
            </a:pPr>
            <a:r>
              <a:rPr lang="en-US" sz="2100" dirty="0">
                <a:solidFill>
                  <a:schemeClr val="bg1"/>
                </a:solidFill>
                <a:highlight>
                  <a:srgbClr val="EE1765"/>
                </a:highlight>
              </a:rPr>
              <a:t>Diverse Recruitment Consultancy </a:t>
            </a:r>
            <a:r>
              <a:rPr lang="en-US" sz="2100" dirty="0"/>
              <a:t>For SMEs looking to access a wide pool of talent, engaging a recruitment consultancy can be an effective solution. They can draw on existing networks and talent pools quickly to help smaller firms connect with top-</a:t>
            </a:r>
            <a:r>
              <a:rPr lang="en-US" sz="2100" dirty="0" err="1"/>
              <a:t>calibre</a:t>
            </a:r>
            <a:r>
              <a:rPr lang="en-US" sz="2100" dirty="0"/>
              <a:t> professionals. </a:t>
            </a:r>
            <a:endParaRPr lang="en-US" sz="2100" dirty="0">
              <a:solidFill>
                <a:srgbClr val="343433"/>
              </a:solidFill>
              <a:highlight>
                <a:srgbClr val="FFFFFF"/>
              </a:highlight>
            </a:endParaRPr>
          </a:p>
          <a:p>
            <a:pPr marL="342900" indent="-342900">
              <a:buClr>
                <a:srgbClr val="1C94CA"/>
              </a:buClr>
              <a:buFont typeface="Wingdings" panose="05000000000000000000" pitchFamily="2" charset="2"/>
              <a:buChar char="q"/>
            </a:pPr>
            <a:r>
              <a:rPr lang="en-US" sz="2100" dirty="0">
                <a:solidFill>
                  <a:schemeClr val="bg1"/>
                </a:solidFill>
                <a:highlight>
                  <a:srgbClr val="EE1765"/>
                </a:highlight>
              </a:rPr>
              <a:t>Online</a:t>
            </a:r>
            <a:r>
              <a:rPr lang="en-US" sz="2100" dirty="0">
                <a:solidFill>
                  <a:schemeClr val="bg1"/>
                </a:solidFill>
              </a:rPr>
              <a:t> </a:t>
            </a:r>
            <a:r>
              <a:rPr lang="en-US" sz="2100" dirty="0">
                <a:solidFill>
                  <a:srgbClr val="343433"/>
                </a:solidFill>
                <a:highlight>
                  <a:srgbClr val="FFFFFF"/>
                </a:highlight>
              </a:rPr>
              <a:t>More </a:t>
            </a:r>
            <a:r>
              <a:rPr lang="en-US" sz="2100" dirty="0">
                <a:solidFill>
                  <a:srgbClr val="115757"/>
                </a:solidFill>
                <a:highlight>
                  <a:srgbClr val="FFFFFF"/>
                </a:highlight>
              </a:rPr>
              <a:t>than </a:t>
            </a:r>
            <a:r>
              <a:rPr lang="en-US" sz="2100" dirty="0">
                <a:solidFill>
                  <a:srgbClr val="115757"/>
                </a:solidFill>
                <a:highlight>
                  <a:srgbClr val="FFFFFF"/>
                </a:highlight>
                <a:hlinkClick r:id="rId2">
                  <a:extLst>
                    <a:ext uri="{A12FA001-AC4F-418D-AE19-62706E023703}">
                      <ahyp:hlinkClr xmlns:ahyp="http://schemas.microsoft.com/office/drawing/2018/hyperlinkcolor" val="tx"/>
                    </a:ext>
                  </a:extLst>
                </a:hlinkClick>
              </a:rPr>
              <a:t>80% of </a:t>
            </a:r>
            <a:r>
              <a:rPr lang="en-US" sz="2100" dirty="0">
                <a:solidFill>
                  <a:srgbClr val="115757"/>
                </a:solidFill>
                <a:highlight>
                  <a:srgbClr val="FFFFFF"/>
                </a:highlight>
              </a:rPr>
              <a:t>job seekers use their mobiles and social media when looking for listings. This means job </a:t>
            </a:r>
            <a:r>
              <a:rPr lang="en-US" sz="2100" dirty="0">
                <a:solidFill>
                  <a:srgbClr val="343433"/>
                </a:solidFill>
                <a:highlight>
                  <a:srgbClr val="FFFFFF"/>
                </a:highlight>
              </a:rPr>
              <a:t>descriptions need to be suitable or easily adjusted for sharing on a range of platforms.</a:t>
            </a:r>
          </a:p>
          <a:p>
            <a:pPr marL="342900" indent="-342900">
              <a:buClr>
                <a:srgbClr val="1C94CA"/>
              </a:buClr>
              <a:buFont typeface="Wingdings" panose="05000000000000000000" pitchFamily="2" charset="2"/>
              <a:buChar char="q"/>
            </a:pPr>
            <a:r>
              <a:rPr lang="en-US" sz="2100" dirty="0">
                <a:solidFill>
                  <a:schemeClr val="bg1"/>
                </a:solidFill>
                <a:highlight>
                  <a:srgbClr val="EE1765"/>
                </a:highlight>
              </a:rPr>
              <a:t>Audio and Videos</a:t>
            </a:r>
            <a:r>
              <a:rPr lang="en-US" sz="2100" b="1" dirty="0">
                <a:solidFill>
                  <a:schemeClr val="bg1"/>
                </a:solidFill>
              </a:rPr>
              <a:t>: </a:t>
            </a:r>
            <a:r>
              <a:rPr lang="en-US" sz="2100" dirty="0">
                <a:solidFill>
                  <a:srgbClr val="343433"/>
                </a:solidFill>
                <a:highlight>
                  <a:srgbClr val="FFFFFF"/>
                </a:highlight>
              </a:rPr>
              <a:t>Enable different ways for people to get in touch and apply to make a role more accessible. Some people like to write emails. Others like a more informal approach where they feel more relaxed, e.g., via video message or WhatsApp and voice notes. Consider video and audio as more accessible formats for people with disabilities. </a:t>
            </a:r>
          </a:p>
        </p:txBody>
      </p:sp>
      <p:sp>
        <p:nvSpPr>
          <p:cNvPr id="5" name="TextBox 4">
            <a:extLst>
              <a:ext uri="{FF2B5EF4-FFF2-40B4-BE49-F238E27FC236}">
                <a16:creationId xmlns:a16="http://schemas.microsoft.com/office/drawing/2014/main" id="{006E1208-2AE1-DD35-9A21-32FC965ECBFB}"/>
              </a:ext>
            </a:extLst>
          </p:cNvPr>
          <p:cNvSpPr txBox="1"/>
          <p:nvPr/>
        </p:nvSpPr>
        <p:spPr>
          <a:xfrm>
            <a:off x="6271404" y="6357668"/>
            <a:ext cx="353683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RICS Recruitment</a:t>
            </a:r>
            <a:endParaRPr lang="en-IE" dirty="0">
              <a:solidFill>
                <a:schemeClr val="bg1"/>
              </a:solidFill>
            </a:endParaRPr>
          </a:p>
        </p:txBody>
      </p:sp>
      <p:sp>
        <p:nvSpPr>
          <p:cNvPr id="6" name="Speech Bubble: Rectangle 5">
            <a:extLst>
              <a:ext uri="{FF2B5EF4-FFF2-40B4-BE49-F238E27FC236}">
                <a16:creationId xmlns:a16="http://schemas.microsoft.com/office/drawing/2014/main" id="{2DE11D3C-D6FC-8F2C-2839-6AB01DE0C9D2}"/>
              </a:ext>
            </a:extLst>
          </p:cNvPr>
          <p:cNvSpPr/>
          <p:nvPr/>
        </p:nvSpPr>
        <p:spPr>
          <a:xfrm>
            <a:off x="9178506" y="494304"/>
            <a:ext cx="2637805" cy="2285999"/>
          </a:xfrm>
          <a:prstGeom prst="wedgeRectCallout">
            <a:avLst/>
          </a:prstGeom>
          <a:solidFill>
            <a:srgbClr val="1C94CA"/>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42% </a:t>
            </a:r>
            <a:r>
              <a:rPr lang="en-US" dirty="0"/>
              <a:t>of jobseekers would rather use a recruitment consultant or online platform like LinkedIn than approach a company directly</a:t>
            </a:r>
          </a:p>
          <a:p>
            <a:pPr algn="ctr"/>
            <a:r>
              <a:rPr lang="en-US" dirty="0">
                <a:solidFill>
                  <a:schemeClr val="bg1"/>
                </a:solidFill>
              </a:rPr>
              <a:t>(</a:t>
            </a:r>
            <a:r>
              <a:rPr lang="en-US" dirty="0">
                <a:solidFill>
                  <a:schemeClr val="bg1"/>
                </a:solidFill>
                <a:hlinkClick r:id="rId4">
                  <a:extLst>
                    <a:ext uri="{A12FA001-AC4F-418D-AE19-62706E023703}">
                      <ahyp:hlinkClr xmlns:ahyp="http://schemas.microsoft.com/office/drawing/2018/hyperlinkcolor" val="tx"/>
                    </a:ext>
                  </a:extLst>
                </a:hlinkClick>
              </a:rPr>
              <a:t>Inclusion Hub</a:t>
            </a:r>
            <a:r>
              <a:rPr lang="en-US" dirty="0">
                <a:solidFill>
                  <a:schemeClr val="bg1"/>
                </a:solidFill>
              </a:rPr>
              <a:t>) </a:t>
            </a:r>
            <a:endParaRPr lang="en-IE" dirty="0">
              <a:solidFill>
                <a:schemeClr val="bg1"/>
              </a:solidFill>
            </a:endParaRPr>
          </a:p>
        </p:txBody>
      </p:sp>
      <p:grpSp>
        <p:nvGrpSpPr>
          <p:cNvPr id="7" name="Graphic 4">
            <a:extLst>
              <a:ext uri="{FF2B5EF4-FFF2-40B4-BE49-F238E27FC236}">
                <a16:creationId xmlns:a16="http://schemas.microsoft.com/office/drawing/2014/main" id="{8593DAFE-FF59-07D7-E745-5BB5903F8AC6}"/>
              </a:ext>
            </a:extLst>
          </p:cNvPr>
          <p:cNvGrpSpPr/>
          <p:nvPr/>
        </p:nvGrpSpPr>
        <p:grpSpPr>
          <a:xfrm>
            <a:off x="9970616" y="4357461"/>
            <a:ext cx="1057574" cy="1342389"/>
            <a:chOff x="8370738" y="2267338"/>
            <a:chExt cx="802510" cy="1209126"/>
          </a:xfrm>
        </p:grpSpPr>
        <p:sp>
          <p:nvSpPr>
            <p:cNvPr id="8" name="Freeform 7">
              <a:extLst>
                <a:ext uri="{FF2B5EF4-FFF2-40B4-BE49-F238E27FC236}">
                  <a16:creationId xmlns:a16="http://schemas.microsoft.com/office/drawing/2014/main" id="{0A2FB468-F5C5-F1E2-BCA4-C8944B913BF3}"/>
                </a:ext>
              </a:extLst>
            </p:cNvPr>
            <p:cNvSpPr/>
            <p:nvPr/>
          </p:nvSpPr>
          <p:spPr>
            <a:xfrm>
              <a:off x="8647736" y="2362179"/>
              <a:ext cx="254328" cy="242957"/>
            </a:xfrm>
            <a:custGeom>
              <a:avLst/>
              <a:gdLst>
                <a:gd name="connsiteX0" fmla="*/ 12 w 254328"/>
                <a:gd name="connsiteY0" fmla="*/ 125751 h 242957"/>
                <a:gd name="connsiteX1" fmla="*/ 121931 w 254328"/>
                <a:gd name="connsiteY1" fmla="*/ 21 h 242957"/>
                <a:gd name="connsiteX2" fmla="*/ 254329 w 254328"/>
                <a:gd name="connsiteY2" fmla="*/ 113368 h 242957"/>
                <a:gd name="connsiteX3" fmla="*/ 123837 w 254328"/>
                <a:gd name="connsiteY3" fmla="*/ 242908 h 242957"/>
                <a:gd name="connsiteX4" fmla="*/ 12 w 254328"/>
                <a:gd name="connsiteY4" fmla="*/ 125751 h 24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28" h="242957">
                  <a:moveTo>
                    <a:pt x="12" y="125751"/>
                  </a:moveTo>
                  <a:cubicBezTo>
                    <a:pt x="-941" y="67649"/>
                    <a:pt x="57162" y="974"/>
                    <a:pt x="121931" y="21"/>
                  </a:cubicBezTo>
                  <a:cubicBezTo>
                    <a:pt x="179081" y="-932"/>
                    <a:pt x="251471" y="30501"/>
                    <a:pt x="254329" y="113368"/>
                  </a:cubicBezTo>
                  <a:cubicBezTo>
                    <a:pt x="254329" y="202903"/>
                    <a:pt x="185749" y="241003"/>
                    <a:pt x="123837" y="242908"/>
                  </a:cubicBezTo>
                  <a:cubicBezTo>
                    <a:pt x="60971" y="244813"/>
                    <a:pt x="964" y="190521"/>
                    <a:pt x="12" y="125751"/>
                  </a:cubicBezTo>
                  <a:close/>
                </a:path>
              </a:pathLst>
            </a:custGeom>
            <a:solidFill>
              <a:srgbClr val="FFFFFF"/>
            </a:solidFill>
            <a:ln w="9525"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315F3FE2-CED3-D843-523C-858FD99C8DAD}"/>
                </a:ext>
              </a:extLst>
            </p:cNvPr>
            <p:cNvSpPr/>
            <p:nvPr/>
          </p:nvSpPr>
          <p:spPr>
            <a:xfrm>
              <a:off x="8428459" y="2283690"/>
              <a:ext cx="654380" cy="1173691"/>
            </a:xfrm>
            <a:custGeom>
              <a:avLst/>
              <a:gdLst>
                <a:gd name="connsiteX0" fmla="*/ 26883 w 654380"/>
                <a:gd name="connsiteY0" fmla="*/ 42314 h 1173691"/>
                <a:gd name="connsiteX1" fmla="*/ 75460 w 654380"/>
                <a:gd name="connsiteY1" fmla="*/ 404 h 1173691"/>
                <a:gd name="connsiteX2" fmla="*/ 120228 w 654380"/>
                <a:gd name="connsiteY2" fmla="*/ 38504 h 1173691"/>
                <a:gd name="connsiteX3" fmla="*/ 110703 w 654380"/>
                <a:gd name="connsiteY3" fmla="*/ 128992 h 1173691"/>
                <a:gd name="connsiteX4" fmla="*/ 189760 w 654380"/>
                <a:gd name="connsiteY4" fmla="*/ 249959 h 1173691"/>
                <a:gd name="connsiteX5" fmla="*/ 356447 w 654380"/>
                <a:gd name="connsiteY5" fmla="*/ 347114 h 1173691"/>
                <a:gd name="connsiteX6" fmla="*/ 510753 w 654380"/>
                <a:gd name="connsiteY6" fmla="*/ 436649 h 1173691"/>
                <a:gd name="connsiteX7" fmla="*/ 556472 w 654380"/>
                <a:gd name="connsiteY7" fmla="*/ 474749 h 1173691"/>
                <a:gd name="connsiteX8" fmla="*/ 651722 w 654380"/>
                <a:gd name="connsiteY8" fmla="*/ 680490 h 1173691"/>
                <a:gd name="connsiteX9" fmla="*/ 595525 w 654380"/>
                <a:gd name="connsiteY9" fmla="*/ 742402 h 1173691"/>
                <a:gd name="connsiteX10" fmla="*/ 550758 w 654380"/>
                <a:gd name="connsiteY10" fmla="*/ 706207 h 1173691"/>
                <a:gd name="connsiteX11" fmla="*/ 496465 w 654380"/>
                <a:gd name="connsiteY11" fmla="*/ 572857 h 1173691"/>
                <a:gd name="connsiteX12" fmla="*/ 438363 w 654380"/>
                <a:gd name="connsiteY12" fmla="*/ 544282 h 1173691"/>
                <a:gd name="connsiteX13" fmla="*/ 405978 w 654380"/>
                <a:gd name="connsiteY13" fmla="*/ 590954 h 1173691"/>
                <a:gd name="connsiteX14" fmla="*/ 409788 w 654380"/>
                <a:gd name="connsiteY14" fmla="*/ 694777 h 1173691"/>
                <a:gd name="connsiteX15" fmla="*/ 463128 w 654380"/>
                <a:gd name="connsiteY15" fmla="*/ 910994 h 1173691"/>
                <a:gd name="connsiteX16" fmla="*/ 557425 w 654380"/>
                <a:gd name="connsiteY16" fmla="*/ 1050059 h 1173691"/>
                <a:gd name="connsiteX17" fmla="*/ 537422 w 654380"/>
                <a:gd name="connsiteY17" fmla="*/ 1098637 h 1173691"/>
                <a:gd name="connsiteX18" fmla="*/ 485035 w 654380"/>
                <a:gd name="connsiteY18" fmla="*/ 1093875 h 1173691"/>
                <a:gd name="connsiteX19" fmla="*/ 329778 w 654380"/>
                <a:gd name="connsiteY19" fmla="*/ 917662 h 1173691"/>
                <a:gd name="connsiteX20" fmla="*/ 303108 w 654380"/>
                <a:gd name="connsiteY20" fmla="*/ 809077 h 1173691"/>
                <a:gd name="connsiteX21" fmla="*/ 277390 w 654380"/>
                <a:gd name="connsiteY21" fmla="*/ 781454 h 1173691"/>
                <a:gd name="connsiteX22" fmla="*/ 250720 w 654380"/>
                <a:gd name="connsiteY22" fmla="*/ 807172 h 1173691"/>
                <a:gd name="connsiteX23" fmla="*/ 232622 w 654380"/>
                <a:gd name="connsiteY23" fmla="*/ 895754 h 1173691"/>
                <a:gd name="connsiteX24" fmla="*/ 241195 w 654380"/>
                <a:gd name="connsiteY24" fmla="*/ 1063394 h 1173691"/>
                <a:gd name="connsiteX25" fmla="*/ 241195 w 654380"/>
                <a:gd name="connsiteY25" fmla="*/ 1127212 h 1173691"/>
                <a:gd name="connsiteX26" fmla="*/ 195475 w 654380"/>
                <a:gd name="connsiteY26" fmla="*/ 1172932 h 1173691"/>
                <a:gd name="connsiteX27" fmla="*/ 143088 w 654380"/>
                <a:gd name="connsiteY27" fmla="*/ 1140547 h 1173691"/>
                <a:gd name="connsiteX28" fmla="*/ 120228 w 654380"/>
                <a:gd name="connsiteY28" fmla="*/ 890992 h 1173691"/>
                <a:gd name="connsiteX29" fmla="*/ 141183 w 654380"/>
                <a:gd name="connsiteY29" fmla="*/ 601432 h 1173691"/>
                <a:gd name="connsiteX30" fmla="*/ 114513 w 654380"/>
                <a:gd name="connsiteY30" fmla="*/ 412837 h 1173691"/>
                <a:gd name="connsiteX31" fmla="*/ 30692 w 654380"/>
                <a:gd name="connsiteY31" fmla="*/ 278534 h 1173691"/>
                <a:gd name="connsiteX32" fmla="*/ 2117 w 654380"/>
                <a:gd name="connsiteY32" fmla="*/ 167092 h 1173691"/>
                <a:gd name="connsiteX33" fmla="*/ 26883 w 654380"/>
                <a:gd name="connsiteY33" fmla="*/ 42314 h 117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4380" h="1173691">
                  <a:moveTo>
                    <a:pt x="26883" y="42314"/>
                  </a:moveTo>
                  <a:cubicBezTo>
                    <a:pt x="30692" y="20407"/>
                    <a:pt x="48790" y="-3406"/>
                    <a:pt x="75460" y="404"/>
                  </a:cubicBezTo>
                  <a:cubicBezTo>
                    <a:pt x="100225" y="4214"/>
                    <a:pt x="119275" y="11834"/>
                    <a:pt x="120228" y="38504"/>
                  </a:cubicBezTo>
                  <a:cubicBezTo>
                    <a:pt x="120228" y="53744"/>
                    <a:pt x="115465" y="114704"/>
                    <a:pt x="110703" y="128992"/>
                  </a:cubicBezTo>
                  <a:cubicBezTo>
                    <a:pt x="101178" y="198524"/>
                    <a:pt x="137372" y="214717"/>
                    <a:pt x="189760" y="249959"/>
                  </a:cubicBezTo>
                  <a:cubicBezTo>
                    <a:pt x="229765" y="277582"/>
                    <a:pt x="243100" y="342352"/>
                    <a:pt x="356447" y="347114"/>
                  </a:cubicBezTo>
                  <a:cubicBezTo>
                    <a:pt x="356447" y="347114"/>
                    <a:pt x="434553" y="400454"/>
                    <a:pt x="510753" y="436649"/>
                  </a:cubicBezTo>
                  <a:cubicBezTo>
                    <a:pt x="528850" y="445222"/>
                    <a:pt x="545995" y="457604"/>
                    <a:pt x="556472" y="474749"/>
                  </a:cubicBezTo>
                  <a:cubicBezTo>
                    <a:pt x="596478" y="539519"/>
                    <a:pt x="630767" y="607147"/>
                    <a:pt x="651722" y="680490"/>
                  </a:cubicBezTo>
                  <a:cubicBezTo>
                    <a:pt x="663153" y="720494"/>
                    <a:pt x="636483" y="749069"/>
                    <a:pt x="595525" y="742402"/>
                  </a:cubicBezTo>
                  <a:cubicBezTo>
                    <a:pt x="574570" y="738592"/>
                    <a:pt x="559330" y="726209"/>
                    <a:pt x="550758" y="706207"/>
                  </a:cubicBezTo>
                  <a:cubicBezTo>
                    <a:pt x="532660" y="661440"/>
                    <a:pt x="514563" y="617624"/>
                    <a:pt x="496465" y="572857"/>
                  </a:cubicBezTo>
                  <a:cubicBezTo>
                    <a:pt x="485988" y="546187"/>
                    <a:pt x="461222" y="540472"/>
                    <a:pt x="438363" y="544282"/>
                  </a:cubicBezTo>
                  <a:cubicBezTo>
                    <a:pt x="414550" y="547139"/>
                    <a:pt x="404072" y="567142"/>
                    <a:pt x="405978" y="590954"/>
                  </a:cubicBezTo>
                  <a:cubicBezTo>
                    <a:pt x="407883" y="625244"/>
                    <a:pt x="404072" y="660487"/>
                    <a:pt x="409788" y="694777"/>
                  </a:cubicBezTo>
                  <a:cubicBezTo>
                    <a:pt x="422170" y="770977"/>
                    <a:pt x="412645" y="845272"/>
                    <a:pt x="463128" y="910994"/>
                  </a:cubicBezTo>
                  <a:cubicBezTo>
                    <a:pt x="481225" y="933854"/>
                    <a:pt x="553615" y="1027199"/>
                    <a:pt x="557425" y="1050059"/>
                  </a:cubicBezTo>
                  <a:cubicBezTo>
                    <a:pt x="561235" y="1073872"/>
                    <a:pt x="554567" y="1083397"/>
                    <a:pt x="537422" y="1098637"/>
                  </a:cubicBezTo>
                  <a:cubicBezTo>
                    <a:pt x="521230" y="1112925"/>
                    <a:pt x="499322" y="1103400"/>
                    <a:pt x="485035" y="1093875"/>
                  </a:cubicBezTo>
                  <a:cubicBezTo>
                    <a:pt x="402167" y="1038629"/>
                    <a:pt x="345970" y="967192"/>
                    <a:pt x="329778" y="917662"/>
                  </a:cubicBezTo>
                  <a:cubicBezTo>
                    <a:pt x="325967" y="895754"/>
                    <a:pt x="307870" y="830984"/>
                    <a:pt x="303108" y="809077"/>
                  </a:cubicBezTo>
                  <a:cubicBezTo>
                    <a:pt x="300250" y="795742"/>
                    <a:pt x="292630" y="782407"/>
                    <a:pt x="277390" y="781454"/>
                  </a:cubicBezTo>
                  <a:cubicBezTo>
                    <a:pt x="261197" y="780502"/>
                    <a:pt x="255483" y="793837"/>
                    <a:pt x="250720" y="807172"/>
                  </a:cubicBezTo>
                  <a:cubicBezTo>
                    <a:pt x="241195" y="835747"/>
                    <a:pt x="234528" y="865274"/>
                    <a:pt x="232622" y="895754"/>
                  </a:cubicBezTo>
                  <a:cubicBezTo>
                    <a:pt x="228813" y="951952"/>
                    <a:pt x="241195" y="1007197"/>
                    <a:pt x="241195" y="1063394"/>
                  </a:cubicBezTo>
                  <a:cubicBezTo>
                    <a:pt x="241195" y="1084350"/>
                    <a:pt x="242147" y="1106257"/>
                    <a:pt x="241195" y="1127212"/>
                  </a:cubicBezTo>
                  <a:cubicBezTo>
                    <a:pt x="239290" y="1155787"/>
                    <a:pt x="218335" y="1169122"/>
                    <a:pt x="195475" y="1172932"/>
                  </a:cubicBezTo>
                  <a:cubicBezTo>
                    <a:pt x="172615" y="1176742"/>
                    <a:pt x="151660" y="1166265"/>
                    <a:pt x="143088" y="1140547"/>
                  </a:cubicBezTo>
                  <a:cubicBezTo>
                    <a:pt x="122133" y="1073872"/>
                    <a:pt x="111655" y="961477"/>
                    <a:pt x="120228" y="890992"/>
                  </a:cubicBezTo>
                  <a:cubicBezTo>
                    <a:pt x="134515" y="780502"/>
                    <a:pt x="144040" y="660487"/>
                    <a:pt x="141183" y="601432"/>
                  </a:cubicBezTo>
                  <a:cubicBezTo>
                    <a:pt x="136420" y="550949"/>
                    <a:pt x="135467" y="462367"/>
                    <a:pt x="114513" y="412837"/>
                  </a:cubicBezTo>
                  <a:cubicBezTo>
                    <a:pt x="88795" y="351877"/>
                    <a:pt x="62125" y="336637"/>
                    <a:pt x="30692" y="278534"/>
                  </a:cubicBezTo>
                  <a:cubicBezTo>
                    <a:pt x="12595" y="246149"/>
                    <a:pt x="-6455" y="207097"/>
                    <a:pt x="2117" y="167092"/>
                  </a:cubicBezTo>
                  <a:cubicBezTo>
                    <a:pt x="13547" y="124229"/>
                    <a:pt x="18310" y="86129"/>
                    <a:pt x="26883" y="42314"/>
                  </a:cubicBezTo>
                  <a:close/>
                </a:path>
              </a:pathLst>
            </a:custGeom>
            <a:solidFill>
              <a:srgbClr val="FFFFFF"/>
            </a:solidFill>
            <a:ln w="9525"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6194A05B-FA05-596B-EE67-699BB7A820E8}"/>
                </a:ext>
              </a:extLst>
            </p:cNvPr>
            <p:cNvSpPr/>
            <p:nvPr/>
          </p:nvSpPr>
          <p:spPr>
            <a:xfrm>
              <a:off x="8412483" y="2267338"/>
              <a:ext cx="695920" cy="1209126"/>
            </a:xfrm>
            <a:custGeom>
              <a:avLst/>
              <a:gdLst>
                <a:gd name="connsiteX0" fmla="*/ 23809 w 695920"/>
                <a:gd name="connsiteY0" fmla="*/ 291077 h 1209126"/>
                <a:gd name="connsiteX1" fmla="*/ 110487 w 695920"/>
                <a:gd name="connsiteY1" fmla="*/ 426332 h 1209126"/>
                <a:gd name="connsiteX2" fmla="*/ 135252 w 695920"/>
                <a:gd name="connsiteY2" fmla="*/ 731131 h 1209126"/>
                <a:gd name="connsiteX3" fmla="*/ 115249 w 695920"/>
                <a:gd name="connsiteY3" fmla="*/ 975924 h 1209126"/>
                <a:gd name="connsiteX4" fmla="*/ 133347 w 695920"/>
                <a:gd name="connsiteY4" fmla="*/ 1138802 h 1209126"/>
                <a:gd name="connsiteX5" fmla="*/ 245742 w 695920"/>
                <a:gd name="connsiteY5" fmla="*/ 1197857 h 1209126"/>
                <a:gd name="connsiteX6" fmla="*/ 323847 w 695920"/>
                <a:gd name="connsiteY6" fmla="*/ 1203572 h 1209126"/>
                <a:gd name="connsiteX7" fmla="*/ 381949 w 695920"/>
                <a:gd name="connsiteY7" fmla="*/ 1198809 h 1209126"/>
                <a:gd name="connsiteX8" fmla="*/ 287652 w 695920"/>
                <a:gd name="connsiteY8" fmla="*/ 1185474 h 1209126"/>
                <a:gd name="connsiteX9" fmla="*/ 273364 w 695920"/>
                <a:gd name="connsiteY9" fmla="*/ 1170234 h 1209126"/>
                <a:gd name="connsiteX10" fmla="*/ 268602 w 695920"/>
                <a:gd name="connsiteY10" fmla="*/ 966399 h 1209126"/>
                <a:gd name="connsiteX11" fmla="*/ 281937 w 695920"/>
                <a:gd name="connsiteY11" fmla="*/ 843527 h 1209126"/>
                <a:gd name="connsiteX12" fmla="*/ 293367 w 695920"/>
                <a:gd name="connsiteY12" fmla="*/ 828287 h 1209126"/>
                <a:gd name="connsiteX13" fmla="*/ 308607 w 695920"/>
                <a:gd name="connsiteY13" fmla="*/ 851147 h 1209126"/>
                <a:gd name="connsiteX14" fmla="*/ 333372 w 695920"/>
                <a:gd name="connsiteY14" fmla="*/ 955922 h 1209126"/>
                <a:gd name="connsiteX15" fmla="*/ 492439 w 695920"/>
                <a:gd name="connsiteY15" fmla="*/ 1133087 h 1209126"/>
                <a:gd name="connsiteX16" fmla="*/ 569592 w 695920"/>
                <a:gd name="connsiteY16" fmla="*/ 1135944 h 1209126"/>
                <a:gd name="connsiteX17" fmla="*/ 594357 w 695920"/>
                <a:gd name="connsiteY17" fmla="*/ 1061649 h 1209126"/>
                <a:gd name="connsiteX18" fmla="*/ 497202 w 695920"/>
                <a:gd name="connsiteY18" fmla="*/ 915917 h 1209126"/>
                <a:gd name="connsiteX19" fmla="*/ 446719 w 695920"/>
                <a:gd name="connsiteY19" fmla="*/ 711129 h 1209126"/>
                <a:gd name="connsiteX20" fmla="*/ 441004 w 695920"/>
                <a:gd name="connsiteY20" fmla="*/ 617784 h 1209126"/>
                <a:gd name="connsiteX21" fmla="*/ 461007 w 695920"/>
                <a:gd name="connsiteY21" fmla="*/ 584447 h 1209126"/>
                <a:gd name="connsiteX22" fmla="*/ 499107 w 695920"/>
                <a:gd name="connsiteY22" fmla="*/ 602544 h 1209126"/>
                <a:gd name="connsiteX23" fmla="*/ 537207 w 695920"/>
                <a:gd name="connsiteY23" fmla="*/ 695889 h 1209126"/>
                <a:gd name="connsiteX24" fmla="*/ 567687 w 695920"/>
                <a:gd name="connsiteY24" fmla="*/ 757802 h 1209126"/>
                <a:gd name="connsiteX25" fmla="*/ 669604 w 695920"/>
                <a:gd name="connsiteY25" fmla="*/ 773042 h 1209126"/>
                <a:gd name="connsiteX26" fmla="*/ 694369 w 695920"/>
                <a:gd name="connsiteY26" fmla="*/ 713987 h 1209126"/>
                <a:gd name="connsiteX27" fmla="*/ 589594 w 695920"/>
                <a:gd name="connsiteY27" fmla="*/ 482529 h 1209126"/>
                <a:gd name="connsiteX28" fmla="*/ 481962 w 695920"/>
                <a:gd name="connsiteY28" fmla="*/ 411092 h 1209126"/>
                <a:gd name="connsiteX29" fmla="*/ 390522 w 695920"/>
                <a:gd name="connsiteY29" fmla="*/ 354894 h 1209126"/>
                <a:gd name="connsiteX30" fmla="*/ 495297 w 695920"/>
                <a:gd name="connsiteY30" fmla="*/ 148202 h 1209126"/>
                <a:gd name="connsiteX31" fmla="*/ 326704 w 695920"/>
                <a:gd name="connsiteY31" fmla="*/ 79622 h 1209126"/>
                <a:gd name="connsiteX32" fmla="*/ 221929 w 695920"/>
                <a:gd name="connsiteY32" fmla="*/ 256787 h 1209126"/>
                <a:gd name="connsiteX33" fmla="*/ 145729 w 695920"/>
                <a:gd name="connsiteY33" fmla="*/ 194874 h 1209126"/>
                <a:gd name="connsiteX34" fmla="*/ 159064 w 695920"/>
                <a:gd name="connsiteY34" fmla="*/ 70097 h 1209126"/>
                <a:gd name="connsiteX35" fmla="*/ 99057 w 695920"/>
                <a:gd name="connsiteY35" fmla="*/ 564 h 1209126"/>
                <a:gd name="connsiteX36" fmla="*/ 28572 w 695920"/>
                <a:gd name="connsiteY36" fmla="*/ 53904 h 1209126"/>
                <a:gd name="connsiteX37" fmla="*/ 2854 w 695920"/>
                <a:gd name="connsiteY37" fmla="*/ 191064 h 1209126"/>
                <a:gd name="connsiteX38" fmla="*/ 23809 w 695920"/>
                <a:gd name="connsiteY38" fmla="*/ 291077 h 1209126"/>
                <a:gd name="connsiteX39" fmla="*/ 359089 w 695920"/>
                <a:gd name="connsiteY39" fmla="*/ 337749 h 1209126"/>
                <a:gd name="connsiteX40" fmla="*/ 235264 w 695920"/>
                <a:gd name="connsiteY40" fmla="*/ 220592 h 1209126"/>
                <a:gd name="connsiteX41" fmla="*/ 357184 w 695920"/>
                <a:gd name="connsiteY41" fmla="*/ 94862 h 1209126"/>
                <a:gd name="connsiteX42" fmla="*/ 489582 w 695920"/>
                <a:gd name="connsiteY42" fmla="*/ 208209 h 1209126"/>
                <a:gd name="connsiteX43" fmla="*/ 359089 w 695920"/>
                <a:gd name="connsiteY43" fmla="*/ 337749 h 1209126"/>
                <a:gd name="connsiteX44" fmla="*/ 19999 w 695920"/>
                <a:gd name="connsiteY44" fmla="*/ 184397 h 1209126"/>
                <a:gd name="connsiteX45" fmla="*/ 42859 w 695920"/>
                <a:gd name="connsiteY45" fmla="*/ 59619 h 1209126"/>
                <a:gd name="connsiteX46" fmla="*/ 91437 w 695920"/>
                <a:gd name="connsiteY46" fmla="*/ 17709 h 1209126"/>
                <a:gd name="connsiteX47" fmla="*/ 136204 w 695920"/>
                <a:gd name="connsiteY47" fmla="*/ 55809 h 1209126"/>
                <a:gd name="connsiteX48" fmla="*/ 126679 w 695920"/>
                <a:gd name="connsiteY48" fmla="*/ 146297 h 1209126"/>
                <a:gd name="connsiteX49" fmla="*/ 205737 w 695920"/>
                <a:gd name="connsiteY49" fmla="*/ 267264 h 1209126"/>
                <a:gd name="connsiteX50" fmla="*/ 372424 w 695920"/>
                <a:gd name="connsiteY50" fmla="*/ 364419 h 1209126"/>
                <a:gd name="connsiteX51" fmla="*/ 526729 w 695920"/>
                <a:gd name="connsiteY51" fmla="*/ 453954 h 1209126"/>
                <a:gd name="connsiteX52" fmla="*/ 572449 w 695920"/>
                <a:gd name="connsiteY52" fmla="*/ 492054 h 1209126"/>
                <a:gd name="connsiteX53" fmla="*/ 667699 w 695920"/>
                <a:gd name="connsiteY53" fmla="*/ 697794 h 1209126"/>
                <a:gd name="connsiteX54" fmla="*/ 611502 w 695920"/>
                <a:gd name="connsiteY54" fmla="*/ 759706 h 1209126"/>
                <a:gd name="connsiteX55" fmla="*/ 566734 w 695920"/>
                <a:gd name="connsiteY55" fmla="*/ 723512 h 1209126"/>
                <a:gd name="connsiteX56" fmla="*/ 512442 w 695920"/>
                <a:gd name="connsiteY56" fmla="*/ 590162 h 1209126"/>
                <a:gd name="connsiteX57" fmla="*/ 454339 w 695920"/>
                <a:gd name="connsiteY57" fmla="*/ 561587 h 1209126"/>
                <a:gd name="connsiteX58" fmla="*/ 421954 w 695920"/>
                <a:gd name="connsiteY58" fmla="*/ 608259 h 1209126"/>
                <a:gd name="connsiteX59" fmla="*/ 425764 w 695920"/>
                <a:gd name="connsiteY59" fmla="*/ 712081 h 1209126"/>
                <a:gd name="connsiteX60" fmla="*/ 479104 w 695920"/>
                <a:gd name="connsiteY60" fmla="*/ 928299 h 1209126"/>
                <a:gd name="connsiteX61" fmla="*/ 573402 w 695920"/>
                <a:gd name="connsiteY61" fmla="*/ 1067364 h 1209126"/>
                <a:gd name="connsiteX62" fmla="*/ 553399 w 695920"/>
                <a:gd name="connsiteY62" fmla="*/ 1115942 h 1209126"/>
                <a:gd name="connsiteX63" fmla="*/ 501012 w 695920"/>
                <a:gd name="connsiteY63" fmla="*/ 1111179 h 1209126"/>
                <a:gd name="connsiteX64" fmla="*/ 345754 w 695920"/>
                <a:gd name="connsiteY64" fmla="*/ 934967 h 1209126"/>
                <a:gd name="connsiteX65" fmla="*/ 319084 w 695920"/>
                <a:gd name="connsiteY65" fmla="*/ 826381 h 1209126"/>
                <a:gd name="connsiteX66" fmla="*/ 293367 w 695920"/>
                <a:gd name="connsiteY66" fmla="*/ 798759 h 1209126"/>
                <a:gd name="connsiteX67" fmla="*/ 266697 w 695920"/>
                <a:gd name="connsiteY67" fmla="*/ 824477 h 1209126"/>
                <a:gd name="connsiteX68" fmla="*/ 248599 w 695920"/>
                <a:gd name="connsiteY68" fmla="*/ 913059 h 1209126"/>
                <a:gd name="connsiteX69" fmla="*/ 257172 w 695920"/>
                <a:gd name="connsiteY69" fmla="*/ 1080699 h 1209126"/>
                <a:gd name="connsiteX70" fmla="*/ 257172 w 695920"/>
                <a:gd name="connsiteY70" fmla="*/ 1144517 h 1209126"/>
                <a:gd name="connsiteX71" fmla="*/ 211452 w 695920"/>
                <a:gd name="connsiteY71" fmla="*/ 1190237 h 1209126"/>
                <a:gd name="connsiteX72" fmla="*/ 159064 w 695920"/>
                <a:gd name="connsiteY72" fmla="*/ 1157852 h 1209126"/>
                <a:gd name="connsiteX73" fmla="*/ 136204 w 695920"/>
                <a:gd name="connsiteY73" fmla="*/ 908297 h 1209126"/>
                <a:gd name="connsiteX74" fmla="*/ 157159 w 695920"/>
                <a:gd name="connsiteY74" fmla="*/ 618737 h 1209126"/>
                <a:gd name="connsiteX75" fmla="*/ 130489 w 695920"/>
                <a:gd name="connsiteY75" fmla="*/ 430142 h 1209126"/>
                <a:gd name="connsiteX76" fmla="*/ 46669 w 695920"/>
                <a:gd name="connsiteY76" fmla="*/ 295839 h 1209126"/>
                <a:gd name="connsiteX77" fmla="*/ 19999 w 695920"/>
                <a:gd name="connsiteY77" fmla="*/ 184397 h 12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5920" h="1209126">
                  <a:moveTo>
                    <a:pt x="23809" y="291077"/>
                  </a:moveTo>
                  <a:cubicBezTo>
                    <a:pt x="58099" y="354894"/>
                    <a:pt x="95247" y="391089"/>
                    <a:pt x="110487" y="426332"/>
                  </a:cubicBezTo>
                  <a:cubicBezTo>
                    <a:pt x="145729" y="522534"/>
                    <a:pt x="137157" y="630167"/>
                    <a:pt x="135252" y="731131"/>
                  </a:cubicBezTo>
                  <a:cubicBezTo>
                    <a:pt x="133347" y="802569"/>
                    <a:pt x="116202" y="903534"/>
                    <a:pt x="115249" y="975924"/>
                  </a:cubicBezTo>
                  <a:cubicBezTo>
                    <a:pt x="114297" y="1031169"/>
                    <a:pt x="120964" y="1085462"/>
                    <a:pt x="133347" y="1138802"/>
                  </a:cubicBezTo>
                  <a:cubicBezTo>
                    <a:pt x="146682" y="1193094"/>
                    <a:pt x="180019" y="1228337"/>
                    <a:pt x="245742" y="1197857"/>
                  </a:cubicBezTo>
                  <a:cubicBezTo>
                    <a:pt x="272412" y="1187379"/>
                    <a:pt x="298129" y="1199762"/>
                    <a:pt x="323847" y="1203572"/>
                  </a:cubicBezTo>
                  <a:cubicBezTo>
                    <a:pt x="343849" y="1206429"/>
                    <a:pt x="362899" y="1215954"/>
                    <a:pt x="381949" y="1198809"/>
                  </a:cubicBezTo>
                  <a:cubicBezTo>
                    <a:pt x="351469" y="1189284"/>
                    <a:pt x="318132" y="1195952"/>
                    <a:pt x="287652" y="1185474"/>
                  </a:cubicBezTo>
                  <a:cubicBezTo>
                    <a:pt x="280032" y="1182617"/>
                    <a:pt x="270507" y="1186427"/>
                    <a:pt x="273364" y="1170234"/>
                  </a:cubicBezTo>
                  <a:cubicBezTo>
                    <a:pt x="285747" y="1102607"/>
                    <a:pt x="271459" y="1034027"/>
                    <a:pt x="268602" y="966399"/>
                  </a:cubicBezTo>
                  <a:cubicBezTo>
                    <a:pt x="267649" y="924489"/>
                    <a:pt x="269554" y="883531"/>
                    <a:pt x="281937" y="843527"/>
                  </a:cubicBezTo>
                  <a:cubicBezTo>
                    <a:pt x="283842" y="835906"/>
                    <a:pt x="283842" y="828287"/>
                    <a:pt x="293367" y="828287"/>
                  </a:cubicBezTo>
                  <a:cubicBezTo>
                    <a:pt x="302892" y="828287"/>
                    <a:pt x="306702" y="841622"/>
                    <a:pt x="308607" y="851147"/>
                  </a:cubicBezTo>
                  <a:cubicBezTo>
                    <a:pt x="311464" y="864481"/>
                    <a:pt x="331467" y="942587"/>
                    <a:pt x="333372" y="955922"/>
                  </a:cubicBezTo>
                  <a:cubicBezTo>
                    <a:pt x="340039" y="994974"/>
                    <a:pt x="409572" y="1067364"/>
                    <a:pt x="492439" y="1133087"/>
                  </a:cubicBezTo>
                  <a:cubicBezTo>
                    <a:pt x="512442" y="1149279"/>
                    <a:pt x="545779" y="1154994"/>
                    <a:pt x="569592" y="1135944"/>
                  </a:cubicBezTo>
                  <a:cubicBezTo>
                    <a:pt x="593404" y="1116894"/>
                    <a:pt x="600072" y="1094034"/>
                    <a:pt x="594357" y="1061649"/>
                  </a:cubicBezTo>
                  <a:cubicBezTo>
                    <a:pt x="589594" y="1036884"/>
                    <a:pt x="518157" y="943539"/>
                    <a:pt x="497202" y="915917"/>
                  </a:cubicBezTo>
                  <a:cubicBezTo>
                    <a:pt x="451482" y="854956"/>
                    <a:pt x="456244" y="780662"/>
                    <a:pt x="446719" y="711129"/>
                  </a:cubicBezTo>
                  <a:cubicBezTo>
                    <a:pt x="441957" y="680649"/>
                    <a:pt x="443862" y="648264"/>
                    <a:pt x="441004" y="617784"/>
                  </a:cubicBezTo>
                  <a:cubicBezTo>
                    <a:pt x="439099" y="600639"/>
                    <a:pt x="444814" y="589209"/>
                    <a:pt x="461007" y="584447"/>
                  </a:cubicBezTo>
                  <a:cubicBezTo>
                    <a:pt x="478152" y="579684"/>
                    <a:pt x="492439" y="586352"/>
                    <a:pt x="499107" y="602544"/>
                  </a:cubicBezTo>
                  <a:cubicBezTo>
                    <a:pt x="512442" y="633024"/>
                    <a:pt x="524824" y="664456"/>
                    <a:pt x="537207" y="695889"/>
                  </a:cubicBezTo>
                  <a:cubicBezTo>
                    <a:pt x="544827" y="715892"/>
                    <a:pt x="553399" y="741609"/>
                    <a:pt x="567687" y="757802"/>
                  </a:cubicBezTo>
                  <a:cubicBezTo>
                    <a:pt x="597215" y="791139"/>
                    <a:pt x="632457" y="796854"/>
                    <a:pt x="669604" y="773042"/>
                  </a:cubicBezTo>
                  <a:cubicBezTo>
                    <a:pt x="689607" y="760659"/>
                    <a:pt x="700084" y="735894"/>
                    <a:pt x="694369" y="713987"/>
                  </a:cubicBezTo>
                  <a:cubicBezTo>
                    <a:pt x="671509" y="631119"/>
                    <a:pt x="632457" y="555872"/>
                    <a:pt x="589594" y="482529"/>
                  </a:cubicBezTo>
                  <a:cubicBezTo>
                    <a:pt x="567687" y="444429"/>
                    <a:pt x="521014" y="430142"/>
                    <a:pt x="481962" y="411092"/>
                  </a:cubicBezTo>
                  <a:cubicBezTo>
                    <a:pt x="449577" y="394899"/>
                    <a:pt x="423859" y="374897"/>
                    <a:pt x="390522" y="354894"/>
                  </a:cubicBezTo>
                  <a:cubicBezTo>
                    <a:pt x="481009" y="345369"/>
                    <a:pt x="544827" y="252977"/>
                    <a:pt x="495297" y="148202"/>
                  </a:cubicBezTo>
                  <a:cubicBezTo>
                    <a:pt x="468627" y="92957"/>
                    <a:pt x="383854" y="64382"/>
                    <a:pt x="326704" y="79622"/>
                  </a:cubicBezTo>
                  <a:cubicBezTo>
                    <a:pt x="252409" y="99624"/>
                    <a:pt x="203832" y="168204"/>
                    <a:pt x="221929" y="256787"/>
                  </a:cubicBezTo>
                  <a:cubicBezTo>
                    <a:pt x="189544" y="236784"/>
                    <a:pt x="167637" y="222497"/>
                    <a:pt x="145729" y="194874"/>
                  </a:cubicBezTo>
                  <a:cubicBezTo>
                    <a:pt x="138109" y="185349"/>
                    <a:pt x="157159" y="97719"/>
                    <a:pt x="159064" y="70097"/>
                  </a:cubicBezTo>
                  <a:cubicBezTo>
                    <a:pt x="160969" y="31997"/>
                    <a:pt x="134299" y="4374"/>
                    <a:pt x="99057" y="564"/>
                  </a:cubicBezTo>
                  <a:cubicBezTo>
                    <a:pt x="66672" y="-3246"/>
                    <a:pt x="38097" y="11994"/>
                    <a:pt x="28572" y="53904"/>
                  </a:cubicBezTo>
                  <a:cubicBezTo>
                    <a:pt x="24762" y="70097"/>
                    <a:pt x="10474" y="164394"/>
                    <a:pt x="2854" y="191064"/>
                  </a:cubicBezTo>
                  <a:cubicBezTo>
                    <a:pt x="-6671" y="221544"/>
                    <a:pt x="9522" y="264407"/>
                    <a:pt x="23809" y="291077"/>
                  </a:cubicBezTo>
                  <a:close/>
                  <a:moveTo>
                    <a:pt x="359089" y="337749"/>
                  </a:moveTo>
                  <a:cubicBezTo>
                    <a:pt x="297177" y="339654"/>
                    <a:pt x="237169" y="285362"/>
                    <a:pt x="235264" y="220592"/>
                  </a:cubicBezTo>
                  <a:cubicBezTo>
                    <a:pt x="234312" y="162489"/>
                    <a:pt x="292414" y="95814"/>
                    <a:pt x="357184" y="94862"/>
                  </a:cubicBezTo>
                  <a:cubicBezTo>
                    <a:pt x="414334" y="93909"/>
                    <a:pt x="486724" y="125342"/>
                    <a:pt x="489582" y="208209"/>
                  </a:cubicBezTo>
                  <a:cubicBezTo>
                    <a:pt x="489582" y="297744"/>
                    <a:pt x="421002" y="335844"/>
                    <a:pt x="359089" y="337749"/>
                  </a:cubicBezTo>
                  <a:close/>
                  <a:moveTo>
                    <a:pt x="19999" y="184397"/>
                  </a:moveTo>
                  <a:cubicBezTo>
                    <a:pt x="29524" y="140582"/>
                    <a:pt x="34287" y="103434"/>
                    <a:pt x="42859" y="59619"/>
                  </a:cubicBezTo>
                  <a:cubicBezTo>
                    <a:pt x="46669" y="37712"/>
                    <a:pt x="64767" y="13899"/>
                    <a:pt x="91437" y="17709"/>
                  </a:cubicBezTo>
                  <a:cubicBezTo>
                    <a:pt x="116202" y="21519"/>
                    <a:pt x="135252" y="29139"/>
                    <a:pt x="136204" y="55809"/>
                  </a:cubicBezTo>
                  <a:cubicBezTo>
                    <a:pt x="136204" y="71049"/>
                    <a:pt x="131442" y="132009"/>
                    <a:pt x="126679" y="146297"/>
                  </a:cubicBezTo>
                  <a:cubicBezTo>
                    <a:pt x="117154" y="215829"/>
                    <a:pt x="153349" y="232022"/>
                    <a:pt x="205737" y="267264"/>
                  </a:cubicBezTo>
                  <a:cubicBezTo>
                    <a:pt x="245742" y="294887"/>
                    <a:pt x="259077" y="359657"/>
                    <a:pt x="372424" y="364419"/>
                  </a:cubicBezTo>
                  <a:cubicBezTo>
                    <a:pt x="372424" y="364419"/>
                    <a:pt x="450529" y="417759"/>
                    <a:pt x="526729" y="453954"/>
                  </a:cubicBezTo>
                  <a:cubicBezTo>
                    <a:pt x="544827" y="462527"/>
                    <a:pt x="561972" y="474909"/>
                    <a:pt x="572449" y="492054"/>
                  </a:cubicBezTo>
                  <a:cubicBezTo>
                    <a:pt x="612454" y="556824"/>
                    <a:pt x="646744" y="624452"/>
                    <a:pt x="667699" y="697794"/>
                  </a:cubicBezTo>
                  <a:cubicBezTo>
                    <a:pt x="679129" y="737799"/>
                    <a:pt x="652459" y="766374"/>
                    <a:pt x="611502" y="759706"/>
                  </a:cubicBezTo>
                  <a:cubicBezTo>
                    <a:pt x="590547" y="755897"/>
                    <a:pt x="575307" y="743514"/>
                    <a:pt x="566734" y="723512"/>
                  </a:cubicBezTo>
                  <a:cubicBezTo>
                    <a:pt x="548637" y="678744"/>
                    <a:pt x="530540" y="634929"/>
                    <a:pt x="512442" y="590162"/>
                  </a:cubicBezTo>
                  <a:cubicBezTo>
                    <a:pt x="501964" y="563492"/>
                    <a:pt x="477199" y="557777"/>
                    <a:pt x="454339" y="561587"/>
                  </a:cubicBezTo>
                  <a:cubicBezTo>
                    <a:pt x="430527" y="564444"/>
                    <a:pt x="420049" y="584447"/>
                    <a:pt x="421954" y="608259"/>
                  </a:cubicBezTo>
                  <a:cubicBezTo>
                    <a:pt x="423859" y="642549"/>
                    <a:pt x="420049" y="677792"/>
                    <a:pt x="425764" y="712081"/>
                  </a:cubicBezTo>
                  <a:cubicBezTo>
                    <a:pt x="438147" y="788281"/>
                    <a:pt x="428622" y="862577"/>
                    <a:pt x="479104" y="928299"/>
                  </a:cubicBezTo>
                  <a:cubicBezTo>
                    <a:pt x="497202" y="951159"/>
                    <a:pt x="569592" y="1044504"/>
                    <a:pt x="573402" y="1067364"/>
                  </a:cubicBezTo>
                  <a:cubicBezTo>
                    <a:pt x="577212" y="1091177"/>
                    <a:pt x="570544" y="1100702"/>
                    <a:pt x="553399" y="1115942"/>
                  </a:cubicBezTo>
                  <a:cubicBezTo>
                    <a:pt x="537207" y="1130229"/>
                    <a:pt x="515299" y="1120704"/>
                    <a:pt x="501012" y="1111179"/>
                  </a:cubicBezTo>
                  <a:cubicBezTo>
                    <a:pt x="418144" y="1055934"/>
                    <a:pt x="361947" y="984497"/>
                    <a:pt x="345754" y="934967"/>
                  </a:cubicBezTo>
                  <a:cubicBezTo>
                    <a:pt x="341944" y="913059"/>
                    <a:pt x="323847" y="848289"/>
                    <a:pt x="319084" y="826381"/>
                  </a:cubicBezTo>
                  <a:cubicBezTo>
                    <a:pt x="316227" y="813047"/>
                    <a:pt x="308607" y="799712"/>
                    <a:pt x="293367" y="798759"/>
                  </a:cubicBezTo>
                  <a:cubicBezTo>
                    <a:pt x="277174" y="797806"/>
                    <a:pt x="271459" y="811142"/>
                    <a:pt x="266697" y="824477"/>
                  </a:cubicBezTo>
                  <a:cubicBezTo>
                    <a:pt x="257172" y="853052"/>
                    <a:pt x="250504" y="882579"/>
                    <a:pt x="248599" y="913059"/>
                  </a:cubicBezTo>
                  <a:cubicBezTo>
                    <a:pt x="244789" y="969256"/>
                    <a:pt x="257172" y="1024502"/>
                    <a:pt x="257172" y="1080699"/>
                  </a:cubicBezTo>
                  <a:cubicBezTo>
                    <a:pt x="257172" y="1101654"/>
                    <a:pt x="258124" y="1123562"/>
                    <a:pt x="257172" y="1144517"/>
                  </a:cubicBezTo>
                  <a:cubicBezTo>
                    <a:pt x="255267" y="1173092"/>
                    <a:pt x="234312" y="1186427"/>
                    <a:pt x="211452" y="1190237"/>
                  </a:cubicBezTo>
                  <a:cubicBezTo>
                    <a:pt x="188592" y="1194047"/>
                    <a:pt x="167637" y="1183569"/>
                    <a:pt x="159064" y="1157852"/>
                  </a:cubicBezTo>
                  <a:cubicBezTo>
                    <a:pt x="138109" y="1091177"/>
                    <a:pt x="127632" y="978781"/>
                    <a:pt x="136204" y="908297"/>
                  </a:cubicBezTo>
                  <a:cubicBezTo>
                    <a:pt x="150492" y="797806"/>
                    <a:pt x="160017" y="677792"/>
                    <a:pt x="157159" y="618737"/>
                  </a:cubicBezTo>
                  <a:cubicBezTo>
                    <a:pt x="152397" y="568254"/>
                    <a:pt x="151444" y="479672"/>
                    <a:pt x="130489" y="430142"/>
                  </a:cubicBezTo>
                  <a:cubicBezTo>
                    <a:pt x="104772" y="369182"/>
                    <a:pt x="78102" y="353942"/>
                    <a:pt x="46669" y="295839"/>
                  </a:cubicBezTo>
                  <a:cubicBezTo>
                    <a:pt x="30477" y="262502"/>
                    <a:pt x="11427" y="223449"/>
                    <a:pt x="19999" y="184397"/>
                  </a:cubicBezTo>
                  <a:close/>
                </a:path>
              </a:pathLst>
            </a:custGeom>
            <a:solidFill>
              <a:srgbClr val="000000"/>
            </a:solidFill>
            <a:ln w="9525"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BA226BD3-47E8-F758-6780-22E96876EA8D}"/>
                </a:ext>
              </a:extLst>
            </p:cNvPr>
            <p:cNvSpPr/>
            <p:nvPr/>
          </p:nvSpPr>
          <p:spPr>
            <a:xfrm>
              <a:off x="9088755" y="2951797"/>
              <a:ext cx="84493" cy="115252"/>
            </a:xfrm>
            <a:custGeom>
              <a:avLst/>
              <a:gdLst>
                <a:gd name="connsiteX0" fmla="*/ 60960 w 84493"/>
                <a:gd name="connsiteY0" fmla="*/ 70485 h 115252"/>
                <a:gd name="connsiteX1" fmla="*/ 68580 w 84493"/>
                <a:gd name="connsiteY1" fmla="*/ 0 h 115252"/>
                <a:gd name="connsiteX2" fmla="*/ 0 w 84493"/>
                <a:gd name="connsiteY2" fmla="*/ 115253 h 115252"/>
                <a:gd name="connsiteX3" fmla="*/ 60960 w 84493"/>
                <a:gd name="connsiteY3" fmla="*/ 70485 h 115252"/>
              </a:gdLst>
              <a:ahLst/>
              <a:cxnLst>
                <a:cxn ang="0">
                  <a:pos x="connsiteX0" y="connsiteY0"/>
                </a:cxn>
                <a:cxn ang="0">
                  <a:pos x="connsiteX1" y="connsiteY1"/>
                </a:cxn>
                <a:cxn ang="0">
                  <a:pos x="connsiteX2" y="connsiteY2"/>
                </a:cxn>
                <a:cxn ang="0">
                  <a:pos x="connsiteX3" y="connsiteY3"/>
                </a:cxn>
              </a:cxnLst>
              <a:rect l="l" t="t" r="r" b="b"/>
              <a:pathLst>
                <a:path w="84493" h="115252">
                  <a:moveTo>
                    <a:pt x="60960" y="70485"/>
                  </a:moveTo>
                  <a:cubicBezTo>
                    <a:pt x="72390" y="49530"/>
                    <a:pt x="57150" y="23813"/>
                    <a:pt x="68580" y="0"/>
                  </a:cubicBezTo>
                  <a:cubicBezTo>
                    <a:pt x="104775" y="57150"/>
                    <a:pt x="78105" y="105728"/>
                    <a:pt x="0" y="115253"/>
                  </a:cubicBezTo>
                  <a:cubicBezTo>
                    <a:pt x="29527" y="103822"/>
                    <a:pt x="49530" y="91440"/>
                    <a:pt x="60960" y="70485"/>
                  </a:cubicBezTo>
                  <a:close/>
                </a:path>
              </a:pathLst>
            </a:custGeom>
            <a:solidFill>
              <a:srgbClr val="000000"/>
            </a:solidFill>
            <a:ln w="9525"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0CC76E14-55C0-49FD-81AC-9A9D16C86766}"/>
                </a:ext>
              </a:extLst>
            </p:cNvPr>
            <p:cNvSpPr/>
            <p:nvPr/>
          </p:nvSpPr>
          <p:spPr>
            <a:xfrm>
              <a:off x="8370738" y="2481262"/>
              <a:ext cx="48409" cy="112395"/>
            </a:xfrm>
            <a:custGeom>
              <a:avLst/>
              <a:gdLst>
                <a:gd name="connsiteX0" fmla="*/ 8404 w 48409"/>
                <a:gd name="connsiteY0" fmla="*/ 0 h 112395"/>
                <a:gd name="connsiteX1" fmla="*/ 48410 w 48409"/>
                <a:gd name="connsiteY1" fmla="*/ 112395 h 112395"/>
                <a:gd name="connsiteX2" fmla="*/ 8404 w 48409"/>
                <a:gd name="connsiteY2" fmla="*/ 0 h 112395"/>
              </a:gdLst>
              <a:ahLst/>
              <a:cxnLst>
                <a:cxn ang="0">
                  <a:pos x="connsiteX0" y="connsiteY0"/>
                </a:cxn>
                <a:cxn ang="0">
                  <a:pos x="connsiteX1" y="connsiteY1"/>
                </a:cxn>
                <a:cxn ang="0">
                  <a:pos x="connsiteX2" y="connsiteY2"/>
                </a:cxn>
              </a:cxnLst>
              <a:rect l="l" t="t" r="r" b="b"/>
              <a:pathLst>
                <a:path w="48409" h="112395">
                  <a:moveTo>
                    <a:pt x="8404" y="0"/>
                  </a:moveTo>
                  <a:cubicBezTo>
                    <a:pt x="7452" y="42863"/>
                    <a:pt x="30312" y="77153"/>
                    <a:pt x="48410" y="112395"/>
                  </a:cubicBezTo>
                  <a:cubicBezTo>
                    <a:pt x="2689" y="70485"/>
                    <a:pt x="-10646" y="33338"/>
                    <a:pt x="8404" y="0"/>
                  </a:cubicBezTo>
                  <a:close/>
                </a:path>
              </a:pathLst>
            </a:custGeom>
            <a:solidFill>
              <a:srgbClr val="000000"/>
            </a:solidFill>
            <a:ln w="9525"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D1E8C67-373C-DD9F-4E33-8C78B8346755}"/>
                </a:ext>
              </a:extLst>
            </p:cNvPr>
            <p:cNvSpPr/>
            <p:nvPr/>
          </p:nvSpPr>
          <p:spPr>
            <a:xfrm>
              <a:off x="8468677" y="3452812"/>
              <a:ext cx="86677" cy="17966"/>
            </a:xfrm>
            <a:custGeom>
              <a:avLst/>
              <a:gdLst>
                <a:gd name="connsiteX0" fmla="*/ 72390 w 86677"/>
                <a:gd name="connsiteY0" fmla="*/ 0 h 17966"/>
                <a:gd name="connsiteX1" fmla="*/ 86678 w 86677"/>
                <a:gd name="connsiteY1" fmla="*/ 10478 h 17966"/>
                <a:gd name="connsiteX2" fmla="*/ 72390 w 86677"/>
                <a:gd name="connsiteY2" fmla="*/ 17145 h 17966"/>
                <a:gd name="connsiteX3" fmla="*/ 953 w 86677"/>
                <a:gd name="connsiteY3" fmla="*/ 6668 h 17966"/>
                <a:gd name="connsiteX4" fmla="*/ 0 w 86677"/>
                <a:gd name="connsiteY4" fmla="*/ 0 h 17966"/>
                <a:gd name="connsiteX5" fmla="*/ 72390 w 86677"/>
                <a:gd name="connsiteY5" fmla="*/ 0 h 1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7" h="17966">
                  <a:moveTo>
                    <a:pt x="72390" y="0"/>
                  </a:moveTo>
                  <a:cubicBezTo>
                    <a:pt x="79058" y="0"/>
                    <a:pt x="86678" y="1905"/>
                    <a:pt x="86678" y="10478"/>
                  </a:cubicBezTo>
                  <a:cubicBezTo>
                    <a:pt x="86678" y="20003"/>
                    <a:pt x="78105" y="18097"/>
                    <a:pt x="72390" y="17145"/>
                  </a:cubicBezTo>
                  <a:cubicBezTo>
                    <a:pt x="48578" y="13335"/>
                    <a:pt x="24765" y="10478"/>
                    <a:pt x="953" y="6668"/>
                  </a:cubicBezTo>
                  <a:cubicBezTo>
                    <a:pt x="953" y="4763"/>
                    <a:pt x="953" y="1905"/>
                    <a:pt x="0" y="0"/>
                  </a:cubicBezTo>
                  <a:cubicBezTo>
                    <a:pt x="23813" y="0"/>
                    <a:pt x="47625" y="0"/>
                    <a:pt x="72390" y="0"/>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4">
            <a:extLst>
              <a:ext uri="{FF2B5EF4-FFF2-40B4-BE49-F238E27FC236}">
                <a16:creationId xmlns:a16="http://schemas.microsoft.com/office/drawing/2014/main" id="{B0FE43F4-4805-EA63-EED2-C2D887C64313}"/>
              </a:ext>
            </a:extLst>
          </p:cNvPr>
          <p:cNvGrpSpPr/>
          <p:nvPr/>
        </p:nvGrpSpPr>
        <p:grpSpPr>
          <a:xfrm>
            <a:off x="9724137" y="3254595"/>
            <a:ext cx="1134222" cy="2066386"/>
            <a:chOff x="8124259" y="1236345"/>
            <a:chExt cx="860672" cy="1861250"/>
          </a:xfrm>
        </p:grpSpPr>
        <p:sp>
          <p:nvSpPr>
            <p:cNvPr id="15" name="Freeform 14">
              <a:extLst>
                <a:ext uri="{FF2B5EF4-FFF2-40B4-BE49-F238E27FC236}">
                  <a16:creationId xmlns:a16="http://schemas.microsoft.com/office/drawing/2014/main" id="{819D6CBA-E4B6-3F00-583A-0D89EA033B0D}"/>
                </a:ext>
              </a:extLst>
            </p:cNvPr>
            <p:cNvSpPr/>
            <p:nvPr/>
          </p:nvSpPr>
          <p:spPr>
            <a:xfrm>
              <a:off x="8402002" y="1842134"/>
              <a:ext cx="8572" cy="7620"/>
            </a:xfrm>
            <a:custGeom>
              <a:avLst/>
              <a:gdLst>
                <a:gd name="connsiteX0" fmla="*/ 8573 w 8572"/>
                <a:gd name="connsiteY0" fmla="*/ 7620 h 7620"/>
                <a:gd name="connsiteX1" fmla="*/ 0 w 8572"/>
                <a:gd name="connsiteY1" fmla="*/ 0 h 7620"/>
                <a:gd name="connsiteX2" fmla="*/ 8573 w 8572"/>
                <a:gd name="connsiteY2" fmla="*/ 7620 h 7620"/>
              </a:gdLst>
              <a:ahLst/>
              <a:cxnLst>
                <a:cxn ang="0">
                  <a:pos x="connsiteX0" y="connsiteY0"/>
                </a:cxn>
                <a:cxn ang="0">
                  <a:pos x="connsiteX1" y="connsiteY1"/>
                </a:cxn>
                <a:cxn ang="0">
                  <a:pos x="connsiteX2" y="connsiteY2"/>
                </a:cxn>
              </a:cxnLst>
              <a:rect l="l" t="t" r="r" b="b"/>
              <a:pathLst>
                <a:path w="8572" h="7620">
                  <a:moveTo>
                    <a:pt x="8573" y="7620"/>
                  </a:moveTo>
                  <a:cubicBezTo>
                    <a:pt x="5715" y="4763"/>
                    <a:pt x="2858" y="2858"/>
                    <a:pt x="0" y="0"/>
                  </a:cubicBezTo>
                  <a:cubicBezTo>
                    <a:pt x="2858" y="2858"/>
                    <a:pt x="5715" y="5715"/>
                    <a:pt x="8573" y="7620"/>
                  </a:cubicBezTo>
                  <a:close/>
                </a:path>
              </a:pathLst>
            </a:custGeom>
            <a:solidFill>
              <a:srgbClr val="FFFFFF"/>
            </a:solidFill>
            <a:ln w="9525"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DF5F80EA-3A8B-83D4-02B9-5151C8C92AD3}"/>
                </a:ext>
              </a:extLst>
            </p:cNvPr>
            <p:cNvSpPr/>
            <p:nvPr/>
          </p:nvSpPr>
          <p:spPr>
            <a:xfrm>
              <a:off x="8411527" y="1849754"/>
              <a:ext cx="30480" cy="20954"/>
            </a:xfrm>
            <a:custGeom>
              <a:avLst/>
              <a:gdLst>
                <a:gd name="connsiteX0" fmla="*/ 30480 w 30480"/>
                <a:gd name="connsiteY0" fmla="*/ 20955 h 20954"/>
                <a:gd name="connsiteX1" fmla="*/ 0 w 30480"/>
                <a:gd name="connsiteY1" fmla="*/ 0 h 20954"/>
                <a:gd name="connsiteX2" fmla="*/ 30480 w 30480"/>
                <a:gd name="connsiteY2" fmla="*/ 20955 h 20954"/>
              </a:gdLst>
              <a:ahLst/>
              <a:cxnLst>
                <a:cxn ang="0">
                  <a:pos x="connsiteX0" y="connsiteY0"/>
                </a:cxn>
                <a:cxn ang="0">
                  <a:pos x="connsiteX1" y="connsiteY1"/>
                </a:cxn>
                <a:cxn ang="0">
                  <a:pos x="connsiteX2" y="connsiteY2"/>
                </a:cxn>
              </a:cxnLst>
              <a:rect l="l" t="t" r="r" b="b"/>
              <a:pathLst>
                <a:path w="30480" h="20954">
                  <a:moveTo>
                    <a:pt x="30480" y="20955"/>
                  </a:moveTo>
                  <a:cubicBezTo>
                    <a:pt x="20003" y="14288"/>
                    <a:pt x="9525" y="7620"/>
                    <a:pt x="0" y="0"/>
                  </a:cubicBezTo>
                  <a:cubicBezTo>
                    <a:pt x="9525" y="8573"/>
                    <a:pt x="19050" y="15240"/>
                    <a:pt x="30480" y="20955"/>
                  </a:cubicBezTo>
                  <a:close/>
                </a:path>
              </a:pathLst>
            </a:custGeom>
            <a:solidFill>
              <a:srgbClr val="FFFFFF"/>
            </a:solidFill>
            <a:ln w="9525"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018B97CE-0E44-7CA4-0C27-92153A1CFD29}"/>
                </a:ext>
              </a:extLst>
            </p:cNvPr>
            <p:cNvSpPr/>
            <p:nvPr/>
          </p:nvSpPr>
          <p:spPr>
            <a:xfrm>
              <a:off x="8443912" y="1871662"/>
              <a:ext cx="8572" cy="4762"/>
            </a:xfrm>
            <a:custGeom>
              <a:avLst/>
              <a:gdLst>
                <a:gd name="connsiteX0" fmla="*/ 8573 w 8572"/>
                <a:gd name="connsiteY0" fmla="*/ 4763 h 4762"/>
                <a:gd name="connsiteX1" fmla="*/ 0 w 8572"/>
                <a:gd name="connsiteY1" fmla="*/ 0 h 4762"/>
                <a:gd name="connsiteX2" fmla="*/ 8573 w 8572"/>
                <a:gd name="connsiteY2" fmla="*/ 4763 h 4762"/>
              </a:gdLst>
              <a:ahLst/>
              <a:cxnLst>
                <a:cxn ang="0">
                  <a:pos x="connsiteX0" y="connsiteY0"/>
                </a:cxn>
                <a:cxn ang="0">
                  <a:pos x="connsiteX1" y="connsiteY1"/>
                </a:cxn>
                <a:cxn ang="0">
                  <a:pos x="connsiteX2" y="connsiteY2"/>
                </a:cxn>
              </a:cxnLst>
              <a:rect l="l" t="t" r="r" b="b"/>
              <a:pathLst>
                <a:path w="8572" h="4762">
                  <a:moveTo>
                    <a:pt x="8573" y="4763"/>
                  </a:moveTo>
                  <a:cubicBezTo>
                    <a:pt x="5715" y="2858"/>
                    <a:pt x="2857" y="1905"/>
                    <a:pt x="0" y="0"/>
                  </a:cubicBezTo>
                  <a:cubicBezTo>
                    <a:pt x="2857" y="1905"/>
                    <a:pt x="5715" y="3810"/>
                    <a:pt x="8573" y="4763"/>
                  </a:cubicBezTo>
                  <a:close/>
                </a:path>
              </a:pathLst>
            </a:custGeom>
            <a:solidFill>
              <a:srgbClr val="FFFFFF"/>
            </a:solidFill>
            <a:ln w="9525"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C6F763ED-621D-8266-595C-155A9D78A918}"/>
                </a:ext>
              </a:extLst>
            </p:cNvPr>
            <p:cNvSpPr/>
            <p:nvPr/>
          </p:nvSpPr>
          <p:spPr>
            <a:xfrm>
              <a:off x="8761094" y="1662112"/>
              <a:ext cx="952" cy="23812"/>
            </a:xfrm>
            <a:custGeom>
              <a:avLst/>
              <a:gdLst>
                <a:gd name="connsiteX0" fmla="*/ 0 w 952"/>
                <a:gd name="connsiteY0" fmla="*/ 0 h 23812"/>
                <a:gd name="connsiteX1" fmla="*/ 953 w 952"/>
                <a:gd name="connsiteY1" fmla="*/ 23813 h 23812"/>
                <a:gd name="connsiteX2" fmla="*/ 0 w 952"/>
                <a:gd name="connsiteY2" fmla="*/ 0 h 23812"/>
              </a:gdLst>
              <a:ahLst/>
              <a:cxnLst>
                <a:cxn ang="0">
                  <a:pos x="connsiteX0" y="connsiteY0"/>
                </a:cxn>
                <a:cxn ang="0">
                  <a:pos x="connsiteX1" y="connsiteY1"/>
                </a:cxn>
                <a:cxn ang="0">
                  <a:pos x="connsiteX2" y="connsiteY2"/>
                </a:cxn>
              </a:cxnLst>
              <a:rect l="l" t="t" r="r" b="b"/>
              <a:pathLst>
                <a:path w="952" h="23812">
                  <a:moveTo>
                    <a:pt x="0" y="0"/>
                  </a:moveTo>
                  <a:cubicBezTo>
                    <a:pt x="953" y="7620"/>
                    <a:pt x="953" y="15240"/>
                    <a:pt x="953" y="23813"/>
                  </a:cubicBezTo>
                  <a:cubicBezTo>
                    <a:pt x="953" y="15240"/>
                    <a:pt x="0" y="7620"/>
                    <a:pt x="0" y="0"/>
                  </a:cubicBezTo>
                  <a:close/>
                </a:path>
              </a:pathLst>
            </a:custGeom>
            <a:solidFill>
              <a:srgbClr val="FFFFFF"/>
            </a:solidFill>
            <a:ln w="9525"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223EBB82-F3FE-5932-1411-69CEC4B8B032}"/>
                </a:ext>
              </a:extLst>
            </p:cNvPr>
            <p:cNvSpPr/>
            <p:nvPr/>
          </p:nvSpPr>
          <p:spPr>
            <a:xfrm>
              <a:off x="8490585" y="1892617"/>
              <a:ext cx="8572" cy="2857"/>
            </a:xfrm>
            <a:custGeom>
              <a:avLst/>
              <a:gdLst>
                <a:gd name="connsiteX0" fmla="*/ 8572 w 8572"/>
                <a:gd name="connsiteY0" fmla="*/ 2858 h 2857"/>
                <a:gd name="connsiteX1" fmla="*/ 0 w 8572"/>
                <a:gd name="connsiteY1" fmla="*/ 0 h 2857"/>
                <a:gd name="connsiteX2" fmla="*/ 8572 w 8572"/>
                <a:gd name="connsiteY2" fmla="*/ 2858 h 2857"/>
              </a:gdLst>
              <a:ahLst/>
              <a:cxnLst>
                <a:cxn ang="0">
                  <a:pos x="connsiteX0" y="connsiteY0"/>
                </a:cxn>
                <a:cxn ang="0">
                  <a:pos x="connsiteX1" y="connsiteY1"/>
                </a:cxn>
                <a:cxn ang="0">
                  <a:pos x="connsiteX2" y="connsiteY2"/>
                </a:cxn>
              </a:cxnLst>
              <a:rect l="l" t="t" r="r" b="b"/>
              <a:pathLst>
                <a:path w="8572" h="2857">
                  <a:moveTo>
                    <a:pt x="8572" y="2858"/>
                  </a:moveTo>
                  <a:cubicBezTo>
                    <a:pt x="5715" y="1905"/>
                    <a:pt x="2857" y="953"/>
                    <a:pt x="0" y="0"/>
                  </a:cubicBezTo>
                  <a:cubicBezTo>
                    <a:pt x="2857" y="953"/>
                    <a:pt x="5715" y="1905"/>
                    <a:pt x="8572" y="2858"/>
                  </a:cubicBezTo>
                  <a:close/>
                </a:path>
              </a:pathLst>
            </a:custGeom>
            <a:solidFill>
              <a:srgbClr val="FFFFFF"/>
            </a:solidFill>
            <a:ln w="9525"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54793FD8-9184-8C83-25F2-FB818336DA55}"/>
                </a:ext>
              </a:extLst>
            </p:cNvPr>
            <p:cNvSpPr/>
            <p:nvPr/>
          </p:nvSpPr>
          <p:spPr>
            <a:xfrm>
              <a:off x="8454389" y="1878329"/>
              <a:ext cx="8572" cy="3810"/>
            </a:xfrm>
            <a:custGeom>
              <a:avLst/>
              <a:gdLst>
                <a:gd name="connsiteX0" fmla="*/ 8573 w 8572"/>
                <a:gd name="connsiteY0" fmla="*/ 3810 h 3810"/>
                <a:gd name="connsiteX1" fmla="*/ 0 w 8572"/>
                <a:gd name="connsiteY1" fmla="*/ 0 h 3810"/>
                <a:gd name="connsiteX2" fmla="*/ 8573 w 8572"/>
                <a:gd name="connsiteY2" fmla="*/ 3810 h 3810"/>
              </a:gdLst>
              <a:ahLst/>
              <a:cxnLst>
                <a:cxn ang="0">
                  <a:pos x="connsiteX0" y="connsiteY0"/>
                </a:cxn>
                <a:cxn ang="0">
                  <a:pos x="connsiteX1" y="connsiteY1"/>
                </a:cxn>
                <a:cxn ang="0">
                  <a:pos x="connsiteX2" y="connsiteY2"/>
                </a:cxn>
              </a:cxnLst>
              <a:rect l="l" t="t" r="r" b="b"/>
              <a:pathLst>
                <a:path w="8572" h="3810">
                  <a:moveTo>
                    <a:pt x="8573" y="3810"/>
                  </a:moveTo>
                  <a:cubicBezTo>
                    <a:pt x="5715" y="2858"/>
                    <a:pt x="2858" y="953"/>
                    <a:pt x="0" y="0"/>
                  </a:cubicBezTo>
                  <a:cubicBezTo>
                    <a:pt x="2858" y="953"/>
                    <a:pt x="5715" y="2858"/>
                    <a:pt x="8573" y="3810"/>
                  </a:cubicBezTo>
                  <a:close/>
                </a:path>
              </a:pathLst>
            </a:custGeom>
            <a:solidFill>
              <a:srgbClr val="FFFFFF"/>
            </a:solidFill>
            <a:ln w="9525"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56937EEC-08F9-813A-DD4F-7010466996A2}"/>
                </a:ext>
              </a:extLst>
            </p:cNvPr>
            <p:cNvSpPr/>
            <p:nvPr/>
          </p:nvSpPr>
          <p:spPr>
            <a:xfrm>
              <a:off x="8502967" y="1896427"/>
              <a:ext cx="7619" cy="1904"/>
            </a:xfrm>
            <a:custGeom>
              <a:avLst/>
              <a:gdLst>
                <a:gd name="connsiteX0" fmla="*/ 7620 w 7619"/>
                <a:gd name="connsiteY0" fmla="*/ 1905 h 1904"/>
                <a:gd name="connsiteX1" fmla="*/ 0 w 7619"/>
                <a:gd name="connsiteY1" fmla="*/ 0 h 1904"/>
                <a:gd name="connsiteX2" fmla="*/ 7620 w 7619"/>
                <a:gd name="connsiteY2" fmla="*/ 1905 h 1904"/>
              </a:gdLst>
              <a:ahLst/>
              <a:cxnLst>
                <a:cxn ang="0">
                  <a:pos x="connsiteX0" y="connsiteY0"/>
                </a:cxn>
                <a:cxn ang="0">
                  <a:pos x="connsiteX1" y="connsiteY1"/>
                </a:cxn>
                <a:cxn ang="0">
                  <a:pos x="connsiteX2" y="connsiteY2"/>
                </a:cxn>
              </a:cxnLst>
              <a:rect l="l" t="t" r="r" b="b"/>
              <a:pathLst>
                <a:path w="7619" h="1904">
                  <a:moveTo>
                    <a:pt x="7620" y="1905"/>
                  </a:moveTo>
                  <a:cubicBezTo>
                    <a:pt x="4763" y="952"/>
                    <a:pt x="2857" y="952"/>
                    <a:pt x="0" y="0"/>
                  </a:cubicBezTo>
                  <a:cubicBezTo>
                    <a:pt x="1905" y="952"/>
                    <a:pt x="4763" y="952"/>
                    <a:pt x="7620" y="1905"/>
                  </a:cubicBezTo>
                  <a:close/>
                </a:path>
              </a:pathLst>
            </a:custGeom>
            <a:solidFill>
              <a:srgbClr val="FFFFFF"/>
            </a:solidFill>
            <a:ln w="9525"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8648ADAB-FF78-EB56-D173-05D72A6C2F07}"/>
                </a:ext>
              </a:extLst>
            </p:cNvPr>
            <p:cNvSpPr/>
            <p:nvPr/>
          </p:nvSpPr>
          <p:spPr>
            <a:xfrm>
              <a:off x="8514397" y="1899284"/>
              <a:ext cx="7619" cy="1905"/>
            </a:xfrm>
            <a:custGeom>
              <a:avLst/>
              <a:gdLst>
                <a:gd name="connsiteX0" fmla="*/ 7620 w 7619"/>
                <a:gd name="connsiteY0" fmla="*/ 1905 h 1905"/>
                <a:gd name="connsiteX1" fmla="*/ 0 w 7619"/>
                <a:gd name="connsiteY1" fmla="*/ 0 h 1905"/>
                <a:gd name="connsiteX2" fmla="*/ 7620 w 7619"/>
                <a:gd name="connsiteY2" fmla="*/ 1905 h 1905"/>
              </a:gdLst>
              <a:ahLst/>
              <a:cxnLst>
                <a:cxn ang="0">
                  <a:pos x="connsiteX0" y="connsiteY0"/>
                </a:cxn>
                <a:cxn ang="0">
                  <a:pos x="connsiteX1" y="connsiteY1"/>
                </a:cxn>
                <a:cxn ang="0">
                  <a:pos x="connsiteX2" y="connsiteY2"/>
                </a:cxn>
              </a:cxnLst>
              <a:rect l="l" t="t" r="r" b="b"/>
              <a:pathLst>
                <a:path w="7619" h="1905">
                  <a:moveTo>
                    <a:pt x="7620" y="1905"/>
                  </a:moveTo>
                  <a:cubicBezTo>
                    <a:pt x="4763" y="1905"/>
                    <a:pt x="1905" y="953"/>
                    <a:pt x="0" y="0"/>
                  </a:cubicBezTo>
                  <a:cubicBezTo>
                    <a:pt x="2857" y="953"/>
                    <a:pt x="5715" y="953"/>
                    <a:pt x="7620" y="1905"/>
                  </a:cubicBezTo>
                  <a:close/>
                </a:path>
              </a:pathLst>
            </a:custGeom>
            <a:solidFill>
              <a:srgbClr val="FFFFFF"/>
            </a:solidFill>
            <a:ln w="9525"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440DF729-38C4-2AB7-3209-DCAF3E65D9D2}"/>
                </a:ext>
              </a:extLst>
            </p:cNvPr>
            <p:cNvSpPr/>
            <p:nvPr/>
          </p:nvSpPr>
          <p:spPr>
            <a:xfrm>
              <a:off x="8760142" y="1685925"/>
              <a:ext cx="952" cy="10477"/>
            </a:xfrm>
            <a:custGeom>
              <a:avLst/>
              <a:gdLst>
                <a:gd name="connsiteX0" fmla="*/ 952 w 952"/>
                <a:gd name="connsiteY0" fmla="*/ 0 h 10477"/>
                <a:gd name="connsiteX1" fmla="*/ 0 w 952"/>
                <a:gd name="connsiteY1" fmla="*/ 10478 h 10477"/>
                <a:gd name="connsiteX2" fmla="*/ 952 w 952"/>
                <a:gd name="connsiteY2" fmla="*/ 0 h 10477"/>
              </a:gdLst>
              <a:ahLst/>
              <a:cxnLst>
                <a:cxn ang="0">
                  <a:pos x="connsiteX0" y="connsiteY0"/>
                </a:cxn>
                <a:cxn ang="0">
                  <a:pos x="connsiteX1" y="connsiteY1"/>
                </a:cxn>
                <a:cxn ang="0">
                  <a:pos x="connsiteX2" y="connsiteY2"/>
                </a:cxn>
              </a:cxnLst>
              <a:rect l="l" t="t" r="r" b="b"/>
              <a:pathLst>
                <a:path w="952" h="10477">
                  <a:moveTo>
                    <a:pt x="952" y="0"/>
                  </a:moveTo>
                  <a:cubicBezTo>
                    <a:pt x="952" y="3810"/>
                    <a:pt x="952" y="7620"/>
                    <a:pt x="0" y="10478"/>
                  </a:cubicBezTo>
                  <a:cubicBezTo>
                    <a:pt x="952" y="7620"/>
                    <a:pt x="952" y="3810"/>
                    <a:pt x="952" y="0"/>
                  </a:cubicBezTo>
                  <a:close/>
                </a:path>
              </a:pathLst>
            </a:custGeom>
            <a:solidFill>
              <a:srgbClr val="FFFFFF"/>
            </a:solidFill>
            <a:ln w="9525"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44539A66-6C8C-87A4-1C62-7FA19A3D7EF5}"/>
                </a:ext>
              </a:extLst>
            </p:cNvPr>
            <p:cNvSpPr/>
            <p:nvPr/>
          </p:nvSpPr>
          <p:spPr>
            <a:xfrm>
              <a:off x="8465819" y="1883092"/>
              <a:ext cx="21907" cy="8572"/>
            </a:xfrm>
            <a:custGeom>
              <a:avLst/>
              <a:gdLst>
                <a:gd name="connsiteX0" fmla="*/ 21907 w 21907"/>
                <a:gd name="connsiteY0" fmla="*/ 8573 h 8572"/>
                <a:gd name="connsiteX1" fmla="*/ 0 w 21907"/>
                <a:gd name="connsiteY1" fmla="*/ 0 h 8572"/>
                <a:gd name="connsiteX2" fmla="*/ 21907 w 21907"/>
                <a:gd name="connsiteY2" fmla="*/ 8573 h 8572"/>
              </a:gdLst>
              <a:ahLst/>
              <a:cxnLst>
                <a:cxn ang="0">
                  <a:pos x="connsiteX0" y="connsiteY0"/>
                </a:cxn>
                <a:cxn ang="0">
                  <a:pos x="connsiteX1" y="connsiteY1"/>
                </a:cxn>
                <a:cxn ang="0">
                  <a:pos x="connsiteX2" y="connsiteY2"/>
                </a:cxn>
              </a:cxnLst>
              <a:rect l="l" t="t" r="r" b="b"/>
              <a:pathLst>
                <a:path w="21907" h="8572">
                  <a:moveTo>
                    <a:pt x="21907" y="8573"/>
                  </a:moveTo>
                  <a:cubicBezTo>
                    <a:pt x="14288" y="5715"/>
                    <a:pt x="6668" y="2858"/>
                    <a:pt x="0" y="0"/>
                  </a:cubicBezTo>
                  <a:cubicBezTo>
                    <a:pt x="6668" y="3810"/>
                    <a:pt x="14288" y="6667"/>
                    <a:pt x="21907" y="8573"/>
                  </a:cubicBezTo>
                  <a:close/>
                </a:path>
              </a:pathLst>
            </a:custGeom>
            <a:solidFill>
              <a:srgbClr val="FFFFFF"/>
            </a:solidFill>
            <a:ln w="9525"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B847A100-0024-FAEC-0F13-749E260F0A85}"/>
                </a:ext>
              </a:extLst>
            </p:cNvPr>
            <p:cNvSpPr/>
            <p:nvPr/>
          </p:nvSpPr>
          <p:spPr>
            <a:xfrm>
              <a:off x="8619172" y="1888807"/>
              <a:ext cx="18097" cy="6667"/>
            </a:xfrm>
            <a:custGeom>
              <a:avLst/>
              <a:gdLst>
                <a:gd name="connsiteX0" fmla="*/ 18097 w 18097"/>
                <a:gd name="connsiteY0" fmla="*/ 0 h 6667"/>
                <a:gd name="connsiteX1" fmla="*/ 0 w 18097"/>
                <a:gd name="connsiteY1" fmla="*/ 6667 h 6667"/>
                <a:gd name="connsiteX2" fmla="*/ 18097 w 18097"/>
                <a:gd name="connsiteY2" fmla="*/ 0 h 6667"/>
              </a:gdLst>
              <a:ahLst/>
              <a:cxnLst>
                <a:cxn ang="0">
                  <a:pos x="connsiteX0" y="connsiteY0"/>
                </a:cxn>
                <a:cxn ang="0">
                  <a:pos x="connsiteX1" y="connsiteY1"/>
                </a:cxn>
                <a:cxn ang="0">
                  <a:pos x="connsiteX2" y="connsiteY2"/>
                </a:cxn>
              </a:cxnLst>
              <a:rect l="l" t="t" r="r" b="b"/>
              <a:pathLst>
                <a:path w="18097" h="6667">
                  <a:moveTo>
                    <a:pt x="18097" y="0"/>
                  </a:moveTo>
                  <a:cubicBezTo>
                    <a:pt x="12382" y="2858"/>
                    <a:pt x="5715" y="4763"/>
                    <a:pt x="0" y="6667"/>
                  </a:cubicBezTo>
                  <a:cubicBezTo>
                    <a:pt x="5715" y="4763"/>
                    <a:pt x="11430" y="1905"/>
                    <a:pt x="18097" y="0"/>
                  </a:cubicBezTo>
                  <a:close/>
                </a:path>
              </a:pathLst>
            </a:custGeom>
            <a:solidFill>
              <a:srgbClr val="FFFFFF"/>
            </a:solidFill>
            <a:ln w="9525"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18533CD9-53FF-7A8D-8611-F94A1F1ADEDD}"/>
                </a:ext>
              </a:extLst>
            </p:cNvPr>
            <p:cNvSpPr/>
            <p:nvPr/>
          </p:nvSpPr>
          <p:spPr>
            <a:xfrm>
              <a:off x="8337371" y="1479771"/>
              <a:ext cx="422770" cy="354486"/>
            </a:xfrm>
            <a:custGeom>
              <a:avLst/>
              <a:gdLst>
                <a:gd name="connsiteX0" fmla="*/ 332283 w 422770"/>
                <a:gd name="connsiteY0" fmla="*/ 300451 h 354486"/>
                <a:gd name="connsiteX1" fmla="*/ 422771 w 422770"/>
                <a:gd name="connsiteY1" fmla="*/ 182341 h 354486"/>
                <a:gd name="connsiteX2" fmla="*/ 216078 w 422770"/>
                <a:gd name="connsiteY2" fmla="*/ 413 h 354486"/>
                <a:gd name="connsiteX3" fmla="*/ 2718 w 422770"/>
                <a:gd name="connsiteY3" fmla="*/ 204248 h 354486"/>
                <a:gd name="connsiteX4" fmla="*/ 30341 w 422770"/>
                <a:gd name="connsiteY4" fmla="*/ 325216 h 354486"/>
                <a:gd name="connsiteX5" fmla="*/ 97968 w 422770"/>
                <a:gd name="connsiteY5" fmla="*/ 349981 h 354486"/>
                <a:gd name="connsiteX6" fmla="*/ 332283 w 422770"/>
                <a:gd name="connsiteY6" fmla="*/ 300451 h 354486"/>
                <a:gd name="connsiteX7" fmla="*/ 43676 w 422770"/>
                <a:gd name="connsiteY7" fmla="*/ 267113 h 354486"/>
                <a:gd name="connsiteX8" fmla="*/ 170358 w 422770"/>
                <a:gd name="connsiteY8" fmla="*/ 18511 h 354486"/>
                <a:gd name="connsiteX9" fmla="*/ 90348 w 422770"/>
                <a:gd name="connsiteY9" fmla="*/ 102331 h 354486"/>
                <a:gd name="connsiteX10" fmla="*/ 43676 w 422770"/>
                <a:gd name="connsiteY10" fmla="*/ 267113 h 35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2770" h="354486">
                  <a:moveTo>
                    <a:pt x="332283" y="300451"/>
                  </a:moveTo>
                  <a:cubicBezTo>
                    <a:pt x="376098" y="270923"/>
                    <a:pt x="404673" y="229013"/>
                    <a:pt x="422771" y="182341"/>
                  </a:cubicBezTo>
                  <a:cubicBezTo>
                    <a:pt x="414198" y="77566"/>
                    <a:pt x="331330" y="9938"/>
                    <a:pt x="216078" y="413"/>
                  </a:cubicBezTo>
                  <a:cubicBezTo>
                    <a:pt x="136068" y="-6254"/>
                    <a:pt x="5576" y="68041"/>
                    <a:pt x="2718" y="204248"/>
                  </a:cubicBezTo>
                  <a:cubicBezTo>
                    <a:pt x="-5854" y="249016"/>
                    <a:pt x="6528" y="289973"/>
                    <a:pt x="30341" y="325216"/>
                  </a:cubicBezTo>
                  <a:cubicBezTo>
                    <a:pt x="50343" y="336646"/>
                    <a:pt x="73203" y="345218"/>
                    <a:pt x="97968" y="349981"/>
                  </a:cubicBezTo>
                  <a:cubicBezTo>
                    <a:pt x="182741" y="363316"/>
                    <a:pt x="263703" y="347123"/>
                    <a:pt x="332283" y="300451"/>
                  </a:cubicBezTo>
                  <a:close/>
                  <a:moveTo>
                    <a:pt x="43676" y="267113"/>
                  </a:moveTo>
                  <a:cubicBezTo>
                    <a:pt x="-11570" y="108998"/>
                    <a:pt x="132258" y="20416"/>
                    <a:pt x="170358" y="18511"/>
                  </a:cubicBezTo>
                  <a:cubicBezTo>
                    <a:pt x="189408" y="17558"/>
                    <a:pt x="121780" y="46133"/>
                    <a:pt x="90348" y="102331"/>
                  </a:cubicBezTo>
                  <a:cubicBezTo>
                    <a:pt x="51296" y="171863"/>
                    <a:pt x="44628" y="271876"/>
                    <a:pt x="43676" y="267113"/>
                  </a:cubicBezTo>
                  <a:close/>
                </a:path>
              </a:pathLst>
            </a:custGeom>
            <a:solidFill>
              <a:srgbClr val="FFC752"/>
            </a:solidFill>
            <a:ln w="9525"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217B9106-544E-07E4-BE79-6FDD292ED60F}"/>
                </a:ext>
              </a:extLst>
            </p:cNvPr>
            <p:cNvSpPr/>
            <p:nvPr/>
          </p:nvSpPr>
          <p:spPr>
            <a:xfrm>
              <a:off x="8368664" y="1804987"/>
              <a:ext cx="32385" cy="36195"/>
            </a:xfrm>
            <a:custGeom>
              <a:avLst/>
              <a:gdLst>
                <a:gd name="connsiteX0" fmla="*/ 0 w 32385"/>
                <a:gd name="connsiteY0" fmla="*/ 0 h 36195"/>
                <a:gd name="connsiteX1" fmla="*/ 32385 w 32385"/>
                <a:gd name="connsiteY1" fmla="*/ 36195 h 36195"/>
                <a:gd name="connsiteX2" fmla="*/ 0 w 32385"/>
                <a:gd name="connsiteY2" fmla="*/ 0 h 36195"/>
              </a:gdLst>
              <a:ahLst/>
              <a:cxnLst>
                <a:cxn ang="0">
                  <a:pos x="connsiteX0" y="connsiteY0"/>
                </a:cxn>
                <a:cxn ang="0">
                  <a:pos x="connsiteX1" y="connsiteY1"/>
                </a:cxn>
                <a:cxn ang="0">
                  <a:pos x="connsiteX2" y="connsiteY2"/>
                </a:cxn>
              </a:cxnLst>
              <a:rect l="l" t="t" r="r" b="b"/>
              <a:pathLst>
                <a:path w="32385" h="36195">
                  <a:moveTo>
                    <a:pt x="0" y="0"/>
                  </a:moveTo>
                  <a:cubicBezTo>
                    <a:pt x="9525" y="13335"/>
                    <a:pt x="20003" y="25717"/>
                    <a:pt x="32385" y="36195"/>
                  </a:cubicBezTo>
                  <a:cubicBezTo>
                    <a:pt x="20955" y="25717"/>
                    <a:pt x="9525" y="13335"/>
                    <a:pt x="0" y="0"/>
                  </a:cubicBezTo>
                  <a:close/>
                </a:path>
              </a:pathLst>
            </a:custGeom>
            <a:solidFill>
              <a:srgbClr val="FFFFFF"/>
            </a:solidFill>
            <a:ln w="9525"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617DE6EA-39D3-62E8-9112-F64D6699D667}"/>
                </a:ext>
              </a:extLst>
            </p:cNvPr>
            <p:cNvSpPr/>
            <p:nvPr/>
          </p:nvSpPr>
          <p:spPr>
            <a:xfrm>
              <a:off x="8525827" y="1901190"/>
              <a:ext cx="11430" cy="1904"/>
            </a:xfrm>
            <a:custGeom>
              <a:avLst/>
              <a:gdLst>
                <a:gd name="connsiteX0" fmla="*/ 0 w 11430"/>
                <a:gd name="connsiteY0" fmla="*/ 0 h 1904"/>
                <a:gd name="connsiteX1" fmla="*/ 11430 w 11430"/>
                <a:gd name="connsiteY1" fmla="*/ 1905 h 1904"/>
                <a:gd name="connsiteX2" fmla="*/ 11430 w 11430"/>
                <a:gd name="connsiteY2" fmla="*/ 1905 h 1904"/>
                <a:gd name="connsiteX3" fmla="*/ 0 w 11430"/>
                <a:gd name="connsiteY3" fmla="*/ 0 h 1904"/>
              </a:gdLst>
              <a:ahLst/>
              <a:cxnLst>
                <a:cxn ang="0">
                  <a:pos x="connsiteX0" y="connsiteY0"/>
                </a:cxn>
                <a:cxn ang="0">
                  <a:pos x="connsiteX1" y="connsiteY1"/>
                </a:cxn>
                <a:cxn ang="0">
                  <a:pos x="connsiteX2" y="connsiteY2"/>
                </a:cxn>
                <a:cxn ang="0">
                  <a:pos x="connsiteX3" y="connsiteY3"/>
                </a:cxn>
              </a:cxnLst>
              <a:rect l="l" t="t" r="r" b="b"/>
              <a:pathLst>
                <a:path w="11430" h="1904">
                  <a:moveTo>
                    <a:pt x="0" y="0"/>
                  </a:moveTo>
                  <a:cubicBezTo>
                    <a:pt x="3810" y="952"/>
                    <a:pt x="7620" y="952"/>
                    <a:pt x="11430" y="1905"/>
                  </a:cubicBezTo>
                  <a:lnTo>
                    <a:pt x="11430" y="1905"/>
                  </a:lnTo>
                  <a:cubicBezTo>
                    <a:pt x="7620" y="1905"/>
                    <a:pt x="3810" y="952"/>
                    <a:pt x="0" y="0"/>
                  </a:cubicBezTo>
                  <a:close/>
                </a:path>
              </a:pathLst>
            </a:custGeom>
            <a:solidFill>
              <a:srgbClr val="FFFFFF"/>
            </a:solidFill>
            <a:ln w="9525"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6F9486C8-0C9A-B8D1-94ED-00D43808C238}"/>
                </a:ext>
              </a:extLst>
            </p:cNvPr>
            <p:cNvSpPr/>
            <p:nvPr/>
          </p:nvSpPr>
          <p:spPr>
            <a:xfrm>
              <a:off x="8670607" y="1857375"/>
              <a:ext cx="15240" cy="12382"/>
            </a:xfrm>
            <a:custGeom>
              <a:avLst/>
              <a:gdLst>
                <a:gd name="connsiteX0" fmla="*/ 0 w 15240"/>
                <a:gd name="connsiteY0" fmla="*/ 12383 h 12382"/>
                <a:gd name="connsiteX1" fmla="*/ 15240 w 15240"/>
                <a:gd name="connsiteY1" fmla="*/ 0 h 12382"/>
                <a:gd name="connsiteX2" fmla="*/ 0 w 15240"/>
                <a:gd name="connsiteY2" fmla="*/ 12383 h 12382"/>
              </a:gdLst>
              <a:ahLst/>
              <a:cxnLst>
                <a:cxn ang="0">
                  <a:pos x="connsiteX0" y="connsiteY0"/>
                </a:cxn>
                <a:cxn ang="0">
                  <a:pos x="connsiteX1" y="connsiteY1"/>
                </a:cxn>
                <a:cxn ang="0">
                  <a:pos x="connsiteX2" y="connsiteY2"/>
                </a:cxn>
              </a:cxnLst>
              <a:rect l="l" t="t" r="r" b="b"/>
              <a:pathLst>
                <a:path w="15240" h="12382">
                  <a:moveTo>
                    <a:pt x="0" y="12383"/>
                  </a:moveTo>
                  <a:cubicBezTo>
                    <a:pt x="5715" y="8572"/>
                    <a:pt x="10478" y="4763"/>
                    <a:pt x="15240" y="0"/>
                  </a:cubicBezTo>
                  <a:cubicBezTo>
                    <a:pt x="10478" y="3810"/>
                    <a:pt x="5715" y="8572"/>
                    <a:pt x="0" y="12383"/>
                  </a:cubicBezTo>
                  <a:close/>
                </a:path>
              </a:pathLst>
            </a:custGeom>
            <a:solidFill>
              <a:srgbClr val="FFFFFF"/>
            </a:solidFill>
            <a:ln w="9525"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E045723E-D95B-1D72-C30D-666A67DE73FC}"/>
                </a:ext>
              </a:extLst>
            </p:cNvPr>
            <p:cNvSpPr/>
            <p:nvPr/>
          </p:nvSpPr>
          <p:spPr>
            <a:xfrm>
              <a:off x="8637269" y="1874520"/>
              <a:ext cx="25717" cy="13334"/>
            </a:xfrm>
            <a:custGeom>
              <a:avLst/>
              <a:gdLst>
                <a:gd name="connsiteX0" fmla="*/ 25718 w 25717"/>
                <a:gd name="connsiteY0" fmla="*/ 0 h 13334"/>
                <a:gd name="connsiteX1" fmla="*/ 0 w 25717"/>
                <a:gd name="connsiteY1" fmla="*/ 13335 h 13334"/>
                <a:gd name="connsiteX2" fmla="*/ 25718 w 25717"/>
                <a:gd name="connsiteY2" fmla="*/ 0 h 13334"/>
              </a:gdLst>
              <a:ahLst/>
              <a:cxnLst>
                <a:cxn ang="0">
                  <a:pos x="connsiteX0" y="connsiteY0"/>
                </a:cxn>
                <a:cxn ang="0">
                  <a:pos x="connsiteX1" y="connsiteY1"/>
                </a:cxn>
                <a:cxn ang="0">
                  <a:pos x="connsiteX2" y="connsiteY2"/>
                </a:cxn>
              </a:cxnLst>
              <a:rect l="l" t="t" r="r" b="b"/>
              <a:pathLst>
                <a:path w="25717" h="13334">
                  <a:moveTo>
                    <a:pt x="25718" y="0"/>
                  </a:moveTo>
                  <a:cubicBezTo>
                    <a:pt x="17145" y="5715"/>
                    <a:pt x="8573" y="9525"/>
                    <a:pt x="0" y="13335"/>
                  </a:cubicBezTo>
                  <a:cubicBezTo>
                    <a:pt x="8573" y="10477"/>
                    <a:pt x="17145" y="5715"/>
                    <a:pt x="25718" y="0"/>
                  </a:cubicBezTo>
                  <a:close/>
                </a:path>
              </a:pathLst>
            </a:custGeom>
            <a:solidFill>
              <a:srgbClr val="FFFFFF"/>
            </a:solidFill>
            <a:ln w="9525"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945278C9-1FEC-FFF7-8F2A-B8E7EB535382}"/>
                </a:ext>
              </a:extLst>
            </p:cNvPr>
            <p:cNvSpPr/>
            <p:nvPr/>
          </p:nvSpPr>
          <p:spPr>
            <a:xfrm>
              <a:off x="8760142" y="1698307"/>
              <a:ext cx="952" cy="12382"/>
            </a:xfrm>
            <a:custGeom>
              <a:avLst/>
              <a:gdLst>
                <a:gd name="connsiteX0" fmla="*/ 952 w 952"/>
                <a:gd name="connsiteY0" fmla="*/ 0 h 12382"/>
                <a:gd name="connsiteX1" fmla="*/ 0 w 952"/>
                <a:gd name="connsiteY1" fmla="*/ 12383 h 12382"/>
                <a:gd name="connsiteX2" fmla="*/ 952 w 952"/>
                <a:gd name="connsiteY2" fmla="*/ 0 h 12382"/>
              </a:gdLst>
              <a:ahLst/>
              <a:cxnLst>
                <a:cxn ang="0">
                  <a:pos x="connsiteX0" y="connsiteY0"/>
                </a:cxn>
                <a:cxn ang="0">
                  <a:pos x="connsiteX1" y="connsiteY1"/>
                </a:cxn>
                <a:cxn ang="0">
                  <a:pos x="connsiteX2" y="connsiteY2"/>
                </a:cxn>
              </a:cxnLst>
              <a:rect l="l" t="t" r="r" b="b"/>
              <a:pathLst>
                <a:path w="952" h="12382">
                  <a:moveTo>
                    <a:pt x="952" y="0"/>
                  </a:moveTo>
                  <a:cubicBezTo>
                    <a:pt x="952" y="3810"/>
                    <a:pt x="0" y="8572"/>
                    <a:pt x="0" y="12383"/>
                  </a:cubicBezTo>
                  <a:cubicBezTo>
                    <a:pt x="0" y="8572"/>
                    <a:pt x="0" y="3810"/>
                    <a:pt x="952" y="0"/>
                  </a:cubicBezTo>
                  <a:close/>
                </a:path>
              </a:pathLst>
            </a:custGeom>
            <a:solidFill>
              <a:srgbClr val="FFFFFF"/>
            </a:solidFill>
            <a:ln w="9525"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C89F02F0-C00F-0D20-8F86-B0AB809C0D3E}"/>
                </a:ext>
              </a:extLst>
            </p:cNvPr>
            <p:cNvSpPr/>
            <p:nvPr/>
          </p:nvSpPr>
          <p:spPr>
            <a:xfrm>
              <a:off x="8368664" y="1662112"/>
              <a:ext cx="392430" cy="242329"/>
            </a:xfrm>
            <a:custGeom>
              <a:avLst/>
              <a:gdLst>
                <a:gd name="connsiteX0" fmla="*/ 200025 w 392430"/>
                <a:gd name="connsiteY0" fmla="*/ 241935 h 242329"/>
                <a:gd name="connsiteX1" fmla="*/ 249555 w 392430"/>
                <a:gd name="connsiteY1" fmla="*/ 233363 h 242329"/>
                <a:gd name="connsiteX2" fmla="*/ 267653 w 392430"/>
                <a:gd name="connsiteY2" fmla="*/ 226695 h 242329"/>
                <a:gd name="connsiteX3" fmla="*/ 293370 w 392430"/>
                <a:gd name="connsiteY3" fmla="*/ 213360 h 242329"/>
                <a:gd name="connsiteX4" fmla="*/ 300990 w 392430"/>
                <a:gd name="connsiteY4" fmla="*/ 207645 h 242329"/>
                <a:gd name="connsiteX5" fmla="*/ 316230 w 392430"/>
                <a:gd name="connsiteY5" fmla="*/ 195263 h 242329"/>
                <a:gd name="connsiteX6" fmla="*/ 381000 w 392430"/>
                <a:gd name="connsiteY6" fmla="*/ 92392 h 242329"/>
                <a:gd name="connsiteX7" fmla="*/ 390525 w 392430"/>
                <a:gd name="connsiteY7" fmla="*/ 48578 h 242329"/>
                <a:gd name="connsiteX8" fmla="*/ 390525 w 392430"/>
                <a:gd name="connsiteY8" fmla="*/ 48578 h 242329"/>
                <a:gd name="connsiteX9" fmla="*/ 391478 w 392430"/>
                <a:gd name="connsiteY9" fmla="*/ 36195 h 242329"/>
                <a:gd name="connsiteX10" fmla="*/ 391478 w 392430"/>
                <a:gd name="connsiteY10" fmla="*/ 34290 h 242329"/>
                <a:gd name="connsiteX11" fmla="*/ 392430 w 392430"/>
                <a:gd name="connsiteY11" fmla="*/ 23813 h 242329"/>
                <a:gd name="connsiteX12" fmla="*/ 392430 w 392430"/>
                <a:gd name="connsiteY12" fmla="*/ 23813 h 242329"/>
                <a:gd name="connsiteX13" fmla="*/ 391478 w 392430"/>
                <a:gd name="connsiteY13" fmla="*/ 0 h 242329"/>
                <a:gd name="connsiteX14" fmla="*/ 391478 w 392430"/>
                <a:gd name="connsiteY14" fmla="*/ 0 h 242329"/>
                <a:gd name="connsiteX15" fmla="*/ 300990 w 392430"/>
                <a:gd name="connsiteY15" fmla="*/ 118110 h 242329"/>
                <a:gd name="connsiteX16" fmla="*/ 67628 w 392430"/>
                <a:gd name="connsiteY16" fmla="*/ 167640 h 242329"/>
                <a:gd name="connsiteX17" fmla="*/ 0 w 392430"/>
                <a:gd name="connsiteY17" fmla="*/ 142875 h 242329"/>
                <a:gd name="connsiteX18" fmla="*/ 0 w 392430"/>
                <a:gd name="connsiteY18" fmla="*/ 142875 h 242329"/>
                <a:gd name="connsiteX19" fmla="*/ 32385 w 392430"/>
                <a:gd name="connsiteY19" fmla="*/ 179070 h 242329"/>
                <a:gd name="connsiteX20" fmla="*/ 33338 w 392430"/>
                <a:gd name="connsiteY20" fmla="*/ 180022 h 242329"/>
                <a:gd name="connsiteX21" fmla="*/ 41910 w 392430"/>
                <a:gd name="connsiteY21" fmla="*/ 187642 h 242329"/>
                <a:gd name="connsiteX22" fmla="*/ 41910 w 392430"/>
                <a:gd name="connsiteY22" fmla="*/ 187642 h 242329"/>
                <a:gd name="connsiteX23" fmla="*/ 72390 w 392430"/>
                <a:gd name="connsiteY23" fmla="*/ 208597 h 242329"/>
                <a:gd name="connsiteX24" fmla="*/ 74295 w 392430"/>
                <a:gd name="connsiteY24" fmla="*/ 209550 h 242329"/>
                <a:gd name="connsiteX25" fmla="*/ 82868 w 392430"/>
                <a:gd name="connsiteY25" fmla="*/ 214313 h 242329"/>
                <a:gd name="connsiteX26" fmla="*/ 85725 w 392430"/>
                <a:gd name="connsiteY26" fmla="*/ 215265 h 242329"/>
                <a:gd name="connsiteX27" fmla="*/ 94298 w 392430"/>
                <a:gd name="connsiteY27" fmla="*/ 219075 h 242329"/>
                <a:gd name="connsiteX28" fmla="*/ 96203 w 392430"/>
                <a:gd name="connsiteY28" fmla="*/ 220028 h 242329"/>
                <a:gd name="connsiteX29" fmla="*/ 118110 w 392430"/>
                <a:gd name="connsiteY29" fmla="*/ 228600 h 242329"/>
                <a:gd name="connsiteX30" fmla="*/ 120968 w 392430"/>
                <a:gd name="connsiteY30" fmla="*/ 229553 h 242329"/>
                <a:gd name="connsiteX31" fmla="*/ 129540 w 392430"/>
                <a:gd name="connsiteY31" fmla="*/ 232410 h 242329"/>
                <a:gd name="connsiteX32" fmla="*/ 133350 w 392430"/>
                <a:gd name="connsiteY32" fmla="*/ 233363 h 242329"/>
                <a:gd name="connsiteX33" fmla="*/ 140970 w 392430"/>
                <a:gd name="connsiteY33" fmla="*/ 235267 h 242329"/>
                <a:gd name="connsiteX34" fmla="*/ 144780 w 392430"/>
                <a:gd name="connsiteY34" fmla="*/ 236220 h 242329"/>
                <a:gd name="connsiteX35" fmla="*/ 152400 w 392430"/>
                <a:gd name="connsiteY35" fmla="*/ 238125 h 242329"/>
                <a:gd name="connsiteX36" fmla="*/ 156210 w 392430"/>
                <a:gd name="connsiteY36" fmla="*/ 239078 h 242329"/>
                <a:gd name="connsiteX37" fmla="*/ 167640 w 392430"/>
                <a:gd name="connsiteY37" fmla="*/ 240983 h 242329"/>
                <a:gd name="connsiteX38" fmla="*/ 200025 w 392430"/>
                <a:gd name="connsiteY38" fmla="*/ 241935 h 2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30" h="242329">
                  <a:moveTo>
                    <a:pt x="200025" y="241935"/>
                  </a:moveTo>
                  <a:cubicBezTo>
                    <a:pt x="217170" y="240983"/>
                    <a:pt x="234315" y="238125"/>
                    <a:pt x="249555" y="233363"/>
                  </a:cubicBezTo>
                  <a:cubicBezTo>
                    <a:pt x="256223" y="231458"/>
                    <a:pt x="261938" y="228600"/>
                    <a:pt x="267653" y="226695"/>
                  </a:cubicBezTo>
                  <a:cubicBezTo>
                    <a:pt x="276225" y="222885"/>
                    <a:pt x="284798" y="218122"/>
                    <a:pt x="293370" y="213360"/>
                  </a:cubicBezTo>
                  <a:cubicBezTo>
                    <a:pt x="296228" y="211455"/>
                    <a:pt x="299085" y="209550"/>
                    <a:pt x="300990" y="207645"/>
                  </a:cubicBezTo>
                  <a:cubicBezTo>
                    <a:pt x="306705" y="203835"/>
                    <a:pt x="311468" y="200025"/>
                    <a:pt x="316230" y="195263"/>
                  </a:cubicBezTo>
                  <a:cubicBezTo>
                    <a:pt x="345758" y="169545"/>
                    <a:pt x="367665" y="134303"/>
                    <a:pt x="381000" y="92392"/>
                  </a:cubicBezTo>
                  <a:cubicBezTo>
                    <a:pt x="384810" y="78105"/>
                    <a:pt x="388620" y="63817"/>
                    <a:pt x="390525" y="48578"/>
                  </a:cubicBezTo>
                  <a:cubicBezTo>
                    <a:pt x="390525" y="48578"/>
                    <a:pt x="390525" y="48578"/>
                    <a:pt x="390525" y="48578"/>
                  </a:cubicBezTo>
                  <a:cubicBezTo>
                    <a:pt x="391478" y="44767"/>
                    <a:pt x="391478" y="40005"/>
                    <a:pt x="391478" y="36195"/>
                  </a:cubicBezTo>
                  <a:cubicBezTo>
                    <a:pt x="391478" y="35242"/>
                    <a:pt x="391478" y="35242"/>
                    <a:pt x="391478" y="34290"/>
                  </a:cubicBezTo>
                  <a:cubicBezTo>
                    <a:pt x="391478" y="30480"/>
                    <a:pt x="391478" y="26670"/>
                    <a:pt x="392430" y="23813"/>
                  </a:cubicBezTo>
                  <a:cubicBezTo>
                    <a:pt x="392430" y="23813"/>
                    <a:pt x="392430" y="23813"/>
                    <a:pt x="392430" y="23813"/>
                  </a:cubicBezTo>
                  <a:cubicBezTo>
                    <a:pt x="392430" y="16192"/>
                    <a:pt x="392430" y="7620"/>
                    <a:pt x="391478" y="0"/>
                  </a:cubicBezTo>
                  <a:cubicBezTo>
                    <a:pt x="391478" y="0"/>
                    <a:pt x="391478" y="0"/>
                    <a:pt x="391478" y="0"/>
                  </a:cubicBezTo>
                  <a:cubicBezTo>
                    <a:pt x="372428" y="46672"/>
                    <a:pt x="343853" y="88583"/>
                    <a:pt x="300990" y="118110"/>
                  </a:cubicBezTo>
                  <a:cubicBezTo>
                    <a:pt x="231458" y="164783"/>
                    <a:pt x="150495" y="180975"/>
                    <a:pt x="67628" y="167640"/>
                  </a:cubicBezTo>
                  <a:cubicBezTo>
                    <a:pt x="42863" y="163830"/>
                    <a:pt x="20003" y="155258"/>
                    <a:pt x="0" y="142875"/>
                  </a:cubicBezTo>
                  <a:cubicBezTo>
                    <a:pt x="0" y="142875"/>
                    <a:pt x="0" y="142875"/>
                    <a:pt x="0" y="142875"/>
                  </a:cubicBezTo>
                  <a:cubicBezTo>
                    <a:pt x="9525" y="156210"/>
                    <a:pt x="20003" y="168592"/>
                    <a:pt x="32385" y="179070"/>
                  </a:cubicBezTo>
                  <a:cubicBezTo>
                    <a:pt x="32385" y="179070"/>
                    <a:pt x="32385" y="179070"/>
                    <a:pt x="33338" y="180022"/>
                  </a:cubicBezTo>
                  <a:cubicBezTo>
                    <a:pt x="36195" y="182880"/>
                    <a:pt x="39053" y="184785"/>
                    <a:pt x="41910" y="187642"/>
                  </a:cubicBezTo>
                  <a:cubicBezTo>
                    <a:pt x="41910" y="187642"/>
                    <a:pt x="41910" y="187642"/>
                    <a:pt x="41910" y="187642"/>
                  </a:cubicBezTo>
                  <a:cubicBezTo>
                    <a:pt x="51435" y="195263"/>
                    <a:pt x="61913" y="201930"/>
                    <a:pt x="72390" y="208597"/>
                  </a:cubicBezTo>
                  <a:cubicBezTo>
                    <a:pt x="73343" y="208597"/>
                    <a:pt x="73343" y="209550"/>
                    <a:pt x="74295" y="209550"/>
                  </a:cubicBezTo>
                  <a:cubicBezTo>
                    <a:pt x="77153" y="211455"/>
                    <a:pt x="80010" y="212408"/>
                    <a:pt x="82868" y="214313"/>
                  </a:cubicBezTo>
                  <a:cubicBezTo>
                    <a:pt x="83820" y="214313"/>
                    <a:pt x="84773" y="215265"/>
                    <a:pt x="85725" y="215265"/>
                  </a:cubicBezTo>
                  <a:cubicBezTo>
                    <a:pt x="88583" y="217170"/>
                    <a:pt x="91440" y="218122"/>
                    <a:pt x="94298" y="219075"/>
                  </a:cubicBezTo>
                  <a:cubicBezTo>
                    <a:pt x="95250" y="219075"/>
                    <a:pt x="96203" y="220028"/>
                    <a:pt x="96203" y="220028"/>
                  </a:cubicBezTo>
                  <a:cubicBezTo>
                    <a:pt x="103823" y="222885"/>
                    <a:pt x="111443" y="225742"/>
                    <a:pt x="118110" y="228600"/>
                  </a:cubicBezTo>
                  <a:cubicBezTo>
                    <a:pt x="119063" y="228600"/>
                    <a:pt x="120015" y="229553"/>
                    <a:pt x="120968" y="229553"/>
                  </a:cubicBezTo>
                  <a:cubicBezTo>
                    <a:pt x="123825" y="230505"/>
                    <a:pt x="126683" y="231458"/>
                    <a:pt x="129540" y="232410"/>
                  </a:cubicBezTo>
                  <a:cubicBezTo>
                    <a:pt x="130493" y="232410"/>
                    <a:pt x="132398" y="233363"/>
                    <a:pt x="133350" y="233363"/>
                  </a:cubicBezTo>
                  <a:cubicBezTo>
                    <a:pt x="136208" y="234315"/>
                    <a:pt x="138113" y="234315"/>
                    <a:pt x="140970" y="235267"/>
                  </a:cubicBezTo>
                  <a:cubicBezTo>
                    <a:pt x="141923" y="235267"/>
                    <a:pt x="143828" y="236220"/>
                    <a:pt x="144780" y="236220"/>
                  </a:cubicBezTo>
                  <a:cubicBezTo>
                    <a:pt x="147638" y="237172"/>
                    <a:pt x="150495" y="237172"/>
                    <a:pt x="152400" y="238125"/>
                  </a:cubicBezTo>
                  <a:cubicBezTo>
                    <a:pt x="153353" y="238125"/>
                    <a:pt x="155258" y="238125"/>
                    <a:pt x="156210" y="239078"/>
                  </a:cubicBezTo>
                  <a:cubicBezTo>
                    <a:pt x="160020" y="240030"/>
                    <a:pt x="163830" y="240030"/>
                    <a:pt x="167640" y="240983"/>
                  </a:cubicBezTo>
                  <a:cubicBezTo>
                    <a:pt x="179070" y="241935"/>
                    <a:pt x="190500" y="242888"/>
                    <a:pt x="200025" y="241935"/>
                  </a:cubicBezTo>
                  <a:close/>
                </a:path>
              </a:pathLst>
            </a:custGeom>
            <a:solidFill>
              <a:srgbClr val="FFFFFF"/>
            </a:solidFill>
            <a:ln w="9525"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B17AFCD6-7701-7591-E2EC-0A0EA7FC96E5}"/>
                </a:ext>
              </a:extLst>
            </p:cNvPr>
            <p:cNvSpPr/>
            <p:nvPr/>
          </p:nvSpPr>
          <p:spPr>
            <a:xfrm>
              <a:off x="8368186" y="1499211"/>
              <a:ext cx="142869" cy="248789"/>
            </a:xfrm>
            <a:custGeom>
              <a:avLst/>
              <a:gdLst>
                <a:gd name="connsiteX0" fmla="*/ 139544 w 142869"/>
                <a:gd name="connsiteY0" fmla="*/ 23 h 248789"/>
                <a:gd name="connsiteX1" fmla="*/ 12861 w 142869"/>
                <a:gd name="connsiteY1" fmla="*/ 248626 h 248789"/>
                <a:gd name="connsiteX2" fmla="*/ 59534 w 142869"/>
                <a:gd name="connsiteY2" fmla="*/ 83843 h 248789"/>
                <a:gd name="connsiteX3" fmla="*/ 139544 w 142869"/>
                <a:gd name="connsiteY3" fmla="*/ 23 h 248789"/>
              </a:gdLst>
              <a:ahLst/>
              <a:cxnLst>
                <a:cxn ang="0">
                  <a:pos x="connsiteX0" y="connsiteY0"/>
                </a:cxn>
                <a:cxn ang="0">
                  <a:pos x="connsiteX1" y="connsiteY1"/>
                </a:cxn>
                <a:cxn ang="0">
                  <a:pos x="connsiteX2" y="connsiteY2"/>
                </a:cxn>
                <a:cxn ang="0">
                  <a:pos x="connsiteX3" y="connsiteY3"/>
                </a:cxn>
              </a:cxnLst>
              <a:rect l="l" t="t" r="r" b="b"/>
              <a:pathLst>
                <a:path w="142869" h="248789">
                  <a:moveTo>
                    <a:pt x="139544" y="23"/>
                  </a:moveTo>
                  <a:cubicBezTo>
                    <a:pt x="100491" y="976"/>
                    <a:pt x="-43336" y="89558"/>
                    <a:pt x="12861" y="248626"/>
                  </a:cubicBezTo>
                  <a:cubicBezTo>
                    <a:pt x="14766" y="253388"/>
                    <a:pt x="20481" y="153376"/>
                    <a:pt x="59534" y="83843"/>
                  </a:cubicBezTo>
                  <a:cubicBezTo>
                    <a:pt x="90966" y="27646"/>
                    <a:pt x="158594" y="-929"/>
                    <a:pt x="139544" y="23"/>
                  </a:cubicBezTo>
                  <a:close/>
                </a:path>
              </a:pathLst>
            </a:custGeom>
            <a:solidFill>
              <a:srgbClr val="FFFFFF"/>
            </a:solidFill>
            <a:ln w="9525"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AF0F609A-4469-6C18-9D77-FBB115BB9AFB}"/>
                </a:ext>
              </a:extLst>
            </p:cNvPr>
            <p:cNvSpPr/>
            <p:nvPr/>
          </p:nvSpPr>
          <p:spPr>
            <a:xfrm>
              <a:off x="8318146" y="1462480"/>
              <a:ext cx="462532" cy="1635115"/>
            </a:xfrm>
            <a:custGeom>
              <a:avLst/>
              <a:gdLst>
                <a:gd name="connsiteX0" fmla="*/ 229589 w 462532"/>
                <a:gd name="connsiteY0" fmla="*/ 462522 h 1635115"/>
                <a:gd name="connsiteX1" fmla="*/ 459141 w 462532"/>
                <a:gd name="connsiteY1" fmla="*/ 252972 h 1635115"/>
                <a:gd name="connsiteX2" fmla="*/ 271499 w 462532"/>
                <a:gd name="connsiteY2" fmla="*/ 2465 h 1635115"/>
                <a:gd name="connsiteX3" fmla="*/ 1941 w 462532"/>
                <a:gd name="connsiteY3" fmla="*/ 208205 h 1635115"/>
                <a:gd name="connsiteX4" fmla="*/ 211491 w 462532"/>
                <a:gd name="connsiteY4" fmla="*/ 461570 h 1635115"/>
                <a:gd name="connsiteX5" fmla="*/ 209586 w 462532"/>
                <a:gd name="connsiteY5" fmla="*/ 474905 h 1635115"/>
                <a:gd name="connsiteX6" fmla="*/ 207681 w 462532"/>
                <a:gd name="connsiteY6" fmla="*/ 490145 h 1635115"/>
                <a:gd name="connsiteX7" fmla="*/ 97191 w 462532"/>
                <a:gd name="connsiteY7" fmla="*/ 1616952 h 1635115"/>
                <a:gd name="connsiteX8" fmla="*/ 103859 w 462532"/>
                <a:gd name="connsiteY8" fmla="*/ 1635050 h 1635115"/>
                <a:gd name="connsiteX9" fmla="*/ 118146 w 462532"/>
                <a:gd name="connsiteY9" fmla="*/ 1616000 h 1635115"/>
                <a:gd name="connsiteX10" fmla="*/ 228636 w 462532"/>
                <a:gd name="connsiteY10" fmla="*/ 476810 h 1635115"/>
                <a:gd name="connsiteX11" fmla="*/ 229589 w 462532"/>
                <a:gd name="connsiteY11" fmla="*/ 462522 h 1635115"/>
                <a:gd name="connsiteX12" fmla="*/ 207681 w 462532"/>
                <a:gd name="connsiteY12" fmla="*/ 438710 h 1635115"/>
                <a:gd name="connsiteX13" fmla="*/ 203871 w 462532"/>
                <a:gd name="connsiteY13" fmla="*/ 437757 h 1635115"/>
                <a:gd name="connsiteX14" fmla="*/ 196251 w 462532"/>
                <a:gd name="connsiteY14" fmla="*/ 435852 h 1635115"/>
                <a:gd name="connsiteX15" fmla="*/ 192441 w 462532"/>
                <a:gd name="connsiteY15" fmla="*/ 434900 h 1635115"/>
                <a:gd name="connsiteX16" fmla="*/ 184821 w 462532"/>
                <a:gd name="connsiteY16" fmla="*/ 432995 h 1635115"/>
                <a:gd name="connsiteX17" fmla="*/ 181011 w 462532"/>
                <a:gd name="connsiteY17" fmla="*/ 432042 h 1635115"/>
                <a:gd name="connsiteX18" fmla="*/ 172439 w 462532"/>
                <a:gd name="connsiteY18" fmla="*/ 429185 h 1635115"/>
                <a:gd name="connsiteX19" fmla="*/ 169581 w 462532"/>
                <a:gd name="connsiteY19" fmla="*/ 428232 h 1635115"/>
                <a:gd name="connsiteX20" fmla="*/ 147674 w 462532"/>
                <a:gd name="connsiteY20" fmla="*/ 419660 h 1635115"/>
                <a:gd name="connsiteX21" fmla="*/ 145768 w 462532"/>
                <a:gd name="connsiteY21" fmla="*/ 418707 h 1635115"/>
                <a:gd name="connsiteX22" fmla="*/ 137196 w 462532"/>
                <a:gd name="connsiteY22" fmla="*/ 414897 h 1635115"/>
                <a:gd name="connsiteX23" fmla="*/ 134339 w 462532"/>
                <a:gd name="connsiteY23" fmla="*/ 413945 h 1635115"/>
                <a:gd name="connsiteX24" fmla="*/ 125766 w 462532"/>
                <a:gd name="connsiteY24" fmla="*/ 409182 h 1635115"/>
                <a:gd name="connsiteX25" fmla="*/ 123861 w 462532"/>
                <a:gd name="connsiteY25" fmla="*/ 408230 h 1635115"/>
                <a:gd name="connsiteX26" fmla="*/ 93381 w 462532"/>
                <a:gd name="connsiteY26" fmla="*/ 387275 h 1635115"/>
                <a:gd name="connsiteX27" fmla="*/ 93381 w 462532"/>
                <a:gd name="connsiteY27" fmla="*/ 387275 h 1635115"/>
                <a:gd name="connsiteX28" fmla="*/ 84809 w 462532"/>
                <a:gd name="connsiteY28" fmla="*/ 379655 h 1635115"/>
                <a:gd name="connsiteX29" fmla="*/ 83856 w 462532"/>
                <a:gd name="connsiteY29" fmla="*/ 378702 h 1635115"/>
                <a:gd name="connsiteX30" fmla="*/ 51471 w 462532"/>
                <a:gd name="connsiteY30" fmla="*/ 342507 h 1635115"/>
                <a:gd name="connsiteX31" fmla="*/ 51471 w 462532"/>
                <a:gd name="connsiteY31" fmla="*/ 342507 h 1635115"/>
                <a:gd name="connsiteX32" fmla="*/ 23849 w 462532"/>
                <a:gd name="connsiteY32" fmla="*/ 221540 h 1635115"/>
                <a:gd name="connsiteX33" fmla="*/ 237209 w 462532"/>
                <a:gd name="connsiteY33" fmla="*/ 17705 h 1635115"/>
                <a:gd name="connsiteX34" fmla="*/ 443901 w 462532"/>
                <a:gd name="connsiteY34" fmla="*/ 199632 h 1635115"/>
                <a:gd name="connsiteX35" fmla="*/ 443901 w 462532"/>
                <a:gd name="connsiteY35" fmla="*/ 199632 h 1635115"/>
                <a:gd name="connsiteX36" fmla="*/ 444854 w 462532"/>
                <a:gd name="connsiteY36" fmla="*/ 223445 h 1635115"/>
                <a:gd name="connsiteX37" fmla="*/ 444854 w 462532"/>
                <a:gd name="connsiteY37" fmla="*/ 223445 h 1635115"/>
                <a:gd name="connsiteX38" fmla="*/ 443901 w 462532"/>
                <a:gd name="connsiteY38" fmla="*/ 233922 h 1635115"/>
                <a:gd name="connsiteX39" fmla="*/ 443901 w 462532"/>
                <a:gd name="connsiteY39" fmla="*/ 235827 h 1635115"/>
                <a:gd name="connsiteX40" fmla="*/ 442949 w 462532"/>
                <a:gd name="connsiteY40" fmla="*/ 248210 h 1635115"/>
                <a:gd name="connsiteX41" fmla="*/ 442949 w 462532"/>
                <a:gd name="connsiteY41" fmla="*/ 248210 h 1635115"/>
                <a:gd name="connsiteX42" fmla="*/ 433424 w 462532"/>
                <a:gd name="connsiteY42" fmla="*/ 292025 h 1635115"/>
                <a:gd name="connsiteX43" fmla="*/ 368654 w 462532"/>
                <a:gd name="connsiteY43" fmla="*/ 394895 h 1635115"/>
                <a:gd name="connsiteX44" fmla="*/ 353414 w 462532"/>
                <a:gd name="connsiteY44" fmla="*/ 407277 h 1635115"/>
                <a:gd name="connsiteX45" fmla="*/ 345793 w 462532"/>
                <a:gd name="connsiteY45" fmla="*/ 412992 h 1635115"/>
                <a:gd name="connsiteX46" fmla="*/ 320076 w 462532"/>
                <a:gd name="connsiteY46" fmla="*/ 426327 h 1635115"/>
                <a:gd name="connsiteX47" fmla="*/ 301979 w 462532"/>
                <a:gd name="connsiteY47" fmla="*/ 432995 h 1635115"/>
                <a:gd name="connsiteX48" fmla="*/ 252449 w 462532"/>
                <a:gd name="connsiteY48" fmla="*/ 441567 h 1635115"/>
                <a:gd name="connsiteX49" fmla="*/ 221016 w 462532"/>
                <a:gd name="connsiteY49" fmla="*/ 440615 h 1635115"/>
                <a:gd name="connsiteX50" fmla="*/ 221016 w 462532"/>
                <a:gd name="connsiteY50" fmla="*/ 440615 h 1635115"/>
                <a:gd name="connsiteX51" fmla="*/ 207681 w 462532"/>
                <a:gd name="connsiteY51" fmla="*/ 438710 h 16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62532" h="1635115">
                  <a:moveTo>
                    <a:pt x="229589" y="462522"/>
                  </a:moveTo>
                  <a:cubicBezTo>
                    <a:pt x="348651" y="467285"/>
                    <a:pt x="443901" y="387275"/>
                    <a:pt x="459141" y="252972"/>
                  </a:cubicBezTo>
                  <a:cubicBezTo>
                    <a:pt x="482954" y="118670"/>
                    <a:pt x="377226" y="16752"/>
                    <a:pt x="271499" y="2465"/>
                  </a:cubicBezTo>
                  <a:cubicBezTo>
                    <a:pt x="128624" y="-15633"/>
                    <a:pt x="21943" y="67235"/>
                    <a:pt x="1941" y="208205"/>
                  </a:cubicBezTo>
                  <a:cubicBezTo>
                    <a:pt x="-16157" y="336792"/>
                    <a:pt x="95286" y="448235"/>
                    <a:pt x="211491" y="461570"/>
                  </a:cubicBezTo>
                  <a:cubicBezTo>
                    <a:pt x="211491" y="466332"/>
                    <a:pt x="211491" y="471095"/>
                    <a:pt x="209586" y="474905"/>
                  </a:cubicBezTo>
                  <a:cubicBezTo>
                    <a:pt x="207681" y="479667"/>
                    <a:pt x="207681" y="485382"/>
                    <a:pt x="207681" y="490145"/>
                  </a:cubicBezTo>
                  <a:cubicBezTo>
                    <a:pt x="197204" y="650165"/>
                    <a:pt x="109574" y="1420737"/>
                    <a:pt x="97191" y="1616952"/>
                  </a:cubicBezTo>
                  <a:cubicBezTo>
                    <a:pt x="96239" y="1624572"/>
                    <a:pt x="92429" y="1634097"/>
                    <a:pt x="103859" y="1635050"/>
                  </a:cubicBezTo>
                  <a:cubicBezTo>
                    <a:pt x="115289" y="1636002"/>
                    <a:pt x="117193" y="1626477"/>
                    <a:pt x="118146" y="1616000"/>
                  </a:cubicBezTo>
                  <a:cubicBezTo>
                    <a:pt x="121956" y="1575995"/>
                    <a:pt x="213396" y="599682"/>
                    <a:pt x="228636" y="476810"/>
                  </a:cubicBezTo>
                  <a:cubicBezTo>
                    <a:pt x="225779" y="472047"/>
                    <a:pt x="228636" y="467285"/>
                    <a:pt x="229589" y="462522"/>
                  </a:cubicBezTo>
                  <a:close/>
                  <a:moveTo>
                    <a:pt x="207681" y="438710"/>
                  </a:moveTo>
                  <a:cubicBezTo>
                    <a:pt x="206729" y="438710"/>
                    <a:pt x="204824" y="438710"/>
                    <a:pt x="203871" y="437757"/>
                  </a:cubicBezTo>
                  <a:cubicBezTo>
                    <a:pt x="201014" y="437757"/>
                    <a:pt x="198156" y="436805"/>
                    <a:pt x="196251" y="435852"/>
                  </a:cubicBezTo>
                  <a:cubicBezTo>
                    <a:pt x="195299" y="435852"/>
                    <a:pt x="193393" y="434900"/>
                    <a:pt x="192441" y="434900"/>
                  </a:cubicBezTo>
                  <a:cubicBezTo>
                    <a:pt x="189584" y="433947"/>
                    <a:pt x="187679" y="433947"/>
                    <a:pt x="184821" y="432995"/>
                  </a:cubicBezTo>
                  <a:cubicBezTo>
                    <a:pt x="183868" y="432995"/>
                    <a:pt x="181964" y="432042"/>
                    <a:pt x="181011" y="432042"/>
                  </a:cubicBezTo>
                  <a:cubicBezTo>
                    <a:pt x="178154" y="431090"/>
                    <a:pt x="175296" y="430137"/>
                    <a:pt x="172439" y="429185"/>
                  </a:cubicBezTo>
                  <a:cubicBezTo>
                    <a:pt x="171486" y="429185"/>
                    <a:pt x="170534" y="428232"/>
                    <a:pt x="169581" y="428232"/>
                  </a:cubicBezTo>
                  <a:cubicBezTo>
                    <a:pt x="161961" y="425375"/>
                    <a:pt x="154341" y="422517"/>
                    <a:pt x="147674" y="419660"/>
                  </a:cubicBezTo>
                  <a:cubicBezTo>
                    <a:pt x="146721" y="419660"/>
                    <a:pt x="145768" y="418707"/>
                    <a:pt x="145768" y="418707"/>
                  </a:cubicBezTo>
                  <a:cubicBezTo>
                    <a:pt x="142911" y="417755"/>
                    <a:pt x="140054" y="415850"/>
                    <a:pt x="137196" y="414897"/>
                  </a:cubicBezTo>
                  <a:cubicBezTo>
                    <a:pt x="136243" y="414897"/>
                    <a:pt x="135291" y="413945"/>
                    <a:pt x="134339" y="413945"/>
                  </a:cubicBezTo>
                  <a:cubicBezTo>
                    <a:pt x="131481" y="412040"/>
                    <a:pt x="128624" y="411087"/>
                    <a:pt x="125766" y="409182"/>
                  </a:cubicBezTo>
                  <a:cubicBezTo>
                    <a:pt x="124814" y="409182"/>
                    <a:pt x="124814" y="408230"/>
                    <a:pt x="123861" y="408230"/>
                  </a:cubicBezTo>
                  <a:cubicBezTo>
                    <a:pt x="113384" y="401562"/>
                    <a:pt x="102906" y="394895"/>
                    <a:pt x="93381" y="387275"/>
                  </a:cubicBezTo>
                  <a:cubicBezTo>
                    <a:pt x="93381" y="387275"/>
                    <a:pt x="93381" y="387275"/>
                    <a:pt x="93381" y="387275"/>
                  </a:cubicBezTo>
                  <a:cubicBezTo>
                    <a:pt x="90524" y="384417"/>
                    <a:pt x="87666" y="382512"/>
                    <a:pt x="84809" y="379655"/>
                  </a:cubicBezTo>
                  <a:cubicBezTo>
                    <a:pt x="84809" y="379655"/>
                    <a:pt x="84809" y="379655"/>
                    <a:pt x="83856" y="378702"/>
                  </a:cubicBezTo>
                  <a:cubicBezTo>
                    <a:pt x="71474" y="367272"/>
                    <a:pt x="60996" y="355842"/>
                    <a:pt x="51471" y="342507"/>
                  </a:cubicBezTo>
                  <a:cubicBezTo>
                    <a:pt x="51471" y="342507"/>
                    <a:pt x="51471" y="342507"/>
                    <a:pt x="51471" y="342507"/>
                  </a:cubicBezTo>
                  <a:cubicBezTo>
                    <a:pt x="27659" y="308217"/>
                    <a:pt x="15276" y="266307"/>
                    <a:pt x="23849" y="221540"/>
                  </a:cubicBezTo>
                  <a:cubicBezTo>
                    <a:pt x="26706" y="85332"/>
                    <a:pt x="156246" y="11037"/>
                    <a:pt x="237209" y="17705"/>
                  </a:cubicBezTo>
                  <a:cubicBezTo>
                    <a:pt x="352461" y="27230"/>
                    <a:pt x="435329" y="94857"/>
                    <a:pt x="443901" y="199632"/>
                  </a:cubicBezTo>
                  <a:cubicBezTo>
                    <a:pt x="443901" y="199632"/>
                    <a:pt x="443901" y="199632"/>
                    <a:pt x="443901" y="199632"/>
                  </a:cubicBezTo>
                  <a:cubicBezTo>
                    <a:pt x="444854" y="207252"/>
                    <a:pt x="444854" y="214872"/>
                    <a:pt x="444854" y="223445"/>
                  </a:cubicBezTo>
                  <a:cubicBezTo>
                    <a:pt x="444854" y="223445"/>
                    <a:pt x="444854" y="223445"/>
                    <a:pt x="444854" y="223445"/>
                  </a:cubicBezTo>
                  <a:cubicBezTo>
                    <a:pt x="444854" y="227255"/>
                    <a:pt x="444854" y="231065"/>
                    <a:pt x="443901" y="233922"/>
                  </a:cubicBezTo>
                  <a:cubicBezTo>
                    <a:pt x="443901" y="234875"/>
                    <a:pt x="443901" y="234875"/>
                    <a:pt x="443901" y="235827"/>
                  </a:cubicBezTo>
                  <a:cubicBezTo>
                    <a:pt x="443901" y="239637"/>
                    <a:pt x="442949" y="244400"/>
                    <a:pt x="442949" y="248210"/>
                  </a:cubicBezTo>
                  <a:cubicBezTo>
                    <a:pt x="442949" y="248210"/>
                    <a:pt x="442949" y="248210"/>
                    <a:pt x="442949" y="248210"/>
                  </a:cubicBezTo>
                  <a:cubicBezTo>
                    <a:pt x="441043" y="263450"/>
                    <a:pt x="438186" y="277737"/>
                    <a:pt x="433424" y="292025"/>
                  </a:cubicBezTo>
                  <a:cubicBezTo>
                    <a:pt x="421041" y="333935"/>
                    <a:pt x="398181" y="369177"/>
                    <a:pt x="368654" y="394895"/>
                  </a:cubicBezTo>
                  <a:cubicBezTo>
                    <a:pt x="363891" y="399657"/>
                    <a:pt x="358176" y="403467"/>
                    <a:pt x="353414" y="407277"/>
                  </a:cubicBezTo>
                  <a:cubicBezTo>
                    <a:pt x="350556" y="409182"/>
                    <a:pt x="347699" y="411087"/>
                    <a:pt x="345793" y="412992"/>
                  </a:cubicBezTo>
                  <a:cubicBezTo>
                    <a:pt x="337221" y="418707"/>
                    <a:pt x="328649" y="422517"/>
                    <a:pt x="320076" y="426327"/>
                  </a:cubicBezTo>
                  <a:cubicBezTo>
                    <a:pt x="314361" y="429185"/>
                    <a:pt x="307693" y="431090"/>
                    <a:pt x="301979" y="432995"/>
                  </a:cubicBezTo>
                  <a:cubicBezTo>
                    <a:pt x="286739" y="437757"/>
                    <a:pt x="269593" y="440615"/>
                    <a:pt x="252449" y="441567"/>
                  </a:cubicBezTo>
                  <a:cubicBezTo>
                    <a:pt x="241971" y="441567"/>
                    <a:pt x="231493" y="441567"/>
                    <a:pt x="221016" y="440615"/>
                  </a:cubicBezTo>
                  <a:lnTo>
                    <a:pt x="221016" y="440615"/>
                  </a:lnTo>
                  <a:cubicBezTo>
                    <a:pt x="215301" y="440615"/>
                    <a:pt x="211491" y="439662"/>
                    <a:pt x="207681" y="438710"/>
                  </a:cubicBezTo>
                  <a:close/>
                </a:path>
              </a:pathLst>
            </a:custGeom>
            <a:solidFill>
              <a:srgbClr val="000000"/>
            </a:solidFill>
            <a:ln w="9525"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3548C72B-0407-7803-988C-D85013E0DEF6}"/>
                </a:ext>
              </a:extLst>
            </p:cNvPr>
            <p:cNvSpPr/>
            <p:nvPr/>
          </p:nvSpPr>
          <p:spPr>
            <a:xfrm>
              <a:off x="8714459" y="1942779"/>
              <a:ext cx="151904" cy="149897"/>
            </a:xfrm>
            <a:custGeom>
              <a:avLst/>
              <a:gdLst>
                <a:gd name="connsiteX0" fmla="*/ 105690 w 151904"/>
                <a:gd name="connsiteY0" fmla="*/ 86998 h 149897"/>
                <a:gd name="connsiteX1" fmla="*/ 30443 w 151904"/>
                <a:gd name="connsiteY1" fmla="*/ 14608 h 149897"/>
                <a:gd name="connsiteX2" fmla="*/ 5678 w 151904"/>
                <a:gd name="connsiteY2" fmla="*/ 3178 h 149897"/>
                <a:gd name="connsiteX3" fmla="*/ 13298 w 151904"/>
                <a:gd name="connsiteY3" fmla="*/ 31753 h 149897"/>
                <a:gd name="connsiteX4" fmla="*/ 137123 w 151904"/>
                <a:gd name="connsiteY4" fmla="*/ 146053 h 149897"/>
                <a:gd name="connsiteX5" fmla="*/ 105690 w 151904"/>
                <a:gd name="connsiteY5" fmla="*/ 86998 h 14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04" h="149897">
                  <a:moveTo>
                    <a:pt x="105690" y="86998"/>
                  </a:moveTo>
                  <a:cubicBezTo>
                    <a:pt x="81878" y="61281"/>
                    <a:pt x="56160" y="38421"/>
                    <a:pt x="30443" y="14608"/>
                  </a:cubicBezTo>
                  <a:cubicBezTo>
                    <a:pt x="23776" y="7941"/>
                    <a:pt x="17108" y="-6347"/>
                    <a:pt x="5678" y="3178"/>
                  </a:cubicBezTo>
                  <a:cubicBezTo>
                    <a:pt x="-7657" y="14608"/>
                    <a:pt x="5678" y="24133"/>
                    <a:pt x="13298" y="31753"/>
                  </a:cubicBezTo>
                  <a:cubicBezTo>
                    <a:pt x="52351" y="70806"/>
                    <a:pt x="103785" y="101286"/>
                    <a:pt x="137123" y="146053"/>
                  </a:cubicBezTo>
                  <a:cubicBezTo>
                    <a:pt x="179033" y="166056"/>
                    <a:pt x="119978" y="102238"/>
                    <a:pt x="105690" y="86998"/>
                  </a:cubicBezTo>
                  <a:close/>
                </a:path>
              </a:pathLst>
            </a:custGeom>
            <a:solidFill>
              <a:srgbClr val="000000"/>
            </a:solidFill>
            <a:ln w="9525"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034D883A-8493-D0D5-9834-2A2AF3D052F2}"/>
                </a:ext>
              </a:extLst>
            </p:cNvPr>
            <p:cNvSpPr/>
            <p:nvPr/>
          </p:nvSpPr>
          <p:spPr>
            <a:xfrm>
              <a:off x="8124259" y="1445155"/>
              <a:ext cx="179635" cy="82654"/>
            </a:xfrm>
            <a:custGeom>
              <a:avLst/>
              <a:gdLst>
                <a:gd name="connsiteX0" fmla="*/ 179635 w 179635"/>
                <a:gd name="connsiteY0" fmla="*/ 75987 h 82654"/>
                <a:gd name="connsiteX1" fmla="*/ 19615 w 179635"/>
                <a:gd name="connsiteY1" fmla="*/ 3597 h 82654"/>
                <a:gd name="connsiteX2" fmla="*/ 565 w 179635"/>
                <a:gd name="connsiteY2" fmla="*/ 6454 h 82654"/>
                <a:gd name="connsiteX3" fmla="*/ 12948 w 179635"/>
                <a:gd name="connsiteY3" fmla="*/ 22647 h 82654"/>
                <a:gd name="connsiteX4" fmla="*/ 175825 w 179635"/>
                <a:gd name="connsiteY4" fmla="*/ 82654 h 82654"/>
                <a:gd name="connsiteX5" fmla="*/ 179635 w 179635"/>
                <a:gd name="connsiteY5" fmla="*/ 75987 h 8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35" h="82654">
                  <a:moveTo>
                    <a:pt x="179635" y="75987"/>
                  </a:moveTo>
                  <a:cubicBezTo>
                    <a:pt x="130105" y="42649"/>
                    <a:pt x="74860" y="24552"/>
                    <a:pt x="19615" y="3597"/>
                  </a:cubicBezTo>
                  <a:cubicBezTo>
                    <a:pt x="12948" y="739"/>
                    <a:pt x="3423" y="-4023"/>
                    <a:pt x="565" y="6454"/>
                  </a:cubicBezTo>
                  <a:cubicBezTo>
                    <a:pt x="-2292" y="15979"/>
                    <a:pt x="6280" y="19789"/>
                    <a:pt x="12948" y="22647"/>
                  </a:cubicBezTo>
                  <a:cubicBezTo>
                    <a:pt x="67240" y="43602"/>
                    <a:pt x="121533" y="61699"/>
                    <a:pt x="175825" y="82654"/>
                  </a:cubicBezTo>
                  <a:cubicBezTo>
                    <a:pt x="176778" y="78844"/>
                    <a:pt x="177730" y="78844"/>
                    <a:pt x="179635" y="75987"/>
                  </a:cubicBezTo>
                  <a:close/>
                </a:path>
              </a:pathLst>
            </a:custGeom>
            <a:solidFill>
              <a:srgbClr val="000000"/>
            </a:solidFill>
            <a:ln w="9525"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42DFA3F7-8ADC-416A-9F36-72E9B51E5960}"/>
                </a:ext>
              </a:extLst>
            </p:cNvPr>
            <p:cNvSpPr/>
            <p:nvPr/>
          </p:nvSpPr>
          <p:spPr>
            <a:xfrm>
              <a:off x="8374380" y="1323975"/>
              <a:ext cx="52995" cy="99508"/>
            </a:xfrm>
            <a:custGeom>
              <a:avLst/>
              <a:gdLst>
                <a:gd name="connsiteX0" fmla="*/ 50482 w 52995"/>
                <a:gd name="connsiteY0" fmla="*/ 98108 h 99508"/>
                <a:gd name="connsiteX1" fmla="*/ 50482 w 52995"/>
                <a:gd name="connsiteY1" fmla="*/ 86677 h 99508"/>
                <a:gd name="connsiteX2" fmla="*/ 4763 w 52995"/>
                <a:gd name="connsiteY2" fmla="*/ 0 h 99508"/>
                <a:gd name="connsiteX3" fmla="*/ 0 w 52995"/>
                <a:gd name="connsiteY3" fmla="*/ 2858 h 99508"/>
                <a:gd name="connsiteX4" fmla="*/ 40005 w 52995"/>
                <a:gd name="connsiteY4" fmla="*/ 93345 h 99508"/>
                <a:gd name="connsiteX5" fmla="*/ 50482 w 52995"/>
                <a:gd name="connsiteY5" fmla="*/ 98108 h 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95" h="99508">
                  <a:moveTo>
                    <a:pt x="50482" y="98108"/>
                  </a:moveTo>
                  <a:cubicBezTo>
                    <a:pt x="54293" y="95250"/>
                    <a:pt x="53340" y="90488"/>
                    <a:pt x="50482" y="86677"/>
                  </a:cubicBezTo>
                  <a:cubicBezTo>
                    <a:pt x="35243" y="58102"/>
                    <a:pt x="20002" y="29527"/>
                    <a:pt x="4763" y="0"/>
                  </a:cubicBezTo>
                  <a:cubicBezTo>
                    <a:pt x="2857" y="952"/>
                    <a:pt x="952" y="1905"/>
                    <a:pt x="0" y="2858"/>
                  </a:cubicBezTo>
                  <a:cubicBezTo>
                    <a:pt x="9525" y="34290"/>
                    <a:pt x="24765" y="63817"/>
                    <a:pt x="40005" y="93345"/>
                  </a:cubicBezTo>
                  <a:cubicBezTo>
                    <a:pt x="41910" y="97155"/>
                    <a:pt x="45720" y="101917"/>
                    <a:pt x="50482" y="98108"/>
                  </a:cubicBezTo>
                  <a:close/>
                </a:path>
              </a:pathLst>
            </a:custGeom>
            <a:solidFill>
              <a:srgbClr val="000000"/>
            </a:solidFill>
            <a:ln w="9525"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5C7447A2-BCBC-274D-21D5-DEED030523C5}"/>
                </a:ext>
              </a:extLst>
            </p:cNvPr>
            <p:cNvSpPr/>
            <p:nvPr/>
          </p:nvSpPr>
          <p:spPr>
            <a:xfrm>
              <a:off x="8712386" y="1383982"/>
              <a:ext cx="64901" cy="91946"/>
            </a:xfrm>
            <a:custGeom>
              <a:avLst/>
              <a:gdLst>
                <a:gd name="connsiteX0" fmla="*/ 2989 w 64901"/>
                <a:gd name="connsiteY0" fmla="*/ 91440 h 91946"/>
                <a:gd name="connsiteX1" fmla="*/ 13466 w 64901"/>
                <a:gd name="connsiteY1" fmla="*/ 85725 h 91946"/>
                <a:gd name="connsiteX2" fmla="*/ 64901 w 64901"/>
                <a:gd name="connsiteY2" fmla="*/ 2857 h 91946"/>
                <a:gd name="connsiteX3" fmla="*/ 60139 w 64901"/>
                <a:gd name="connsiteY3" fmla="*/ 0 h 91946"/>
                <a:gd name="connsiteX4" fmla="*/ 2037 w 64901"/>
                <a:gd name="connsiteY4" fmla="*/ 80010 h 91946"/>
                <a:gd name="connsiteX5" fmla="*/ 2989 w 64901"/>
                <a:gd name="connsiteY5" fmla="*/ 91440 h 9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901" h="91946">
                  <a:moveTo>
                    <a:pt x="2989" y="91440"/>
                  </a:moveTo>
                  <a:cubicBezTo>
                    <a:pt x="7751" y="93345"/>
                    <a:pt x="10609" y="89535"/>
                    <a:pt x="13466" y="85725"/>
                  </a:cubicBezTo>
                  <a:cubicBezTo>
                    <a:pt x="30612" y="58102"/>
                    <a:pt x="47757" y="30480"/>
                    <a:pt x="64901" y="2857"/>
                  </a:cubicBezTo>
                  <a:cubicBezTo>
                    <a:pt x="62996" y="1905"/>
                    <a:pt x="62044" y="952"/>
                    <a:pt x="60139" y="0"/>
                  </a:cubicBezTo>
                  <a:cubicBezTo>
                    <a:pt x="37279" y="23813"/>
                    <a:pt x="19182" y="51435"/>
                    <a:pt x="2037" y="80010"/>
                  </a:cubicBezTo>
                  <a:cubicBezTo>
                    <a:pt x="132" y="83820"/>
                    <a:pt x="-1774" y="88582"/>
                    <a:pt x="2989" y="91440"/>
                  </a:cubicBezTo>
                  <a:close/>
                </a:path>
              </a:pathLst>
            </a:custGeom>
            <a:solidFill>
              <a:srgbClr val="000000"/>
            </a:solidFill>
            <a:ln w="9525"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925CC89D-8969-30B9-5F8A-D77ED6ED527D}"/>
                </a:ext>
              </a:extLst>
            </p:cNvPr>
            <p:cNvSpPr/>
            <p:nvPr/>
          </p:nvSpPr>
          <p:spPr>
            <a:xfrm>
              <a:off x="8206501" y="1902036"/>
              <a:ext cx="150970" cy="166793"/>
            </a:xfrm>
            <a:custGeom>
              <a:avLst/>
              <a:gdLst>
                <a:gd name="connsiteX0" fmla="*/ 146923 w 150970"/>
                <a:gd name="connsiteY0" fmla="*/ 3916 h 166793"/>
                <a:gd name="connsiteX1" fmla="*/ 125968 w 150970"/>
                <a:gd name="connsiteY1" fmla="*/ 11536 h 166793"/>
                <a:gd name="connsiteX2" fmla="*/ 4048 w 150970"/>
                <a:gd name="connsiteY2" fmla="*/ 142029 h 166793"/>
                <a:gd name="connsiteX3" fmla="*/ 3096 w 150970"/>
                <a:gd name="connsiteY3" fmla="*/ 166794 h 166793"/>
                <a:gd name="connsiteX4" fmla="*/ 130730 w 150970"/>
                <a:gd name="connsiteY4" fmla="*/ 38206 h 166793"/>
                <a:gd name="connsiteX5" fmla="*/ 141208 w 150970"/>
                <a:gd name="connsiteY5" fmla="*/ 26776 h 166793"/>
                <a:gd name="connsiteX6" fmla="*/ 146923 w 150970"/>
                <a:gd name="connsiteY6" fmla="*/ 3916 h 166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970" h="166793">
                  <a:moveTo>
                    <a:pt x="146923" y="3916"/>
                  </a:moveTo>
                  <a:cubicBezTo>
                    <a:pt x="136446" y="-6561"/>
                    <a:pt x="132636" y="6774"/>
                    <a:pt x="125968" y="11536"/>
                  </a:cubicBezTo>
                  <a:cubicBezTo>
                    <a:pt x="78343" y="47731"/>
                    <a:pt x="48816" y="102024"/>
                    <a:pt x="4048" y="142029"/>
                  </a:cubicBezTo>
                  <a:cubicBezTo>
                    <a:pt x="-1667" y="146791"/>
                    <a:pt x="-714" y="153459"/>
                    <a:pt x="3096" y="166794"/>
                  </a:cubicBezTo>
                  <a:cubicBezTo>
                    <a:pt x="47863" y="122026"/>
                    <a:pt x="88821" y="80116"/>
                    <a:pt x="130730" y="38206"/>
                  </a:cubicBezTo>
                  <a:cubicBezTo>
                    <a:pt x="134541" y="34396"/>
                    <a:pt x="138350" y="30586"/>
                    <a:pt x="141208" y="26776"/>
                  </a:cubicBezTo>
                  <a:cubicBezTo>
                    <a:pt x="146923" y="20109"/>
                    <a:pt x="156448" y="12489"/>
                    <a:pt x="146923" y="3916"/>
                  </a:cubicBezTo>
                  <a:close/>
                </a:path>
              </a:pathLst>
            </a:custGeom>
            <a:solidFill>
              <a:srgbClr val="000000"/>
            </a:solidFill>
            <a:ln w="9525"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928958C8-C530-DF53-90B7-3BF86825FDAE}"/>
                </a:ext>
              </a:extLst>
            </p:cNvPr>
            <p:cNvSpPr/>
            <p:nvPr/>
          </p:nvSpPr>
          <p:spPr>
            <a:xfrm>
              <a:off x="8591619" y="1236345"/>
              <a:ext cx="25587" cy="151509"/>
            </a:xfrm>
            <a:custGeom>
              <a:avLst/>
              <a:gdLst>
                <a:gd name="connsiteX0" fmla="*/ 23743 w 25587"/>
                <a:gd name="connsiteY0" fmla="*/ 0 h 151509"/>
                <a:gd name="connsiteX1" fmla="*/ 2788 w 25587"/>
                <a:gd name="connsiteY1" fmla="*/ 151447 h 151509"/>
                <a:gd name="connsiteX2" fmla="*/ 23743 w 25587"/>
                <a:gd name="connsiteY2" fmla="*/ 0 h 151509"/>
              </a:gdLst>
              <a:ahLst/>
              <a:cxnLst>
                <a:cxn ang="0">
                  <a:pos x="connsiteX0" y="connsiteY0"/>
                </a:cxn>
                <a:cxn ang="0">
                  <a:pos x="connsiteX1" y="connsiteY1"/>
                </a:cxn>
                <a:cxn ang="0">
                  <a:pos x="connsiteX2" y="connsiteY2"/>
                </a:cxn>
              </a:cxnLst>
              <a:rect l="l" t="t" r="r" b="b"/>
              <a:pathLst>
                <a:path w="25587" h="151509">
                  <a:moveTo>
                    <a:pt x="23743" y="0"/>
                  </a:moveTo>
                  <a:cubicBezTo>
                    <a:pt x="6598" y="57150"/>
                    <a:pt x="-5784" y="99060"/>
                    <a:pt x="2788" y="151447"/>
                  </a:cubicBezTo>
                  <a:cubicBezTo>
                    <a:pt x="27554" y="154305"/>
                    <a:pt x="27554" y="57150"/>
                    <a:pt x="23743" y="0"/>
                  </a:cubicBezTo>
                  <a:close/>
                </a:path>
              </a:pathLst>
            </a:custGeom>
            <a:solidFill>
              <a:srgbClr val="000000"/>
            </a:solidFill>
            <a:ln w="9525" cap="flat">
              <a:noFill/>
              <a:prstDash val="solid"/>
              <a:miter/>
            </a:ln>
          </p:spPr>
          <p:txBody>
            <a:bodyPr rtlCol="0" anchor="ctr"/>
            <a:lstStyle/>
            <a:p>
              <a:endParaRPr lang="en-US"/>
            </a:p>
          </p:txBody>
        </p:sp>
        <p:sp>
          <p:nvSpPr>
            <p:cNvPr id="41" name="Freeform 40">
              <a:extLst>
                <a:ext uri="{FF2B5EF4-FFF2-40B4-BE49-F238E27FC236}">
                  <a16:creationId xmlns:a16="http://schemas.microsoft.com/office/drawing/2014/main" id="{4CAE687D-0662-4FAE-8D62-4A6B3FB53CFC}"/>
                </a:ext>
              </a:extLst>
            </p:cNvPr>
            <p:cNvSpPr/>
            <p:nvPr/>
          </p:nvSpPr>
          <p:spPr>
            <a:xfrm>
              <a:off x="8807308" y="1532572"/>
              <a:ext cx="177624" cy="68579"/>
            </a:xfrm>
            <a:custGeom>
              <a:avLst/>
              <a:gdLst>
                <a:gd name="connsiteX0" fmla="*/ 177624 w 177624"/>
                <a:gd name="connsiteY0" fmla="*/ 0 h 68579"/>
                <a:gd name="connsiteX1" fmla="*/ 1412 w 177624"/>
                <a:gd name="connsiteY1" fmla="*/ 68580 h 68579"/>
                <a:gd name="connsiteX2" fmla="*/ 177624 w 177624"/>
                <a:gd name="connsiteY2" fmla="*/ 0 h 68579"/>
              </a:gdLst>
              <a:ahLst/>
              <a:cxnLst>
                <a:cxn ang="0">
                  <a:pos x="connsiteX0" y="connsiteY0"/>
                </a:cxn>
                <a:cxn ang="0">
                  <a:pos x="connsiteX1" y="connsiteY1"/>
                </a:cxn>
                <a:cxn ang="0">
                  <a:pos x="connsiteX2" y="connsiteY2"/>
                </a:cxn>
              </a:cxnLst>
              <a:rect l="l" t="t" r="r" b="b"/>
              <a:pathLst>
                <a:path w="177624" h="68579">
                  <a:moveTo>
                    <a:pt x="177624" y="0"/>
                  </a:moveTo>
                  <a:cubicBezTo>
                    <a:pt x="97614" y="13335"/>
                    <a:pt x="-13828" y="31432"/>
                    <a:pt x="1412" y="68580"/>
                  </a:cubicBezTo>
                  <a:cubicBezTo>
                    <a:pt x="61419" y="44767"/>
                    <a:pt x="114759" y="24765"/>
                    <a:pt x="177624" y="0"/>
                  </a:cubicBezTo>
                  <a:close/>
                </a:path>
              </a:pathLst>
            </a:custGeom>
            <a:solidFill>
              <a:srgbClr val="000000"/>
            </a:solidFill>
            <a:ln w="9525" cap="flat">
              <a:noFill/>
              <a:prstDash val="solid"/>
              <a:miter/>
            </a:ln>
          </p:spPr>
          <p:txBody>
            <a:bodyPr rtlCol="0" anchor="ctr"/>
            <a:lstStyle/>
            <a:p>
              <a:endParaRPr lang="en-US"/>
            </a:p>
          </p:txBody>
        </p:sp>
        <p:sp>
          <p:nvSpPr>
            <p:cNvPr id="42" name="Freeform 41">
              <a:extLst>
                <a:ext uri="{FF2B5EF4-FFF2-40B4-BE49-F238E27FC236}">
                  <a16:creationId xmlns:a16="http://schemas.microsoft.com/office/drawing/2014/main" id="{872CD8AE-8EEF-7E2C-A77C-F113B0E54029}"/>
                </a:ext>
              </a:extLst>
            </p:cNvPr>
            <p:cNvSpPr/>
            <p:nvPr/>
          </p:nvSpPr>
          <p:spPr>
            <a:xfrm>
              <a:off x="8813539" y="1763296"/>
              <a:ext cx="89478" cy="38095"/>
            </a:xfrm>
            <a:custGeom>
              <a:avLst/>
              <a:gdLst>
                <a:gd name="connsiteX0" fmla="*/ 27566 w 89478"/>
                <a:gd name="connsiteY0" fmla="*/ 5496 h 38095"/>
                <a:gd name="connsiteX1" fmla="*/ 896 w 89478"/>
                <a:gd name="connsiteY1" fmla="*/ 7401 h 38095"/>
                <a:gd name="connsiteX2" fmla="*/ 22803 w 89478"/>
                <a:gd name="connsiteY2" fmla="*/ 25499 h 38095"/>
                <a:gd name="connsiteX3" fmla="*/ 89478 w 89478"/>
                <a:gd name="connsiteY3" fmla="*/ 36929 h 38095"/>
                <a:gd name="connsiteX4" fmla="*/ 27566 w 89478"/>
                <a:gd name="connsiteY4" fmla="*/ 5496 h 38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478" h="38095">
                  <a:moveTo>
                    <a:pt x="27566" y="5496"/>
                  </a:moveTo>
                  <a:cubicBezTo>
                    <a:pt x="18993" y="-218"/>
                    <a:pt x="4705" y="-4029"/>
                    <a:pt x="896" y="7401"/>
                  </a:cubicBezTo>
                  <a:cubicBezTo>
                    <a:pt x="-3867" y="23594"/>
                    <a:pt x="11373" y="24546"/>
                    <a:pt x="22803" y="25499"/>
                  </a:cubicBezTo>
                  <a:cubicBezTo>
                    <a:pt x="38043" y="25499"/>
                    <a:pt x="72333" y="42644"/>
                    <a:pt x="89478" y="36929"/>
                  </a:cubicBezTo>
                  <a:cubicBezTo>
                    <a:pt x="82810" y="16926"/>
                    <a:pt x="40900" y="13116"/>
                    <a:pt x="27566" y="5496"/>
                  </a:cubicBezTo>
                  <a:close/>
                </a:path>
              </a:pathLst>
            </a:custGeom>
            <a:solidFill>
              <a:srgbClr val="000000"/>
            </a:solidFill>
            <a:ln w="9525" cap="flat">
              <a:noFill/>
              <a:prstDash val="solid"/>
              <a:miter/>
            </a:ln>
          </p:spPr>
          <p:txBody>
            <a:bodyPr rtlCol="0" anchor="ctr"/>
            <a:lstStyle/>
            <a:p>
              <a:endParaRPr lang="en-US"/>
            </a:p>
          </p:txBody>
        </p:sp>
        <p:sp>
          <p:nvSpPr>
            <p:cNvPr id="43" name="Freeform 42">
              <a:extLst>
                <a:ext uri="{FF2B5EF4-FFF2-40B4-BE49-F238E27FC236}">
                  <a16:creationId xmlns:a16="http://schemas.microsoft.com/office/drawing/2014/main" id="{C5891A9E-AA2D-ADE8-D4C6-69DDDDD46C73}"/>
                </a:ext>
              </a:extLst>
            </p:cNvPr>
            <p:cNvSpPr/>
            <p:nvPr/>
          </p:nvSpPr>
          <p:spPr>
            <a:xfrm>
              <a:off x="8170544" y="1707203"/>
              <a:ext cx="89906" cy="36245"/>
            </a:xfrm>
            <a:custGeom>
              <a:avLst/>
              <a:gdLst>
                <a:gd name="connsiteX0" fmla="*/ 89535 w 89906"/>
                <a:gd name="connsiteY0" fmla="*/ 10154 h 36245"/>
                <a:gd name="connsiteX1" fmla="*/ 61913 w 89906"/>
                <a:gd name="connsiteY1" fmla="*/ 6344 h 36245"/>
                <a:gd name="connsiteX2" fmla="*/ 0 w 89906"/>
                <a:gd name="connsiteY2" fmla="*/ 32062 h 36245"/>
                <a:gd name="connsiteX3" fmla="*/ 68580 w 89906"/>
                <a:gd name="connsiteY3" fmla="*/ 25394 h 36245"/>
                <a:gd name="connsiteX4" fmla="*/ 89535 w 89906"/>
                <a:gd name="connsiteY4" fmla="*/ 10154 h 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06" h="36245">
                  <a:moveTo>
                    <a:pt x="89535" y="10154"/>
                  </a:moveTo>
                  <a:cubicBezTo>
                    <a:pt x="85725" y="-6038"/>
                    <a:pt x="71438" y="629"/>
                    <a:pt x="61913" y="6344"/>
                  </a:cubicBezTo>
                  <a:cubicBezTo>
                    <a:pt x="48578" y="13964"/>
                    <a:pt x="10478" y="17774"/>
                    <a:pt x="0" y="32062"/>
                  </a:cubicBezTo>
                  <a:cubicBezTo>
                    <a:pt x="16193" y="44444"/>
                    <a:pt x="52388" y="25394"/>
                    <a:pt x="68580" y="25394"/>
                  </a:cubicBezTo>
                  <a:cubicBezTo>
                    <a:pt x="78105" y="26347"/>
                    <a:pt x="92393" y="22537"/>
                    <a:pt x="89535" y="10154"/>
                  </a:cubicBezTo>
                  <a:close/>
                </a:path>
              </a:pathLst>
            </a:custGeom>
            <a:solidFill>
              <a:srgbClr val="000000"/>
            </a:solidFill>
            <a:ln w="9525" cap="flat">
              <a:noFill/>
              <a:prstDash val="solid"/>
              <a:miter/>
            </a:ln>
          </p:spPr>
          <p:txBody>
            <a:bodyPr rtlCol="0" anchor="ctr"/>
            <a:lstStyle/>
            <a:p>
              <a:endParaRPr lang="en-US"/>
            </a:p>
          </p:txBody>
        </p:sp>
      </p:grpSp>
      <p:pic>
        <p:nvPicPr>
          <p:cNvPr id="45" name="Graphic 44" descr="Chevron arrows with solid fill">
            <a:extLst>
              <a:ext uri="{FF2B5EF4-FFF2-40B4-BE49-F238E27FC236}">
                <a16:creationId xmlns:a16="http://schemas.microsoft.com/office/drawing/2014/main" id="{3547BDCE-F07C-60DE-789C-83846379E52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2398" y="429556"/>
            <a:ext cx="803654" cy="803654"/>
          </a:xfrm>
          <a:prstGeom prst="rect">
            <a:avLst/>
          </a:prstGeom>
        </p:spPr>
      </p:pic>
    </p:spTree>
    <p:extLst>
      <p:ext uri="{BB962C8B-B14F-4D97-AF65-F5344CB8AC3E}">
        <p14:creationId xmlns:p14="http://schemas.microsoft.com/office/powerpoint/2010/main" val="25939081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72CB559-C5F7-4F2F-83D1-751140985C53}"/>
              </a:ext>
            </a:extLst>
          </p:cNvPr>
          <p:cNvSpPr/>
          <p:nvPr/>
        </p:nvSpPr>
        <p:spPr>
          <a:xfrm>
            <a:off x="374974" y="1466491"/>
            <a:ext cx="2647425" cy="3715740"/>
          </a:xfrm>
          <a:prstGeom prst="rect">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Flowchart: Alternate Process 6">
            <a:extLst>
              <a:ext uri="{FF2B5EF4-FFF2-40B4-BE49-F238E27FC236}">
                <a16:creationId xmlns:a16="http://schemas.microsoft.com/office/drawing/2014/main" id="{8F732CAD-7AD0-CB8F-64B6-BBE148D23859}"/>
              </a:ext>
            </a:extLst>
          </p:cNvPr>
          <p:cNvSpPr/>
          <p:nvPr/>
        </p:nvSpPr>
        <p:spPr>
          <a:xfrm>
            <a:off x="3071004" y="391076"/>
            <a:ext cx="6208698" cy="5796951"/>
          </a:xfrm>
          <a:prstGeom prst="flowChartAlternate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FEEE9473-C803-837C-E422-6FB10D75604D}"/>
              </a:ext>
            </a:extLst>
          </p:cNvPr>
          <p:cNvSpPr>
            <a:spLocks noGrp="1"/>
          </p:cNvSpPr>
          <p:nvPr>
            <p:ph type="body" sz="quarter" idx="18"/>
          </p:nvPr>
        </p:nvSpPr>
        <p:spPr>
          <a:xfrm>
            <a:off x="3253595" y="475058"/>
            <a:ext cx="5684807" cy="3849918"/>
          </a:xfrm>
        </p:spPr>
        <p:txBody>
          <a:bodyPr/>
          <a:lstStyle/>
          <a:p>
            <a:pPr marL="0" indent="0" algn="ctr"/>
            <a:r>
              <a:rPr lang="en-US" b="1" dirty="0">
                <a:solidFill>
                  <a:schemeClr val="bg1"/>
                </a:solidFill>
              </a:rPr>
              <a:t>Social Media </a:t>
            </a:r>
            <a:r>
              <a:rPr lang="en-US" dirty="0">
                <a:solidFill>
                  <a:schemeClr val="bg1"/>
                </a:solidFill>
              </a:rPr>
              <a:t>Professionals were asked which social media sites they were most likely to use to search for jobs; professional</a:t>
            </a:r>
            <a:r>
              <a:rPr lang="en-US" sz="2200" dirty="0">
                <a:solidFill>
                  <a:schemeClr val="bg1"/>
                </a:solidFill>
              </a:rPr>
              <a:t> networks such as LinkedIn were far more popular than non-professional sites such as Facebook. </a:t>
            </a:r>
          </a:p>
          <a:p>
            <a:pPr marL="0" indent="0" algn="ctr"/>
            <a:r>
              <a:rPr lang="en-US" sz="2200" dirty="0">
                <a:solidFill>
                  <a:schemeClr val="bg1"/>
                </a:solidFill>
              </a:rPr>
              <a:t>But don’t skip Facebook and Twitter. They are still essential and effective platforms for businesses to reach out to their customers and followers and invite them to share and refer. Posts on Facebook, diversity groups, and networks are highly effective and impactful. </a:t>
            </a:r>
          </a:p>
          <a:p>
            <a:pPr marL="0" indent="0" algn="ctr"/>
            <a:r>
              <a:rPr lang="en-US" sz="2200" dirty="0">
                <a:solidFill>
                  <a:schemeClr val="bg1"/>
                </a:solidFill>
              </a:rPr>
              <a:t>All of these platforms are highly effective as employers can directly engage </a:t>
            </a:r>
            <a:r>
              <a:rPr lang="en-US" sz="2200" dirty="0" err="1">
                <a:solidFill>
                  <a:schemeClr val="bg1"/>
                </a:solidFill>
              </a:rPr>
              <a:t>publically</a:t>
            </a:r>
            <a:r>
              <a:rPr lang="en-US" sz="2200" dirty="0">
                <a:solidFill>
                  <a:schemeClr val="bg1"/>
                </a:solidFill>
              </a:rPr>
              <a:t> or directly with candidates online, responding to their comments or questions about a role in a public forum.</a:t>
            </a:r>
            <a:endParaRPr lang="en-IE" sz="2200" dirty="0">
              <a:solidFill>
                <a:schemeClr val="bg1"/>
              </a:solidFill>
            </a:endParaRPr>
          </a:p>
        </p:txBody>
      </p:sp>
      <p:pic>
        <p:nvPicPr>
          <p:cNvPr id="1026" name="Picture 2" descr="Robert Walters | Specialist permanent &amp; interim management recruitment |  Executive search">
            <a:extLst>
              <a:ext uri="{FF2B5EF4-FFF2-40B4-BE49-F238E27FC236}">
                <a16:creationId xmlns:a16="http://schemas.microsoft.com/office/drawing/2014/main" id="{C5E0EDD3-7838-25E8-7F20-F7FA75E6F9C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39862" t="872" r="7930" b="-1"/>
          <a:stretch/>
        </p:blipFill>
        <p:spPr bwMode="auto">
          <a:xfrm>
            <a:off x="450801" y="1675768"/>
            <a:ext cx="2461494" cy="2649207"/>
          </a:xfrm>
          <a:prstGeom prst="rect">
            <a:avLst/>
          </a:prstGeom>
          <a:noFill/>
          <a:extLst>
            <a:ext uri="{909E8E84-426E-40DD-AFC4-6F175D3DCCD1}">
              <a14:hiddenFill xmlns:a14="http://schemas.microsoft.com/office/drawing/2010/main">
                <a:solidFill>
                  <a:srgbClr val="FFFFFF"/>
                </a:solidFill>
              </a14:hiddenFill>
            </a:ext>
          </a:extLst>
        </p:spPr>
      </p:pic>
      <p:sp>
        <p:nvSpPr>
          <p:cNvPr id="3" name="Speech Bubble: Rectangle with Corners Rounded 2">
            <a:extLst>
              <a:ext uri="{FF2B5EF4-FFF2-40B4-BE49-F238E27FC236}">
                <a16:creationId xmlns:a16="http://schemas.microsoft.com/office/drawing/2014/main" id="{536E68E5-D6DE-5A56-B109-4FB426BC2DC4}"/>
              </a:ext>
            </a:extLst>
          </p:cNvPr>
          <p:cNvSpPr/>
          <p:nvPr/>
        </p:nvSpPr>
        <p:spPr>
          <a:xfrm>
            <a:off x="9328307" y="1207517"/>
            <a:ext cx="2488719" cy="1792855"/>
          </a:xfrm>
          <a:prstGeom prst="wedgeRoundRectCallout">
            <a:avLst>
              <a:gd name="adj1" fmla="val -44030"/>
              <a:gd name="adj2" fmla="val 97101"/>
              <a:gd name="adj3" fmla="val 16667"/>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36% </a:t>
            </a:r>
            <a:r>
              <a:rPr lang="en-US" dirty="0"/>
              <a:t>of companies haven’t taken action on LGBTQIA+ diversity</a:t>
            </a: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
        <p:nvSpPr>
          <p:cNvPr id="8" name="TextBox 7">
            <a:extLst>
              <a:ext uri="{FF2B5EF4-FFF2-40B4-BE49-F238E27FC236}">
                <a16:creationId xmlns:a16="http://schemas.microsoft.com/office/drawing/2014/main" id="{49E0F535-CFDA-C1C8-B722-0557826B1189}"/>
              </a:ext>
            </a:extLst>
          </p:cNvPr>
          <p:cNvSpPr txBox="1"/>
          <p:nvPr/>
        </p:nvSpPr>
        <p:spPr>
          <a:xfrm>
            <a:off x="586596" y="4430437"/>
            <a:ext cx="2035834" cy="646331"/>
          </a:xfrm>
          <a:prstGeom prst="rect">
            <a:avLst/>
          </a:prstGeom>
          <a:noFill/>
        </p:spPr>
        <p:txBody>
          <a:bodyPr wrap="square" rtlCol="0">
            <a:spAutoFit/>
          </a:bodyPr>
          <a:lstStyle/>
          <a:p>
            <a:pPr algn="ctr"/>
            <a:r>
              <a:rPr lang="en-IE" dirty="0">
                <a:solidFill>
                  <a:schemeClr val="bg1"/>
                </a:solidFill>
              </a:rPr>
              <a:t>Robert Walters Recruitment</a:t>
            </a:r>
          </a:p>
        </p:txBody>
      </p:sp>
      <p:sp>
        <p:nvSpPr>
          <p:cNvPr id="5" name="TextBox 4">
            <a:extLst>
              <a:ext uri="{FF2B5EF4-FFF2-40B4-BE49-F238E27FC236}">
                <a16:creationId xmlns:a16="http://schemas.microsoft.com/office/drawing/2014/main" id="{A901EDE8-2D84-3D85-8C1D-8E43103D4E04}"/>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Tree>
    <p:extLst>
      <p:ext uri="{BB962C8B-B14F-4D97-AF65-F5344CB8AC3E}">
        <p14:creationId xmlns:p14="http://schemas.microsoft.com/office/powerpoint/2010/main" val="399038222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E5EBA8-2C52-1035-AA24-B6EC6409CFD7}"/>
              </a:ext>
            </a:extLst>
          </p:cNvPr>
          <p:cNvSpPr>
            <a:spLocks noGrp="1"/>
          </p:cNvSpPr>
          <p:nvPr>
            <p:ph type="body" sz="quarter" idx="18"/>
          </p:nvPr>
        </p:nvSpPr>
        <p:spPr/>
        <p:txBody>
          <a:bodyPr/>
          <a:lstStyle/>
          <a:p>
            <a:pPr>
              <a:buFont typeface="Arial" panose="020B0604020202020204" pitchFamily="34" charset="0"/>
              <a:buChar char="•"/>
            </a:pPr>
            <a:endParaRPr lang="en-US" sz="1200" b="0" i="0" dirty="0">
              <a:solidFill>
                <a:srgbClr val="131313"/>
              </a:solidFill>
              <a:effectLst/>
              <a:highlight>
                <a:srgbClr val="E9FAFF"/>
              </a:highlight>
              <a:latin typeface="Open Sans" panose="020B0606030504020204" pitchFamily="34" charset="0"/>
            </a:endParaRPr>
          </a:p>
          <a:p>
            <a:pPr algn="l">
              <a:buFont typeface="Arial" panose="020B0604020202020204" pitchFamily="34" charset="0"/>
              <a:buChar char="•"/>
            </a:pPr>
            <a:endParaRPr lang="en-US" sz="1600" b="0" i="0" dirty="0">
              <a:solidFill>
                <a:srgbClr val="131313"/>
              </a:solidFill>
              <a:effectLst/>
              <a:highlight>
                <a:srgbClr val="E9FAFF"/>
              </a:highlight>
              <a:latin typeface="Open Sans" panose="020B0606030504020204" pitchFamily="34" charset="0"/>
            </a:endParaRPr>
          </a:p>
          <a:p>
            <a:endParaRPr lang="en-US" sz="2000" b="0" i="0" dirty="0">
              <a:solidFill>
                <a:srgbClr val="131313"/>
              </a:solidFill>
              <a:effectLst/>
              <a:highlight>
                <a:srgbClr val="E9FAFF"/>
              </a:highlight>
              <a:ea typeface="Open Sans" panose="020B0606030504020204" pitchFamily="34" charset="0"/>
              <a:cs typeface="Open Sans" panose="020B0606030504020204" pitchFamily="34" charset="0"/>
            </a:endParaRPr>
          </a:p>
          <a:p>
            <a:endParaRPr lang="en-US" sz="2000" b="0" i="0" dirty="0">
              <a:solidFill>
                <a:srgbClr val="131313"/>
              </a:solidFill>
              <a:effectLst/>
              <a:highlight>
                <a:srgbClr val="E9FAFF"/>
              </a:highlight>
              <a:ea typeface="Open Sans" panose="020B0606030504020204" pitchFamily="34" charset="0"/>
              <a:cs typeface="Open Sans" panose="020B0606030504020204" pitchFamily="34" charset="0"/>
            </a:endParaRPr>
          </a:p>
          <a:p>
            <a:endParaRPr lang="en-IE" sz="2000" dirty="0">
              <a:ea typeface="Open Sans" panose="020B0606030504020204" pitchFamily="34" charset="0"/>
              <a:cs typeface="Open Sans" panose="020B0606030504020204" pitchFamily="34" charset="0"/>
            </a:endParaRPr>
          </a:p>
        </p:txBody>
      </p:sp>
      <p:sp>
        <p:nvSpPr>
          <p:cNvPr id="3" name="Text Placeholder 2">
            <a:extLst>
              <a:ext uri="{FF2B5EF4-FFF2-40B4-BE49-F238E27FC236}">
                <a16:creationId xmlns:a16="http://schemas.microsoft.com/office/drawing/2014/main" id="{C4EFCF20-9870-0380-379F-C5F1B6668F1B}"/>
              </a:ext>
            </a:extLst>
          </p:cNvPr>
          <p:cNvSpPr>
            <a:spLocks noGrp="1"/>
          </p:cNvSpPr>
          <p:nvPr>
            <p:ph type="body" sz="quarter" idx="16"/>
          </p:nvPr>
        </p:nvSpPr>
        <p:spPr>
          <a:xfrm>
            <a:off x="1172170" y="444816"/>
            <a:ext cx="10595237" cy="803654"/>
          </a:xfrm>
        </p:spPr>
        <p:txBody>
          <a:bodyPr anchor="ctr"/>
          <a:lstStyle/>
          <a:p>
            <a:r>
              <a:rPr lang="en-IE" sz="3200" b="0" dirty="0">
                <a:solidFill>
                  <a:srgbClr val="EE1765"/>
                </a:solidFill>
                <a:latin typeface="Calibri "/>
              </a:rPr>
              <a:t>Advertise Broadly to Reach a Wider Range</a:t>
            </a:r>
          </a:p>
        </p:txBody>
      </p:sp>
      <p:sp>
        <p:nvSpPr>
          <p:cNvPr id="4" name="Text Placeholder 1">
            <a:extLst>
              <a:ext uri="{FF2B5EF4-FFF2-40B4-BE49-F238E27FC236}">
                <a16:creationId xmlns:a16="http://schemas.microsoft.com/office/drawing/2014/main" id="{992B2BB1-7461-3A15-D126-28050590BA47}"/>
              </a:ext>
            </a:extLst>
          </p:cNvPr>
          <p:cNvSpPr txBox="1">
            <a:spLocks/>
          </p:cNvSpPr>
          <p:nvPr/>
        </p:nvSpPr>
        <p:spPr>
          <a:xfrm>
            <a:off x="1178592" y="1124479"/>
            <a:ext cx="9682226"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buClr>
                <a:srgbClr val="1C94CA"/>
              </a:buClr>
            </a:pPr>
            <a:r>
              <a:rPr lang="en-US" sz="2200" b="0" i="0" dirty="0">
                <a:solidFill>
                  <a:srgbClr val="343433"/>
                </a:solidFill>
                <a:effectLst/>
                <a:highlight>
                  <a:srgbClr val="FFFFFF"/>
                </a:highlight>
              </a:rPr>
              <a:t>To reach a broader range of jobseekers from different backgrounds, businesses need to list their jobs in a variety of places:</a:t>
            </a:r>
          </a:p>
          <a:p>
            <a:pPr marL="342900" indent="-342900" algn="l">
              <a:buClr>
                <a:srgbClr val="1C94CA"/>
              </a:buClr>
              <a:buFont typeface="Wingdings" panose="05000000000000000000" pitchFamily="2" charset="2"/>
              <a:buChar char="q"/>
            </a:pPr>
            <a:r>
              <a:rPr lang="en-US" sz="2200" dirty="0">
                <a:solidFill>
                  <a:schemeClr val="bg1"/>
                </a:solidFill>
                <a:highlight>
                  <a:srgbClr val="EE1765"/>
                </a:highlight>
              </a:rPr>
              <a:t>Company Website: </a:t>
            </a:r>
            <a:r>
              <a:rPr lang="en-US" sz="2200" dirty="0">
                <a:solidFill>
                  <a:srgbClr val="343433"/>
                </a:solidFill>
                <a:highlight>
                  <a:srgbClr val="FFFFFF"/>
                </a:highlight>
              </a:rPr>
              <a:t>8% of professionals said that they prefer to look for jobs as advertised directly on a company’s website. To increase this number, advertise on inclusive recruitment platforms.</a:t>
            </a:r>
          </a:p>
          <a:p>
            <a:pPr marL="342900" indent="-342900">
              <a:buClr>
                <a:srgbClr val="1C94CA"/>
              </a:buClr>
              <a:buFont typeface="Wingdings" panose="05000000000000000000" pitchFamily="2" charset="2"/>
              <a:buChar char="q"/>
            </a:pPr>
            <a:r>
              <a:rPr lang="en-US" sz="2200" dirty="0">
                <a:solidFill>
                  <a:schemeClr val="bg1"/>
                </a:solidFill>
                <a:highlight>
                  <a:srgbClr val="EE1765"/>
                </a:highlight>
              </a:rPr>
              <a:t>Diverse advertising channels </a:t>
            </a:r>
            <a:r>
              <a:rPr lang="en-US" sz="2200" b="0" i="0" dirty="0">
                <a:solidFill>
                  <a:srgbClr val="343433"/>
                </a:solidFill>
                <a:effectLst/>
                <a:highlight>
                  <a:srgbClr val="FFFFFF"/>
                </a:highlight>
              </a:rPr>
              <a:t>such as LGBTQ, STEM </a:t>
            </a:r>
            <a:r>
              <a:rPr lang="en-US" sz="2200" dirty="0">
                <a:solidFill>
                  <a:srgbClr val="343433"/>
                </a:solidFill>
                <a:highlight>
                  <a:srgbClr val="FFFFFF"/>
                </a:highlight>
              </a:rPr>
              <a:t>networks, skilled </a:t>
            </a:r>
            <a:r>
              <a:rPr lang="en-US" sz="2200" b="0" i="0" dirty="0">
                <a:solidFill>
                  <a:srgbClr val="343433"/>
                </a:solidFill>
                <a:effectLst/>
                <a:highlight>
                  <a:srgbClr val="FFFFFF"/>
                </a:highlight>
              </a:rPr>
              <a:t>refugees/</a:t>
            </a:r>
            <a:r>
              <a:rPr lang="en-US" sz="2200" dirty="0">
                <a:solidFill>
                  <a:srgbClr val="343433"/>
                </a:solidFill>
                <a:highlight>
                  <a:srgbClr val="FFFFFF"/>
                </a:highlight>
              </a:rPr>
              <a:t>migrants mentoring programs, Disabilities, diversity talent social media groups and networks, LinkedIn, job fairs, conferences, target diverse communities and companies, local community </a:t>
            </a:r>
            <a:r>
              <a:rPr lang="en-US" sz="2200" dirty="0" err="1">
                <a:solidFill>
                  <a:srgbClr val="343433"/>
                </a:solidFill>
                <a:highlight>
                  <a:srgbClr val="FFFFFF"/>
                </a:highlight>
              </a:rPr>
              <a:t>centres</a:t>
            </a:r>
            <a:r>
              <a:rPr lang="en-US" sz="2200" dirty="0">
                <a:solidFill>
                  <a:srgbClr val="343433"/>
                </a:solidFill>
                <a:highlight>
                  <a:srgbClr val="FFFFFF"/>
                </a:highlight>
              </a:rPr>
              <a:t> and libraries or </a:t>
            </a:r>
            <a:r>
              <a:rPr lang="en-US" sz="2200" b="0" i="0" dirty="0">
                <a:solidFill>
                  <a:srgbClr val="343433"/>
                </a:solidFill>
                <a:effectLst/>
                <a:highlight>
                  <a:srgbClr val="FFFFFF"/>
                </a:highlight>
              </a:rPr>
              <a:t>DEI-focused recruitment agencies. </a:t>
            </a:r>
          </a:p>
          <a:p>
            <a:pPr marL="342900" indent="-342900" algn="l">
              <a:buClr>
                <a:srgbClr val="1C94CA"/>
              </a:buClr>
              <a:buFont typeface="Wingdings" panose="05000000000000000000" pitchFamily="2" charset="2"/>
              <a:buChar char="q"/>
            </a:pPr>
            <a:r>
              <a:rPr lang="en-US" sz="2200" dirty="0">
                <a:solidFill>
                  <a:schemeClr val="bg1"/>
                </a:solidFill>
                <a:highlight>
                  <a:srgbClr val="EE1765"/>
                </a:highlight>
              </a:rPr>
              <a:t>Word of Mouth Referral </a:t>
            </a:r>
            <a:r>
              <a:rPr lang="en-US" sz="2200" dirty="0">
                <a:solidFill>
                  <a:srgbClr val="343433"/>
                </a:solidFill>
                <a:highlight>
                  <a:srgbClr val="FFFFFF"/>
                </a:highlight>
              </a:rPr>
              <a:t>Encourage current staff to share vacancies with underrepresented groups in their networks. Focus on inclusivity referral, e.g., share x job postings with five women they know. </a:t>
            </a:r>
          </a:p>
          <a:p>
            <a:pPr marL="342900" indent="-342900" algn="l">
              <a:buClr>
                <a:srgbClr val="1C94CA"/>
              </a:buClr>
              <a:buFont typeface="Wingdings" panose="05000000000000000000" pitchFamily="2" charset="2"/>
              <a:buChar char="q"/>
            </a:pPr>
            <a:r>
              <a:rPr lang="en-US" sz="2200" dirty="0">
                <a:solidFill>
                  <a:schemeClr val="bg1"/>
                </a:solidFill>
                <a:highlight>
                  <a:srgbClr val="EE1765"/>
                </a:highlight>
              </a:rPr>
              <a:t>Outreach or internship or work experience</a:t>
            </a:r>
            <a:r>
              <a:rPr lang="en-US" sz="2200" dirty="0">
                <a:solidFill>
                  <a:srgbClr val="343433"/>
                </a:solidFill>
                <a:highlight>
                  <a:srgbClr val="FFFFFF"/>
                </a:highlight>
              </a:rPr>
              <a:t>. Employers should work with schools, universities, internship providers and charities to target </a:t>
            </a:r>
            <a:r>
              <a:rPr lang="en-US" sz="2200" dirty="0" err="1">
                <a:solidFill>
                  <a:srgbClr val="343433"/>
                </a:solidFill>
                <a:highlight>
                  <a:srgbClr val="FFFFFF"/>
                </a:highlight>
              </a:rPr>
              <a:t>marginalised</a:t>
            </a:r>
            <a:r>
              <a:rPr lang="en-US" sz="2200" dirty="0">
                <a:solidFill>
                  <a:srgbClr val="343433"/>
                </a:solidFill>
                <a:highlight>
                  <a:srgbClr val="FFFFFF"/>
                </a:highlight>
              </a:rPr>
              <a:t> groups.</a:t>
            </a:r>
          </a:p>
        </p:txBody>
      </p:sp>
      <p:sp>
        <p:nvSpPr>
          <p:cNvPr id="5" name="TextBox 4">
            <a:extLst>
              <a:ext uri="{FF2B5EF4-FFF2-40B4-BE49-F238E27FC236}">
                <a16:creationId xmlns:a16="http://schemas.microsoft.com/office/drawing/2014/main" id="{006E1208-2AE1-DD35-9A21-32FC965ECBFB}"/>
              </a:ext>
            </a:extLst>
          </p:cNvPr>
          <p:cNvSpPr txBox="1"/>
          <p:nvPr/>
        </p:nvSpPr>
        <p:spPr>
          <a:xfrm>
            <a:off x="6271404" y="6357668"/>
            <a:ext cx="353683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RICS Recruitment</a:t>
            </a:r>
            <a:endParaRPr lang="en-IE" dirty="0">
              <a:solidFill>
                <a:schemeClr val="bg1"/>
              </a:solidFill>
            </a:endParaRPr>
          </a:p>
        </p:txBody>
      </p:sp>
      <p:pic>
        <p:nvPicPr>
          <p:cNvPr id="45" name="Graphic 44" descr="Chevron arrows with solid fill">
            <a:extLst>
              <a:ext uri="{FF2B5EF4-FFF2-40B4-BE49-F238E27FC236}">
                <a16:creationId xmlns:a16="http://schemas.microsoft.com/office/drawing/2014/main" id="{3547BDCE-F07C-60DE-789C-83846379E52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74938" y="467252"/>
            <a:ext cx="803654" cy="803654"/>
          </a:xfrm>
          <a:prstGeom prst="rect">
            <a:avLst/>
          </a:prstGeom>
        </p:spPr>
      </p:pic>
    </p:spTree>
    <p:extLst>
      <p:ext uri="{BB962C8B-B14F-4D97-AF65-F5344CB8AC3E}">
        <p14:creationId xmlns:p14="http://schemas.microsoft.com/office/powerpoint/2010/main" val="956093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ED86CC-E891-67AD-3D96-5646A9D4F17F}"/>
            </a:ext>
          </a:extLst>
        </p:cNvPr>
        <p:cNvGrpSpPr/>
        <p:nvPr/>
      </p:nvGrpSpPr>
      <p:grpSpPr>
        <a:xfrm>
          <a:off x="0" y="0"/>
          <a:ext cx="0" cy="0"/>
          <a:chOff x="0" y="0"/>
          <a:chExt cx="0" cy="0"/>
        </a:xfrm>
      </p:grpSpPr>
      <p:sp>
        <p:nvSpPr>
          <p:cNvPr id="28" name="Text Placeholder 16">
            <a:extLst>
              <a:ext uri="{FF2B5EF4-FFF2-40B4-BE49-F238E27FC236}">
                <a16:creationId xmlns:a16="http://schemas.microsoft.com/office/drawing/2014/main" id="{16F8C51B-7108-F010-494B-34CF3037EBDE}"/>
              </a:ext>
            </a:extLst>
          </p:cNvPr>
          <p:cNvSpPr>
            <a:spLocks noGrp="1"/>
          </p:cNvSpPr>
          <p:nvPr>
            <p:ph type="body" sz="quarter" idx="15"/>
          </p:nvPr>
        </p:nvSpPr>
        <p:spPr>
          <a:xfrm>
            <a:off x="5889742" y="2349742"/>
            <a:ext cx="700387" cy="689518"/>
          </a:xfrm>
        </p:spPr>
        <p:txBody>
          <a:bodyPr/>
          <a:lstStyle/>
          <a:p>
            <a:r>
              <a:rPr lang="en-IE" dirty="0"/>
              <a:t>07</a:t>
            </a:r>
          </a:p>
        </p:txBody>
      </p:sp>
      <p:sp>
        <p:nvSpPr>
          <p:cNvPr id="29" name="Text Placeholder 15">
            <a:extLst>
              <a:ext uri="{FF2B5EF4-FFF2-40B4-BE49-F238E27FC236}">
                <a16:creationId xmlns:a16="http://schemas.microsoft.com/office/drawing/2014/main" id="{7DD1BF47-EEC2-18A5-F043-AE91D54D3496}"/>
              </a:ext>
            </a:extLst>
          </p:cNvPr>
          <p:cNvSpPr>
            <a:spLocks noGrp="1"/>
          </p:cNvSpPr>
          <p:nvPr>
            <p:ph type="body" sz="quarter" idx="14"/>
          </p:nvPr>
        </p:nvSpPr>
        <p:spPr>
          <a:xfrm>
            <a:off x="6725038" y="2333771"/>
            <a:ext cx="5086899" cy="689519"/>
          </a:xfrm>
        </p:spPr>
        <p:txBody>
          <a:bodyPr/>
          <a:lstStyle/>
          <a:p>
            <a:pPr>
              <a:lnSpc>
                <a:spcPct val="100000"/>
              </a:lnSpc>
              <a:spcBef>
                <a:spcPts val="0"/>
              </a:spcBef>
            </a:pPr>
            <a:r>
              <a:rPr lang="en-US" sz="2200" b="1" dirty="0">
                <a:solidFill>
                  <a:srgbClr val="083F59"/>
                </a:solidFill>
              </a:rPr>
              <a:t>Step 3: </a:t>
            </a:r>
            <a:r>
              <a:rPr lang="en-US" b="1" dirty="0"/>
              <a:t>Write Inclusive Job Descriptions</a:t>
            </a:r>
          </a:p>
          <a:p>
            <a:pPr>
              <a:lnSpc>
                <a:spcPct val="100000"/>
              </a:lnSpc>
              <a:spcBef>
                <a:spcPts val="0"/>
              </a:spcBef>
            </a:pPr>
            <a:r>
              <a:rPr lang="en-US" sz="2000" dirty="0"/>
              <a:t>Designed to attract diverse candidates through inclusive role requirements communication</a:t>
            </a:r>
            <a:r>
              <a:rPr lang="en-US" dirty="0"/>
              <a:t>. </a:t>
            </a:r>
          </a:p>
        </p:txBody>
      </p:sp>
      <p:sp>
        <p:nvSpPr>
          <p:cNvPr id="30" name="Text Placeholder 19">
            <a:extLst>
              <a:ext uri="{FF2B5EF4-FFF2-40B4-BE49-F238E27FC236}">
                <a16:creationId xmlns:a16="http://schemas.microsoft.com/office/drawing/2014/main" id="{EDC38E61-69D6-00F6-C8E1-63E6074D65C0}"/>
              </a:ext>
            </a:extLst>
          </p:cNvPr>
          <p:cNvSpPr>
            <a:spLocks noGrp="1"/>
          </p:cNvSpPr>
          <p:nvPr>
            <p:ph type="body" sz="quarter" idx="29"/>
          </p:nvPr>
        </p:nvSpPr>
        <p:spPr>
          <a:xfrm>
            <a:off x="5911445" y="3938034"/>
            <a:ext cx="700387" cy="689518"/>
          </a:xfrm>
        </p:spPr>
        <p:txBody>
          <a:bodyPr/>
          <a:lstStyle/>
          <a:p>
            <a:r>
              <a:rPr lang="en-IE" dirty="0"/>
              <a:t>08</a:t>
            </a:r>
          </a:p>
        </p:txBody>
      </p:sp>
      <p:sp>
        <p:nvSpPr>
          <p:cNvPr id="38" name="Text Placeholder 3">
            <a:extLst>
              <a:ext uri="{FF2B5EF4-FFF2-40B4-BE49-F238E27FC236}">
                <a16:creationId xmlns:a16="http://schemas.microsoft.com/office/drawing/2014/main" id="{96CD09F2-8C3C-C280-AE5F-1D000729FCBD}"/>
              </a:ext>
            </a:extLst>
          </p:cNvPr>
          <p:cNvSpPr txBox="1">
            <a:spLocks/>
          </p:cNvSpPr>
          <p:nvPr/>
        </p:nvSpPr>
        <p:spPr>
          <a:xfrm>
            <a:off x="1007051" y="1307980"/>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3200" b="1" kern="100" dirty="0">
                <a:solidFill>
                  <a:schemeClr val="bg1"/>
                </a:solidFill>
                <a:cs typeface="Times New Roman" panose="02020603050405020304" pitchFamily="18" charset="0"/>
              </a:rPr>
              <a:t>Inclusive D&amp;I Talent &amp; Recruitment Strategies </a:t>
            </a:r>
          </a:p>
          <a:p>
            <a:pPr marL="0" indent="0">
              <a:lnSpc>
                <a:spcPct val="100000"/>
              </a:lnSpc>
              <a:spcBef>
                <a:spcPts val="0"/>
              </a:spcBef>
              <a:buNone/>
            </a:pPr>
            <a:endParaRPr lang="en-US" sz="2400" kern="0" dirty="0">
              <a:solidFill>
                <a:schemeClr val="bg1"/>
              </a:solidFill>
              <a:ea typeface="Calibri" panose="020F0502020204030204" pitchFamily="34" charset="0"/>
            </a:endParaRP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Learn how to write job descriptions that effectively broaden your diverse talent pool. </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Learn how to create and advertise inclusive job adverts, that attract diverse talent.</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ACF23DF0-5DF4-A1BD-3E6D-5D8EB2AB3F55}"/>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2</a:t>
            </a:r>
          </a:p>
        </p:txBody>
      </p:sp>
      <p:cxnSp>
        <p:nvCxnSpPr>
          <p:cNvPr id="10" name="Straight Connector 9">
            <a:extLst>
              <a:ext uri="{FF2B5EF4-FFF2-40B4-BE49-F238E27FC236}">
                <a16:creationId xmlns:a16="http://schemas.microsoft.com/office/drawing/2014/main" id="{5B6C3D6E-5D06-FB83-222A-39FECB575906}"/>
              </a:ext>
            </a:extLst>
          </p:cNvPr>
          <p:cNvCxnSpPr>
            <a:cxnSpLocks/>
          </p:cNvCxnSpPr>
          <p:nvPr/>
        </p:nvCxnSpPr>
        <p:spPr>
          <a:xfrm flipH="1">
            <a:off x="5911444" y="356662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8" name="Text Placeholder 15">
            <a:extLst>
              <a:ext uri="{FF2B5EF4-FFF2-40B4-BE49-F238E27FC236}">
                <a16:creationId xmlns:a16="http://schemas.microsoft.com/office/drawing/2014/main" id="{BEE854A8-0EEC-C1AA-91DB-43B71B55D6F2}"/>
              </a:ext>
            </a:extLst>
          </p:cNvPr>
          <p:cNvSpPr txBox="1">
            <a:spLocks/>
          </p:cNvSpPr>
          <p:nvPr/>
        </p:nvSpPr>
        <p:spPr>
          <a:xfrm>
            <a:off x="6725038" y="3954247"/>
            <a:ext cx="538844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t>Step 4: Create Inclusive Job Advertisements</a:t>
            </a:r>
          </a:p>
          <a:p>
            <a:pPr>
              <a:lnSpc>
                <a:spcPct val="100000"/>
              </a:lnSpc>
              <a:spcBef>
                <a:spcPts val="0"/>
              </a:spcBef>
            </a:pPr>
            <a:r>
              <a:rPr lang="en-US" sz="2000" dirty="0"/>
              <a:t>Attract diverse external candidates, </a:t>
            </a:r>
            <a:r>
              <a:rPr lang="en-US" sz="2000" dirty="0" err="1"/>
              <a:t>emphasising</a:t>
            </a:r>
            <a:r>
              <a:rPr lang="en-US" sz="2000" dirty="0"/>
              <a:t> commitment to diversity and inclusivity.</a:t>
            </a:r>
          </a:p>
        </p:txBody>
      </p:sp>
      <p:cxnSp>
        <p:nvCxnSpPr>
          <p:cNvPr id="24" name="Straight Connector 23">
            <a:extLst>
              <a:ext uri="{FF2B5EF4-FFF2-40B4-BE49-F238E27FC236}">
                <a16:creationId xmlns:a16="http://schemas.microsoft.com/office/drawing/2014/main" id="{D9974A6B-0E4C-50F9-4DB4-13108D812A6B}"/>
              </a:ext>
            </a:extLst>
          </p:cNvPr>
          <p:cNvCxnSpPr>
            <a:cxnSpLocks/>
          </p:cNvCxnSpPr>
          <p:nvPr/>
        </p:nvCxnSpPr>
        <p:spPr>
          <a:xfrm flipH="1">
            <a:off x="6027059" y="511188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15">
            <a:extLst>
              <a:ext uri="{FF2B5EF4-FFF2-40B4-BE49-F238E27FC236}">
                <a16:creationId xmlns:a16="http://schemas.microsoft.com/office/drawing/2014/main" id="{BB276511-C1EC-4D50-694A-1034FD90E0DA}"/>
              </a:ext>
            </a:extLst>
          </p:cNvPr>
          <p:cNvSpPr txBox="1">
            <a:spLocks/>
          </p:cNvSpPr>
          <p:nvPr/>
        </p:nvSpPr>
        <p:spPr>
          <a:xfrm>
            <a:off x="6725038" y="5111887"/>
            <a:ext cx="508689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0872B5"/>
                </a:solidFill>
              </a:rPr>
              <a:t>Case Study: </a:t>
            </a:r>
            <a:r>
              <a:rPr lang="en-US" dirty="0"/>
              <a:t>CJK Engineering, Ireland</a:t>
            </a:r>
          </a:p>
        </p:txBody>
      </p:sp>
      <p:sp>
        <p:nvSpPr>
          <p:cNvPr id="3" name="Text Placeholder 15">
            <a:extLst>
              <a:ext uri="{FF2B5EF4-FFF2-40B4-BE49-F238E27FC236}">
                <a16:creationId xmlns:a16="http://schemas.microsoft.com/office/drawing/2014/main" id="{3511F392-A305-4206-BEB3-0A500072DBE6}"/>
              </a:ext>
            </a:extLst>
          </p:cNvPr>
          <p:cNvSpPr txBox="1">
            <a:spLocks/>
          </p:cNvSpPr>
          <p:nvPr/>
        </p:nvSpPr>
        <p:spPr>
          <a:xfrm>
            <a:off x="6725037" y="5574723"/>
            <a:ext cx="508689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0872B5"/>
                </a:solidFill>
              </a:rPr>
              <a:t>Case Study: </a:t>
            </a:r>
            <a:r>
              <a:rPr lang="en-US" dirty="0"/>
              <a:t>Be My Eyes, Denmark</a:t>
            </a:r>
          </a:p>
        </p:txBody>
      </p:sp>
    </p:spTree>
    <p:extLst>
      <p:ext uri="{BB962C8B-B14F-4D97-AF65-F5344CB8AC3E}">
        <p14:creationId xmlns:p14="http://schemas.microsoft.com/office/powerpoint/2010/main" val="23061433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8F732CAD-7AD0-CB8F-64B6-BBE148D23859}"/>
              </a:ext>
            </a:extLst>
          </p:cNvPr>
          <p:cNvSpPr/>
          <p:nvPr/>
        </p:nvSpPr>
        <p:spPr>
          <a:xfrm>
            <a:off x="2912297" y="817149"/>
            <a:ext cx="6367405" cy="5152330"/>
          </a:xfrm>
          <a:prstGeom prst="flowChartAlternate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FEEE9473-C803-837C-E422-6FB10D75604D}"/>
              </a:ext>
            </a:extLst>
          </p:cNvPr>
          <p:cNvSpPr>
            <a:spLocks noGrp="1"/>
          </p:cNvSpPr>
          <p:nvPr>
            <p:ph type="body" sz="quarter" idx="18"/>
          </p:nvPr>
        </p:nvSpPr>
        <p:spPr>
          <a:xfrm>
            <a:off x="3572632" y="1075414"/>
            <a:ext cx="5046736" cy="3849918"/>
          </a:xfrm>
        </p:spPr>
        <p:txBody>
          <a:bodyPr/>
          <a:lstStyle/>
          <a:p>
            <a:pPr marL="0" indent="0" algn="ctr"/>
            <a:r>
              <a:rPr lang="en-US" b="1" dirty="0">
                <a:solidFill>
                  <a:schemeClr val="bg1"/>
                </a:solidFill>
              </a:rPr>
              <a:t>The Company Website is Paramount</a:t>
            </a:r>
          </a:p>
          <a:p>
            <a:pPr marL="0" indent="0" algn="ctr"/>
            <a:r>
              <a:rPr lang="en-US" dirty="0">
                <a:solidFill>
                  <a:schemeClr val="bg1"/>
                </a:solidFill>
              </a:rPr>
              <a:t>Your online presence will likely be the first impression you make on most job seekers. A website which includes a dedicated vacancies section demonstrates that you are a business looking to grow. Even if you are not currently hiring, encouraging prospective candidates to submit their CVs will allow you to build up a library of contact information which you can use to reach out to potential candidates when you are looking to fill a vacancy</a:t>
            </a:r>
            <a:endParaRPr lang="en-IE" dirty="0">
              <a:solidFill>
                <a:schemeClr val="bg1"/>
              </a:solidFill>
            </a:endParaRPr>
          </a:p>
        </p:txBody>
      </p:sp>
      <p:pic>
        <p:nvPicPr>
          <p:cNvPr id="5" name="Picture 4">
            <a:extLst>
              <a:ext uri="{FF2B5EF4-FFF2-40B4-BE49-F238E27FC236}">
                <a16:creationId xmlns:a16="http://schemas.microsoft.com/office/drawing/2014/main" id="{9B989A68-9C7C-3AF0-29A1-C11E03F0A7B9}"/>
              </a:ext>
            </a:extLst>
          </p:cNvPr>
          <p:cNvPicPr>
            <a:picLocks noChangeAspect="1"/>
          </p:cNvPicPr>
          <p:nvPr/>
        </p:nvPicPr>
        <p:blipFill>
          <a:blip r:embed="rId2"/>
          <a:stretch>
            <a:fillRect/>
          </a:stretch>
        </p:blipFill>
        <p:spPr>
          <a:xfrm>
            <a:off x="576921" y="976028"/>
            <a:ext cx="2152950" cy="4048690"/>
          </a:xfrm>
          <a:prstGeom prst="rect">
            <a:avLst/>
          </a:prstGeom>
        </p:spPr>
      </p:pic>
      <p:sp>
        <p:nvSpPr>
          <p:cNvPr id="6" name="Speech Bubble: Rectangle with Corners Rounded 5">
            <a:extLst>
              <a:ext uri="{FF2B5EF4-FFF2-40B4-BE49-F238E27FC236}">
                <a16:creationId xmlns:a16="http://schemas.microsoft.com/office/drawing/2014/main" id="{A432938B-004D-24A2-65C3-008FA6ADFA4B}"/>
              </a:ext>
            </a:extLst>
          </p:cNvPr>
          <p:cNvSpPr/>
          <p:nvPr/>
        </p:nvSpPr>
        <p:spPr>
          <a:xfrm>
            <a:off x="9376913" y="817149"/>
            <a:ext cx="2503997" cy="1948034"/>
          </a:xfrm>
          <a:prstGeom prst="wedgeRoundRectCallout">
            <a:avLst>
              <a:gd name="adj1" fmla="val -45617"/>
              <a:gd name="adj2" fmla="val 91443"/>
              <a:gd name="adj3" fmla="val 16667"/>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t>84% </a:t>
            </a:r>
            <a:r>
              <a:rPr lang="en-US" dirty="0"/>
              <a:t>of candidates use your company website for research prior to applying and interview </a:t>
            </a:r>
            <a:r>
              <a:rPr lang="en-US" sz="1600" dirty="0">
                <a:solidFill>
                  <a:schemeClr val="bg1"/>
                </a:solidFill>
                <a:hlinkClick r:id="rId3">
                  <a:extLst>
                    <a:ext uri="{A12FA001-AC4F-418D-AE19-62706E023703}">
                      <ahyp:hlinkClr xmlns:ahyp="http://schemas.microsoft.com/office/drawing/2018/hyperlinkcolor" val="tx"/>
                    </a:ext>
                  </a:extLst>
                </a:hlinkClick>
              </a:rPr>
              <a:t>(Robert Walters) </a:t>
            </a:r>
            <a:endParaRPr lang="en-IE" sz="1600" dirty="0">
              <a:solidFill>
                <a:schemeClr val="bg1"/>
              </a:solidFill>
            </a:endParaRPr>
          </a:p>
        </p:txBody>
      </p:sp>
      <p:sp>
        <p:nvSpPr>
          <p:cNvPr id="3" name="TextBox 2">
            <a:extLst>
              <a:ext uri="{FF2B5EF4-FFF2-40B4-BE49-F238E27FC236}">
                <a16:creationId xmlns:a16="http://schemas.microsoft.com/office/drawing/2014/main" id="{AE7314A7-BF52-D5D0-9785-7D646E986AA6}"/>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Tree>
    <p:extLst>
      <p:ext uri="{BB962C8B-B14F-4D97-AF65-F5344CB8AC3E}">
        <p14:creationId xmlns:p14="http://schemas.microsoft.com/office/powerpoint/2010/main" val="11775203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82" descr="Many colorful hands in a row&#10;&#10;Description automatically generated">
            <a:extLst>
              <a:ext uri="{FF2B5EF4-FFF2-40B4-BE49-F238E27FC236}">
                <a16:creationId xmlns:a16="http://schemas.microsoft.com/office/drawing/2014/main" id="{DB6C72B5-FC60-E5C3-4B73-9D2C96A54237}"/>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10" b="510"/>
          <a:stretch>
            <a:fillRect/>
          </a:stretch>
        </p:blipFill>
        <p:spPr>
          <a:xfrm>
            <a:off x="181156" y="335338"/>
            <a:ext cx="11717868" cy="6522662"/>
          </a:xfrm>
        </p:spPr>
      </p:pic>
      <p:sp>
        <p:nvSpPr>
          <p:cNvPr id="8" name="Text Placeholder 1">
            <a:extLst>
              <a:ext uri="{FF2B5EF4-FFF2-40B4-BE49-F238E27FC236}">
                <a16:creationId xmlns:a16="http://schemas.microsoft.com/office/drawing/2014/main" id="{9794953F-66C6-E9D3-3B70-EAEFF443EB3F}"/>
              </a:ext>
            </a:extLst>
          </p:cNvPr>
          <p:cNvSpPr>
            <a:spLocks noGrp="1"/>
          </p:cNvSpPr>
          <p:nvPr>
            <p:ph type="body" sz="quarter" idx="13"/>
          </p:nvPr>
        </p:nvSpPr>
        <p:spPr>
          <a:xfrm>
            <a:off x="216519" y="788589"/>
            <a:ext cx="5580047" cy="2635608"/>
          </a:xfrm>
        </p:spPr>
        <p:txBody>
          <a:bodyPr anchor="t">
            <a:noAutofit/>
          </a:bodyPr>
          <a:lstStyle/>
          <a:p>
            <a:pPr marL="342900" indent="-342900" algn="l">
              <a:buFont typeface="Wingdings" panose="05000000000000000000" pitchFamily="2" charset="2"/>
              <a:buChar char="q"/>
            </a:pPr>
            <a:r>
              <a:rPr lang="en-US" sz="2000" b="1" dirty="0" err="1">
                <a:solidFill>
                  <a:srgbClr val="0070C0"/>
                </a:solidFill>
              </a:rPr>
              <a:t>Personalise</a:t>
            </a:r>
            <a:r>
              <a:rPr lang="en-US" sz="2000" b="1" dirty="0">
                <a:solidFill>
                  <a:srgbClr val="0070C0"/>
                </a:solidFill>
              </a:rPr>
              <a:t> adverts </a:t>
            </a:r>
            <a:r>
              <a:rPr lang="en-US" sz="2000" dirty="0">
                <a:solidFill>
                  <a:srgbClr val="083F59"/>
                </a:solidFill>
              </a:rPr>
              <a:t>and highlight how each role is linked uniquely to your DE&amp;I initiatives. Show, don’t just tell: Go beyond just mentioning equal opportunities. Give real-life examples of how your company lives these values. Link them to events, programs, policies, and the staff page so they can see your diverse activities and talent pool and feel they belong already.</a:t>
            </a:r>
          </a:p>
          <a:p>
            <a:pPr marL="342900" indent="-342900" algn="l">
              <a:buFont typeface="Wingdings" panose="05000000000000000000" pitchFamily="2" charset="2"/>
              <a:buChar char="q"/>
            </a:pPr>
            <a:r>
              <a:rPr lang="en-US" sz="2000" b="1" dirty="0">
                <a:solidFill>
                  <a:srgbClr val="0070C0"/>
                </a:solidFill>
              </a:rPr>
              <a:t>Inclusive benefits. </a:t>
            </a:r>
            <a:r>
              <a:rPr lang="en-US" sz="2000" dirty="0">
                <a:solidFill>
                  <a:srgbClr val="083F59"/>
                </a:solidFill>
              </a:rPr>
              <a:t>If your company provides inclusive benefits - showcase them in your advert. Consider how your benefits reflect your DE&amp;I policy, employees' lifestyles, and </a:t>
            </a:r>
            <a:r>
              <a:rPr lang="en-US" sz="2000" dirty="0" err="1">
                <a:solidFill>
                  <a:srgbClr val="083F59"/>
                </a:solidFill>
              </a:rPr>
              <a:t>behaviours</a:t>
            </a:r>
            <a:r>
              <a:rPr lang="en-US" sz="2000" dirty="0">
                <a:solidFill>
                  <a:srgbClr val="083F59"/>
                </a:solidFill>
              </a:rPr>
              <a:t> and whether they are relevant to a diverse range of individuals.</a:t>
            </a:r>
          </a:p>
          <a:p>
            <a:pPr marL="342900" indent="-342900" algn="l">
              <a:buFont typeface="Wingdings" panose="05000000000000000000" pitchFamily="2" charset="2"/>
              <a:buChar char="q"/>
            </a:pPr>
            <a:r>
              <a:rPr lang="en-US" sz="2000" b="1" dirty="0">
                <a:solidFill>
                  <a:srgbClr val="0070C0"/>
                </a:solidFill>
              </a:rPr>
              <a:t>Embed links </a:t>
            </a:r>
            <a:r>
              <a:rPr lang="en-US" sz="2000" dirty="0">
                <a:solidFill>
                  <a:srgbClr val="083F59"/>
                </a:solidFill>
              </a:rPr>
              <a:t>for extra information or to share helpful resources that applicants can easily navigate without feeling overwhelmed while reading the job ad. A ‘Quick clicks’ section to D&amp;I Strategies, Awards, Policies, Programs, etc.</a:t>
            </a:r>
          </a:p>
          <a:p>
            <a:pPr marL="342900" indent="-342900" algn="l">
              <a:buFont typeface="Wingdings" panose="05000000000000000000" pitchFamily="2" charset="2"/>
              <a:buChar char="q"/>
            </a:pPr>
            <a:endParaRPr lang="en-IE" sz="2100" dirty="0">
              <a:solidFill>
                <a:srgbClr val="083F59"/>
              </a:solidFill>
            </a:endParaRPr>
          </a:p>
        </p:txBody>
      </p:sp>
      <p:sp>
        <p:nvSpPr>
          <p:cNvPr id="11" name="TextBox 10">
            <a:extLst>
              <a:ext uri="{FF2B5EF4-FFF2-40B4-BE49-F238E27FC236}">
                <a16:creationId xmlns:a16="http://schemas.microsoft.com/office/drawing/2014/main" id="{7B00FEBB-97B8-ACB8-AA94-A73BD1C4A2D1}"/>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
        <p:nvSpPr>
          <p:cNvPr id="12" name="Round Diagonal Corner Rectangle 9">
            <a:extLst>
              <a:ext uri="{FF2B5EF4-FFF2-40B4-BE49-F238E27FC236}">
                <a16:creationId xmlns:a16="http://schemas.microsoft.com/office/drawing/2014/main" id="{09F9AE53-FABA-F915-AFBA-0A33739FE168}"/>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aphic 2">
            <a:extLst>
              <a:ext uri="{FF2B5EF4-FFF2-40B4-BE49-F238E27FC236}">
                <a16:creationId xmlns:a16="http://schemas.microsoft.com/office/drawing/2014/main" id="{BDF3B9FB-0B9E-7B84-7C61-515565147898}"/>
              </a:ext>
            </a:extLst>
          </p:cNvPr>
          <p:cNvGrpSpPr/>
          <p:nvPr/>
        </p:nvGrpSpPr>
        <p:grpSpPr>
          <a:xfrm>
            <a:off x="6490263" y="1414589"/>
            <a:ext cx="1552576" cy="1513167"/>
            <a:chOff x="5127892" y="1642689"/>
            <a:chExt cx="1294219" cy="947086"/>
          </a:xfrm>
        </p:grpSpPr>
        <p:sp>
          <p:nvSpPr>
            <p:cNvPr id="14" name="Freeform 6">
              <a:extLst>
                <a:ext uri="{FF2B5EF4-FFF2-40B4-BE49-F238E27FC236}">
                  <a16:creationId xmlns:a16="http://schemas.microsoft.com/office/drawing/2014/main" id="{04E1F018-94B4-EE32-26D5-B1805C9430E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2DA167ED-1AD0-01B2-D740-BC213FAA97E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D2173D92-6542-C29E-BE12-9837424206F6}"/>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0A78FFDE-699D-F6D5-DECD-33EC18838AB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51B1225C-2F1D-9234-7865-A868FF5CC411}"/>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619AD872-4D89-982E-A04D-D04C37D44443}"/>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4D0629E1-1397-7ECB-2F11-C08820815992}"/>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73FB1F6F-3B26-EA3E-8D79-58D13EF16A17}"/>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340FB5D4-08E7-700B-2B9E-6EABB552995A}"/>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05DFD3EC-32CE-BB04-B6EC-4CC662E57FE9}"/>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C341445C-8B80-24C1-04E8-0A49E296CA1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AA32C3AF-B877-0EE8-C5F8-D21C45084F6E}"/>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E584FE5B-0FBF-3351-599C-1FDD93809F46}"/>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6992931F-CA93-663B-2A3F-1BDF18753DA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A38DAB2C-6E41-13FA-F46C-7CCC4D6D0EE7}"/>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A6AFE1A4-ABB3-56C6-1693-BD7584D96A8F}"/>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4AB459B4-5614-7C21-91CE-9881E0B95F75}"/>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78E965BF-4F6C-2B1A-D62F-101FEBC3FC9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1D6C1947-130B-30CE-DFE2-70ADEA3EFD2A}"/>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674A4486-A119-B135-2255-6BD07D08FDE7}"/>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9BB54DCA-E6C6-EFBB-EB25-D010FD04A001}"/>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ED0FA045-77D9-D272-B4E7-F602DB95C6A1}"/>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AE0EF2DE-CCAB-34AC-F574-C2D89518B161}"/>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83270421-24D9-A0A0-72F9-39FB23319C3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B5A0D588-02A7-9199-09C8-4D226414907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C0C289E2-03FE-9E13-883B-13364BFCD169}"/>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C5AD535-2B64-5BC8-12E0-050CACF2597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BA3BF657-4218-BCB5-2EE1-33EC29B41C94}"/>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C57051BB-A4CA-0AC6-B4C2-04A5AAC026E6}"/>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ED2D4F8F-23D4-11A1-C769-B7104948D339}"/>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CE229A02-D4C5-9426-5791-95C9C707D666}"/>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C877733C-11C2-4F0F-E8E0-FB65A1BDF819}"/>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86E25BE7-7BFF-6907-DB14-52278E2A319A}"/>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5231D751-24AA-0640-2748-AB525B566EDD}"/>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034E318C-E288-F29E-640C-30791FF564F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68DB15E0-CB96-B671-C2EE-2B55C42A755A}"/>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8674686F-690A-14C9-E156-927958B813E0}"/>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62FCE24C-4ABC-3EC2-2DB9-0AD31D3D2E10}"/>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88E2042A-1A2F-DDA9-38EB-A3AD3046A40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68AAE323-5786-1182-C9F7-E11CE2F8D5E5}"/>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E3D55607-E9CF-6559-2B83-E8DB8539B4BA}"/>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B4B9F4B9-F886-7F66-9EA3-8170A39C6E9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09BDDA0-65EA-96BE-243C-0966F2357578}"/>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09BCBB44-D6CF-731E-1BAD-40C90ACEEC38}"/>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19F31141-AF59-99AE-39BF-C523541F4A9C}"/>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FE1E675-8474-B925-6AB8-E84965EB007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6E1B5F5A-97B0-B090-1921-20737B15FA8C}"/>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6D393898-7F88-CB2B-A858-44A5D48D746B}"/>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ACCD02E9-F3B1-0531-9438-FE0C84FF44FA}"/>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1896675A-8BCC-94D3-F9D8-63AE7449A324}"/>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E8252C08-EEFA-7C6E-F0C9-CFCC90A163FF}"/>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C7B8ED6E-D841-5A47-959A-6BB4E638CC3C}"/>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D9D40EA3-F5CF-0D89-A0E4-7ECE7EEC07D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A182A531-BDEF-D057-90CC-9AA4FFEF5B78}"/>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E9D67F00-C943-6C43-C962-4E9B0F76DA14}"/>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2AA16678-05E6-A5AD-E12D-D6C09FDF331D}"/>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B22E2F1C-9FCE-88BA-466B-84300CF2FAB6}"/>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570B4251-246E-84A1-ED29-3C302F4691B9}"/>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 Placeholder 8">
            <a:extLst>
              <a:ext uri="{FF2B5EF4-FFF2-40B4-BE49-F238E27FC236}">
                <a16:creationId xmlns:a16="http://schemas.microsoft.com/office/drawing/2014/main" id="{A52F77AA-FE62-66F6-C792-8C79CBE48C7D}"/>
              </a:ext>
            </a:extLst>
          </p:cNvPr>
          <p:cNvSpPr txBox="1">
            <a:spLocks/>
          </p:cNvSpPr>
          <p:nvPr/>
        </p:nvSpPr>
        <p:spPr>
          <a:xfrm>
            <a:off x="5887063" y="6960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
        <p:nvSpPr>
          <p:cNvPr id="6" name="Text Placeholder 3">
            <a:extLst>
              <a:ext uri="{FF2B5EF4-FFF2-40B4-BE49-F238E27FC236}">
                <a16:creationId xmlns:a16="http://schemas.microsoft.com/office/drawing/2014/main" id="{932F112C-D479-F33E-983B-5B6DD9D2AC56}"/>
              </a:ext>
            </a:extLst>
          </p:cNvPr>
          <p:cNvSpPr txBox="1">
            <a:spLocks/>
          </p:cNvSpPr>
          <p:nvPr/>
        </p:nvSpPr>
        <p:spPr>
          <a:xfrm>
            <a:off x="-1" y="-3824"/>
            <a:ext cx="5580047" cy="792413"/>
          </a:xfrm>
          <a:prstGeom prst="rect">
            <a:avLst/>
          </a:prstGeom>
          <a:solidFill>
            <a:srgbClr val="BCE4F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solidFill>
                  <a:srgbClr val="0070C0"/>
                </a:solidFill>
              </a:rPr>
              <a:t>Personalise D&amp;I Adverts</a:t>
            </a:r>
          </a:p>
        </p:txBody>
      </p:sp>
    </p:spTree>
    <p:extLst>
      <p:ext uri="{BB962C8B-B14F-4D97-AF65-F5344CB8AC3E}">
        <p14:creationId xmlns:p14="http://schemas.microsoft.com/office/powerpoint/2010/main" val="42795491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702410-E5AC-54FA-941D-A23CB3314B97}"/>
              </a:ext>
            </a:extLst>
          </p:cNvPr>
          <p:cNvSpPr>
            <a:spLocks noGrp="1"/>
          </p:cNvSpPr>
          <p:nvPr>
            <p:ph type="body" sz="quarter" idx="18"/>
          </p:nvPr>
        </p:nvSpPr>
        <p:spPr>
          <a:xfrm>
            <a:off x="2726982" y="1265947"/>
            <a:ext cx="6738033" cy="3849918"/>
          </a:xfrm>
        </p:spPr>
        <p:txBody>
          <a:bodyPr/>
          <a:lstStyle/>
          <a:p>
            <a:pPr marL="0" indent="0" algn="ctr"/>
            <a:r>
              <a:rPr lang="en-US" sz="2200" b="1" dirty="0"/>
              <a:t>HR Adviser (Part-time, Job-share or Full-time), Retail Company</a:t>
            </a:r>
          </a:p>
          <a:p>
            <a:pPr marL="0" indent="0"/>
            <a:r>
              <a:rPr lang="en-US" sz="2200" b="1" dirty="0">
                <a:solidFill>
                  <a:srgbClr val="1C94CA"/>
                </a:solidFill>
              </a:rPr>
              <a:t>Salary </a:t>
            </a:r>
            <a:r>
              <a:rPr lang="en-US" sz="2200" dirty="0"/>
              <a:t>€43,700 – €47,000 per annum, non-negotiable </a:t>
            </a:r>
          </a:p>
          <a:p>
            <a:pPr marL="0" indent="0"/>
            <a:r>
              <a:rPr lang="en-US" sz="2200" dirty="0"/>
              <a:t>We also offer 25 days of annual leave, 6% pension contributions, and 6 months of paid maternity/paternity/ shared parental leave. </a:t>
            </a:r>
          </a:p>
          <a:p>
            <a:pPr marL="0" indent="0"/>
            <a:r>
              <a:rPr lang="en-US" sz="2200" b="1" dirty="0">
                <a:solidFill>
                  <a:srgbClr val="1C94CA"/>
                </a:solidFill>
              </a:rPr>
              <a:t>Location: </a:t>
            </a:r>
            <a:r>
              <a:rPr lang="en-US" sz="2200" dirty="0"/>
              <a:t>O’Connell Street, Dublin, Ireland. We typically work 2 days a week in the office but offer flexibility to work entirely remotely. </a:t>
            </a:r>
          </a:p>
          <a:p>
            <a:pPr marL="0" indent="0"/>
            <a:r>
              <a:rPr lang="en-US" sz="2200" b="1" dirty="0">
                <a:solidFill>
                  <a:srgbClr val="1C94CA"/>
                </a:solidFill>
              </a:rPr>
              <a:t>Hours </a:t>
            </a:r>
            <a:r>
              <a:rPr lang="en-US" sz="2200" dirty="0"/>
              <a:t>This role is available part-time, as a job-share or full-time. We offer other flexible work options, such as compressed hours. </a:t>
            </a:r>
            <a:endParaRPr lang="en-IE" sz="2200" dirty="0"/>
          </a:p>
        </p:txBody>
      </p:sp>
      <p:sp>
        <p:nvSpPr>
          <p:cNvPr id="3" name="Text Placeholder 2">
            <a:extLst>
              <a:ext uri="{FF2B5EF4-FFF2-40B4-BE49-F238E27FC236}">
                <a16:creationId xmlns:a16="http://schemas.microsoft.com/office/drawing/2014/main" id="{E2C5BD99-351D-5D93-B9D6-AE93CB1E103F}"/>
              </a:ext>
            </a:extLst>
          </p:cNvPr>
          <p:cNvSpPr>
            <a:spLocks noGrp="1"/>
          </p:cNvSpPr>
          <p:nvPr>
            <p:ph type="body" sz="quarter" idx="16"/>
          </p:nvPr>
        </p:nvSpPr>
        <p:spPr>
          <a:xfrm>
            <a:off x="798381" y="474299"/>
            <a:ext cx="10595237" cy="803654"/>
          </a:xfrm>
        </p:spPr>
        <p:txBody>
          <a:bodyPr/>
          <a:lstStyle/>
          <a:p>
            <a:pPr algn="ctr"/>
            <a:r>
              <a:rPr lang="en-IE" sz="2800" b="0" dirty="0">
                <a:solidFill>
                  <a:srgbClr val="1C94CA"/>
                </a:solidFill>
              </a:rPr>
              <a:t>Elements of a Well-Designed Advert </a:t>
            </a:r>
            <a:r>
              <a:rPr lang="en-IE" sz="2800" dirty="0">
                <a:solidFill>
                  <a:srgbClr val="1C94CA"/>
                </a:solidFill>
              </a:rPr>
              <a:t>(Part 1)</a:t>
            </a:r>
          </a:p>
        </p:txBody>
      </p:sp>
      <p:sp>
        <p:nvSpPr>
          <p:cNvPr id="4" name="Speech Bubble: Rectangle with Corners Rounded 3">
            <a:extLst>
              <a:ext uri="{FF2B5EF4-FFF2-40B4-BE49-F238E27FC236}">
                <a16:creationId xmlns:a16="http://schemas.microsoft.com/office/drawing/2014/main" id="{A3976EA7-3B7B-3C0A-9C3A-14EDE19FA3B3}"/>
              </a:ext>
            </a:extLst>
          </p:cNvPr>
          <p:cNvSpPr/>
          <p:nvPr/>
        </p:nvSpPr>
        <p:spPr>
          <a:xfrm>
            <a:off x="486655" y="774218"/>
            <a:ext cx="2027076" cy="2495193"/>
          </a:xfrm>
          <a:prstGeom prst="wedgeRoundRectCallout">
            <a:avLst>
              <a:gd name="adj1" fmla="val 63954"/>
              <a:gd name="adj2" fmla="val 6688"/>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Provide a  salary range but have it clearly non-negotiable to avoid discrimination but still have room to accommodate experience  &amp; skills</a:t>
            </a:r>
            <a:endParaRPr lang="en-IE" sz="1600" dirty="0">
              <a:solidFill>
                <a:schemeClr val="bg1"/>
              </a:solidFill>
            </a:endParaRPr>
          </a:p>
        </p:txBody>
      </p:sp>
      <p:pic>
        <p:nvPicPr>
          <p:cNvPr id="10" name="Graphic 9" descr="Badge 1 with solid fill">
            <a:extLst>
              <a:ext uri="{FF2B5EF4-FFF2-40B4-BE49-F238E27FC236}">
                <a16:creationId xmlns:a16="http://schemas.microsoft.com/office/drawing/2014/main" id="{BA152FCA-94B5-C595-A853-F75D071F7F5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59421" y="167059"/>
            <a:ext cx="914400" cy="914400"/>
          </a:xfrm>
          <a:prstGeom prst="rect">
            <a:avLst/>
          </a:prstGeom>
        </p:spPr>
      </p:pic>
      <p:sp>
        <p:nvSpPr>
          <p:cNvPr id="11" name="Speech Bubble: Rectangle with Corners Rounded 10">
            <a:extLst>
              <a:ext uri="{FF2B5EF4-FFF2-40B4-BE49-F238E27FC236}">
                <a16:creationId xmlns:a16="http://schemas.microsoft.com/office/drawing/2014/main" id="{40942496-9A10-3FEE-DA92-DDABC2066D1E}"/>
              </a:ext>
            </a:extLst>
          </p:cNvPr>
          <p:cNvSpPr/>
          <p:nvPr/>
        </p:nvSpPr>
        <p:spPr>
          <a:xfrm>
            <a:off x="9942170" y="1167342"/>
            <a:ext cx="1878018" cy="2191109"/>
          </a:xfrm>
          <a:prstGeom prst="wedgeRoundRectCallout">
            <a:avLst>
              <a:gd name="adj1" fmla="val -100077"/>
              <a:gd name="adj2" fmla="val 29569"/>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Advertise specifics – particularly people policies exceeding legal minimums</a:t>
            </a:r>
            <a:endParaRPr lang="en-IE" dirty="0">
              <a:solidFill>
                <a:schemeClr val="bg1"/>
              </a:solidFill>
            </a:endParaRPr>
          </a:p>
        </p:txBody>
      </p:sp>
      <p:pic>
        <p:nvPicPr>
          <p:cNvPr id="6" name="Graphic 5" descr="Badge with solid fill">
            <a:extLst>
              <a:ext uri="{FF2B5EF4-FFF2-40B4-BE49-F238E27FC236}">
                <a16:creationId xmlns:a16="http://schemas.microsoft.com/office/drawing/2014/main" id="{AEFBD623-9D1F-AA81-A820-B10B178CCA6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777407" y="490527"/>
            <a:ext cx="914400" cy="914400"/>
          </a:xfrm>
          <a:prstGeom prst="rect">
            <a:avLst/>
          </a:prstGeom>
        </p:spPr>
      </p:pic>
      <p:sp>
        <p:nvSpPr>
          <p:cNvPr id="12" name="Speech Bubble: Rectangle with Corners Rounded 11">
            <a:extLst>
              <a:ext uri="{FF2B5EF4-FFF2-40B4-BE49-F238E27FC236}">
                <a16:creationId xmlns:a16="http://schemas.microsoft.com/office/drawing/2014/main" id="{10C0261C-50FF-4132-DC3A-500AD6930F22}"/>
              </a:ext>
            </a:extLst>
          </p:cNvPr>
          <p:cNvSpPr/>
          <p:nvPr/>
        </p:nvSpPr>
        <p:spPr>
          <a:xfrm>
            <a:off x="9942170" y="4020311"/>
            <a:ext cx="1878018" cy="2191109"/>
          </a:xfrm>
          <a:prstGeom prst="wedgeRoundRectCallout">
            <a:avLst>
              <a:gd name="adj1" fmla="val -147847"/>
              <a:gd name="adj2" fmla="val 2404"/>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Offer specific flexible working options – including part-time work, by default</a:t>
            </a:r>
            <a:endParaRPr lang="en-IE" dirty="0">
              <a:solidFill>
                <a:schemeClr val="bg1"/>
              </a:solidFill>
            </a:endParaRPr>
          </a:p>
        </p:txBody>
      </p:sp>
      <p:pic>
        <p:nvPicPr>
          <p:cNvPr id="8" name="Graphic 7" descr="Badge 3 with solid fill">
            <a:extLst>
              <a:ext uri="{FF2B5EF4-FFF2-40B4-BE49-F238E27FC236}">
                <a16:creationId xmlns:a16="http://schemas.microsoft.com/office/drawing/2014/main" id="{85734474-E35D-22D2-709A-95FE21FC43C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9777407" y="3358451"/>
            <a:ext cx="914400" cy="914400"/>
          </a:xfrm>
          <a:prstGeom prst="rect">
            <a:avLst/>
          </a:prstGeom>
        </p:spPr>
      </p:pic>
      <p:sp>
        <p:nvSpPr>
          <p:cNvPr id="13" name="TextBox 12">
            <a:extLst>
              <a:ext uri="{FF2B5EF4-FFF2-40B4-BE49-F238E27FC236}">
                <a16:creationId xmlns:a16="http://schemas.microsoft.com/office/drawing/2014/main" id="{140ED027-63C3-7AA0-D765-CA9CB7A6B247}"/>
              </a:ext>
            </a:extLst>
          </p:cNvPr>
          <p:cNvSpPr txBox="1"/>
          <p:nvPr/>
        </p:nvSpPr>
        <p:spPr>
          <a:xfrm>
            <a:off x="6469810" y="6400954"/>
            <a:ext cx="5350377"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8">
                  <a:extLst>
                    <a:ext uri="{A12FA001-AC4F-418D-AE19-62706E023703}">
                      <ahyp:hlinkClr xmlns:ahyp="http://schemas.microsoft.com/office/drawing/2018/hyperlinkcolor" val="tx"/>
                    </a:ext>
                  </a:extLst>
                </a:hlinkClick>
              </a:rPr>
              <a:t>CIPD Inclusive Recruitment Employers Guide</a:t>
            </a:r>
            <a:endParaRPr lang="en-IE" dirty="0">
              <a:solidFill>
                <a:schemeClr val="bg1"/>
              </a:solidFill>
            </a:endParaRPr>
          </a:p>
        </p:txBody>
      </p:sp>
    </p:spTree>
    <p:extLst>
      <p:ext uri="{BB962C8B-B14F-4D97-AF65-F5344CB8AC3E}">
        <p14:creationId xmlns:p14="http://schemas.microsoft.com/office/powerpoint/2010/main" val="15770459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702410-E5AC-54FA-941D-A23CB3314B97}"/>
              </a:ext>
            </a:extLst>
          </p:cNvPr>
          <p:cNvSpPr>
            <a:spLocks noGrp="1"/>
          </p:cNvSpPr>
          <p:nvPr>
            <p:ph type="body" sz="quarter" idx="18"/>
          </p:nvPr>
        </p:nvSpPr>
        <p:spPr>
          <a:xfrm>
            <a:off x="2411524" y="1110425"/>
            <a:ext cx="7198302" cy="3849918"/>
          </a:xfrm>
        </p:spPr>
        <p:txBody>
          <a:bodyPr/>
          <a:lstStyle/>
          <a:p>
            <a:pPr marL="0" indent="0"/>
            <a:r>
              <a:rPr lang="en-US" sz="2200" b="1" dirty="0">
                <a:solidFill>
                  <a:srgbClr val="1C94CA"/>
                </a:solidFill>
              </a:rPr>
              <a:t>Job description</a:t>
            </a:r>
          </a:p>
          <a:p>
            <a:pPr marL="0" indent="0"/>
            <a:r>
              <a:rPr lang="en-US" sz="2200" dirty="0"/>
              <a:t>Managing the administration of the monthly payroll and benefits, ensuring all records are accurate and up to date, and all documents provided to the outsourced payroll and benefits providers before the payroll cut-off date. </a:t>
            </a:r>
          </a:p>
          <a:p>
            <a:pPr marL="0" indent="0"/>
            <a:r>
              <a:rPr lang="en-US" sz="2200" dirty="0"/>
              <a:t>Oversee, record, collate and monitor accurate HR information, complying with relevant legislation.</a:t>
            </a:r>
          </a:p>
          <a:p>
            <a:pPr marL="0" indent="0"/>
            <a:r>
              <a:rPr lang="en-US" sz="2200" b="1" dirty="0">
                <a:solidFill>
                  <a:srgbClr val="1C94CA"/>
                </a:solidFill>
              </a:rPr>
              <a:t>Person specification</a:t>
            </a:r>
          </a:p>
          <a:p>
            <a:pPr marL="342900" indent="-342900">
              <a:lnSpc>
                <a:spcPct val="100000"/>
              </a:lnSpc>
              <a:spcBef>
                <a:spcPts val="0"/>
              </a:spcBef>
              <a:buFont typeface="Arial" panose="020B0604020202020204" pitchFamily="34" charset="0"/>
              <a:buChar char="•"/>
            </a:pPr>
            <a:r>
              <a:rPr lang="en-US" sz="2200" dirty="0"/>
              <a:t>You can keep confidential information to yourself. </a:t>
            </a:r>
          </a:p>
          <a:p>
            <a:pPr marL="342900" indent="-342900">
              <a:lnSpc>
                <a:spcPct val="100000"/>
              </a:lnSpc>
              <a:spcBef>
                <a:spcPts val="0"/>
              </a:spcBef>
              <a:buFont typeface="Arial" panose="020B0604020202020204" pitchFamily="34" charset="0"/>
              <a:buChar char="•"/>
            </a:pPr>
            <a:r>
              <a:rPr lang="en-US" sz="2200" dirty="0"/>
              <a:t>You have experience managing a team of at least three people. </a:t>
            </a:r>
          </a:p>
          <a:p>
            <a:pPr marL="342900" indent="-342900">
              <a:lnSpc>
                <a:spcPct val="100000"/>
              </a:lnSpc>
              <a:spcBef>
                <a:spcPts val="0"/>
              </a:spcBef>
              <a:buFont typeface="Arial" panose="020B0604020202020204" pitchFamily="34" charset="0"/>
              <a:buChar char="•"/>
            </a:pPr>
            <a:r>
              <a:rPr lang="en-US" sz="2200" dirty="0"/>
              <a:t>You have been responsible for assertively managing relationships with external suppliers. </a:t>
            </a:r>
          </a:p>
        </p:txBody>
      </p:sp>
      <p:sp>
        <p:nvSpPr>
          <p:cNvPr id="3" name="Text Placeholder 2">
            <a:extLst>
              <a:ext uri="{FF2B5EF4-FFF2-40B4-BE49-F238E27FC236}">
                <a16:creationId xmlns:a16="http://schemas.microsoft.com/office/drawing/2014/main" id="{E2C5BD99-351D-5D93-B9D6-AE93CB1E103F}"/>
              </a:ext>
            </a:extLst>
          </p:cNvPr>
          <p:cNvSpPr>
            <a:spLocks noGrp="1"/>
          </p:cNvSpPr>
          <p:nvPr>
            <p:ph type="body" sz="quarter" idx="16"/>
          </p:nvPr>
        </p:nvSpPr>
        <p:spPr>
          <a:xfrm>
            <a:off x="798381" y="474299"/>
            <a:ext cx="10595237" cy="803654"/>
          </a:xfrm>
        </p:spPr>
        <p:txBody>
          <a:bodyPr/>
          <a:lstStyle/>
          <a:p>
            <a:pPr algn="ctr"/>
            <a:r>
              <a:rPr lang="en-IE" sz="2800" b="0" dirty="0">
                <a:solidFill>
                  <a:srgbClr val="1C94CA"/>
                </a:solidFill>
              </a:rPr>
              <a:t>Elements of a Well-Designed Advert </a:t>
            </a:r>
            <a:r>
              <a:rPr lang="en-IE" sz="2800" dirty="0">
                <a:solidFill>
                  <a:srgbClr val="1C94CA"/>
                </a:solidFill>
              </a:rPr>
              <a:t>(Part 2)</a:t>
            </a:r>
          </a:p>
        </p:txBody>
      </p:sp>
      <p:sp>
        <p:nvSpPr>
          <p:cNvPr id="5" name="Speech Bubble: Rectangle with Corners Rounded 4">
            <a:extLst>
              <a:ext uri="{FF2B5EF4-FFF2-40B4-BE49-F238E27FC236}">
                <a16:creationId xmlns:a16="http://schemas.microsoft.com/office/drawing/2014/main" id="{C1225AB5-8191-D146-DE4B-C0AB6A4E6836}"/>
              </a:ext>
            </a:extLst>
          </p:cNvPr>
          <p:cNvSpPr/>
          <p:nvPr/>
        </p:nvSpPr>
        <p:spPr>
          <a:xfrm>
            <a:off x="258924" y="774219"/>
            <a:ext cx="2027076" cy="1313374"/>
          </a:xfrm>
          <a:prstGeom prst="wedgeRoundRectCallout">
            <a:avLst>
              <a:gd name="adj1" fmla="val 59698"/>
              <a:gd name="adj2" fmla="val -14055"/>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Provide a realistic preview of the actual role</a:t>
            </a:r>
            <a:endParaRPr lang="en-IE" sz="1600" dirty="0">
              <a:solidFill>
                <a:schemeClr val="bg1"/>
              </a:solidFill>
            </a:endParaRPr>
          </a:p>
        </p:txBody>
      </p:sp>
      <p:sp>
        <p:nvSpPr>
          <p:cNvPr id="6" name="Speech Bubble: Rectangle with Corners Rounded 5">
            <a:extLst>
              <a:ext uri="{FF2B5EF4-FFF2-40B4-BE49-F238E27FC236}">
                <a16:creationId xmlns:a16="http://schemas.microsoft.com/office/drawing/2014/main" id="{D13BB32B-854B-727F-8819-1A363F47526C}"/>
              </a:ext>
            </a:extLst>
          </p:cNvPr>
          <p:cNvSpPr/>
          <p:nvPr/>
        </p:nvSpPr>
        <p:spPr>
          <a:xfrm>
            <a:off x="373476" y="2872750"/>
            <a:ext cx="1878018" cy="1897658"/>
          </a:xfrm>
          <a:prstGeom prst="wedgeRoundRectCallout">
            <a:avLst>
              <a:gd name="adj1" fmla="val 61610"/>
              <a:gd name="adj2" fmla="val 42"/>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Make role requirements clear, specific and </a:t>
            </a:r>
            <a:r>
              <a:rPr lang="en-US" dirty="0" err="1"/>
              <a:t>behaviour</a:t>
            </a:r>
            <a:r>
              <a:rPr lang="en-US" dirty="0"/>
              <a:t>-based</a:t>
            </a:r>
            <a:endParaRPr lang="en-IE" dirty="0">
              <a:solidFill>
                <a:schemeClr val="bg1"/>
              </a:solidFill>
            </a:endParaRPr>
          </a:p>
        </p:txBody>
      </p:sp>
      <p:sp>
        <p:nvSpPr>
          <p:cNvPr id="7" name="Speech Bubble: Rectangle with Corners Rounded 6">
            <a:extLst>
              <a:ext uri="{FF2B5EF4-FFF2-40B4-BE49-F238E27FC236}">
                <a16:creationId xmlns:a16="http://schemas.microsoft.com/office/drawing/2014/main" id="{FED23B4E-4DDB-F8AE-ABA1-9CEA246818F0}"/>
              </a:ext>
            </a:extLst>
          </p:cNvPr>
          <p:cNvSpPr/>
          <p:nvPr/>
        </p:nvSpPr>
        <p:spPr>
          <a:xfrm>
            <a:off x="9668335" y="3982544"/>
            <a:ext cx="1878018" cy="2191109"/>
          </a:xfrm>
          <a:prstGeom prst="wedgeRoundRectCallout">
            <a:avLst>
              <a:gd name="adj1" fmla="val -196996"/>
              <a:gd name="adj2" fmla="val 13428"/>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Advertise specifics – particularly people policies exceeding legal minimums</a:t>
            </a:r>
            <a:endParaRPr lang="en-IE" dirty="0">
              <a:solidFill>
                <a:schemeClr val="bg1"/>
              </a:solidFill>
            </a:endParaRPr>
          </a:p>
        </p:txBody>
      </p:sp>
      <p:pic>
        <p:nvPicPr>
          <p:cNvPr id="9" name="Graphic 8" descr="Badge 6 with solid fill">
            <a:extLst>
              <a:ext uri="{FF2B5EF4-FFF2-40B4-BE49-F238E27FC236}">
                <a16:creationId xmlns:a16="http://schemas.microsoft.com/office/drawing/2014/main" id="{23EEFD1E-DD91-6B96-B29A-3A4DE3765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278150" y="3268603"/>
            <a:ext cx="914400" cy="914400"/>
          </a:xfrm>
          <a:prstGeom prst="rect">
            <a:avLst/>
          </a:prstGeom>
        </p:spPr>
      </p:pic>
      <p:pic>
        <p:nvPicPr>
          <p:cNvPr id="11" name="Graphic 10" descr="Badge 4 with solid fill">
            <a:extLst>
              <a:ext uri="{FF2B5EF4-FFF2-40B4-BE49-F238E27FC236}">
                <a16:creationId xmlns:a16="http://schemas.microsoft.com/office/drawing/2014/main" id="{EACE58ED-9421-C268-136D-92F0F004C00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39650" y="158942"/>
            <a:ext cx="914400" cy="914400"/>
          </a:xfrm>
          <a:prstGeom prst="rect">
            <a:avLst/>
          </a:prstGeom>
        </p:spPr>
      </p:pic>
      <p:pic>
        <p:nvPicPr>
          <p:cNvPr id="13" name="Graphic 12" descr="Badge 5 with solid fill">
            <a:extLst>
              <a:ext uri="{FF2B5EF4-FFF2-40B4-BE49-F238E27FC236}">
                <a16:creationId xmlns:a16="http://schemas.microsoft.com/office/drawing/2014/main" id="{0F6B14C0-F8CE-FBD4-BC2E-00308394A52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497124" y="2204748"/>
            <a:ext cx="914400" cy="914400"/>
          </a:xfrm>
          <a:prstGeom prst="rect">
            <a:avLst/>
          </a:prstGeom>
        </p:spPr>
      </p:pic>
      <p:sp>
        <p:nvSpPr>
          <p:cNvPr id="14" name="TextBox 13">
            <a:extLst>
              <a:ext uri="{FF2B5EF4-FFF2-40B4-BE49-F238E27FC236}">
                <a16:creationId xmlns:a16="http://schemas.microsoft.com/office/drawing/2014/main" id="{5BBE59DF-369E-FC20-B36A-36659829322B}"/>
              </a:ext>
            </a:extLst>
          </p:cNvPr>
          <p:cNvSpPr txBox="1"/>
          <p:nvPr/>
        </p:nvSpPr>
        <p:spPr>
          <a:xfrm>
            <a:off x="6469810" y="6400954"/>
            <a:ext cx="5350377"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8">
                  <a:extLst>
                    <a:ext uri="{A12FA001-AC4F-418D-AE19-62706E023703}">
                      <ahyp:hlinkClr xmlns:ahyp="http://schemas.microsoft.com/office/drawing/2018/hyperlinkcolor" val="tx"/>
                    </a:ext>
                  </a:extLst>
                </a:hlinkClick>
              </a:rPr>
              <a:t>CIPD Inclusive Recruitment Employers Guide</a:t>
            </a:r>
            <a:endParaRPr lang="en-IE" dirty="0">
              <a:solidFill>
                <a:schemeClr val="bg1"/>
              </a:solidFill>
            </a:endParaRPr>
          </a:p>
        </p:txBody>
      </p:sp>
    </p:spTree>
    <p:extLst>
      <p:ext uri="{BB962C8B-B14F-4D97-AF65-F5344CB8AC3E}">
        <p14:creationId xmlns:p14="http://schemas.microsoft.com/office/powerpoint/2010/main" val="195151749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702410-E5AC-54FA-941D-A23CB3314B97}"/>
              </a:ext>
            </a:extLst>
          </p:cNvPr>
          <p:cNvSpPr>
            <a:spLocks noGrp="1"/>
          </p:cNvSpPr>
          <p:nvPr>
            <p:ph type="body" sz="quarter" idx="18"/>
          </p:nvPr>
        </p:nvSpPr>
        <p:spPr>
          <a:xfrm>
            <a:off x="2825457" y="1111462"/>
            <a:ext cx="6842878" cy="3849918"/>
          </a:xfrm>
        </p:spPr>
        <p:txBody>
          <a:bodyPr/>
          <a:lstStyle/>
          <a:p>
            <a:pPr marL="0" indent="0"/>
            <a:r>
              <a:rPr lang="en-US" sz="2200" dirty="0"/>
              <a:t>We are happy to consider any reasonable adjustments that candidates may need during the recruitment process, and you will be asked whether you require any during your application. </a:t>
            </a:r>
          </a:p>
          <a:p>
            <a:pPr marL="0" indent="0"/>
            <a:r>
              <a:rPr lang="en-US" sz="2200" dirty="0"/>
              <a:t>If there are additional options you’d like to request, please contact [Name]. We also offer reasonable adjustments and accommodations on the job.</a:t>
            </a:r>
          </a:p>
          <a:p>
            <a:pPr marL="0" indent="0"/>
            <a:endParaRPr lang="en-US" sz="2200" dirty="0"/>
          </a:p>
          <a:p>
            <a:pPr marL="0" indent="0"/>
            <a:r>
              <a:rPr lang="en-US" sz="2200" dirty="0"/>
              <a:t>Interviews are scheduled to take place from 16–18 September 2022 virtually, with slots throughout the working day and early/late slots available. </a:t>
            </a:r>
          </a:p>
          <a:p>
            <a:pPr marL="0" indent="0"/>
            <a:r>
              <a:rPr lang="en-US" sz="2200" dirty="0"/>
              <a:t>If you would prefer an in-person interview for any reason, please let us know by contacting [Name].</a:t>
            </a:r>
            <a:endParaRPr lang="en-IE" sz="2200" dirty="0"/>
          </a:p>
        </p:txBody>
      </p:sp>
      <p:sp>
        <p:nvSpPr>
          <p:cNvPr id="3" name="Text Placeholder 2">
            <a:extLst>
              <a:ext uri="{FF2B5EF4-FFF2-40B4-BE49-F238E27FC236}">
                <a16:creationId xmlns:a16="http://schemas.microsoft.com/office/drawing/2014/main" id="{E2C5BD99-351D-5D93-B9D6-AE93CB1E103F}"/>
              </a:ext>
            </a:extLst>
          </p:cNvPr>
          <p:cNvSpPr>
            <a:spLocks noGrp="1"/>
          </p:cNvSpPr>
          <p:nvPr>
            <p:ph type="body" sz="quarter" idx="16"/>
          </p:nvPr>
        </p:nvSpPr>
        <p:spPr>
          <a:xfrm>
            <a:off x="798381" y="474299"/>
            <a:ext cx="10595237" cy="803654"/>
          </a:xfrm>
        </p:spPr>
        <p:txBody>
          <a:bodyPr/>
          <a:lstStyle/>
          <a:p>
            <a:pPr algn="ctr"/>
            <a:r>
              <a:rPr lang="en-IE" sz="2800" b="0" dirty="0">
                <a:solidFill>
                  <a:srgbClr val="1C94CA"/>
                </a:solidFill>
              </a:rPr>
              <a:t>Elements of a Well-Designed Advert </a:t>
            </a:r>
            <a:r>
              <a:rPr lang="en-IE" sz="2800" dirty="0">
                <a:solidFill>
                  <a:srgbClr val="1C94CA"/>
                </a:solidFill>
              </a:rPr>
              <a:t>(Part 3)</a:t>
            </a:r>
          </a:p>
        </p:txBody>
      </p:sp>
      <p:sp>
        <p:nvSpPr>
          <p:cNvPr id="4" name="Speech Bubble: Rectangle with Corners Rounded 3">
            <a:extLst>
              <a:ext uri="{FF2B5EF4-FFF2-40B4-BE49-F238E27FC236}">
                <a16:creationId xmlns:a16="http://schemas.microsoft.com/office/drawing/2014/main" id="{746A0D84-7ADC-2948-D47B-BE3D54D69F32}"/>
              </a:ext>
            </a:extLst>
          </p:cNvPr>
          <p:cNvSpPr/>
          <p:nvPr/>
        </p:nvSpPr>
        <p:spPr>
          <a:xfrm>
            <a:off x="426270" y="1507386"/>
            <a:ext cx="2027076" cy="1529035"/>
          </a:xfrm>
          <a:prstGeom prst="wedgeRoundRectCallout">
            <a:avLst>
              <a:gd name="adj1" fmla="val 69912"/>
              <a:gd name="adj2" fmla="val -25470"/>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dirty="0"/>
              <a:t>Offer reasonable adjustments, both during recruitment and on the job</a:t>
            </a:r>
            <a:endParaRPr lang="en-IE" sz="1600" dirty="0">
              <a:solidFill>
                <a:schemeClr val="bg1"/>
              </a:solidFill>
            </a:endParaRPr>
          </a:p>
        </p:txBody>
      </p:sp>
      <p:sp>
        <p:nvSpPr>
          <p:cNvPr id="5" name="Speech Bubble: Rectangle with Corners Rounded 4">
            <a:extLst>
              <a:ext uri="{FF2B5EF4-FFF2-40B4-BE49-F238E27FC236}">
                <a16:creationId xmlns:a16="http://schemas.microsoft.com/office/drawing/2014/main" id="{895C9071-02CD-ED02-91C2-8E7EF67B0946}"/>
              </a:ext>
            </a:extLst>
          </p:cNvPr>
          <p:cNvSpPr/>
          <p:nvPr/>
        </p:nvSpPr>
        <p:spPr>
          <a:xfrm>
            <a:off x="9668335" y="3821579"/>
            <a:ext cx="1878018" cy="2191109"/>
          </a:xfrm>
          <a:prstGeom prst="wedgeRoundRectCallout">
            <a:avLst>
              <a:gd name="adj1" fmla="val -100076"/>
              <a:gd name="adj2" fmla="val -29485"/>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Offer a range of dates and interview times, and flexibility for candidates</a:t>
            </a:r>
            <a:endParaRPr lang="en-IE" dirty="0">
              <a:solidFill>
                <a:schemeClr val="bg1"/>
              </a:solidFill>
            </a:endParaRPr>
          </a:p>
        </p:txBody>
      </p:sp>
      <p:pic>
        <p:nvPicPr>
          <p:cNvPr id="7" name="Graphic 6" descr="Badge 8 with solid fill">
            <a:extLst>
              <a:ext uri="{FF2B5EF4-FFF2-40B4-BE49-F238E27FC236}">
                <a16:creationId xmlns:a16="http://schemas.microsoft.com/office/drawing/2014/main" id="{A3D3958B-04CA-E047-C057-FA2BCC826F1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460302" y="3178834"/>
            <a:ext cx="914400" cy="914400"/>
          </a:xfrm>
          <a:prstGeom prst="rect">
            <a:avLst/>
          </a:prstGeom>
        </p:spPr>
      </p:pic>
      <p:pic>
        <p:nvPicPr>
          <p:cNvPr id="9" name="Graphic 8" descr="Badge 7 with solid fill">
            <a:extLst>
              <a:ext uri="{FF2B5EF4-FFF2-40B4-BE49-F238E27FC236}">
                <a16:creationId xmlns:a16="http://schemas.microsoft.com/office/drawing/2014/main" id="{7A2909A6-4691-A0AF-02F8-BDFA01AC99D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725002" y="820753"/>
            <a:ext cx="914400" cy="914400"/>
          </a:xfrm>
          <a:prstGeom prst="rect">
            <a:avLst/>
          </a:prstGeom>
        </p:spPr>
      </p:pic>
      <p:sp>
        <p:nvSpPr>
          <p:cNvPr id="10" name="TextBox 9">
            <a:extLst>
              <a:ext uri="{FF2B5EF4-FFF2-40B4-BE49-F238E27FC236}">
                <a16:creationId xmlns:a16="http://schemas.microsoft.com/office/drawing/2014/main" id="{66C02AD8-2671-BDDF-472B-680D76121CEB}"/>
              </a:ext>
            </a:extLst>
          </p:cNvPr>
          <p:cNvSpPr txBox="1"/>
          <p:nvPr/>
        </p:nvSpPr>
        <p:spPr>
          <a:xfrm>
            <a:off x="6469810" y="6400954"/>
            <a:ext cx="5350377"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6">
                  <a:extLst>
                    <a:ext uri="{A12FA001-AC4F-418D-AE19-62706E023703}">
                      <ahyp:hlinkClr xmlns:ahyp="http://schemas.microsoft.com/office/drawing/2018/hyperlinkcolor" val="tx"/>
                    </a:ext>
                  </a:extLst>
                </a:hlinkClick>
              </a:rPr>
              <a:t>CIPD Inclusive Recruitment Employers Guide</a:t>
            </a:r>
            <a:endParaRPr lang="en-IE" dirty="0">
              <a:solidFill>
                <a:schemeClr val="bg1"/>
              </a:solidFill>
            </a:endParaRPr>
          </a:p>
        </p:txBody>
      </p:sp>
    </p:spTree>
    <p:extLst>
      <p:ext uri="{BB962C8B-B14F-4D97-AF65-F5344CB8AC3E}">
        <p14:creationId xmlns:p14="http://schemas.microsoft.com/office/powerpoint/2010/main" val="63520328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8F732CAD-7AD0-CB8F-64B6-BBE148D23859}"/>
              </a:ext>
            </a:extLst>
          </p:cNvPr>
          <p:cNvSpPr/>
          <p:nvPr/>
        </p:nvSpPr>
        <p:spPr>
          <a:xfrm>
            <a:off x="3071004" y="416922"/>
            <a:ext cx="6208698" cy="2239981"/>
          </a:xfrm>
          <a:prstGeom prst="flowChartAlternate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FEEE9473-C803-837C-E422-6FB10D75604D}"/>
              </a:ext>
            </a:extLst>
          </p:cNvPr>
          <p:cNvSpPr>
            <a:spLocks noGrp="1"/>
          </p:cNvSpPr>
          <p:nvPr>
            <p:ph type="body" sz="quarter" idx="18"/>
          </p:nvPr>
        </p:nvSpPr>
        <p:spPr>
          <a:xfrm>
            <a:off x="3253595" y="475058"/>
            <a:ext cx="5684807" cy="3849918"/>
          </a:xfrm>
        </p:spPr>
        <p:txBody>
          <a:bodyPr/>
          <a:lstStyle/>
          <a:p>
            <a:pPr marL="0" indent="0" algn="ctr"/>
            <a:r>
              <a:rPr lang="en-IE" sz="2000" dirty="0">
                <a:solidFill>
                  <a:schemeClr val="bg1"/>
                </a:solidFill>
              </a:rPr>
              <a:t>‘Advertise a role with an exact salary specified may put off many potential candidates; either those who are looking for higher pay or those who assume that a role is too senior for them if the salary is significantly higher than what they currently earn. Instead advertise a role with a salary range, leaving time to negotiate</a:t>
            </a:r>
            <a:endParaRPr lang="en-IE" sz="2200" dirty="0">
              <a:solidFill>
                <a:schemeClr val="bg1"/>
              </a:solidFill>
            </a:endParaRPr>
          </a:p>
        </p:txBody>
      </p:sp>
      <p:sp>
        <p:nvSpPr>
          <p:cNvPr id="8" name="TextBox 7">
            <a:extLst>
              <a:ext uri="{FF2B5EF4-FFF2-40B4-BE49-F238E27FC236}">
                <a16:creationId xmlns:a16="http://schemas.microsoft.com/office/drawing/2014/main" id="{49E0F535-CFDA-C1C8-B722-0557826B1189}"/>
              </a:ext>
            </a:extLst>
          </p:cNvPr>
          <p:cNvSpPr txBox="1"/>
          <p:nvPr/>
        </p:nvSpPr>
        <p:spPr>
          <a:xfrm>
            <a:off x="586596" y="4430437"/>
            <a:ext cx="2035834" cy="646331"/>
          </a:xfrm>
          <a:prstGeom prst="rect">
            <a:avLst/>
          </a:prstGeom>
          <a:noFill/>
        </p:spPr>
        <p:txBody>
          <a:bodyPr wrap="square" rtlCol="0">
            <a:spAutoFit/>
          </a:bodyPr>
          <a:lstStyle/>
          <a:p>
            <a:pPr algn="ctr"/>
            <a:r>
              <a:rPr lang="en-IE" dirty="0">
                <a:solidFill>
                  <a:schemeClr val="bg1"/>
                </a:solidFill>
              </a:rPr>
              <a:t>Robert Walters Recruitment</a:t>
            </a:r>
          </a:p>
        </p:txBody>
      </p:sp>
      <p:sp>
        <p:nvSpPr>
          <p:cNvPr id="5" name="TextBox 4">
            <a:extLst>
              <a:ext uri="{FF2B5EF4-FFF2-40B4-BE49-F238E27FC236}">
                <a16:creationId xmlns:a16="http://schemas.microsoft.com/office/drawing/2014/main" id="{2C3E31C3-0661-507A-8626-9A9B84A4E4FA}"/>
              </a:ext>
            </a:extLst>
          </p:cNvPr>
          <p:cNvSpPr txBox="1"/>
          <p:nvPr/>
        </p:nvSpPr>
        <p:spPr>
          <a:xfrm>
            <a:off x="3089810" y="2792677"/>
            <a:ext cx="6189892" cy="3508653"/>
          </a:xfrm>
          <a:prstGeom prst="rect">
            <a:avLst/>
          </a:prstGeom>
          <a:noFill/>
        </p:spPr>
        <p:txBody>
          <a:bodyPr wrap="square" rtlCol="0">
            <a:spAutoFit/>
          </a:bodyPr>
          <a:lstStyle/>
          <a:p>
            <a:pPr algn="ctr"/>
            <a:r>
              <a:rPr lang="en-US" sz="2400" b="1" dirty="0">
                <a:solidFill>
                  <a:srgbClr val="D11C5F"/>
                </a:solidFill>
              </a:rPr>
              <a:t>Determining Salary </a:t>
            </a:r>
          </a:p>
          <a:p>
            <a:pPr algn="ctr"/>
            <a:r>
              <a:rPr lang="en-US" sz="2200" dirty="0">
                <a:solidFill>
                  <a:srgbClr val="083F59"/>
                </a:solidFill>
              </a:rPr>
              <a:t>If you are recruiting for a role that has yet to previously exist within your company, then it may be challenging to determine what a competitive salary should be. Comparing salaries for similar roles with other companies is key. While many companies will not publicly reveal what their staff are paid, some consultants and tools can gauge fair pay scales for roles across various professions and provide insights.</a:t>
            </a:r>
            <a:endParaRPr lang="en-IE" sz="2200" dirty="0">
              <a:solidFill>
                <a:srgbClr val="083F59"/>
              </a:solidFill>
            </a:endParaRPr>
          </a:p>
          <a:p>
            <a:pPr algn="ctr"/>
            <a:endParaRPr lang="en-IE" sz="2200" dirty="0">
              <a:solidFill>
                <a:srgbClr val="083F59"/>
              </a:solidFill>
            </a:endParaRPr>
          </a:p>
        </p:txBody>
      </p:sp>
      <p:pic>
        <p:nvPicPr>
          <p:cNvPr id="6" name="Picture 5">
            <a:extLst>
              <a:ext uri="{FF2B5EF4-FFF2-40B4-BE49-F238E27FC236}">
                <a16:creationId xmlns:a16="http://schemas.microsoft.com/office/drawing/2014/main" id="{62F52E6B-B694-1875-7A00-3BFBAA7B11BE}"/>
              </a:ext>
            </a:extLst>
          </p:cNvPr>
          <p:cNvPicPr>
            <a:picLocks noChangeAspect="1"/>
          </p:cNvPicPr>
          <p:nvPr/>
        </p:nvPicPr>
        <p:blipFill rotWithShape="1">
          <a:blip r:embed="rId2"/>
          <a:srcRect l="1525" t="2168" r="57230" b="34372"/>
          <a:stretch/>
        </p:blipFill>
        <p:spPr>
          <a:xfrm>
            <a:off x="454932" y="415495"/>
            <a:ext cx="2334994" cy="3909482"/>
          </a:xfrm>
          <a:prstGeom prst="rect">
            <a:avLst/>
          </a:prstGeom>
        </p:spPr>
      </p:pic>
      <p:sp>
        <p:nvSpPr>
          <p:cNvPr id="9" name="Speech Bubble: Rectangle with Corners Rounded 8">
            <a:extLst>
              <a:ext uri="{FF2B5EF4-FFF2-40B4-BE49-F238E27FC236}">
                <a16:creationId xmlns:a16="http://schemas.microsoft.com/office/drawing/2014/main" id="{3475E7BE-9189-055E-F09D-F69C90A83B61}"/>
              </a:ext>
            </a:extLst>
          </p:cNvPr>
          <p:cNvSpPr/>
          <p:nvPr/>
        </p:nvSpPr>
        <p:spPr>
          <a:xfrm>
            <a:off x="9341686" y="475058"/>
            <a:ext cx="2668440" cy="2630451"/>
          </a:xfrm>
          <a:prstGeom prst="wedgeRoundRectCallout">
            <a:avLst>
              <a:gd name="adj1" fmla="val -46092"/>
              <a:gd name="adj2" fmla="val 85101"/>
              <a:gd name="adj3" fmla="val 16667"/>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35% </a:t>
            </a:r>
            <a:r>
              <a:rPr lang="en-US" dirty="0"/>
              <a:t>of women feel a sense of belonging at work, compared with 40% of men, salary is a high indicator of this statistic</a:t>
            </a:r>
          </a:p>
          <a:p>
            <a:pPr algn="ctr"/>
            <a:r>
              <a:rPr lang="en-US" dirty="0">
                <a:solidFill>
                  <a:schemeClr val="bg1"/>
                </a:solidFill>
              </a:rPr>
              <a:t>(</a:t>
            </a:r>
            <a:r>
              <a:rPr lang="en-US" dirty="0">
                <a:solidFill>
                  <a:schemeClr val="bg1"/>
                </a:solidFill>
                <a:hlinkClick r:id="rId3">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3720262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Placeholder 82" descr="Many colorful hands in a row&#10;&#10;Description automatically generated">
            <a:extLst>
              <a:ext uri="{FF2B5EF4-FFF2-40B4-BE49-F238E27FC236}">
                <a16:creationId xmlns:a16="http://schemas.microsoft.com/office/drawing/2014/main" id="{DC1F89FF-F2A9-BFAC-BCE8-ACE6AD00FCC7}"/>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510" b="510"/>
          <a:stretch/>
        </p:blipFill>
        <p:spPr>
          <a:xfrm>
            <a:off x="191466" y="335338"/>
            <a:ext cx="11717868" cy="6522662"/>
          </a:xfrm>
        </p:spPr>
      </p:pic>
      <p:sp>
        <p:nvSpPr>
          <p:cNvPr id="5" name="Text Placeholder 1">
            <a:extLst>
              <a:ext uri="{FF2B5EF4-FFF2-40B4-BE49-F238E27FC236}">
                <a16:creationId xmlns:a16="http://schemas.microsoft.com/office/drawing/2014/main" id="{A20C8218-3D6C-735A-C103-1A07B91D94F5}"/>
              </a:ext>
            </a:extLst>
          </p:cNvPr>
          <p:cNvSpPr>
            <a:spLocks noGrp="1"/>
          </p:cNvSpPr>
          <p:nvPr>
            <p:ph type="body" sz="quarter" idx="13"/>
          </p:nvPr>
        </p:nvSpPr>
        <p:spPr>
          <a:xfrm>
            <a:off x="254924" y="1161496"/>
            <a:ext cx="5604321" cy="2635608"/>
          </a:xfrm>
        </p:spPr>
        <p:txBody>
          <a:bodyPr anchor="t">
            <a:noAutofit/>
          </a:bodyPr>
          <a:lstStyle/>
          <a:p>
            <a:pPr marL="342900" indent="-342900" algn="l">
              <a:buFont typeface="Wingdings" panose="05000000000000000000" pitchFamily="2" charset="2"/>
              <a:buChar char="q"/>
            </a:pPr>
            <a:r>
              <a:rPr lang="en-US" sz="2000" dirty="0" err="1">
                <a:solidFill>
                  <a:srgbClr val="D11C5F"/>
                </a:solidFill>
              </a:rPr>
              <a:t>Personalise</a:t>
            </a:r>
            <a:r>
              <a:rPr lang="en-US" sz="2000" dirty="0">
                <a:solidFill>
                  <a:srgbClr val="D11C5F"/>
                </a:solidFill>
              </a:rPr>
              <a:t> adverts </a:t>
            </a:r>
            <a:r>
              <a:rPr lang="en-US" sz="2000" dirty="0">
                <a:solidFill>
                  <a:srgbClr val="083F59"/>
                </a:solidFill>
              </a:rPr>
              <a:t>and highlight how each role is linked uniquely to your DE&amp;I initiatives. Show, don’t just tell: Go beyond just mentioning equal opportunities. Give real-life examples of how your company lives these values. Link them to events, programs, policies and the staff page so they can see your diverse activities and talent pool and feel like they belong already.</a:t>
            </a:r>
          </a:p>
          <a:p>
            <a:pPr marL="342900" indent="-342900" algn="l">
              <a:buFont typeface="Wingdings" panose="05000000000000000000" pitchFamily="2" charset="2"/>
              <a:buChar char="q"/>
            </a:pPr>
            <a:r>
              <a:rPr lang="en-US" sz="2000" dirty="0">
                <a:solidFill>
                  <a:srgbClr val="D11C5F"/>
                </a:solidFill>
              </a:rPr>
              <a:t>Highlight D&amp;I benefits. </a:t>
            </a:r>
            <a:r>
              <a:rPr lang="en-US" sz="2000" dirty="0">
                <a:solidFill>
                  <a:srgbClr val="083F59"/>
                </a:solidFill>
              </a:rPr>
              <a:t>If your company provides inclusive benefits - showcase them in your advert. Consider how your benefits reflect your DE&amp;I policy, employees’ lifestyles, and </a:t>
            </a:r>
            <a:r>
              <a:rPr lang="en-US" sz="2000" dirty="0" err="1">
                <a:solidFill>
                  <a:srgbClr val="083F59"/>
                </a:solidFill>
              </a:rPr>
              <a:t>behaviours</a:t>
            </a:r>
            <a:r>
              <a:rPr lang="en-US" sz="2000" dirty="0">
                <a:solidFill>
                  <a:srgbClr val="083F59"/>
                </a:solidFill>
              </a:rPr>
              <a:t> and if they are relevant to a diverse range of individuals.</a:t>
            </a:r>
          </a:p>
          <a:p>
            <a:pPr marL="342900" indent="-342900" algn="l">
              <a:buFont typeface="Wingdings" panose="05000000000000000000" pitchFamily="2" charset="2"/>
              <a:buChar char="q"/>
            </a:pPr>
            <a:r>
              <a:rPr lang="en-US" sz="2000" dirty="0">
                <a:solidFill>
                  <a:srgbClr val="D11C5F"/>
                </a:solidFill>
              </a:rPr>
              <a:t>Embed links for extra information </a:t>
            </a:r>
            <a:r>
              <a:rPr lang="en-US" sz="2000" dirty="0">
                <a:solidFill>
                  <a:srgbClr val="083F59"/>
                </a:solidFill>
              </a:rPr>
              <a:t>or to share helpful resources that applicants can easily navigate without feeling overwhelmed while reading the job ad. </a:t>
            </a:r>
            <a:endParaRPr lang="en-IE" sz="2100" dirty="0">
              <a:solidFill>
                <a:srgbClr val="083F59"/>
              </a:solidFill>
            </a:endParaRPr>
          </a:p>
        </p:txBody>
      </p:sp>
      <p:sp>
        <p:nvSpPr>
          <p:cNvPr id="6" name="Text Placeholder 3">
            <a:extLst>
              <a:ext uri="{FF2B5EF4-FFF2-40B4-BE49-F238E27FC236}">
                <a16:creationId xmlns:a16="http://schemas.microsoft.com/office/drawing/2014/main" id="{0FCDA55F-A1DC-6CCF-924B-49DD3F369350}"/>
              </a:ext>
            </a:extLst>
          </p:cNvPr>
          <p:cNvSpPr>
            <a:spLocks noGrp="1"/>
          </p:cNvSpPr>
          <p:nvPr>
            <p:ph type="body" sz="quarter" idx="43"/>
          </p:nvPr>
        </p:nvSpPr>
        <p:spPr>
          <a:xfrm>
            <a:off x="294288" y="387069"/>
            <a:ext cx="5055171" cy="1104445"/>
          </a:xfrm>
          <a:noFill/>
        </p:spPr>
        <p:txBody>
          <a:bodyPr anchor="ctr">
            <a:normAutofit/>
          </a:bodyPr>
          <a:lstStyle/>
          <a:p>
            <a:r>
              <a:rPr lang="en-IE" sz="2800" b="1" dirty="0">
                <a:solidFill>
                  <a:srgbClr val="D11C5F"/>
                </a:solidFill>
              </a:rPr>
              <a:t>Inclusive Information</a:t>
            </a:r>
          </a:p>
        </p:txBody>
      </p:sp>
      <p:sp>
        <p:nvSpPr>
          <p:cNvPr id="8" name="TextBox 7">
            <a:extLst>
              <a:ext uri="{FF2B5EF4-FFF2-40B4-BE49-F238E27FC236}">
                <a16:creationId xmlns:a16="http://schemas.microsoft.com/office/drawing/2014/main" id="{B4E90EEB-FAE8-5453-9DFA-AAE251C93E01}"/>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
        <p:nvSpPr>
          <p:cNvPr id="2" name="Round Diagonal Corner Rectangle 9">
            <a:extLst>
              <a:ext uri="{FF2B5EF4-FFF2-40B4-BE49-F238E27FC236}">
                <a16:creationId xmlns:a16="http://schemas.microsoft.com/office/drawing/2014/main" id="{8D9FD5FA-1A66-2CB0-92D3-C733C7694F0B}"/>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3" name="Graphic 2">
            <a:extLst>
              <a:ext uri="{FF2B5EF4-FFF2-40B4-BE49-F238E27FC236}">
                <a16:creationId xmlns:a16="http://schemas.microsoft.com/office/drawing/2014/main" id="{99B7C040-A333-6B39-F7CC-E9800BFB1642}"/>
              </a:ext>
            </a:extLst>
          </p:cNvPr>
          <p:cNvGrpSpPr/>
          <p:nvPr/>
        </p:nvGrpSpPr>
        <p:grpSpPr>
          <a:xfrm>
            <a:off x="6490263" y="1414589"/>
            <a:ext cx="1552576" cy="1513167"/>
            <a:chOff x="5127892" y="1642689"/>
            <a:chExt cx="1294219" cy="947086"/>
          </a:xfrm>
        </p:grpSpPr>
        <p:sp>
          <p:nvSpPr>
            <p:cNvPr id="4" name="Freeform 6">
              <a:extLst>
                <a:ext uri="{FF2B5EF4-FFF2-40B4-BE49-F238E27FC236}">
                  <a16:creationId xmlns:a16="http://schemas.microsoft.com/office/drawing/2014/main" id="{99D394B7-AA5F-439B-E7AF-57697725448F}"/>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70" name="Freeform 7">
              <a:extLst>
                <a:ext uri="{FF2B5EF4-FFF2-40B4-BE49-F238E27FC236}">
                  <a16:creationId xmlns:a16="http://schemas.microsoft.com/office/drawing/2014/main" id="{B820FFF8-C165-3172-6580-3B6B11E4965F}"/>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71" name="Freeform 8">
              <a:extLst>
                <a:ext uri="{FF2B5EF4-FFF2-40B4-BE49-F238E27FC236}">
                  <a16:creationId xmlns:a16="http://schemas.microsoft.com/office/drawing/2014/main" id="{70ACB092-FDBA-AC17-A077-E76C4D996730}"/>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72" name="Freeform 9">
              <a:extLst>
                <a:ext uri="{FF2B5EF4-FFF2-40B4-BE49-F238E27FC236}">
                  <a16:creationId xmlns:a16="http://schemas.microsoft.com/office/drawing/2014/main" id="{B3907C89-67A2-6C45-82F6-A1F6BA9249A1}"/>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73" name="Freeform 10">
              <a:extLst>
                <a:ext uri="{FF2B5EF4-FFF2-40B4-BE49-F238E27FC236}">
                  <a16:creationId xmlns:a16="http://schemas.microsoft.com/office/drawing/2014/main" id="{39DDA4E7-D684-D5EE-3B8A-000A81F60D4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74" name="Freeform 11">
              <a:extLst>
                <a:ext uri="{FF2B5EF4-FFF2-40B4-BE49-F238E27FC236}">
                  <a16:creationId xmlns:a16="http://schemas.microsoft.com/office/drawing/2014/main" id="{E3A8B313-BE72-6DB1-FF30-082D1A597EC9}"/>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75" name="Freeform 12">
              <a:extLst>
                <a:ext uri="{FF2B5EF4-FFF2-40B4-BE49-F238E27FC236}">
                  <a16:creationId xmlns:a16="http://schemas.microsoft.com/office/drawing/2014/main" id="{4441A22C-7498-471C-40D8-0A904469825D}"/>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3">
              <a:extLst>
                <a:ext uri="{FF2B5EF4-FFF2-40B4-BE49-F238E27FC236}">
                  <a16:creationId xmlns:a16="http://schemas.microsoft.com/office/drawing/2014/main" id="{5604A26D-4311-288A-C165-5365B2596A65}"/>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4">
              <a:extLst>
                <a:ext uri="{FF2B5EF4-FFF2-40B4-BE49-F238E27FC236}">
                  <a16:creationId xmlns:a16="http://schemas.microsoft.com/office/drawing/2014/main" id="{F2A66E1B-93AB-D2B2-CDE8-0D1A52E67F6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78" name="Freeform 15">
              <a:extLst>
                <a:ext uri="{FF2B5EF4-FFF2-40B4-BE49-F238E27FC236}">
                  <a16:creationId xmlns:a16="http://schemas.microsoft.com/office/drawing/2014/main" id="{6C07063B-F1ED-12D1-6EC7-0953BDE66B63}"/>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79" name="Freeform 16">
              <a:extLst>
                <a:ext uri="{FF2B5EF4-FFF2-40B4-BE49-F238E27FC236}">
                  <a16:creationId xmlns:a16="http://schemas.microsoft.com/office/drawing/2014/main" id="{CB18BB34-F376-27E1-2659-662B9DA0238D}"/>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7">
              <a:extLst>
                <a:ext uri="{FF2B5EF4-FFF2-40B4-BE49-F238E27FC236}">
                  <a16:creationId xmlns:a16="http://schemas.microsoft.com/office/drawing/2014/main" id="{7BBF2F15-EE48-0FA8-7745-EDA4FBBFD25A}"/>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81" name="Freeform 18">
              <a:extLst>
                <a:ext uri="{FF2B5EF4-FFF2-40B4-BE49-F238E27FC236}">
                  <a16:creationId xmlns:a16="http://schemas.microsoft.com/office/drawing/2014/main" id="{AA4F66DA-CBC3-C33C-678B-1040520020DD}"/>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82" name="Freeform 19">
              <a:extLst>
                <a:ext uri="{FF2B5EF4-FFF2-40B4-BE49-F238E27FC236}">
                  <a16:creationId xmlns:a16="http://schemas.microsoft.com/office/drawing/2014/main" id="{34E9EE65-5F92-6FCE-1278-E4E9C4495E7E}"/>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83" name="Freeform 20">
              <a:extLst>
                <a:ext uri="{FF2B5EF4-FFF2-40B4-BE49-F238E27FC236}">
                  <a16:creationId xmlns:a16="http://schemas.microsoft.com/office/drawing/2014/main" id="{5F8F6FEE-1AFA-8F26-A860-950F88A8431C}"/>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84" name="Freeform 21">
              <a:extLst>
                <a:ext uri="{FF2B5EF4-FFF2-40B4-BE49-F238E27FC236}">
                  <a16:creationId xmlns:a16="http://schemas.microsoft.com/office/drawing/2014/main" id="{FEEB4402-3260-A7A1-6961-BCF59DEDEE05}"/>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85" name="Freeform 22">
              <a:extLst>
                <a:ext uri="{FF2B5EF4-FFF2-40B4-BE49-F238E27FC236}">
                  <a16:creationId xmlns:a16="http://schemas.microsoft.com/office/drawing/2014/main" id="{3AD8700E-7D8C-71FC-A1BF-026763FEBA5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86" name="Freeform 23">
              <a:extLst>
                <a:ext uri="{FF2B5EF4-FFF2-40B4-BE49-F238E27FC236}">
                  <a16:creationId xmlns:a16="http://schemas.microsoft.com/office/drawing/2014/main" id="{ED9199C7-DFB8-D2EF-AD27-5E2C977CE12E}"/>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87" name="Freeform 24">
              <a:extLst>
                <a:ext uri="{FF2B5EF4-FFF2-40B4-BE49-F238E27FC236}">
                  <a16:creationId xmlns:a16="http://schemas.microsoft.com/office/drawing/2014/main" id="{ED0FE9FA-8D21-40D9-14F0-17CDA9606C45}"/>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88" name="Freeform 25">
              <a:extLst>
                <a:ext uri="{FF2B5EF4-FFF2-40B4-BE49-F238E27FC236}">
                  <a16:creationId xmlns:a16="http://schemas.microsoft.com/office/drawing/2014/main" id="{8A650199-68B9-605F-A3DB-C06825180048}"/>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89" name="Freeform 26">
              <a:extLst>
                <a:ext uri="{FF2B5EF4-FFF2-40B4-BE49-F238E27FC236}">
                  <a16:creationId xmlns:a16="http://schemas.microsoft.com/office/drawing/2014/main" id="{F1675C6A-A205-D15F-8610-12169845FCE9}"/>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90" name="Freeform 27">
              <a:extLst>
                <a:ext uri="{FF2B5EF4-FFF2-40B4-BE49-F238E27FC236}">
                  <a16:creationId xmlns:a16="http://schemas.microsoft.com/office/drawing/2014/main" id="{184F82B3-2352-1A43-1ACE-48EC01834334}"/>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91" name="Freeform 28">
              <a:extLst>
                <a:ext uri="{FF2B5EF4-FFF2-40B4-BE49-F238E27FC236}">
                  <a16:creationId xmlns:a16="http://schemas.microsoft.com/office/drawing/2014/main" id="{A3BA563C-C5F3-D35A-83D9-3822AF056EEE}"/>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92" name="Freeform 29">
              <a:extLst>
                <a:ext uri="{FF2B5EF4-FFF2-40B4-BE49-F238E27FC236}">
                  <a16:creationId xmlns:a16="http://schemas.microsoft.com/office/drawing/2014/main" id="{06104D71-C28A-69D4-64D2-9439CBF93CB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93" name="Freeform 30">
              <a:extLst>
                <a:ext uri="{FF2B5EF4-FFF2-40B4-BE49-F238E27FC236}">
                  <a16:creationId xmlns:a16="http://schemas.microsoft.com/office/drawing/2014/main" id="{D52ABB29-70E0-30AB-C124-8E05D01BBDC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94" name="Freeform 31">
              <a:extLst>
                <a:ext uri="{FF2B5EF4-FFF2-40B4-BE49-F238E27FC236}">
                  <a16:creationId xmlns:a16="http://schemas.microsoft.com/office/drawing/2014/main" id="{1473E11D-E9B4-9871-F31C-865FF6D5284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95" name="Freeform 32">
              <a:extLst>
                <a:ext uri="{FF2B5EF4-FFF2-40B4-BE49-F238E27FC236}">
                  <a16:creationId xmlns:a16="http://schemas.microsoft.com/office/drawing/2014/main" id="{CFA3A935-1585-3970-04CE-A45E9D5F18BC}"/>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96" name="Freeform 33">
              <a:extLst>
                <a:ext uri="{FF2B5EF4-FFF2-40B4-BE49-F238E27FC236}">
                  <a16:creationId xmlns:a16="http://schemas.microsoft.com/office/drawing/2014/main" id="{5058B514-54EA-2297-EF34-46AC78713F3B}"/>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97" name="Freeform 34">
              <a:extLst>
                <a:ext uri="{FF2B5EF4-FFF2-40B4-BE49-F238E27FC236}">
                  <a16:creationId xmlns:a16="http://schemas.microsoft.com/office/drawing/2014/main" id="{D5B549B9-E7D8-188A-889E-B0D8A62B4F7A}"/>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98" name="Freeform 35">
              <a:extLst>
                <a:ext uri="{FF2B5EF4-FFF2-40B4-BE49-F238E27FC236}">
                  <a16:creationId xmlns:a16="http://schemas.microsoft.com/office/drawing/2014/main" id="{080B25A6-F825-6902-C31C-31E5A5563486}"/>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99" name="Freeform 36">
              <a:extLst>
                <a:ext uri="{FF2B5EF4-FFF2-40B4-BE49-F238E27FC236}">
                  <a16:creationId xmlns:a16="http://schemas.microsoft.com/office/drawing/2014/main" id="{DF441488-4E68-C2A0-C574-2016C227B1E3}"/>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00" name="Freeform 37">
              <a:extLst>
                <a:ext uri="{FF2B5EF4-FFF2-40B4-BE49-F238E27FC236}">
                  <a16:creationId xmlns:a16="http://schemas.microsoft.com/office/drawing/2014/main" id="{C2D3AD25-0F83-BFFB-119D-15800BBBBBD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01" name="Freeform 38">
              <a:extLst>
                <a:ext uri="{FF2B5EF4-FFF2-40B4-BE49-F238E27FC236}">
                  <a16:creationId xmlns:a16="http://schemas.microsoft.com/office/drawing/2014/main" id="{C0DECB63-896E-1A40-2B4D-9D4057BE6D9B}"/>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02" name="Freeform 39">
              <a:extLst>
                <a:ext uri="{FF2B5EF4-FFF2-40B4-BE49-F238E27FC236}">
                  <a16:creationId xmlns:a16="http://schemas.microsoft.com/office/drawing/2014/main" id="{F17BD933-1802-C240-8282-572DC3624689}"/>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03" name="Freeform 40">
              <a:extLst>
                <a:ext uri="{FF2B5EF4-FFF2-40B4-BE49-F238E27FC236}">
                  <a16:creationId xmlns:a16="http://schemas.microsoft.com/office/drawing/2014/main" id="{CD75A049-A06B-A747-427A-17C1C0EB44DC}"/>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04" name="Freeform 41">
              <a:extLst>
                <a:ext uri="{FF2B5EF4-FFF2-40B4-BE49-F238E27FC236}">
                  <a16:creationId xmlns:a16="http://schemas.microsoft.com/office/drawing/2014/main" id="{23616C8A-BC1A-E42C-D2C9-887CEC999EAD}"/>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05" name="Freeform 42">
              <a:extLst>
                <a:ext uri="{FF2B5EF4-FFF2-40B4-BE49-F238E27FC236}">
                  <a16:creationId xmlns:a16="http://schemas.microsoft.com/office/drawing/2014/main" id="{853DEDA3-5800-8C1F-545C-4A6FD44B94A8}"/>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06" name="Freeform 43">
              <a:extLst>
                <a:ext uri="{FF2B5EF4-FFF2-40B4-BE49-F238E27FC236}">
                  <a16:creationId xmlns:a16="http://schemas.microsoft.com/office/drawing/2014/main" id="{708C59A5-E22F-C374-9750-57D136DA3773}"/>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07" name="Freeform 44">
              <a:extLst>
                <a:ext uri="{FF2B5EF4-FFF2-40B4-BE49-F238E27FC236}">
                  <a16:creationId xmlns:a16="http://schemas.microsoft.com/office/drawing/2014/main" id="{C7663BEA-AC1F-F741-424E-D0F600D70A5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08" name="Freeform 45">
              <a:extLst>
                <a:ext uri="{FF2B5EF4-FFF2-40B4-BE49-F238E27FC236}">
                  <a16:creationId xmlns:a16="http://schemas.microsoft.com/office/drawing/2014/main" id="{96007EBD-69A3-D1F4-2EA9-5B91D1CE619E}"/>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09" name="Freeform 46">
              <a:extLst>
                <a:ext uri="{FF2B5EF4-FFF2-40B4-BE49-F238E27FC236}">
                  <a16:creationId xmlns:a16="http://schemas.microsoft.com/office/drawing/2014/main" id="{F7927AC6-F985-B46E-5EB8-815D8B89F34B}"/>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10" name="Freeform 47">
              <a:extLst>
                <a:ext uri="{FF2B5EF4-FFF2-40B4-BE49-F238E27FC236}">
                  <a16:creationId xmlns:a16="http://schemas.microsoft.com/office/drawing/2014/main" id="{AE91C673-DDB9-E249-E975-86E2AD070CFF}"/>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11" name="Freeform 48">
              <a:extLst>
                <a:ext uri="{FF2B5EF4-FFF2-40B4-BE49-F238E27FC236}">
                  <a16:creationId xmlns:a16="http://schemas.microsoft.com/office/drawing/2014/main" id="{5411BC53-C28C-B787-035D-C807D568A6E1}"/>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12" name="Freeform 49">
              <a:extLst>
                <a:ext uri="{FF2B5EF4-FFF2-40B4-BE49-F238E27FC236}">
                  <a16:creationId xmlns:a16="http://schemas.microsoft.com/office/drawing/2014/main" id="{E5642016-A235-58DF-93E3-309B4949964C}"/>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13" name="Freeform 50">
              <a:extLst>
                <a:ext uri="{FF2B5EF4-FFF2-40B4-BE49-F238E27FC236}">
                  <a16:creationId xmlns:a16="http://schemas.microsoft.com/office/drawing/2014/main" id="{6B20AB99-2629-4023-3CAD-4EE00047A3E1}"/>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14" name="Freeform 51">
              <a:extLst>
                <a:ext uri="{FF2B5EF4-FFF2-40B4-BE49-F238E27FC236}">
                  <a16:creationId xmlns:a16="http://schemas.microsoft.com/office/drawing/2014/main" id="{9D6A9C39-E23C-1C1E-0E2F-B81B8C32B47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15" name="Freeform 52">
              <a:extLst>
                <a:ext uri="{FF2B5EF4-FFF2-40B4-BE49-F238E27FC236}">
                  <a16:creationId xmlns:a16="http://schemas.microsoft.com/office/drawing/2014/main" id="{B3B7DC6E-9406-22CF-1809-EC8F7E662F05}"/>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16" name="Freeform 53">
              <a:extLst>
                <a:ext uri="{FF2B5EF4-FFF2-40B4-BE49-F238E27FC236}">
                  <a16:creationId xmlns:a16="http://schemas.microsoft.com/office/drawing/2014/main" id="{F19A160C-648F-CDA1-80D8-448F4C3E43EA}"/>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17" name="Freeform 54">
              <a:extLst>
                <a:ext uri="{FF2B5EF4-FFF2-40B4-BE49-F238E27FC236}">
                  <a16:creationId xmlns:a16="http://schemas.microsoft.com/office/drawing/2014/main" id="{BA52AA80-900A-34B8-A949-3747A09F9015}"/>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18" name="Freeform 55">
              <a:extLst>
                <a:ext uri="{FF2B5EF4-FFF2-40B4-BE49-F238E27FC236}">
                  <a16:creationId xmlns:a16="http://schemas.microsoft.com/office/drawing/2014/main" id="{F959D346-4C59-3673-6139-D86EB21C708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19" name="Freeform 56">
              <a:extLst>
                <a:ext uri="{FF2B5EF4-FFF2-40B4-BE49-F238E27FC236}">
                  <a16:creationId xmlns:a16="http://schemas.microsoft.com/office/drawing/2014/main" id="{AE367EB0-4854-169D-A4F9-CD3711EFD57A}"/>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20" name="Freeform 57">
              <a:extLst>
                <a:ext uri="{FF2B5EF4-FFF2-40B4-BE49-F238E27FC236}">
                  <a16:creationId xmlns:a16="http://schemas.microsoft.com/office/drawing/2014/main" id="{B8F907C6-07C0-C411-A0A9-DA3C91C998AD}"/>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21" name="Freeform 58">
              <a:extLst>
                <a:ext uri="{FF2B5EF4-FFF2-40B4-BE49-F238E27FC236}">
                  <a16:creationId xmlns:a16="http://schemas.microsoft.com/office/drawing/2014/main" id="{6CE094F8-6482-FFC0-AD80-3F0CDEBAC26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22" name="Freeform 59">
              <a:extLst>
                <a:ext uri="{FF2B5EF4-FFF2-40B4-BE49-F238E27FC236}">
                  <a16:creationId xmlns:a16="http://schemas.microsoft.com/office/drawing/2014/main" id="{E29AC533-0C83-CAA8-7C1B-42E21D755EE5}"/>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23" name="Freeform 60">
              <a:extLst>
                <a:ext uri="{FF2B5EF4-FFF2-40B4-BE49-F238E27FC236}">
                  <a16:creationId xmlns:a16="http://schemas.microsoft.com/office/drawing/2014/main" id="{9F7B5CFE-2087-D29B-291E-9C117B4DEF9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24" name="Freeform 61">
              <a:extLst>
                <a:ext uri="{FF2B5EF4-FFF2-40B4-BE49-F238E27FC236}">
                  <a16:creationId xmlns:a16="http://schemas.microsoft.com/office/drawing/2014/main" id="{EBEF7DC1-971B-E8D1-9EC1-41376430C854}"/>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25" name="Freeform 62">
              <a:extLst>
                <a:ext uri="{FF2B5EF4-FFF2-40B4-BE49-F238E27FC236}">
                  <a16:creationId xmlns:a16="http://schemas.microsoft.com/office/drawing/2014/main" id="{68402BD0-AA94-72AA-FBC2-3D0AC79AD18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26" name="Freeform 63">
              <a:extLst>
                <a:ext uri="{FF2B5EF4-FFF2-40B4-BE49-F238E27FC236}">
                  <a16:creationId xmlns:a16="http://schemas.microsoft.com/office/drawing/2014/main" id="{F3E83B60-99A4-D223-B2DB-14C1D0072AFF}"/>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27" name="Text Placeholder 8">
            <a:extLst>
              <a:ext uri="{FF2B5EF4-FFF2-40B4-BE49-F238E27FC236}">
                <a16:creationId xmlns:a16="http://schemas.microsoft.com/office/drawing/2014/main" id="{C54562C5-E274-D44B-4426-26ADC8E8C26A}"/>
              </a:ext>
            </a:extLst>
          </p:cNvPr>
          <p:cNvSpPr txBox="1">
            <a:spLocks/>
          </p:cNvSpPr>
          <p:nvPr/>
        </p:nvSpPr>
        <p:spPr>
          <a:xfrm>
            <a:off x="5887063" y="6960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Tree>
    <p:extLst>
      <p:ext uri="{BB962C8B-B14F-4D97-AF65-F5344CB8AC3E}">
        <p14:creationId xmlns:p14="http://schemas.microsoft.com/office/powerpoint/2010/main" val="24694180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colorful sticky notes on a white board&#10;&#10;Description automatically generated">
            <a:extLst>
              <a:ext uri="{FF2B5EF4-FFF2-40B4-BE49-F238E27FC236}">
                <a16:creationId xmlns:a16="http://schemas.microsoft.com/office/drawing/2014/main" id="{B2AABB1F-AFE5-8C89-535C-EA50A97D00F7}"/>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t="13033" b="13033"/>
          <a:stretch/>
        </p:blipFill>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noFill/>
        </p:spPr>
        <p:txBody>
          <a:bodyPr>
            <a:noAutofit/>
          </a:bodyPr>
          <a:lstStyle/>
          <a:p>
            <a:pPr marL="342900" indent="-342900" algn="l">
              <a:buFont typeface="Wingdings" panose="05000000000000000000" pitchFamily="2" charset="2"/>
              <a:buChar char="q"/>
            </a:pPr>
            <a:r>
              <a:rPr lang="en-US" sz="2000" b="1" i="0" dirty="0">
                <a:solidFill>
                  <a:srgbClr val="083F59"/>
                </a:solidFill>
                <a:effectLst/>
              </a:rPr>
              <a:t>How is your brand perceived in the market?-</a:t>
            </a:r>
            <a:r>
              <a:rPr lang="en-US" sz="2000" b="0" i="0" dirty="0">
                <a:solidFill>
                  <a:srgbClr val="083F59"/>
                </a:solidFill>
                <a:effectLst/>
              </a:rPr>
              <a:t>Do you find it easy to attract talent? Are the images on your website and in your job advertisements diverse?</a:t>
            </a:r>
          </a:p>
          <a:p>
            <a:pPr marL="342900" indent="-342900" algn="l">
              <a:buFont typeface="Wingdings" panose="05000000000000000000" pitchFamily="2" charset="2"/>
              <a:buChar char="q"/>
            </a:pPr>
            <a:r>
              <a:rPr lang="en-US" sz="2000" b="1" i="0" dirty="0">
                <a:solidFill>
                  <a:srgbClr val="083F59"/>
                </a:solidFill>
                <a:effectLst/>
              </a:rPr>
              <a:t>Do you use diverse mediums and channels to recruit?</a:t>
            </a:r>
          </a:p>
          <a:p>
            <a:pPr marL="342900" indent="-342900" algn="l">
              <a:buFont typeface="Wingdings" panose="05000000000000000000" pitchFamily="2" charset="2"/>
              <a:buChar char="q"/>
            </a:pPr>
            <a:r>
              <a:rPr lang="en-US" sz="2000" b="1" i="0" dirty="0">
                <a:solidFill>
                  <a:srgbClr val="083F59"/>
                </a:solidFill>
                <a:effectLst/>
              </a:rPr>
              <a:t>Do your job descriptions or postings reflect unintended biases </a:t>
            </a:r>
            <a:r>
              <a:rPr lang="en-US" sz="2000" b="0" i="0" dirty="0">
                <a:solidFill>
                  <a:srgbClr val="083F59"/>
                </a:solidFill>
                <a:effectLst/>
              </a:rPr>
              <a:t>(such as having an advanced degree or specific language proficiency that might not truly be necessary)?</a:t>
            </a:r>
          </a:p>
          <a:p>
            <a:pPr marL="342900" indent="-342900" algn="l">
              <a:buFont typeface="Wingdings" panose="05000000000000000000" pitchFamily="2" charset="2"/>
              <a:buChar char="q"/>
            </a:pPr>
            <a:r>
              <a:rPr lang="en-US" sz="2000" b="1" i="0" dirty="0">
                <a:solidFill>
                  <a:srgbClr val="083F59"/>
                </a:solidFill>
                <a:effectLst/>
              </a:rPr>
              <a:t>Do your website and job postings include D&amp;I statements, goals, or priorities?</a:t>
            </a:r>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5400577" y="2247542"/>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7104FB03-5E23-776B-90A3-36C85D4F687C}"/>
              </a:ext>
            </a:extLst>
          </p:cNvPr>
          <p:cNvSpPr txBox="1"/>
          <p:nvPr/>
        </p:nvSpPr>
        <p:spPr>
          <a:xfrm>
            <a:off x="2506795" y="5877341"/>
            <a:ext cx="3295261" cy="307777"/>
          </a:xfrm>
          <a:prstGeom prst="rect">
            <a:avLst/>
          </a:prstGeom>
          <a:noFill/>
        </p:spPr>
        <p:txBody>
          <a:bodyPr wrap="none" rtlCol="0">
            <a:spAutoFit/>
          </a:bodyPr>
          <a:lstStyle/>
          <a:p>
            <a:r>
              <a:rPr lang="en-IE" sz="1400" dirty="0">
                <a:solidFill>
                  <a:srgbClr val="083F59"/>
                </a:solidFill>
              </a:rPr>
              <a:t>Source </a:t>
            </a:r>
            <a:r>
              <a:rPr lang="en-IE" sz="1400" dirty="0">
                <a:solidFill>
                  <a:srgbClr val="083F59"/>
                </a:solidFill>
                <a:hlinkClick r:id="rId3">
                  <a:extLst>
                    <a:ext uri="{A12FA001-AC4F-418D-AE19-62706E023703}">
                      <ahyp:hlinkClr xmlns:ahyp="http://schemas.microsoft.com/office/drawing/2018/hyperlinkcolor" val="tx"/>
                    </a:ext>
                  </a:extLst>
                </a:hlinkClick>
              </a:rPr>
              <a:t>Exude</a:t>
            </a:r>
            <a:r>
              <a:rPr lang="en-IE" sz="1400" dirty="0">
                <a:solidFill>
                  <a:srgbClr val="083F59"/>
                </a:solidFill>
              </a:rPr>
              <a:t> HR through the Lends of D&amp;I</a:t>
            </a:r>
          </a:p>
        </p:txBody>
      </p:sp>
      <p:sp>
        <p:nvSpPr>
          <p:cNvPr id="3" name="Text Placeholder 3">
            <a:extLst>
              <a:ext uri="{FF2B5EF4-FFF2-40B4-BE49-F238E27FC236}">
                <a16:creationId xmlns:a16="http://schemas.microsoft.com/office/drawing/2014/main" id="{C74DA95E-2D61-3082-44D8-86FFB1E4768C}"/>
              </a:ext>
            </a:extLst>
          </p:cNvPr>
          <p:cNvSpPr txBox="1">
            <a:spLocks/>
          </p:cNvSpPr>
          <p:nvPr/>
        </p:nvSpPr>
        <p:spPr>
          <a:xfrm>
            <a:off x="320540" y="562203"/>
            <a:ext cx="5055171" cy="1104445"/>
          </a:xfrm>
          <a:prstGeom prst="rect">
            <a:avLst/>
          </a:prstGeom>
          <a:no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600" dirty="0">
                <a:solidFill>
                  <a:srgbClr val="D11C5F"/>
                </a:solidFill>
              </a:rPr>
              <a:t>Assess Your Attraction and Recruitment</a:t>
            </a:r>
          </a:p>
        </p:txBody>
      </p:sp>
    </p:spTree>
    <p:extLst>
      <p:ext uri="{BB962C8B-B14F-4D97-AF65-F5344CB8AC3E}">
        <p14:creationId xmlns:p14="http://schemas.microsoft.com/office/powerpoint/2010/main" val="42785573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1">
            <a:extLst>
              <a:ext uri="{FF2B5EF4-FFF2-40B4-BE49-F238E27FC236}">
                <a16:creationId xmlns:a16="http://schemas.microsoft.com/office/drawing/2014/main" id="{3EDCA685-336D-B8AC-9CE9-ED584471746D}"/>
              </a:ext>
            </a:extLst>
          </p:cNvPr>
          <p:cNvSpPr>
            <a:spLocks noGrp="1"/>
          </p:cNvSpPr>
          <p:nvPr>
            <p:ph type="body" sz="quarter" idx="13"/>
          </p:nvPr>
        </p:nvSpPr>
        <p:spPr>
          <a:xfrm>
            <a:off x="318902" y="1513435"/>
            <a:ext cx="5484527" cy="2635608"/>
          </a:xfrm>
        </p:spPr>
        <p:txBody>
          <a:bodyPr anchor="t">
            <a:noAutofit/>
          </a:bodyPr>
          <a:lstStyle/>
          <a:p>
            <a:pPr marL="342900" indent="-342900" algn="l">
              <a:buClr>
                <a:srgbClr val="EE1765"/>
              </a:buClr>
              <a:buFont typeface="Wingdings" panose="05000000000000000000" pitchFamily="2" charset="2"/>
              <a:buChar char="q"/>
            </a:pPr>
            <a:r>
              <a:rPr lang="en-US" sz="2100" b="1" dirty="0">
                <a:solidFill>
                  <a:srgbClr val="083F59"/>
                </a:solidFill>
              </a:rPr>
              <a:t>extra time during tasks </a:t>
            </a:r>
            <a:r>
              <a:rPr lang="en-US" sz="2100" dirty="0">
                <a:solidFill>
                  <a:srgbClr val="083F59"/>
                </a:solidFill>
              </a:rPr>
              <a:t>or video applications </a:t>
            </a:r>
          </a:p>
          <a:p>
            <a:pPr marL="342900" indent="-342900" algn="l">
              <a:buClr>
                <a:srgbClr val="EE1765"/>
              </a:buClr>
              <a:buFont typeface="Wingdings" panose="05000000000000000000" pitchFamily="2" charset="2"/>
              <a:buChar char="q"/>
            </a:pPr>
            <a:r>
              <a:rPr lang="en-US" sz="2100" b="1" dirty="0">
                <a:solidFill>
                  <a:srgbClr val="083F59"/>
                </a:solidFill>
              </a:rPr>
              <a:t>assistance </a:t>
            </a:r>
            <a:r>
              <a:rPr lang="en-US" sz="2100" dirty="0">
                <a:solidFill>
                  <a:srgbClr val="083F59"/>
                </a:solidFill>
              </a:rPr>
              <a:t>if the test or assessment is on a computer, such as closed captions </a:t>
            </a:r>
          </a:p>
          <a:p>
            <a:pPr marL="342900" indent="-342900" algn="l">
              <a:buClr>
                <a:srgbClr val="EE1765"/>
              </a:buClr>
              <a:buFont typeface="Wingdings" panose="05000000000000000000" pitchFamily="2" charset="2"/>
              <a:buChar char="q"/>
            </a:pPr>
            <a:r>
              <a:rPr lang="en-US" sz="2100" dirty="0">
                <a:solidFill>
                  <a:srgbClr val="083F59"/>
                </a:solidFill>
              </a:rPr>
              <a:t>option to </a:t>
            </a:r>
            <a:r>
              <a:rPr lang="en-US" sz="2100" b="1" dirty="0">
                <a:solidFill>
                  <a:srgbClr val="083F59"/>
                </a:solidFill>
              </a:rPr>
              <a:t>interview without the camera </a:t>
            </a:r>
            <a:r>
              <a:rPr lang="en-US" sz="2100" dirty="0">
                <a:solidFill>
                  <a:srgbClr val="083F59"/>
                </a:solidFill>
              </a:rPr>
              <a:t>on </a:t>
            </a:r>
          </a:p>
          <a:p>
            <a:pPr marL="342900" indent="-342900" algn="l">
              <a:buClr>
                <a:srgbClr val="EE1765"/>
              </a:buClr>
              <a:buFont typeface="Wingdings" panose="05000000000000000000" pitchFamily="2" charset="2"/>
              <a:buChar char="q"/>
            </a:pPr>
            <a:r>
              <a:rPr lang="en-US" sz="2100" dirty="0">
                <a:solidFill>
                  <a:srgbClr val="083F59"/>
                </a:solidFill>
              </a:rPr>
              <a:t>have an </a:t>
            </a:r>
            <a:r>
              <a:rPr lang="en-US" sz="2100" b="1" dirty="0">
                <a:solidFill>
                  <a:srgbClr val="083F59"/>
                </a:solidFill>
              </a:rPr>
              <a:t>accessible car parking</a:t>
            </a:r>
            <a:r>
              <a:rPr lang="en-US" sz="2100" dirty="0">
                <a:solidFill>
                  <a:srgbClr val="083F59"/>
                </a:solidFill>
              </a:rPr>
              <a:t> space reserved </a:t>
            </a:r>
          </a:p>
          <a:p>
            <a:pPr marL="342900" indent="-342900" algn="l">
              <a:buClr>
                <a:srgbClr val="EE1765"/>
              </a:buClr>
              <a:buFont typeface="Wingdings" panose="05000000000000000000" pitchFamily="2" charset="2"/>
              <a:buChar char="q"/>
            </a:pPr>
            <a:r>
              <a:rPr lang="en-US" sz="2100" dirty="0">
                <a:solidFill>
                  <a:srgbClr val="083F59"/>
                </a:solidFill>
              </a:rPr>
              <a:t>offer a </a:t>
            </a:r>
            <a:r>
              <a:rPr lang="en-US" sz="2100" b="1" dirty="0">
                <a:solidFill>
                  <a:srgbClr val="083F59"/>
                </a:solidFill>
              </a:rPr>
              <a:t>few time slots </a:t>
            </a:r>
            <a:r>
              <a:rPr lang="en-US" sz="2100" dirty="0">
                <a:solidFill>
                  <a:srgbClr val="083F59"/>
                </a:solidFill>
              </a:rPr>
              <a:t>so the interviewee can choose a time that might suit them better or ask them to </a:t>
            </a:r>
            <a:r>
              <a:rPr lang="en-US" sz="2100" dirty="0">
                <a:solidFill>
                  <a:srgbClr val="EE1765"/>
                </a:solidFill>
              </a:rPr>
              <a:t>[please suggest] </a:t>
            </a:r>
          </a:p>
          <a:p>
            <a:pPr marL="342900" indent="-342900" algn="l">
              <a:buClr>
                <a:srgbClr val="EE1765"/>
              </a:buClr>
              <a:buFont typeface="Wingdings" panose="05000000000000000000" pitchFamily="2" charset="2"/>
              <a:buChar char="q"/>
            </a:pPr>
            <a:r>
              <a:rPr lang="en-US" sz="2100" dirty="0">
                <a:solidFill>
                  <a:srgbClr val="083F59"/>
                </a:solidFill>
              </a:rPr>
              <a:t>ask if a </a:t>
            </a:r>
            <a:r>
              <a:rPr lang="en-US" sz="2100" b="1" dirty="0">
                <a:solidFill>
                  <a:srgbClr val="083F59"/>
                </a:solidFill>
              </a:rPr>
              <a:t>Sign Language interpreter </a:t>
            </a:r>
            <a:r>
              <a:rPr lang="en-US" sz="2100" dirty="0">
                <a:solidFill>
                  <a:srgbClr val="083F59"/>
                </a:solidFill>
              </a:rPr>
              <a:t>is needed </a:t>
            </a:r>
          </a:p>
          <a:p>
            <a:pPr marL="342900" indent="-342900" algn="l">
              <a:buClr>
                <a:srgbClr val="EE1765"/>
              </a:buClr>
              <a:buFont typeface="Wingdings" panose="05000000000000000000" pitchFamily="2" charset="2"/>
              <a:buChar char="q"/>
            </a:pPr>
            <a:r>
              <a:rPr lang="en-US" sz="2100" dirty="0">
                <a:solidFill>
                  <a:srgbClr val="083F59"/>
                </a:solidFill>
              </a:rPr>
              <a:t>Anything else – please describe</a:t>
            </a:r>
            <a:r>
              <a:rPr lang="en-US" sz="1400" dirty="0"/>
              <a:t>: </a:t>
            </a:r>
          </a:p>
          <a:p>
            <a:pPr marL="457200" lvl="1" indent="0">
              <a:buClr>
                <a:srgbClr val="EE1765"/>
              </a:buClr>
              <a:buNone/>
            </a:pPr>
            <a:r>
              <a:rPr lang="en-US" b="1" dirty="0">
                <a:solidFill>
                  <a:srgbClr val="EE1765"/>
                </a:solidFill>
              </a:rPr>
              <a:t>…………………………………………</a:t>
            </a:r>
            <a:endParaRPr lang="en-IE" b="1" dirty="0">
              <a:solidFill>
                <a:srgbClr val="EE1765"/>
              </a:solidFill>
            </a:endParaRPr>
          </a:p>
        </p:txBody>
      </p:sp>
      <p:sp>
        <p:nvSpPr>
          <p:cNvPr id="11" name="Round Diagonal Corner Rectangle 9">
            <a:extLst>
              <a:ext uri="{FF2B5EF4-FFF2-40B4-BE49-F238E27FC236}">
                <a16:creationId xmlns:a16="http://schemas.microsoft.com/office/drawing/2014/main" id="{6AB16C54-3AC5-9D24-EF73-3DCBB53DE8C8}"/>
              </a:ext>
            </a:extLst>
          </p:cNvPr>
          <p:cNvSpPr/>
          <p:nvPr/>
        </p:nvSpPr>
        <p:spPr>
          <a:xfrm rot="16200000">
            <a:off x="6513624" y="188540"/>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7743FB6A-3AE9-5DB5-F03F-C084FC310A6A}"/>
              </a:ext>
            </a:extLst>
          </p:cNvPr>
          <p:cNvSpPr txBox="1">
            <a:spLocks/>
          </p:cNvSpPr>
          <p:nvPr/>
        </p:nvSpPr>
        <p:spPr>
          <a:xfrm>
            <a:off x="5931674" y="652934"/>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grpSp>
        <p:nvGrpSpPr>
          <p:cNvPr id="13" name="Graphic 2">
            <a:extLst>
              <a:ext uri="{FF2B5EF4-FFF2-40B4-BE49-F238E27FC236}">
                <a16:creationId xmlns:a16="http://schemas.microsoft.com/office/drawing/2014/main" id="{9080B9CB-CAC0-EC4B-382B-CA8C4602D020}"/>
              </a:ext>
            </a:extLst>
          </p:cNvPr>
          <p:cNvGrpSpPr/>
          <p:nvPr/>
        </p:nvGrpSpPr>
        <p:grpSpPr>
          <a:xfrm>
            <a:off x="6649980" y="1353924"/>
            <a:ext cx="1552576" cy="1513167"/>
            <a:chOff x="5127892" y="1642689"/>
            <a:chExt cx="1294219" cy="947086"/>
          </a:xfrm>
        </p:grpSpPr>
        <p:sp>
          <p:nvSpPr>
            <p:cNvPr id="14" name="Freeform 6">
              <a:extLst>
                <a:ext uri="{FF2B5EF4-FFF2-40B4-BE49-F238E27FC236}">
                  <a16:creationId xmlns:a16="http://schemas.microsoft.com/office/drawing/2014/main" id="{FDABE6A6-A5C1-D6CB-72EF-635D1BEBA8C2}"/>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4601D5A6-176B-522F-DD64-C10428130CB4}"/>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C9114094-7085-D1F9-AA43-7798A94DD451}"/>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4FF2F07B-F562-B519-F44E-8ABDBF13CAE2}"/>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F7FFE6D8-387B-A479-EB55-F0992DA96877}"/>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D6D61A35-BB9F-6B9E-38F4-C535C0F1DEFA}"/>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9A321069-9F53-ADE4-54B8-2B123842611D}"/>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18A760EB-BEC4-059E-DEF0-63F9A181885A}"/>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76D46010-BB85-000E-6DBF-0CC7CE60BCFD}"/>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FAFC1453-15E8-4A9D-DB9E-6E341D981FC1}"/>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340884D5-A649-C872-EF39-8BD92E2C4E8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5672B7D6-9789-0437-F798-F67656DC6F94}"/>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D0CCEC9A-D1A5-9525-4CC7-FC05A83616B4}"/>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7D73400C-82F2-0725-A0AE-5C794B9068CA}"/>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5E98888B-CA36-9E4D-337C-ED37121FA4DA}"/>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7C49F55C-80D4-DD87-9026-4AF5F351F39A}"/>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BB29349E-2506-888D-052F-CCBAA2830378}"/>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27386AB6-3EA8-A871-E413-5D04AD620F10}"/>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1EE5917B-3EEC-7310-3D45-A826039FB520}"/>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7C0A0BBC-3275-0FBB-A8F0-333E61D3A89E}"/>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6524B564-42E9-023A-0EAF-163821818783}"/>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91EEAE58-8D5E-649C-3AB3-7D2E49D20A8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31661DCF-5401-BE77-4A17-811D4A515746}"/>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3F10E0FC-FCD2-114B-8DCF-2161F464EA8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83A3C0B3-3A68-16CB-BC50-8D4CF525EA5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9555D270-8EED-253B-B8D6-228ED10B2852}"/>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A4065115-C95B-C95B-A25F-224A3089CD5F}"/>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CB33D152-1D0B-4A7B-2EC8-665DF5DBFC79}"/>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EE286AE1-1817-8C52-6BDC-687A0E17BD2D}"/>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96465785-3E6D-08D0-701B-69F4CDA67BA6}"/>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1EE745ED-83BB-4124-6589-9043301CF262}"/>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0BBE08E6-97B1-CF94-04CB-D1F1F750ABC8}"/>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B71EC3D4-74B7-2552-480F-35A5B120C82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8B1565AC-AC70-47CD-9841-4EA0385DE95A}"/>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FF230DE2-1B7E-3827-0728-5C8E2EE6C612}"/>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85A2EA84-4F01-A681-7E4A-4B99F099A4DA}"/>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3FDACD13-4B98-4B9E-D7D3-BFA2FF2F5696}"/>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7D894EAA-B9F8-74FF-D49A-DEAE6E6A24D6}"/>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D025FBAB-36E4-A0E2-3151-65D106F9F5A1}"/>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841BC2AC-E146-5A21-D644-98C9B098B9D8}"/>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72BD9CCA-B3A9-9CB7-CCEF-23A087B2F789}"/>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EE8FDEF0-436B-379A-5AAC-BB8E1E3BBF83}"/>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C930C01-E078-0BB9-4A10-F2CAACFD5BEB}"/>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5767F420-FEA2-51B8-7C67-C152B47C882E}"/>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3CE52B20-7470-8CC7-45BC-8A628AADF8E4}"/>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783FB267-D03A-523A-80DA-839B8DC1A8A9}"/>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AFF4F31C-06BC-9529-DF5A-04D826247620}"/>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09DEAC5E-93F5-AA2D-846C-2E047B68B7AD}"/>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C36BF6E0-E5D1-9B74-94A7-2F891015FDCF}"/>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40575998-2236-63CC-708C-CF52F9A3861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E11E8195-9BDF-60FC-DA50-D65CA730930A}"/>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C3C19619-A9A5-6D8A-1D01-C4094D747A9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74F4E2A1-EDDD-55DA-A6DD-0D945A3C5A04}"/>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008DA009-CCCD-30DE-1797-F050F30C1B9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919D297A-B84C-1BD2-7D6F-C8AB6B57D0B2}"/>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6AB4C4B7-58EF-167B-1449-86B740201F28}"/>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D90CDDC7-F61B-B161-79AD-6DFDF8CBD6F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805C74B6-1683-7E76-EA2D-FEC327C24906}"/>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Box 71">
            <a:extLst>
              <a:ext uri="{FF2B5EF4-FFF2-40B4-BE49-F238E27FC236}">
                <a16:creationId xmlns:a16="http://schemas.microsoft.com/office/drawing/2014/main" id="{D9F8E79B-1181-B8CD-E2AA-1E11CC5082B0}"/>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pic>
        <p:nvPicPr>
          <p:cNvPr id="80" name="Picture Placeholder 79">
            <a:extLst>
              <a:ext uri="{FF2B5EF4-FFF2-40B4-BE49-F238E27FC236}">
                <a16:creationId xmlns:a16="http://schemas.microsoft.com/office/drawing/2014/main" id="{64C27A75-CC1D-F884-26B8-A487A6CC64FE}"/>
              </a:ext>
            </a:extLst>
          </p:cNvPr>
          <p:cNvPicPr>
            <a:picLocks noGrp="1" noChangeAspect="1"/>
          </p:cNvPicPr>
          <p:nvPr>
            <p:ph type="pic" sz="quarter" idx="42"/>
          </p:nvPr>
        </p:nvPicPr>
        <p:blipFill rotWithShape="1">
          <a:blip r:embed="rId3" cstate="email">
            <a:extLst>
              <a:ext uri="{28A0092B-C50C-407E-A947-70E740481C1C}">
                <a14:useLocalDpi xmlns:a14="http://schemas.microsoft.com/office/drawing/2010/main"/>
              </a:ext>
            </a:extLst>
          </a:blip>
          <a:srcRect l="-19967" t="9938" r="19967" b="10464"/>
          <a:stretch/>
        </p:blipFill>
        <p:spPr>
          <a:xfrm>
            <a:off x="325749" y="405304"/>
            <a:ext cx="11578483" cy="6146707"/>
          </a:xfrm>
        </p:spPr>
      </p:pic>
      <p:sp>
        <p:nvSpPr>
          <p:cNvPr id="81" name="Round Diagonal Corner Rectangle 9">
            <a:extLst>
              <a:ext uri="{FF2B5EF4-FFF2-40B4-BE49-F238E27FC236}">
                <a16:creationId xmlns:a16="http://schemas.microsoft.com/office/drawing/2014/main" id="{41FEF9CB-B1D7-FE89-9FED-6B8216CD55EB}"/>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Text Placeholder 8">
            <a:extLst>
              <a:ext uri="{FF2B5EF4-FFF2-40B4-BE49-F238E27FC236}">
                <a16:creationId xmlns:a16="http://schemas.microsoft.com/office/drawing/2014/main" id="{619DDB07-8E89-1E6C-DF7B-99AA9B2303F1}"/>
              </a:ext>
            </a:extLst>
          </p:cNvPr>
          <p:cNvSpPr txBox="1">
            <a:spLocks/>
          </p:cNvSpPr>
          <p:nvPr/>
        </p:nvSpPr>
        <p:spPr>
          <a:xfrm>
            <a:off x="5843138" y="77544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grpSp>
        <p:nvGrpSpPr>
          <p:cNvPr id="83" name="Graphic 2">
            <a:extLst>
              <a:ext uri="{FF2B5EF4-FFF2-40B4-BE49-F238E27FC236}">
                <a16:creationId xmlns:a16="http://schemas.microsoft.com/office/drawing/2014/main" id="{D2B79A79-CF67-9ACC-B4F4-80A43C9CD2AC}"/>
              </a:ext>
            </a:extLst>
          </p:cNvPr>
          <p:cNvGrpSpPr/>
          <p:nvPr/>
        </p:nvGrpSpPr>
        <p:grpSpPr>
          <a:xfrm>
            <a:off x="6490263" y="1414589"/>
            <a:ext cx="1552576" cy="1513167"/>
            <a:chOff x="5127892" y="1642689"/>
            <a:chExt cx="1294219" cy="947086"/>
          </a:xfrm>
        </p:grpSpPr>
        <p:sp>
          <p:nvSpPr>
            <p:cNvPr id="84" name="Freeform 6">
              <a:extLst>
                <a:ext uri="{FF2B5EF4-FFF2-40B4-BE49-F238E27FC236}">
                  <a16:creationId xmlns:a16="http://schemas.microsoft.com/office/drawing/2014/main" id="{22840390-D87B-EF6D-C81C-81DD282F73A1}"/>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85" name="Freeform 7">
              <a:extLst>
                <a:ext uri="{FF2B5EF4-FFF2-40B4-BE49-F238E27FC236}">
                  <a16:creationId xmlns:a16="http://schemas.microsoft.com/office/drawing/2014/main" id="{E9240AC4-B19B-78E5-76FE-415A946E93A2}"/>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86" name="Freeform 8">
              <a:extLst>
                <a:ext uri="{FF2B5EF4-FFF2-40B4-BE49-F238E27FC236}">
                  <a16:creationId xmlns:a16="http://schemas.microsoft.com/office/drawing/2014/main" id="{C959B9C6-EFD3-6329-4D11-8C5FCE8D5E98}"/>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87" name="Freeform 9">
              <a:extLst>
                <a:ext uri="{FF2B5EF4-FFF2-40B4-BE49-F238E27FC236}">
                  <a16:creationId xmlns:a16="http://schemas.microsoft.com/office/drawing/2014/main" id="{F92CFF05-B6BE-7656-6455-2B18048371EB}"/>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88" name="Freeform 10">
              <a:extLst>
                <a:ext uri="{FF2B5EF4-FFF2-40B4-BE49-F238E27FC236}">
                  <a16:creationId xmlns:a16="http://schemas.microsoft.com/office/drawing/2014/main" id="{B8AC2FDB-CA91-E42D-79F1-3E82927186D8}"/>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89" name="Freeform 11">
              <a:extLst>
                <a:ext uri="{FF2B5EF4-FFF2-40B4-BE49-F238E27FC236}">
                  <a16:creationId xmlns:a16="http://schemas.microsoft.com/office/drawing/2014/main" id="{03172268-638E-FE1A-7D7A-525171E0E1CA}"/>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90" name="Freeform 12">
              <a:extLst>
                <a:ext uri="{FF2B5EF4-FFF2-40B4-BE49-F238E27FC236}">
                  <a16:creationId xmlns:a16="http://schemas.microsoft.com/office/drawing/2014/main" id="{E801FAF0-E523-0B5C-931C-CCD13F4B77CD}"/>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91" name="Freeform 13">
              <a:extLst>
                <a:ext uri="{FF2B5EF4-FFF2-40B4-BE49-F238E27FC236}">
                  <a16:creationId xmlns:a16="http://schemas.microsoft.com/office/drawing/2014/main" id="{9DD9914B-5807-E77E-39C1-C83754054C6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92" name="Freeform 14">
              <a:extLst>
                <a:ext uri="{FF2B5EF4-FFF2-40B4-BE49-F238E27FC236}">
                  <a16:creationId xmlns:a16="http://schemas.microsoft.com/office/drawing/2014/main" id="{5BAB5142-2F2B-FB19-7BE5-B097B33BC867}"/>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93" name="Freeform 15">
              <a:extLst>
                <a:ext uri="{FF2B5EF4-FFF2-40B4-BE49-F238E27FC236}">
                  <a16:creationId xmlns:a16="http://schemas.microsoft.com/office/drawing/2014/main" id="{6372EDF7-B699-9065-0818-AA9852CA7DDF}"/>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94" name="Freeform 16">
              <a:extLst>
                <a:ext uri="{FF2B5EF4-FFF2-40B4-BE49-F238E27FC236}">
                  <a16:creationId xmlns:a16="http://schemas.microsoft.com/office/drawing/2014/main" id="{CD120CBA-4C4F-E157-820C-E5C0EFD21A5A}"/>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95" name="Freeform 17">
              <a:extLst>
                <a:ext uri="{FF2B5EF4-FFF2-40B4-BE49-F238E27FC236}">
                  <a16:creationId xmlns:a16="http://schemas.microsoft.com/office/drawing/2014/main" id="{75CB27B2-E0F4-800F-2EF0-1CA2508C561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96" name="Freeform 18">
              <a:extLst>
                <a:ext uri="{FF2B5EF4-FFF2-40B4-BE49-F238E27FC236}">
                  <a16:creationId xmlns:a16="http://schemas.microsoft.com/office/drawing/2014/main" id="{522306D7-CDDB-A97E-E73C-AFCC2E7250A3}"/>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97" name="Freeform 19">
              <a:extLst>
                <a:ext uri="{FF2B5EF4-FFF2-40B4-BE49-F238E27FC236}">
                  <a16:creationId xmlns:a16="http://schemas.microsoft.com/office/drawing/2014/main" id="{C7FE2539-FFA4-BD06-E5FE-D8E90625F61E}"/>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98" name="Freeform 20">
              <a:extLst>
                <a:ext uri="{FF2B5EF4-FFF2-40B4-BE49-F238E27FC236}">
                  <a16:creationId xmlns:a16="http://schemas.microsoft.com/office/drawing/2014/main" id="{92F59136-8E5C-198A-F4C1-4C58CFA4688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99" name="Freeform 21">
              <a:extLst>
                <a:ext uri="{FF2B5EF4-FFF2-40B4-BE49-F238E27FC236}">
                  <a16:creationId xmlns:a16="http://schemas.microsoft.com/office/drawing/2014/main" id="{2AEECD9C-DC5D-E778-FBFF-90379610E3DB}"/>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100" name="Freeform 22">
              <a:extLst>
                <a:ext uri="{FF2B5EF4-FFF2-40B4-BE49-F238E27FC236}">
                  <a16:creationId xmlns:a16="http://schemas.microsoft.com/office/drawing/2014/main" id="{8EDF0963-6D81-266E-122F-BCFA276CB28A}"/>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101" name="Freeform 23">
              <a:extLst>
                <a:ext uri="{FF2B5EF4-FFF2-40B4-BE49-F238E27FC236}">
                  <a16:creationId xmlns:a16="http://schemas.microsoft.com/office/drawing/2014/main" id="{D83A1059-0D21-875E-4A75-B03BD2964068}"/>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24">
              <a:extLst>
                <a:ext uri="{FF2B5EF4-FFF2-40B4-BE49-F238E27FC236}">
                  <a16:creationId xmlns:a16="http://schemas.microsoft.com/office/drawing/2014/main" id="{EB061209-8781-404A-1FF9-24A5CE5DBE8E}"/>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103" name="Freeform 25">
              <a:extLst>
                <a:ext uri="{FF2B5EF4-FFF2-40B4-BE49-F238E27FC236}">
                  <a16:creationId xmlns:a16="http://schemas.microsoft.com/office/drawing/2014/main" id="{111CB4CA-4482-618B-67DD-0A97544E301C}"/>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104" name="Freeform 26">
              <a:extLst>
                <a:ext uri="{FF2B5EF4-FFF2-40B4-BE49-F238E27FC236}">
                  <a16:creationId xmlns:a16="http://schemas.microsoft.com/office/drawing/2014/main" id="{49130A6C-5C44-21C5-AFD2-2EAB1F3EA8F4}"/>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105" name="Freeform 27">
              <a:extLst>
                <a:ext uri="{FF2B5EF4-FFF2-40B4-BE49-F238E27FC236}">
                  <a16:creationId xmlns:a16="http://schemas.microsoft.com/office/drawing/2014/main" id="{03D653E5-E01A-D68D-0D0C-C7A0A615C635}"/>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106" name="Freeform 28">
              <a:extLst>
                <a:ext uri="{FF2B5EF4-FFF2-40B4-BE49-F238E27FC236}">
                  <a16:creationId xmlns:a16="http://schemas.microsoft.com/office/drawing/2014/main" id="{822DE11F-4354-F905-79BF-3FA808120E13}"/>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107" name="Freeform 29">
              <a:extLst>
                <a:ext uri="{FF2B5EF4-FFF2-40B4-BE49-F238E27FC236}">
                  <a16:creationId xmlns:a16="http://schemas.microsoft.com/office/drawing/2014/main" id="{9D4A8D0F-39DC-D9A8-41E5-812DFAB9B21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108" name="Freeform 30">
              <a:extLst>
                <a:ext uri="{FF2B5EF4-FFF2-40B4-BE49-F238E27FC236}">
                  <a16:creationId xmlns:a16="http://schemas.microsoft.com/office/drawing/2014/main" id="{40EA5C86-1F4E-8A67-7823-C94B17570999}"/>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109" name="Freeform 31">
              <a:extLst>
                <a:ext uri="{FF2B5EF4-FFF2-40B4-BE49-F238E27FC236}">
                  <a16:creationId xmlns:a16="http://schemas.microsoft.com/office/drawing/2014/main" id="{D9523C5D-72F7-6A07-2F8A-A2766110EC1D}"/>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110" name="Freeform 32">
              <a:extLst>
                <a:ext uri="{FF2B5EF4-FFF2-40B4-BE49-F238E27FC236}">
                  <a16:creationId xmlns:a16="http://schemas.microsoft.com/office/drawing/2014/main" id="{42735624-AE37-27EC-22B2-A0C5CF8B2E73}"/>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11" name="Freeform 33">
              <a:extLst>
                <a:ext uri="{FF2B5EF4-FFF2-40B4-BE49-F238E27FC236}">
                  <a16:creationId xmlns:a16="http://schemas.microsoft.com/office/drawing/2014/main" id="{C68794B8-1FCE-33D4-52BF-CF432F09EAD1}"/>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12" name="Freeform 34">
              <a:extLst>
                <a:ext uri="{FF2B5EF4-FFF2-40B4-BE49-F238E27FC236}">
                  <a16:creationId xmlns:a16="http://schemas.microsoft.com/office/drawing/2014/main" id="{F7A8FF80-D4F2-2ED9-742F-827C0AACA4A5}"/>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13" name="Freeform 35">
              <a:extLst>
                <a:ext uri="{FF2B5EF4-FFF2-40B4-BE49-F238E27FC236}">
                  <a16:creationId xmlns:a16="http://schemas.microsoft.com/office/drawing/2014/main" id="{A9B90AB5-8FBB-A902-5600-4D78E4902659}"/>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14" name="Freeform 36">
              <a:extLst>
                <a:ext uri="{FF2B5EF4-FFF2-40B4-BE49-F238E27FC236}">
                  <a16:creationId xmlns:a16="http://schemas.microsoft.com/office/drawing/2014/main" id="{00CE58CD-9E69-CDBB-DC85-503854BD7ED8}"/>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15" name="Freeform 37">
              <a:extLst>
                <a:ext uri="{FF2B5EF4-FFF2-40B4-BE49-F238E27FC236}">
                  <a16:creationId xmlns:a16="http://schemas.microsoft.com/office/drawing/2014/main" id="{BED9BD9D-6997-0DF3-79E8-E7C2FE3E6C4C}"/>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16" name="Freeform 38">
              <a:extLst>
                <a:ext uri="{FF2B5EF4-FFF2-40B4-BE49-F238E27FC236}">
                  <a16:creationId xmlns:a16="http://schemas.microsoft.com/office/drawing/2014/main" id="{7256F172-A167-8F6B-5025-50067C934E3F}"/>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17" name="Freeform 39">
              <a:extLst>
                <a:ext uri="{FF2B5EF4-FFF2-40B4-BE49-F238E27FC236}">
                  <a16:creationId xmlns:a16="http://schemas.microsoft.com/office/drawing/2014/main" id="{6E8C762F-8749-F7BB-783B-A2A4F50A96EB}"/>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18" name="Freeform 40">
              <a:extLst>
                <a:ext uri="{FF2B5EF4-FFF2-40B4-BE49-F238E27FC236}">
                  <a16:creationId xmlns:a16="http://schemas.microsoft.com/office/drawing/2014/main" id="{7D39E179-A4C6-0214-6221-C96B8B6D716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19" name="Freeform 41">
              <a:extLst>
                <a:ext uri="{FF2B5EF4-FFF2-40B4-BE49-F238E27FC236}">
                  <a16:creationId xmlns:a16="http://schemas.microsoft.com/office/drawing/2014/main" id="{FE0936C8-3AAD-4437-B9E0-CC72D0CDDF8E}"/>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20" name="Freeform 42">
              <a:extLst>
                <a:ext uri="{FF2B5EF4-FFF2-40B4-BE49-F238E27FC236}">
                  <a16:creationId xmlns:a16="http://schemas.microsoft.com/office/drawing/2014/main" id="{91BB8121-20CE-C136-5C6E-8C8A52E70B23}"/>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21" name="Freeform 43">
              <a:extLst>
                <a:ext uri="{FF2B5EF4-FFF2-40B4-BE49-F238E27FC236}">
                  <a16:creationId xmlns:a16="http://schemas.microsoft.com/office/drawing/2014/main" id="{2B35EBA4-B5DF-5A98-99AC-5AAE9D53BD8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22" name="Freeform 44">
              <a:extLst>
                <a:ext uri="{FF2B5EF4-FFF2-40B4-BE49-F238E27FC236}">
                  <a16:creationId xmlns:a16="http://schemas.microsoft.com/office/drawing/2014/main" id="{FD325811-0352-1721-67B9-E6FF67DF26B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23" name="Freeform 45">
              <a:extLst>
                <a:ext uri="{FF2B5EF4-FFF2-40B4-BE49-F238E27FC236}">
                  <a16:creationId xmlns:a16="http://schemas.microsoft.com/office/drawing/2014/main" id="{177010FA-5B2D-A765-150C-DA02C0BE49C2}"/>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24" name="Freeform 46">
              <a:extLst>
                <a:ext uri="{FF2B5EF4-FFF2-40B4-BE49-F238E27FC236}">
                  <a16:creationId xmlns:a16="http://schemas.microsoft.com/office/drawing/2014/main" id="{435B0AB1-43C5-50ED-449C-6C663C55B6EE}"/>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25" name="Freeform 47">
              <a:extLst>
                <a:ext uri="{FF2B5EF4-FFF2-40B4-BE49-F238E27FC236}">
                  <a16:creationId xmlns:a16="http://schemas.microsoft.com/office/drawing/2014/main" id="{BAC314AC-9C1A-7EFE-99EA-4CA55906CCDD}"/>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26" name="Freeform 48">
              <a:extLst>
                <a:ext uri="{FF2B5EF4-FFF2-40B4-BE49-F238E27FC236}">
                  <a16:creationId xmlns:a16="http://schemas.microsoft.com/office/drawing/2014/main" id="{455EBD0D-3F34-1230-F8FA-FAD77D4FC5A9}"/>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27" name="Freeform 49">
              <a:extLst>
                <a:ext uri="{FF2B5EF4-FFF2-40B4-BE49-F238E27FC236}">
                  <a16:creationId xmlns:a16="http://schemas.microsoft.com/office/drawing/2014/main" id="{CFDA8680-B3C2-760B-0567-C5812F71C687}"/>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28" name="Freeform 50">
              <a:extLst>
                <a:ext uri="{FF2B5EF4-FFF2-40B4-BE49-F238E27FC236}">
                  <a16:creationId xmlns:a16="http://schemas.microsoft.com/office/drawing/2014/main" id="{9D76BE70-A8F8-7232-62A2-C817E4FBCA3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29" name="Freeform 51">
              <a:extLst>
                <a:ext uri="{FF2B5EF4-FFF2-40B4-BE49-F238E27FC236}">
                  <a16:creationId xmlns:a16="http://schemas.microsoft.com/office/drawing/2014/main" id="{B0094372-1FD7-76A5-2EF3-27CC7BAA0B91}"/>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30" name="Freeform 52">
              <a:extLst>
                <a:ext uri="{FF2B5EF4-FFF2-40B4-BE49-F238E27FC236}">
                  <a16:creationId xmlns:a16="http://schemas.microsoft.com/office/drawing/2014/main" id="{1E2A0054-A1E1-97BD-7955-E8BD8C08E2FF}"/>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31" name="Freeform 53">
              <a:extLst>
                <a:ext uri="{FF2B5EF4-FFF2-40B4-BE49-F238E27FC236}">
                  <a16:creationId xmlns:a16="http://schemas.microsoft.com/office/drawing/2014/main" id="{70657BA5-FAB0-CC8A-DAEF-45940EBF16FF}"/>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32" name="Freeform 54">
              <a:extLst>
                <a:ext uri="{FF2B5EF4-FFF2-40B4-BE49-F238E27FC236}">
                  <a16:creationId xmlns:a16="http://schemas.microsoft.com/office/drawing/2014/main" id="{DE323D8F-AB6D-9C30-D33E-D44DC7C752FD}"/>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33" name="Freeform 55">
              <a:extLst>
                <a:ext uri="{FF2B5EF4-FFF2-40B4-BE49-F238E27FC236}">
                  <a16:creationId xmlns:a16="http://schemas.microsoft.com/office/drawing/2014/main" id="{90AFD676-9F1E-8941-D08F-14597CB4E5F9}"/>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34" name="Freeform 56">
              <a:extLst>
                <a:ext uri="{FF2B5EF4-FFF2-40B4-BE49-F238E27FC236}">
                  <a16:creationId xmlns:a16="http://schemas.microsoft.com/office/drawing/2014/main" id="{DB90F309-DB1D-F277-DA48-93DE97747C1C}"/>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35" name="Freeform 57">
              <a:extLst>
                <a:ext uri="{FF2B5EF4-FFF2-40B4-BE49-F238E27FC236}">
                  <a16:creationId xmlns:a16="http://schemas.microsoft.com/office/drawing/2014/main" id="{96B1BE4A-B4CD-4732-1A45-A0743ADC540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36" name="Freeform 58">
              <a:extLst>
                <a:ext uri="{FF2B5EF4-FFF2-40B4-BE49-F238E27FC236}">
                  <a16:creationId xmlns:a16="http://schemas.microsoft.com/office/drawing/2014/main" id="{8B28BFCC-7040-BFBA-3E5C-ABDD57E9B60A}"/>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37" name="Freeform 59">
              <a:extLst>
                <a:ext uri="{FF2B5EF4-FFF2-40B4-BE49-F238E27FC236}">
                  <a16:creationId xmlns:a16="http://schemas.microsoft.com/office/drawing/2014/main" id="{01A68BCD-A15C-BA9C-D3D5-B0881D6FC350}"/>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38" name="Freeform 60">
              <a:extLst>
                <a:ext uri="{FF2B5EF4-FFF2-40B4-BE49-F238E27FC236}">
                  <a16:creationId xmlns:a16="http://schemas.microsoft.com/office/drawing/2014/main" id="{D6892FA1-4638-EB00-D8A2-814B0BA904CA}"/>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39" name="Freeform 61">
              <a:extLst>
                <a:ext uri="{FF2B5EF4-FFF2-40B4-BE49-F238E27FC236}">
                  <a16:creationId xmlns:a16="http://schemas.microsoft.com/office/drawing/2014/main" id="{D08E7E6C-2491-A840-D08C-3DABC8E736B3}"/>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40" name="Freeform 62">
              <a:extLst>
                <a:ext uri="{FF2B5EF4-FFF2-40B4-BE49-F238E27FC236}">
                  <a16:creationId xmlns:a16="http://schemas.microsoft.com/office/drawing/2014/main" id="{167845E7-32F2-E8CC-C9A2-6E1C4784A931}"/>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41" name="Freeform 63">
              <a:extLst>
                <a:ext uri="{FF2B5EF4-FFF2-40B4-BE49-F238E27FC236}">
                  <a16:creationId xmlns:a16="http://schemas.microsoft.com/office/drawing/2014/main" id="{20E46D6D-BC72-F786-2709-D2D0BEF37698}"/>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0" name="Text Placeholder 3">
            <a:extLst>
              <a:ext uri="{FF2B5EF4-FFF2-40B4-BE49-F238E27FC236}">
                <a16:creationId xmlns:a16="http://schemas.microsoft.com/office/drawing/2014/main" id="{75AC185D-D44A-BC5D-AB03-9CDED1589F4A}"/>
              </a:ext>
            </a:extLst>
          </p:cNvPr>
          <p:cNvSpPr>
            <a:spLocks noGrp="1"/>
          </p:cNvSpPr>
          <p:nvPr>
            <p:ph type="body" sz="quarter" idx="43"/>
          </p:nvPr>
        </p:nvSpPr>
        <p:spPr>
          <a:xfrm>
            <a:off x="325749" y="360560"/>
            <a:ext cx="5055171" cy="1104445"/>
          </a:xfrm>
          <a:solidFill>
            <a:srgbClr val="BCE4FC"/>
          </a:solidFill>
        </p:spPr>
        <p:txBody>
          <a:bodyPr anchor="ctr">
            <a:normAutofit/>
          </a:bodyPr>
          <a:lstStyle/>
          <a:p>
            <a:pPr>
              <a:spcBef>
                <a:spcPts val="0"/>
              </a:spcBef>
            </a:pPr>
            <a:r>
              <a:rPr lang="en-IE" dirty="0">
                <a:solidFill>
                  <a:srgbClr val="EE1765"/>
                </a:solidFill>
              </a:rPr>
              <a:t>Inclusive Recruitment</a:t>
            </a:r>
          </a:p>
          <a:p>
            <a:pPr>
              <a:spcBef>
                <a:spcPts val="0"/>
              </a:spcBef>
            </a:pPr>
            <a:r>
              <a:rPr lang="en-IE" sz="2800" b="1" dirty="0">
                <a:solidFill>
                  <a:srgbClr val="EE1765"/>
                </a:solidFill>
              </a:rPr>
              <a:t>Adjustments &amp; Accommodations</a:t>
            </a:r>
          </a:p>
        </p:txBody>
      </p:sp>
    </p:spTree>
    <p:extLst>
      <p:ext uri="{BB962C8B-B14F-4D97-AF65-F5344CB8AC3E}">
        <p14:creationId xmlns:p14="http://schemas.microsoft.com/office/powerpoint/2010/main" val="50256136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9794953F-66C6-E9D3-3B70-EAEFF443EB3F}"/>
              </a:ext>
            </a:extLst>
          </p:cNvPr>
          <p:cNvSpPr>
            <a:spLocks noGrp="1"/>
          </p:cNvSpPr>
          <p:nvPr>
            <p:ph type="body" sz="quarter" idx="13"/>
          </p:nvPr>
        </p:nvSpPr>
        <p:spPr>
          <a:xfrm>
            <a:off x="216519" y="788589"/>
            <a:ext cx="5580047" cy="2635608"/>
          </a:xfrm>
        </p:spPr>
        <p:txBody>
          <a:bodyPr anchor="t">
            <a:noAutofit/>
          </a:bodyPr>
          <a:lstStyle/>
          <a:p>
            <a:pPr marL="342900" indent="-342900" algn="l">
              <a:buClr>
                <a:srgbClr val="EE1765"/>
              </a:buClr>
              <a:buFont typeface="Wingdings" panose="05000000000000000000" pitchFamily="2" charset="2"/>
              <a:buChar char="q"/>
            </a:pPr>
            <a:r>
              <a:rPr lang="en-US" sz="2000" b="0" i="0" dirty="0">
                <a:solidFill>
                  <a:srgbClr val="083F59"/>
                </a:solidFill>
                <a:effectLst/>
                <a:latin typeface="Calibri "/>
              </a:rPr>
              <a:t>Include a story blog or video of </a:t>
            </a:r>
            <a:r>
              <a:rPr lang="en-US" sz="2000" b="1" i="0" dirty="0">
                <a:solidFill>
                  <a:srgbClr val="0070C0"/>
                </a:solidFill>
                <a:effectLst/>
                <a:latin typeface="Calibri "/>
              </a:rPr>
              <a:t>‘A typical week’ </a:t>
            </a:r>
            <a:r>
              <a:rPr lang="en-US" sz="2000" b="0" i="0" dirty="0">
                <a:solidFill>
                  <a:srgbClr val="083F59"/>
                </a:solidFill>
                <a:effectLst/>
                <a:latin typeface="Calibri "/>
              </a:rPr>
              <a:t>section in your job adverts to provide candidates with a clear picture of what to expect from the role and your company.</a:t>
            </a:r>
          </a:p>
          <a:p>
            <a:pPr marL="342900" indent="-342900" algn="l">
              <a:buClr>
                <a:srgbClr val="EE1765"/>
              </a:buClr>
              <a:buFont typeface="Wingdings" panose="05000000000000000000" pitchFamily="2" charset="2"/>
              <a:buChar char="q"/>
            </a:pPr>
            <a:r>
              <a:rPr lang="en-US" sz="2000" b="0" i="0" dirty="0">
                <a:solidFill>
                  <a:srgbClr val="083F59"/>
                </a:solidFill>
                <a:effectLst/>
                <a:latin typeface="Calibri "/>
              </a:rPr>
              <a:t>Add </a:t>
            </a:r>
            <a:r>
              <a:rPr lang="en-US" sz="2000" b="1" dirty="0">
                <a:solidFill>
                  <a:srgbClr val="0070C0"/>
                </a:solidFill>
                <a:latin typeface="Calibri "/>
              </a:rPr>
              <a:t>interesting D&amp;I facts </a:t>
            </a:r>
            <a:r>
              <a:rPr lang="en-US" sz="2000" b="0" i="0" dirty="0">
                <a:solidFill>
                  <a:srgbClr val="083F59"/>
                </a:solidFill>
                <a:effectLst/>
                <a:latin typeface="Calibri "/>
              </a:rPr>
              <a:t>to show candidates you </a:t>
            </a:r>
            <a:r>
              <a:rPr lang="en-US" sz="2000" b="0" i="0" dirty="0" err="1">
                <a:solidFill>
                  <a:srgbClr val="083F59"/>
                </a:solidFill>
                <a:effectLst/>
                <a:latin typeface="Calibri "/>
              </a:rPr>
              <a:t>recognise</a:t>
            </a:r>
            <a:r>
              <a:rPr lang="en-US" sz="2000" b="0" i="0" dirty="0">
                <a:solidFill>
                  <a:srgbClr val="083F59"/>
                </a:solidFill>
                <a:effectLst/>
                <a:latin typeface="Calibri "/>
              </a:rPr>
              <a:t> and value the unique qualities of staff and applicants, making you an inclusive and equitable employer. </a:t>
            </a:r>
            <a:r>
              <a:rPr lang="en-US" sz="2000" dirty="0">
                <a:solidFill>
                  <a:srgbClr val="083F59"/>
                </a:solidFill>
                <a:latin typeface="Calibri "/>
              </a:rPr>
              <a:t>(e.g., 48% of our employees are women)</a:t>
            </a:r>
            <a:endParaRPr lang="en-US" sz="2000" b="0" i="0" dirty="0">
              <a:solidFill>
                <a:srgbClr val="083F59"/>
              </a:solidFill>
              <a:effectLst/>
              <a:latin typeface="Calibri "/>
            </a:endParaRPr>
          </a:p>
          <a:p>
            <a:pPr marL="342900" indent="-342900" algn="l">
              <a:buClr>
                <a:srgbClr val="EE1765"/>
              </a:buClr>
              <a:buFont typeface="Wingdings" panose="05000000000000000000" pitchFamily="2" charset="2"/>
              <a:buChar char="q"/>
            </a:pPr>
            <a:r>
              <a:rPr lang="en-US" sz="2000" b="0" i="0" dirty="0">
                <a:solidFill>
                  <a:srgbClr val="083F59"/>
                </a:solidFill>
                <a:effectLst/>
                <a:latin typeface="Calibri "/>
              </a:rPr>
              <a:t>Use </a:t>
            </a:r>
            <a:r>
              <a:rPr lang="en-US" sz="2000" b="1" dirty="0">
                <a:solidFill>
                  <a:srgbClr val="0070C0"/>
                </a:solidFill>
                <a:latin typeface="Calibri "/>
              </a:rPr>
              <a:t>icons and videos </a:t>
            </a:r>
            <a:r>
              <a:rPr lang="en-US" sz="2000" b="0" i="0" dirty="0">
                <a:solidFill>
                  <a:srgbClr val="083F59"/>
                </a:solidFill>
                <a:effectLst/>
                <a:latin typeface="Calibri "/>
              </a:rPr>
              <a:t>to convey crucial information about a role. </a:t>
            </a:r>
            <a:r>
              <a:rPr lang="en-US" sz="2000" dirty="0">
                <a:solidFill>
                  <a:srgbClr val="083F59"/>
                </a:solidFill>
                <a:latin typeface="Calibri "/>
              </a:rPr>
              <a:t>(e.g., use a video to capture attention and showcase enticing company opportunities. It also offers captions)</a:t>
            </a:r>
          </a:p>
          <a:p>
            <a:pPr marL="342900" indent="-342900" algn="l">
              <a:buClr>
                <a:srgbClr val="EE1765"/>
              </a:buClr>
              <a:buFont typeface="Wingdings" panose="05000000000000000000" pitchFamily="2" charset="2"/>
              <a:buChar char="q"/>
            </a:pPr>
            <a:r>
              <a:rPr lang="en-US" sz="2000" b="0" i="0" dirty="0">
                <a:solidFill>
                  <a:srgbClr val="083F59"/>
                </a:solidFill>
                <a:effectLst/>
                <a:latin typeface="Calibri "/>
              </a:rPr>
              <a:t>Sprinkle in a (brief) </a:t>
            </a:r>
            <a:r>
              <a:rPr lang="en-US" sz="2000" b="1" dirty="0">
                <a:solidFill>
                  <a:srgbClr val="0070C0"/>
                </a:solidFill>
                <a:latin typeface="Calibri "/>
                <a:hlinkClick r:id="rId2">
                  <a:extLst>
                    <a:ext uri="{A12FA001-AC4F-418D-AE19-62706E023703}">
                      <ahyp:hlinkClr xmlns:ahyp="http://schemas.microsoft.com/office/drawing/2018/hyperlinkcolor" val="tx"/>
                    </a:ext>
                  </a:extLst>
                </a:hlinkClick>
              </a:rPr>
              <a:t>employee testimonial</a:t>
            </a:r>
            <a:r>
              <a:rPr lang="en-US" sz="2000" b="1" i="0" dirty="0">
                <a:solidFill>
                  <a:srgbClr val="0070C0"/>
                </a:solidFill>
                <a:effectLst/>
                <a:latin typeface="Calibri "/>
              </a:rPr>
              <a:t>.</a:t>
            </a:r>
          </a:p>
          <a:p>
            <a:pPr marL="342900" indent="-342900" algn="l">
              <a:buClr>
                <a:srgbClr val="EE1765"/>
              </a:buClr>
              <a:buFont typeface="Wingdings" panose="05000000000000000000" pitchFamily="2" charset="2"/>
              <a:buChar char="q"/>
            </a:pPr>
            <a:r>
              <a:rPr lang="en-US" sz="2000" b="0" i="0" dirty="0">
                <a:solidFill>
                  <a:srgbClr val="083F59"/>
                </a:solidFill>
                <a:effectLst/>
                <a:latin typeface="Calibri "/>
              </a:rPr>
              <a:t>Consider having a </a:t>
            </a:r>
            <a:r>
              <a:rPr lang="en-US" sz="2000" b="1" dirty="0">
                <a:solidFill>
                  <a:srgbClr val="0070C0"/>
                </a:solidFill>
                <a:latin typeface="Calibri "/>
              </a:rPr>
              <a:t>chatbot</a:t>
            </a:r>
            <a:r>
              <a:rPr lang="en-US" sz="2000" b="0" i="0" dirty="0">
                <a:solidFill>
                  <a:srgbClr val="083F59"/>
                </a:solidFill>
                <a:effectLst/>
                <a:latin typeface="Calibri "/>
              </a:rPr>
              <a:t> on your job adverts to answer essential candidate questions 24/7</a:t>
            </a:r>
          </a:p>
          <a:p>
            <a:pPr marL="342900" indent="-342900" algn="l">
              <a:buFont typeface="Wingdings" panose="05000000000000000000" pitchFamily="2" charset="2"/>
              <a:buChar char="q"/>
            </a:pPr>
            <a:endParaRPr lang="en-IE" sz="2100" dirty="0">
              <a:solidFill>
                <a:srgbClr val="083F59"/>
              </a:solidFill>
            </a:endParaRPr>
          </a:p>
        </p:txBody>
      </p:sp>
      <p:sp>
        <p:nvSpPr>
          <p:cNvPr id="11" name="TextBox 10">
            <a:extLst>
              <a:ext uri="{FF2B5EF4-FFF2-40B4-BE49-F238E27FC236}">
                <a16:creationId xmlns:a16="http://schemas.microsoft.com/office/drawing/2014/main" id="{7B00FEBB-97B8-ACB8-AA94-A73BD1C4A2D1}"/>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
        <p:nvSpPr>
          <p:cNvPr id="12" name="Round Diagonal Corner Rectangle 9">
            <a:extLst>
              <a:ext uri="{FF2B5EF4-FFF2-40B4-BE49-F238E27FC236}">
                <a16:creationId xmlns:a16="http://schemas.microsoft.com/office/drawing/2014/main" id="{09F9AE53-FABA-F915-AFBA-0A33739FE168}"/>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aphic 2">
            <a:extLst>
              <a:ext uri="{FF2B5EF4-FFF2-40B4-BE49-F238E27FC236}">
                <a16:creationId xmlns:a16="http://schemas.microsoft.com/office/drawing/2014/main" id="{BDF3B9FB-0B9E-7B84-7C61-515565147898}"/>
              </a:ext>
            </a:extLst>
          </p:cNvPr>
          <p:cNvGrpSpPr/>
          <p:nvPr/>
        </p:nvGrpSpPr>
        <p:grpSpPr>
          <a:xfrm>
            <a:off x="9854565" y="4563231"/>
            <a:ext cx="1552576" cy="1513167"/>
            <a:chOff x="5127892" y="1642689"/>
            <a:chExt cx="1294219" cy="947086"/>
          </a:xfrm>
        </p:grpSpPr>
        <p:sp>
          <p:nvSpPr>
            <p:cNvPr id="14" name="Freeform 6">
              <a:extLst>
                <a:ext uri="{FF2B5EF4-FFF2-40B4-BE49-F238E27FC236}">
                  <a16:creationId xmlns:a16="http://schemas.microsoft.com/office/drawing/2014/main" id="{04E1F018-94B4-EE32-26D5-B1805C9430E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2DA167ED-1AD0-01B2-D740-BC213FAA97E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D2173D92-6542-C29E-BE12-9837424206F6}"/>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0A78FFDE-699D-F6D5-DECD-33EC18838AB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51B1225C-2F1D-9234-7865-A868FF5CC411}"/>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619AD872-4D89-982E-A04D-D04C37D44443}"/>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4D0629E1-1397-7ECB-2F11-C08820815992}"/>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73FB1F6F-3B26-EA3E-8D79-58D13EF16A17}"/>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340FB5D4-08E7-700B-2B9E-6EABB552995A}"/>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05DFD3EC-32CE-BB04-B6EC-4CC662E57FE9}"/>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C341445C-8B80-24C1-04E8-0A49E296CA1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AA32C3AF-B877-0EE8-C5F8-D21C45084F6E}"/>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E584FE5B-0FBF-3351-599C-1FDD93809F46}"/>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6992931F-CA93-663B-2A3F-1BDF18753DA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A38DAB2C-6E41-13FA-F46C-7CCC4D6D0EE7}"/>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A6AFE1A4-ABB3-56C6-1693-BD7584D96A8F}"/>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4AB459B4-5614-7C21-91CE-9881E0B95F75}"/>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78E965BF-4F6C-2B1A-D62F-101FEBC3FC9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1D6C1947-130B-30CE-DFE2-70ADEA3EFD2A}"/>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674A4486-A119-B135-2255-6BD07D08FDE7}"/>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9BB54DCA-E6C6-EFBB-EB25-D010FD04A001}"/>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ED0FA045-77D9-D272-B4E7-F602DB95C6A1}"/>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AE0EF2DE-CCAB-34AC-F574-C2D89518B161}"/>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83270421-24D9-A0A0-72F9-39FB23319C3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B5A0D588-02A7-9199-09C8-4D226414907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C0C289E2-03FE-9E13-883B-13364BFCD169}"/>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C5AD535-2B64-5BC8-12E0-050CACF2597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BA3BF657-4218-BCB5-2EE1-33EC29B41C94}"/>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C57051BB-A4CA-0AC6-B4C2-04A5AAC026E6}"/>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ED2D4F8F-23D4-11A1-C769-B7104948D339}"/>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CE229A02-D4C5-9426-5791-95C9C707D666}"/>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C877733C-11C2-4F0F-E8E0-FB65A1BDF819}"/>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86E25BE7-7BFF-6907-DB14-52278E2A319A}"/>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5231D751-24AA-0640-2748-AB525B566EDD}"/>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034E318C-E288-F29E-640C-30791FF564F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68DB15E0-CB96-B671-C2EE-2B55C42A755A}"/>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8674686F-690A-14C9-E156-927958B813E0}"/>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62FCE24C-4ABC-3EC2-2DB9-0AD31D3D2E10}"/>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88E2042A-1A2F-DDA9-38EB-A3AD3046A40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68AAE323-5786-1182-C9F7-E11CE2F8D5E5}"/>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E3D55607-E9CF-6559-2B83-E8DB8539B4BA}"/>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B4B9F4B9-F886-7F66-9EA3-8170A39C6E9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09BDDA0-65EA-96BE-243C-0966F2357578}"/>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09BCBB44-D6CF-731E-1BAD-40C90ACEEC38}"/>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19F31141-AF59-99AE-39BF-C523541F4A9C}"/>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FE1E675-8474-B925-6AB8-E84965EB007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6E1B5F5A-97B0-B090-1921-20737B15FA8C}"/>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6D393898-7F88-CB2B-A858-44A5D48D746B}"/>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ACCD02E9-F3B1-0531-9438-FE0C84FF44FA}"/>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1896675A-8BCC-94D3-F9D8-63AE7449A324}"/>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E8252C08-EEFA-7C6E-F0C9-CFCC90A163FF}"/>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C7B8ED6E-D841-5A47-959A-6BB4E638CC3C}"/>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D9D40EA3-F5CF-0D89-A0E4-7ECE7EEC07D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A182A531-BDEF-D057-90CC-9AA4FFEF5B78}"/>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E9D67F00-C943-6C43-C962-4E9B0F76DA14}"/>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2AA16678-05E6-A5AD-E12D-D6C09FDF331D}"/>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B22E2F1C-9FCE-88BA-466B-84300CF2FAB6}"/>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570B4251-246E-84A1-ED29-3C302F4691B9}"/>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 Placeholder 8">
            <a:extLst>
              <a:ext uri="{FF2B5EF4-FFF2-40B4-BE49-F238E27FC236}">
                <a16:creationId xmlns:a16="http://schemas.microsoft.com/office/drawing/2014/main" id="{A52F77AA-FE62-66F6-C792-8C79CBE48C7D}"/>
              </a:ext>
            </a:extLst>
          </p:cNvPr>
          <p:cNvSpPr txBox="1">
            <a:spLocks/>
          </p:cNvSpPr>
          <p:nvPr/>
        </p:nvSpPr>
        <p:spPr>
          <a:xfrm>
            <a:off x="5887063" y="6960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pic>
        <p:nvPicPr>
          <p:cNvPr id="5" name="Picture Placeholder 4">
            <a:extLst>
              <a:ext uri="{FF2B5EF4-FFF2-40B4-BE49-F238E27FC236}">
                <a16:creationId xmlns:a16="http://schemas.microsoft.com/office/drawing/2014/main" id="{32828F45-8E15-6026-A192-7F523609677C}"/>
              </a:ext>
            </a:extLst>
          </p:cNvPr>
          <p:cNvPicPr>
            <a:picLocks noGrp="1" noChangeAspect="1"/>
          </p:cNvPicPr>
          <p:nvPr>
            <p:ph type="pic" sz="quarter" idx="42"/>
          </p:nvPr>
        </p:nvPicPr>
        <p:blipFill>
          <a:blip r:embed="rId4" cstate="email">
            <a:extLst>
              <a:ext uri="{28A0092B-C50C-407E-A947-70E740481C1C}">
                <a14:useLocalDpi xmlns:a14="http://schemas.microsoft.com/office/drawing/2010/main"/>
              </a:ext>
            </a:extLst>
          </a:blip>
          <a:srcRect t="10181" b="10181"/>
          <a:stretch>
            <a:fillRect/>
          </a:stretch>
        </p:blipFill>
        <p:spPr/>
      </p:pic>
      <p:sp>
        <p:nvSpPr>
          <p:cNvPr id="6" name="Round Diagonal Corner Rectangle 9">
            <a:extLst>
              <a:ext uri="{FF2B5EF4-FFF2-40B4-BE49-F238E27FC236}">
                <a16:creationId xmlns:a16="http://schemas.microsoft.com/office/drawing/2014/main" id="{A5AED1CD-7D0D-0CD7-BBE1-67B1C956A440}"/>
              </a:ext>
            </a:extLst>
          </p:cNvPr>
          <p:cNvSpPr/>
          <p:nvPr/>
        </p:nvSpPr>
        <p:spPr>
          <a:xfrm rot="16200000">
            <a:off x="9941790" y="3612091"/>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2">
            <a:extLst>
              <a:ext uri="{FF2B5EF4-FFF2-40B4-BE49-F238E27FC236}">
                <a16:creationId xmlns:a16="http://schemas.microsoft.com/office/drawing/2014/main" id="{8742F968-5509-260A-F74B-811CDD055483}"/>
              </a:ext>
            </a:extLst>
          </p:cNvPr>
          <p:cNvGrpSpPr/>
          <p:nvPr/>
        </p:nvGrpSpPr>
        <p:grpSpPr>
          <a:xfrm>
            <a:off x="10006965" y="4715631"/>
            <a:ext cx="1552576" cy="1513167"/>
            <a:chOff x="5127892" y="1642689"/>
            <a:chExt cx="1294219" cy="947086"/>
          </a:xfrm>
        </p:grpSpPr>
        <p:sp>
          <p:nvSpPr>
            <p:cNvPr id="73" name="Freeform 6">
              <a:extLst>
                <a:ext uri="{FF2B5EF4-FFF2-40B4-BE49-F238E27FC236}">
                  <a16:creationId xmlns:a16="http://schemas.microsoft.com/office/drawing/2014/main" id="{514C42E2-4F0E-27BB-A1AF-BC981684FDF8}"/>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74" name="Freeform 7">
              <a:extLst>
                <a:ext uri="{FF2B5EF4-FFF2-40B4-BE49-F238E27FC236}">
                  <a16:creationId xmlns:a16="http://schemas.microsoft.com/office/drawing/2014/main" id="{16350CEE-D2C0-427F-3B9C-F0FCA297A70D}"/>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75" name="Freeform 8">
              <a:extLst>
                <a:ext uri="{FF2B5EF4-FFF2-40B4-BE49-F238E27FC236}">
                  <a16:creationId xmlns:a16="http://schemas.microsoft.com/office/drawing/2014/main" id="{11213CF4-666A-1B7B-D992-C9A68A3BEA91}"/>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76" name="Freeform 9">
              <a:extLst>
                <a:ext uri="{FF2B5EF4-FFF2-40B4-BE49-F238E27FC236}">
                  <a16:creationId xmlns:a16="http://schemas.microsoft.com/office/drawing/2014/main" id="{2A12004A-55BB-ABC2-CD59-8D26F8BFCB7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77" name="Freeform 10">
              <a:extLst>
                <a:ext uri="{FF2B5EF4-FFF2-40B4-BE49-F238E27FC236}">
                  <a16:creationId xmlns:a16="http://schemas.microsoft.com/office/drawing/2014/main" id="{06B71F81-3447-D998-1E62-ECAFD963F2AF}"/>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78" name="Freeform 11">
              <a:extLst>
                <a:ext uri="{FF2B5EF4-FFF2-40B4-BE49-F238E27FC236}">
                  <a16:creationId xmlns:a16="http://schemas.microsoft.com/office/drawing/2014/main" id="{FAF92CBB-6F5C-6147-746B-337BF305DEEC}"/>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79" name="Freeform 12">
              <a:extLst>
                <a:ext uri="{FF2B5EF4-FFF2-40B4-BE49-F238E27FC236}">
                  <a16:creationId xmlns:a16="http://schemas.microsoft.com/office/drawing/2014/main" id="{3D48EC21-529B-1CF9-4655-85EF5CE06F23}"/>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3">
              <a:extLst>
                <a:ext uri="{FF2B5EF4-FFF2-40B4-BE49-F238E27FC236}">
                  <a16:creationId xmlns:a16="http://schemas.microsoft.com/office/drawing/2014/main" id="{A2CE33E6-2EE6-AF35-9BD8-8455D9531FC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4">
              <a:extLst>
                <a:ext uri="{FF2B5EF4-FFF2-40B4-BE49-F238E27FC236}">
                  <a16:creationId xmlns:a16="http://schemas.microsoft.com/office/drawing/2014/main" id="{C9E8750E-E10F-CDCF-8978-22AC68A0DC7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5">
              <a:extLst>
                <a:ext uri="{FF2B5EF4-FFF2-40B4-BE49-F238E27FC236}">
                  <a16:creationId xmlns:a16="http://schemas.microsoft.com/office/drawing/2014/main" id="{65F21429-8EBB-05D5-C81A-E9C02E809F3C}"/>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83" name="Freeform 16">
              <a:extLst>
                <a:ext uri="{FF2B5EF4-FFF2-40B4-BE49-F238E27FC236}">
                  <a16:creationId xmlns:a16="http://schemas.microsoft.com/office/drawing/2014/main" id="{027C76E0-861D-9203-0AD9-81045BCD6D7B}"/>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4" name="Freeform 17">
              <a:extLst>
                <a:ext uri="{FF2B5EF4-FFF2-40B4-BE49-F238E27FC236}">
                  <a16:creationId xmlns:a16="http://schemas.microsoft.com/office/drawing/2014/main" id="{FDD35D47-37C1-CF3D-C2F5-03DE89CE624F}"/>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85" name="Freeform 18">
              <a:extLst>
                <a:ext uri="{FF2B5EF4-FFF2-40B4-BE49-F238E27FC236}">
                  <a16:creationId xmlns:a16="http://schemas.microsoft.com/office/drawing/2014/main" id="{CB8498AA-08BC-B583-7D7E-DCAE172B8E79}"/>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86" name="Freeform 19">
              <a:extLst>
                <a:ext uri="{FF2B5EF4-FFF2-40B4-BE49-F238E27FC236}">
                  <a16:creationId xmlns:a16="http://schemas.microsoft.com/office/drawing/2014/main" id="{596F64A0-E058-AF22-8621-5ADF7557330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87" name="Freeform 20">
              <a:extLst>
                <a:ext uri="{FF2B5EF4-FFF2-40B4-BE49-F238E27FC236}">
                  <a16:creationId xmlns:a16="http://schemas.microsoft.com/office/drawing/2014/main" id="{51828B75-8279-CBE0-4F5C-DA163974DC52}"/>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88" name="Freeform 21">
              <a:extLst>
                <a:ext uri="{FF2B5EF4-FFF2-40B4-BE49-F238E27FC236}">
                  <a16:creationId xmlns:a16="http://schemas.microsoft.com/office/drawing/2014/main" id="{B1994089-62F1-9F62-DEB4-9F59499C6D10}"/>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89" name="Freeform 22">
              <a:extLst>
                <a:ext uri="{FF2B5EF4-FFF2-40B4-BE49-F238E27FC236}">
                  <a16:creationId xmlns:a16="http://schemas.microsoft.com/office/drawing/2014/main" id="{7522E9CA-54D6-07F0-E1D1-E3368B7F3FB6}"/>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90" name="Freeform 23">
              <a:extLst>
                <a:ext uri="{FF2B5EF4-FFF2-40B4-BE49-F238E27FC236}">
                  <a16:creationId xmlns:a16="http://schemas.microsoft.com/office/drawing/2014/main" id="{EC70DC51-3D0C-7D1E-50DE-7274D64B06FE}"/>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91" name="Freeform 24">
              <a:extLst>
                <a:ext uri="{FF2B5EF4-FFF2-40B4-BE49-F238E27FC236}">
                  <a16:creationId xmlns:a16="http://schemas.microsoft.com/office/drawing/2014/main" id="{699EE8B3-E2F2-426A-8C1C-468DCB54833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92" name="Freeform 25">
              <a:extLst>
                <a:ext uri="{FF2B5EF4-FFF2-40B4-BE49-F238E27FC236}">
                  <a16:creationId xmlns:a16="http://schemas.microsoft.com/office/drawing/2014/main" id="{274CC0D7-B3F9-BB25-D083-15215924771B}"/>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93" name="Freeform 26">
              <a:extLst>
                <a:ext uri="{FF2B5EF4-FFF2-40B4-BE49-F238E27FC236}">
                  <a16:creationId xmlns:a16="http://schemas.microsoft.com/office/drawing/2014/main" id="{500ABA48-D0AD-C4B0-DA74-2FA1D8FBA6F4}"/>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94" name="Freeform 27">
              <a:extLst>
                <a:ext uri="{FF2B5EF4-FFF2-40B4-BE49-F238E27FC236}">
                  <a16:creationId xmlns:a16="http://schemas.microsoft.com/office/drawing/2014/main" id="{AA7CC41D-261C-7DE7-D7D3-C5274BAE475C}"/>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95" name="Freeform 28">
              <a:extLst>
                <a:ext uri="{FF2B5EF4-FFF2-40B4-BE49-F238E27FC236}">
                  <a16:creationId xmlns:a16="http://schemas.microsoft.com/office/drawing/2014/main" id="{01F4EA28-385C-2ACA-58D2-A571FF9B3830}"/>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96" name="Freeform 29">
              <a:extLst>
                <a:ext uri="{FF2B5EF4-FFF2-40B4-BE49-F238E27FC236}">
                  <a16:creationId xmlns:a16="http://schemas.microsoft.com/office/drawing/2014/main" id="{D5CB9E9D-5065-9902-8350-577C0F7FDB5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97" name="Freeform 30">
              <a:extLst>
                <a:ext uri="{FF2B5EF4-FFF2-40B4-BE49-F238E27FC236}">
                  <a16:creationId xmlns:a16="http://schemas.microsoft.com/office/drawing/2014/main" id="{C0FDD645-8ACC-3702-5252-867C4CE57E21}"/>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98" name="Freeform 31">
              <a:extLst>
                <a:ext uri="{FF2B5EF4-FFF2-40B4-BE49-F238E27FC236}">
                  <a16:creationId xmlns:a16="http://schemas.microsoft.com/office/drawing/2014/main" id="{96745648-ABB6-1119-57CD-0C9C382A8A95}"/>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99" name="Freeform 32">
              <a:extLst>
                <a:ext uri="{FF2B5EF4-FFF2-40B4-BE49-F238E27FC236}">
                  <a16:creationId xmlns:a16="http://schemas.microsoft.com/office/drawing/2014/main" id="{AAC7DE28-F422-D664-A4FC-B7C160C00C1E}"/>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00" name="Freeform 33">
              <a:extLst>
                <a:ext uri="{FF2B5EF4-FFF2-40B4-BE49-F238E27FC236}">
                  <a16:creationId xmlns:a16="http://schemas.microsoft.com/office/drawing/2014/main" id="{69433177-8F9A-284F-1006-DC3A260ECBC5}"/>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01" name="Freeform 34">
              <a:extLst>
                <a:ext uri="{FF2B5EF4-FFF2-40B4-BE49-F238E27FC236}">
                  <a16:creationId xmlns:a16="http://schemas.microsoft.com/office/drawing/2014/main" id="{66CB967C-407C-6A70-7B65-3AA4DE027080}"/>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02" name="Freeform 35">
              <a:extLst>
                <a:ext uri="{FF2B5EF4-FFF2-40B4-BE49-F238E27FC236}">
                  <a16:creationId xmlns:a16="http://schemas.microsoft.com/office/drawing/2014/main" id="{0D4DBE28-10D8-3C93-CD8F-3A756CF3E892}"/>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03" name="Freeform 36">
              <a:extLst>
                <a:ext uri="{FF2B5EF4-FFF2-40B4-BE49-F238E27FC236}">
                  <a16:creationId xmlns:a16="http://schemas.microsoft.com/office/drawing/2014/main" id="{B52EC49F-F6FB-7B79-8ECD-01D0B3E1B598}"/>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04" name="Freeform 37">
              <a:extLst>
                <a:ext uri="{FF2B5EF4-FFF2-40B4-BE49-F238E27FC236}">
                  <a16:creationId xmlns:a16="http://schemas.microsoft.com/office/drawing/2014/main" id="{0AE09D09-506B-10BF-8FEA-97BF0F31380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05" name="Freeform 38">
              <a:extLst>
                <a:ext uri="{FF2B5EF4-FFF2-40B4-BE49-F238E27FC236}">
                  <a16:creationId xmlns:a16="http://schemas.microsoft.com/office/drawing/2014/main" id="{F262FD64-85A0-7927-BB2F-F46489298824}"/>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06" name="Freeform 39">
              <a:extLst>
                <a:ext uri="{FF2B5EF4-FFF2-40B4-BE49-F238E27FC236}">
                  <a16:creationId xmlns:a16="http://schemas.microsoft.com/office/drawing/2014/main" id="{475A6765-E5CB-09A9-3D5B-E5F5040B546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07" name="Freeform 40">
              <a:extLst>
                <a:ext uri="{FF2B5EF4-FFF2-40B4-BE49-F238E27FC236}">
                  <a16:creationId xmlns:a16="http://schemas.microsoft.com/office/drawing/2014/main" id="{A43BC383-40C2-0023-B2B9-B011C2EE29B0}"/>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08" name="Freeform 41">
              <a:extLst>
                <a:ext uri="{FF2B5EF4-FFF2-40B4-BE49-F238E27FC236}">
                  <a16:creationId xmlns:a16="http://schemas.microsoft.com/office/drawing/2014/main" id="{F3B80410-776E-B7FF-3567-1CC7FB5A25AD}"/>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09" name="Freeform 42">
              <a:extLst>
                <a:ext uri="{FF2B5EF4-FFF2-40B4-BE49-F238E27FC236}">
                  <a16:creationId xmlns:a16="http://schemas.microsoft.com/office/drawing/2014/main" id="{A0FBFA52-FDAB-7F85-733C-9EAFE8FF2DB9}"/>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10" name="Freeform 43">
              <a:extLst>
                <a:ext uri="{FF2B5EF4-FFF2-40B4-BE49-F238E27FC236}">
                  <a16:creationId xmlns:a16="http://schemas.microsoft.com/office/drawing/2014/main" id="{F1E3F2DF-513C-7939-8E23-8F877C1A6D4F}"/>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11" name="Freeform 44">
              <a:extLst>
                <a:ext uri="{FF2B5EF4-FFF2-40B4-BE49-F238E27FC236}">
                  <a16:creationId xmlns:a16="http://schemas.microsoft.com/office/drawing/2014/main" id="{DCFD3E1E-03A8-3541-6981-F2B368E7D97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12" name="Freeform 45">
              <a:extLst>
                <a:ext uri="{FF2B5EF4-FFF2-40B4-BE49-F238E27FC236}">
                  <a16:creationId xmlns:a16="http://schemas.microsoft.com/office/drawing/2014/main" id="{6D6048A3-78A7-E15C-51B9-A86EA3D5C2A7}"/>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13" name="Freeform 46">
              <a:extLst>
                <a:ext uri="{FF2B5EF4-FFF2-40B4-BE49-F238E27FC236}">
                  <a16:creationId xmlns:a16="http://schemas.microsoft.com/office/drawing/2014/main" id="{710FB023-290E-6B6E-65E7-ED9289FA49F2}"/>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14" name="Freeform 47">
              <a:extLst>
                <a:ext uri="{FF2B5EF4-FFF2-40B4-BE49-F238E27FC236}">
                  <a16:creationId xmlns:a16="http://schemas.microsoft.com/office/drawing/2014/main" id="{ABB160CE-6CE2-BC67-DD1E-9FC21B424535}"/>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15" name="Freeform 48">
              <a:extLst>
                <a:ext uri="{FF2B5EF4-FFF2-40B4-BE49-F238E27FC236}">
                  <a16:creationId xmlns:a16="http://schemas.microsoft.com/office/drawing/2014/main" id="{AB640083-25D1-B00C-B2B5-B8057EC814E3}"/>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16" name="Freeform 49">
              <a:extLst>
                <a:ext uri="{FF2B5EF4-FFF2-40B4-BE49-F238E27FC236}">
                  <a16:creationId xmlns:a16="http://schemas.microsoft.com/office/drawing/2014/main" id="{EB7F237B-4B55-CE94-3993-8E1BA1D9DBA2}"/>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17" name="Freeform 50">
              <a:extLst>
                <a:ext uri="{FF2B5EF4-FFF2-40B4-BE49-F238E27FC236}">
                  <a16:creationId xmlns:a16="http://schemas.microsoft.com/office/drawing/2014/main" id="{482D2761-A9EB-7CE1-55C1-2321B987AFFE}"/>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18" name="Freeform 51">
              <a:extLst>
                <a:ext uri="{FF2B5EF4-FFF2-40B4-BE49-F238E27FC236}">
                  <a16:creationId xmlns:a16="http://schemas.microsoft.com/office/drawing/2014/main" id="{98D85F46-7DB1-517A-54B0-7B5A8F6FDA2B}"/>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19" name="Freeform 52">
              <a:extLst>
                <a:ext uri="{FF2B5EF4-FFF2-40B4-BE49-F238E27FC236}">
                  <a16:creationId xmlns:a16="http://schemas.microsoft.com/office/drawing/2014/main" id="{A7A4AA0A-D1D1-E579-57DE-9DC05DBB2787}"/>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20" name="Freeform 53">
              <a:extLst>
                <a:ext uri="{FF2B5EF4-FFF2-40B4-BE49-F238E27FC236}">
                  <a16:creationId xmlns:a16="http://schemas.microsoft.com/office/drawing/2014/main" id="{857BD5DA-3E6A-274C-B01A-4F7F9850E9B7}"/>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21" name="Freeform 54">
              <a:extLst>
                <a:ext uri="{FF2B5EF4-FFF2-40B4-BE49-F238E27FC236}">
                  <a16:creationId xmlns:a16="http://schemas.microsoft.com/office/drawing/2014/main" id="{DC91B10D-C668-415E-6C39-F266D0A7F681}"/>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22" name="Freeform 55">
              <a:extLst>
                <a:ext uri="{FF2B5EF4-FFF2-40B4-BE49-F238E27FC236}">
                  <a16:creationId xmlns:a16="http://schemas.microsoft.com/office/drawing/2014/main" id="{37A3CBE1-F181-98EE-D1E5-4DDCC5FCF3B3}"/>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23" name="Freeform 56">
              <a:extLst>
                <a:ext uri="{FF2B5EF4-FFF2-40B4-BE49-F238E27FC236}">
                  <a16:creationId xmlns:a16="http://schemas.microsoft.com/office/drawing/2014/main" id="{1C03E96E-F064-6CB0-4AF0-DD8E8742711A}"/>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24" name="Freeform 57">
              <a:extLst>
                <a:ext uri="{FF2B5EF4-FFF2-40B4-BE49-F238E27FC236}">
                  <a16:creationId xmlns:a16="http://schemas.microsoft.com/office/drawing/2014/main" id="{A43399C6-C814-B1C3-7307-D51934FDBAE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25" name="Freeform 58">
              <a:extLst>
                <a:ext uri="{FF2B5EF4-FFF2-40B4-BE49-F238E27FC236}">
                  <a16:creationId xmlns:a16="http://schemas.microsoft.com/office/drawing/2014/main" id="{D63E0C1A-0618-001F-25FD-6EC5E38F91B4}"/>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26" name="Freeform 59">
              <a:extLst>
                <a:ext uri="{FF2B5EF4-FFF2-40B4-BE49-F238E27FC236}">
                  <a16:creationId xmlns:a16="http://schemas.microsoft.com/office/drawing/2014/main" id="{9ECF5C29-37C2-CCBE-93E6-5741F173D61F}"/>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27" name="Freeform 60">
              <a:extLst>
                <a:ext uri="{FF2B5EF4-FFF2-40B4-BE49-F238E27FC236}">
                  <a16:creationId xmlns:a16="http://schemas.microsoft.com/office/drawing/2014/main" id="{EC58A6EA-4C47-947B-49E0-CA07B9948A98}"/>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28" name="Freeform 61">
              <a:extLst>
                <a:ext uri="{FF2B5EF4-FFF2-40B4-BE49-F238E27FC236}">
                  <a16:creationId xmlns:a16="http://schemas.microsoft.com/office/drawing/2014/main" id="{607D25E7-1925-D970-2226-255DAACDA49A}"/>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29" name="Freeform 62">
              <a:extLst>
                <a:ext uri="{FF2B5EF4-FFF2-40B4-BE49-F238E27FC236}">
                  <a16:creationId xmlns:a16="http://schemas.microsoft.com/office/drawing/2014/main" id="{E6EBB24E-895E-5D94-046F-3F60115DEA4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30" name="Freeform 63">
              <a:extLst>
                <a:ext uri="{FF2B5EF4-FFF2-40B4-BE49-F238E27FC236}">
                  <a16:creationId xmlns:a16="http://schemas.microsoft.com/office/drawing/2014/main" id="{FB07E472-A616-B4E4-1167-FD407D18A955}"/>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31" name="Text Placeholder 8">
            <a:extLst>
              <a:ext uri="{FF2B5EF4-FFF2-40B4-BE49-F238E27FC236}">
                <a16:creationId xmlns:a16="http://schemas.microsoft.com/office/drawing/2014/main" id="{C0E007C2-69BD-D942-10E1-A5BFB63D3212}"/>
              </a:ext>
            </a:extLst>
          </p:cNvPr>
          <p:cNvSpPr txBox="1">
            <a:spLocks/>
          </p:cNvSpPr>
          <p:nvPr/>
        </p:nvSpPr>
        <p:spPr>
          <a:xfrm>
            <a:off x="9130734" y="404061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
        <p:nvSpPr>
          <p:cNvPr id="134" name="Text Placeholder 3">
            <a:extLst>
              <a:ext uri="{FF2B5EF4-FFF2-40B4-BE49-F238E27FC236}">
                <a16:creationId xmlns:a16="http://schemas.microsoft.com/office/drawing/2014/main" id="{6730A64A-D370-E21A-BC9C-1894348D4004}"/>
              </a:ext>
            </a:extLst>
          </p:cNvPr>
          <p:cNvSpPr txBox="1">
            <a:spLocks/>
          </p:cNvSpPr>
          <p:nvPr/>
        </p:nvSpPr>
        <p:spPr>
          <a:xfrm>
            <a:off x="0" y="-20252"/>
            <a:ext cx="5282740" cy="792413"/>
          </a:xfrm>
          <a:prstGeom prst="rect">
            <a:avLst/>
          </a:prstGeom>
          <a:solidFill>
            <a:srgbClr val="BCE4F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solidFill>
                  <a:srgbClr val="D11C5F"/>
                </a:solidFill>
              </a:rPr>
              <a:t>Step Up Again: Get D&amp;I Innovative</a:t>
            </a:r>
          </a:p>
        </p:txBody>
      </p:sp>
    </p:spTree>
    <p:extLst>
      <p:ext uri="{BB962C8B-B14F-4D97-AF65-F5344CB8AC3E}">
        <p14:creationId xmlns:p14="http://schemas.microsoft.com/office/powerpoint/2010/main" val="28009370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5A3DE5-3853-D2A8-DA7A-F71C343455D0}"/>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A33B9176-2F05-93DD-1A88-554C92100670}"/>
              </a:ext>
            </a:extLst>
          </p:cNvPr>
          <p:cNvSpPr>
            <a:spLocks noGrp="1"/>
          </p:cNvSpPr>
          <p:nvPr>
            <p:ph type="body" sz="quarter" idx="18"/>
          </p:nvPr>
        </p:nvSpPr>
        <p:spPr>
          <a:xfrm>
            <a:off x="798381" y="927082"/>
            <a:ext cx="10831644" cy="3849918"/>
          </a:xfrm>
        </p:spPr>
        <p:txBody>
          <a:bodyPr/>
          <a:lstStyle/>
          <a:p>
            <a:pPr marL="0" indent="0"/>
            <a:r>
              <a:rPr lang="en-US" sz="2200" b="1" dirty="0"/>
              <a:t>By the end of this module, participants will be able to:</a:t>
            </a:r>
          </a:p>
          <a:p>
            <a:pPr marL="0" indent="0"/>
            <a:r>
              <a:rPr lang="en-US" dirty="0"/>
              <a:t>Learn how to </a:t>
            </a:r>
            <a:r>
              <a:rPr lang="en-US" b="1" dirty="0"/>
              <a:t>write inclusive job descriptions </a:t>
            </a:r>
            <a:r>
              <a:rPr lang="en-US" dirty="0"/>
              <a:t>that appeal to a wide range of candidates.</a:t>
            </a:r>
          </a:p>
          <a:p>
            <a:pPr marL="0" indent="0"/>
            <a:r>
              <a:rPr lang="en-US" dirty="0"/>
              <a:t>Understand how to </a:t>
            </a:r>
            <a:r>
              <a:rPr lang="en-US" b="1" dirty="0"/>
              <a:t>create and advertise job adverts </a:t>
            </a:r>
            <a:r>
              <a:rPr lang="en-US" dirty="0"/>
              <a:t>that attract diverse talent.</a:t>
            </a:r>
          </a:p>
          <a:p>
            <a:pPr marL="0" indent="0"/>
            <a:r>
              <a:rPr lang="en-US" dirty="0"/>
              <a:t>Develop </a:t>
            </a:r>
            <a:r>
              <a:rPr lang="en-US" b="1" dirty="0"/>
              <a:t>strategies for inclusive recruitment, onboarding, and retention </a:t>
            </a:r>
            <a:r>
              <a:rPr lang="en-US" dirty="0"/>
              <a:t>to foster an inclusive workplace culture.</a:t>
            </a:r>
          </a:p>
          <a:p>
            <a:pPr marL="0" indent="0"/>
            <a:r>
              <a:rPr lang="en-US" dirty="0"/>
              <a:t>Gain practical knowledge on how to ensure </a:t>
            </a:r>
            <a:r>
              <a:rPr lang="en-US" b="1" dirty="0"/>
              <a:t>job descriptions </a:t>
            </a:r>
            <a:r>
              <a:rPr lang="en-US" dirty="0"/>
              <a:t>reflect inclusivity and are free from bias.</a:t>
            </a:r>
          </a:p>
          <a:p>
            <a:pPr marL="0" indent="0"/>
            <a:r>
              <a:rPr lang="en-US" dirty="0"/>
              <a:t>Learn how to </a:t>
            </a:r>
            <a:r>
              <a:rPr lang="en-US" b="1" dirty="0"/>
              <a:t>establish supportive processes </a:t>
            </a:r>
            <a:r>
              <a:rPr lang="en-US" dirty="0"/>
              <a:t>that make new hires feel welcomed and valued, enhancing long-term retention.</a:t>
            </a:r>
            <a:endParaRPr lang="en-IE" dirty="0"/>
          </a:p>
        </p:txBody>
      </p:sp>
      <p:sp>
        <p:nvSpPr>
          <p:cNvPr id="14" name="Text Placeholder 13">
            <a:extLst>
              <a:ext uri="{FF2B5EF4-FFF2-40B4-BE49-F238E27FC236}">
                <a16:creationId xmlns:a16="http://schemas.microsoft.com/office/drawing/2014/main" id="{EC491960-B1DA-337C-7928-87B618699F8B}"/>
              </a:ext>
            </a:extLst>
          </p:cNvPr>
          <p:cNvSpPr>
            <a:spLocks noGrp="1"/>
          </p:cNvSpPr>
          <p:nvPr>
            <p:ph type="body" sz="quarter" idx="16"/>
          </p:nvPr>
        </p:nvSpPr>
        <p:spPr>
          <a:xfrm>
            <a:off x="798381" y="352028"/>
            <a:ext cx="10595237" cy="803654"/>
          </a:xfrm>
        </p:spPr>
        <p:txBody>
          <a:bodyPr/>
          <a:lstStyle/>
          <a:p>
            <a:r>
              <a:rPr lang="en-IE" sz="2800" dirty="0"/>
              <a:t>Learning Objectives</a:t>
            </a:r>
          </a:p>
        </p:txBody>
      </p:sp>
    </p:spTree>
    <p:extLst>
      <p:ext uri="{BB962C8B-B14F-4D97-AF65-F5344CB8AC3E}">
        <p14:creationId xmlns:p14="http://schemas.microsoft.com/office/powerpoint/2010/main" val="349220411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9794953F-66C6-E9D3-3B70-EAEFF443EB3F}"/>
              </a:ext>
            </a:extLst>
          </p:cNvPr>
          <p:cNvSpPr>
            <a:spLocks noGrp="1"/>
          </p:cNvSpPr>
          <p:nvPr>
            <p:ph type="body" sz="quarter" idx="13"/>
          </p:nvPr>
        </p:nvSpPr>
        <p:spPr>
          <a:xfrm>
            <a:off x="216519" y="788589"/>
            <a:ext cx="5580047" cy="2635608"/>
          </a:xfrm>
        </p:spPr>
        <p:txBody>
          <a:bodyPr anchor="t">
            <a:noAutofit/>
          </a:bodyPr>
          <a:lstStyle/>
          <a:p>
            <a:pPr marL="342900" indent="-342900" algn="l">
              <a:buClr>
                <a:srgbClr val="EE1765"/>
              </a:buClr>
              <a:buFont typeface="Wingdings" panose="05000000000000000000" pitchFamily="2" charset="2"/>
              <a:buChar char="q"/>
            </a:pPr>
            <a:r>
              <a:rPr lang="en-US" sz="2000" dirty="0">
                <a:solidFill>
                  <a:srgbClr val="083F59"/>
                </a:solidFill>
                <a:latin typeface="Calibri "/>
              </a:rPr>
              <a:t>Instead of simply stating the salary range, why not </a:t>
            </a:r>
            <a:r>
              <a:rPr lang="en-US" sz="2000" dirty="0" err="1">
                <a:solidFill>
                  <a:srgbClr val="083F59"/>
                </a:solidFill>
                <a:latin typeface="Calibri "/>
              </a:rPr>
              <a:t>publicise</a:t>
            </a:r>
            <a:r>
              <a:rPr lang="en-US" sz="2000" dirty="0">
                <a:solidFill>
                  <a:srgbClr val="083F59"/>
                </a:solidFill>
                <a:latin typeface="Calibri "/>
              </a:rPr>
              <a:t> your salary policy?</a:t>
            </a:r>
          </a:p>
          <a:p>
            <a:pPr marL="342900" indent="-342900" algn="l">
              <a:buClr>
                <a:srgbClr val="EE1765"/>
              </a:buClr>
              <a:buFont typeface="Wingdings" panose="05000000000000000000" pitchFamily="2" charset="2"/>
              <a:buChar char="q"/>
            </a:pPr>
            <a:r>
              <a:rPr lang="en-US" sz="2000" dirty="0">
                <a:solidFill>
                  <a:srgbClr val="083F59"/>
                </a:solidFill>
                <a:latin typeface="Calibri "/>
              </a:rPr>
              <a:t>Consider adding a few </a:t>
            </a:r>
            <a:r>
              <a:rPr lang="en-US" sz="2000" b="1" dirty="0">
                <a:solidFill>
                  <a:srgbClr val="0070C0"/>
                </a:solidFill>
                <a:latin typeface="Calibri "/>
              </a:rPr>
              <a:t>tips and tricks </a:t>
            </a:r>
            <a:r>
              <a:rPr lang="en-US" sz="2000" dirty="0">
                <a:solidFill>
                  <a:srgbClr val="083F59"/>
                </a:solidFill>
                <a:latin typeface="Calibri "/>
              </a:rPr>
              <a:t>to assist interested candidates in applying for the role.</a:t>
            </a:r>
          </a:p>
          <a:p>
            <a:pPr marL="342900" indent="-342900" algn="l">
              <a:buClr>
                <a:srgbClr val="EE1765"/>
              </a:buClr>
              <a:buFont typeface="Wingdings" panose="05000000000000000000" pitchFamily="2" charset="2"/>
              <a:buChar char="q"/>
            </a:pPr>
            <a:r>
              <a:rPr lang="en-US" sz="2000" dirty="0">
                <a:solidFill>
                  <a:srgbClr val="083F59"/>
                </a:solidFill>
                <a:latin typeface="Calibri "/>
              </a:rPr>
              <a:t>Ask your team to </a:t>
            </a:r>
            <a:r>
              <a:rPr lang="en-US" sz="2000" b="1" dirty="0">
                <a:solidFill>
                  <a:srgbClr val="0070C0"/>
                </a:solidFill>
                <a:latin typeface="Calibri "/>
              </a:rPr>
              <a:t>share recent project achievements</a:t>
            </a:r>
            <a:r>
              <a:rPr lang="en-US" sz="2000" dirty="0">
                <a:solidFill>
                  <a:srgbClr val="083F59"/>
                </a:solidFill>
                <a:latin typeface="Calibri "/>
              </a:rPr>
              <a:t> to include in the job ad.</a:t>
            </a:r>
          </a:p>
          <a:p>
            <a:pPr marL="342900" indent="-342900" algn="l">
              <a:buClr>
                <a:srgbClr val="EE1765"/>
              </a:buClr>
              <a:buFont typeface="Wingdings" panose="05000000000000000000" pitchFamily="2" charset="2"/>
              <a:buChar char="q"/>
            </a:pPr>
            <a:r>
              <a:rPr lang="en-US" sz="2000" dirty="0">
                <a:solidFill>
                  <a:srgbClr val="083F59"/>
                </a:solidFill>
                <a:latin typeface="Calibri "/>
              </a:rPr>
              <a:t>Include an employee or </a:t>
            </a:r>
            <a:r>
              <a:rPr lang="en-US" sz="2000" b="1" dirty="0">
                <a:solidFill>
                  <a:srgbClr val="0070C0"/>
                </a:solidFill>
                <a:latin typeface="Calibri "/>
              </a:rPr>
              <a:t>team manager’s name </a:t>
            </a:r>
            <a:r>
              <a:rPr lang="en-US" sz="2000" dirty="0">
                <a:solidFill>
                  <a:srgbClr val="083F59"/>
                </a:solidFill>
                <a:latin typeface="Calibri "/>
              </a:rPr>
              <a:t>and contact information so that candidates can reach out with any further questions.</a:t>
            </a:r>
          </a:p>
          <a:p>
            <a:pPr marL="342900" indent="-342900" algn="l">
              <a:buClr>
                <a:srgbClr val="EE1765"/>
              </a:buClr>
              <a:buFont typeface="Wingdings" panose="05000000000000000000" pitchFamily="2" charset="2"/>
              <a:buChar char="q"/>
            </a:pPr>
            <a:r>
              <a:rPr lang="en-US" sz="2000" b="1" dirty="0">
                <a:solidFill>
                  <a:srgbClr val="0070C0"/>
                </a:solidFill>
                <a:latin typeface="Calibri "/>
              </a:rPr>
              <a:t>Be honest. </a:t>
            </a:r>
            <a:r>
              <a:rPr lang="en-US" sz="2000" dirty="0">
                <a:solidFill>
                  <a:srgbClr val="083F59"/>
                </a:solidFill>
                <a:latin typeface="Calibri "/>
              </a:rPr>
              <a:t>If, for example, your company has an inclusive culture priority, mention this so that candidates know what to expect immediately.</a:t>
            </a:r>
          </a:p>
          <a:p>
            <a:pPr marL="342900" indent="-342900" algn="l">
              <a:buClr>
                <a:srgbClr val="EE1765"/>
              </a:buClr>
              <a:buFont typeface="Wingdings" panose="05000000000000000000" pitchFamily="2" charset="2"/>
              <a:buChar char="q"/>
            </a:pPr>
            <a:r>
              <a:rPr lang="en-US" sz="2000" dirty="0">
                <a:solidFill>
                  <a:srgbClr val="083F59"/>
                </a:solidFill>
                <a:latin typeface="Calibri "/>
              </a:rPr>
              <a:t>Consider including practical information or </a:t>
            </a:r>
            <a:r>
              <a:rPr lang="en-US" sz="2000" b="1" dirty="0">
                <a:solidFill>
                  <a:srgbClr val="0070C0"/>
                </a:solidFill>
                <a:latin typeface="Calibri "/>
              </a:rPr>
              <a:t>FAQs </a:t>
            </a:r>
            <a:r>
              <a:rPr lang="en-US" sz="2000" dirty="0">
                <a:solidFill>
                  <a:srgbClr val="083F59"/>
                </a:solidFill>
                <a:latin typeface="Calibri "/>
              </a:rPr>
              <a:t>in your job ad.</a:t>
            </a:r>
          </a:p>
          <a:p>
            <a:pPr marL="342900" indent="-342900" algn="l">
              <a:buClr>
                <a:srgbClr val="EE1765"/>
              </a:buClr>
              <a:buFont typeface="Wingdings" panose="05000000000000000000" pitchFamily="2" charset="2"/>
              <a:buChar char="q"/>
            </a:pPr>
            <a:r>
              <a:rPr lang="en-US" sz="2000" dirty="0">
                <a:solidFill>
                  <a:srgbClr val="083F59"/>
                </a:solidFill>
                <a:latin typeface="Calibri "/>
              </a:rPr>
              <a:t>Provide candidates with </a:t>
            </a:r>
            <a:r>
              <a:rPr lang="en-US" sz="2000" b="1" dirty="0">
                <a:solidFill>
                  <a:srgbClr val="0070C0"/>
                </a:solidFill>
                <a:latin typeface="Calibri "/>
              </a:rPr>
              <a:t>what to expect </a:t>
            </a:r>
            <a:r>
              <a:rPr lang="en-US" sz="2000" dirty="0">
                <a:solidFill>
                  <a:srgbClr val="083F59"/>
                </a:solidFill>
                <a:latin typeface="Calibri "/>
              </a:rPr>
              <a:t>e.g. during the hiring process, e.g., timelines</a:t>
            </a:r>
          </a:p>
          <a:p>
            <a:pPr marL="342900" indent="-342900" algn="l">
              <a:buClr>
                <a:srgbClr val="EE1765"/>
              </a:buClr>
              <a:buFont typeface="Wingdings" panose="05000000000000000000" pitchFamily="2" charset="2"/>
              <a:buChar char="q"/>
            </a:pPr>
            <a:endParaRPr lang="en-US" sz="2000" dirty="0">
              <a:solidFill>
                <a:srgbClr val="083F59"/>
              </a:solidFill>
              <a:latin typeface="Calibri "/>
            </a:endParaRPr>
          </a:p>
          <a:p>
            <a:pPr marL="342900" indent="-342900" algn="l">
              <a:buFont typeface="Wingdings" panose="05000000000000000000" pitchFamily="2" charset="2"/>
              <a:buChar char="q"/>
            </a:pPr>
            <a:endParaRPr lang="en-IE" sz="2100" dirty="0">
              <a:solidFill>
                <a:srgbClr val="083F59"/>
              </a:solidFill>
            </a:endParaRPr>
          </a:p>
        </p:txBody>
      </p:sp>
      <p:sp>
        <p:nvSpPr>
          <p:cNvPr id="11" name="TextBox 10">
            <a:extLst>
              <a:ext uri="{FF2B5EF4-FFF2-40B4-BE49-F238E27FC236}">
                <a16:creationId xmlns:a16="http://schemas.microsoft.com/office/drawing/2014/main" id="{7B00FEBB-97B8-ACB8-AA94-A73BD1C4A2D1}"/>
              </a:ext>
            </a:extLst>
          </p:cNvPr>
          <p:cNvSpPr txBox="1"/>
          <p:nvPr/>
        </p:nvSpPr>
        <p:spPr>
          <a:xfrm>
            <a:off x="5803429" y="6404034"/>
            <a:ext cx="2197653"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Stott and May</a:t>
            </a:r>
            <a:endParaRPr lang="en-IE" dirty="0">
              <a:solidFill>
                <a:schemeClr val="bg1"/>
              </a:solidFill>
            </a:endParaRPr>
          </a:p>
        </p:txBody>
      </p:sp>
      <p:sp>
        <p:nvSpPr>
          <p:cNvPr id="12" name="Round Diagonal Corner Rectangle 9">
            <a:extLst>
              <a:ext uri="{FF2B5EF4-FFF2-40B4-BE49-F238E27FC236}">
                <a16:creationId xmlns:a16="http://schemas.microsoft.com/office/drawing/2014/main" id="{09F9AE53-FABA-F915-AFBA-0A33739FE168}"/>
              </a:ext>
            </a:extLst>
          </p:cNvPr>
          <p:cNvSpPr/>
          <p:nvPr/>
        </p:nvSpPr>
        <p:spPr>
          <a:xfrm rot="16200000">
            <a:off x="6425088" y="3110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3" name="Graphic 2">
            <a:extLst>
              <a:ext uri="{FF2B5EF4-FFF2-40B4-BE49-F238E27FC236}">
                <a16:creationId xmlns:a16="http://schemas.microsoft.com/office/drawing/2014/main" id="{BDF3B9FB-0B9E-7B84-7C61-515565147898}"/>
              </a:ext>
            </a:extLst>
          </p:cNvPr>
          <p:cNvGrpSpPr/>
          <p:nvPr/>
        </p:nvGrpSpPr>
        <p:grpSpPr>
          <a:xfrm>
            <a:off x="6490263" y="1414589"/>
            <a:ext cx="1552576" cy="1513167"/>
            <a:chOff x="5127892" y="1642689"/>
            <a:chExt cx="1294219" cy="947086"/>
          </a:xfrm>
        </p:grpSpPr>
        <p:sp>
          <p:nvSpPr>
            <p:cNvPr id="14" name="Freeform 6">
              <a:extLst>
                <a:ext uri="{FF2B5EF4-FFF2-40B4-BE49-F238E27FC236}">
                  <a16:creationId xmlns:a16="http://schemas.microsoft.com/office/drawing/2014/main" id="{04E1F018-94B4-EE32-26D5-B1805C9430E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2DA167ED-1AD0-01B2-D740-BC213FAA97E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D2173D92-6542-C29E-BE12-9837424206F6}"/>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0A78FFDE-699D-F6D5-DECD-33EC18838AB6}"/>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51B1225C-2F1D-9234-7865-A868FF5CC411}"/>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619AD872-4D89-982E-A04D-D04C37D44443}"/>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4D0629E1-1397-7ECB-2F11-C08820815992}"/>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73FB1F6F-3B26-EA3E-8D79-58D13EF16A17}"/>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340FB5D4-08E7-700B-2B9E-6EABB552995A}"/>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05DFD3EC-32CE-BB04-B6EC-4CC662E57FE9}"/>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C341445C-8B80-24C1-04E8-0A49E296CA1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AA32C3AF-B877-0EE8-C5F8-D21C45084F6E}"/>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E584FE5B-0FBF-3351-599C-1FDD93809F46}"/>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6992931F-CA93-663B-2A3F-1BDF18753DA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A38DAB2C-6E41-13FA-F46C-7CCC4D6D0EE7}"/>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A6AFE1A4-ABB3-56C6-1693-BD7584D96A8F}"/>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4AB459B4-5614-7C21-91CE-9881E0B95F75}"/>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78E965BF-4F6C-2B1A-D62F-101FEBC3FC9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1D6C1947-130B-30CE-DFE2-70ADEA3EFD2A}"/>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674A4486-A119-B135-2255-6BD07D08FDE7}"/>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9BB54DCA-E6C6-EFBB-EB25-D010FD04A001}"/>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ED0FA045-77D9-D272-B4E7-F602DB95C6A1}"/>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AE0EF2DE-CCAB-34AC-F574-C2D89518B161}"/>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83270421-24D9-A0A0-72F9-39FB23319C3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B5A0D588-02A7-9199-09C8-4D226414907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C0C289E2-03FE-9E13-883B-13364BFCD169}"/>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1C5AD535-2B64-5BC8-12E0-050CACF2597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BA3BF657-4218-BCB5-2EE1-33EC29B41C94}"/>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C57051BB-A4CA-0AC6-B4C2-04A5AAC026E6}"/>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ED2D4F8F-23D4-11A1-C769-B7104948D339}"/>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CE229A02-D4C5-9426-5791-95C9C707D666}"/>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C877733C-11C2-4F0F-E8E0-FB65A1BDF819}"/>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86E25BE7-7BFF-6907-DB14-52278E2A319A}"/>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5231D751-24AA-0640-2748-AB525B566EDD}"/>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034E318C-E288-F29E-640C-30791FF564F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68DB15E0-CB96-B671-C2EE-2B55C42A755A}"/>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8674686F-690A-14C9-E156-927958B813E0}"/>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62FCE24C-4ABC-3EC2-2DB9-0AD31D3D2E10}"/>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88E2042A-1A2F-DDA9-38EB-A3AD3046A40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68AAE323-5786-1182-C9F7-E11CE2F8D5E5}"/>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E3D55607-E9CF-6559-2B83-E8DB8539B4BA}"/>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B4B9F4B9-F886-7F66-9EA3-8170A39C6E9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56" name="Freeform 48">
              <a:extLst>
                <a:ext uri="{FF2B5EF4-FFF2-40B4-BE49-F238E27FC236}">
                  <a16:creationId xmlns:a16="http://schemas.microsoft.com/office/drawing/2014/main" id="{509BDDA0-65EA-96BE-243C-0966F2357578}"/>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09BCBB44-D6CF-731E-1BAD-40C90ACEEC38}"/>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19F31141-AF59-99AE-39BF-C523541F4A9C}"/>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3FE1E675-8474-B925-6AB8-E84965EB007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6E1B5F5A-97B0-B090-1921-20737B15FA8C}"/>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6D393898-7F88-CB2B-A858-44A5D48D746B}"/>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ACCD02E9-F3B1-0531-9438-FE0C84FF44FA}"/>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1896675A-8BCC-94D3-F9D8-63AE7449A324}"/>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E8252C08-EEFA-7C6E-F0C9-CFCC90A163FF}"/>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C7B8ED6E-D841-5A47-959A-6BB4E638CC3C}"/>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D9D40EA3-F5CF-0D89-A0E4-7ECE7EEC07D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A182A531-BDEF-D057-90CC-9AA4FFEF5B78}"/>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E9D67F00-C943-6C43-C962-4E9B0F76DA14}"/>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2AA16678-05E6-A5AD-E12D-D6C09FDF331D}"/>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B22E2F1C-9FCE-88BA-466B-84300CF2FAB6}"/>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570B4251-246E-84A1-ED29-3C302F4691B9}"/>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72" name="Text Placeholder 8">
            <a:extLst>
              <a:ext uri="{FF2B5EF4-FFF2-40B4-BE49-F238E27FC236}">
                <a16:creationId xmlns:a16="http://schemas.microsoft.com/office/drawing/2014/main" id="{A52F77AA-FE62-66F6-C792-8C79CBE48C7D}"/>
              </a:ext>
            </a:extLst>
          </p:cNvPr>
          <p:cNvSpPr txBox="1">
            <a:spLocks/>
          </p:cNvSpPr>
          <p:nvPr/>
        </p:nvSpPr>
        <p:spPr>
          <a:xfrm>
            <a:off x="5887063" y="6960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
        <p:nvSpPr>
          <p:cNvPr id="6" name="Round Diagonal Corner Rectangle 9">
            <a:extLst>
              <a:ext uri="{FF2B5EF4-FFF2-40B4-BE49-F238E27FC236}">
                <a16:creationId xmlns:a16="http://schemas.microsoft.com/office/drawing/2014/main" id="{A5AED1CD-7D0D-0CD7-BBE1-67B1C956A440}"/>
              </a:ext>
            </a:extLst>
          </p:cNvPr>
          <p:cNvSpPr/>
          <p:nvPr/>
        </p:nvSpPr>
        <p:spPr>
          <a:xfrm rot="16200000">
            <a:off x="6577488" y="463449"/>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7" name="Graphic 2">
            <a:extLst>
              <a:ext uri="{FF2B5EF4-FFF2-40B4-BE49-F238E27FC236}">
                <a16:creationId xmlns:a16="http://schemas.microsoft.com/office/drawing/2014/main" id="{8742F968-5509-260A-F74B-811CDD055483}"/>
              </a:ext>
            </a:extLst>
          </p:cNvPr>
          <p:cNvGrpSpPr/>
          <p:nvPr/>
        </p:nvGrpSpPr>
        <p:grpSpPr>
          <a:xfrm>
            <a:off x="6642663" y="1566989"/>
            <a:ext cx="1552576" cy="1513167"/>
            <a:chOff x="5127892" y="1642689"/>
            <a:chExt cx="1294219" cy="947086"/>
          </a:xfrm>
        </p:grpSpPr>
        <p:sp>
          <p:nvSpPr>
            <p:cNvPr id="73" name="Freeform 6">
              <a:extLst>
                <a:ext uri="{FF2B5EF4-FFF2-40B4-BE49-F238E27FC236}">
                  <a16:creationId xmlns:a16="http://schemas.microsoft.com/office/drawing/2014/main" id="{514C42E2-4F0E-27BB-A1AF-BC981684FDF8}"/>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74" name="Freeform 7">
              <a:extLst>
                <a:ext uri="{FF2B5EF4-FFF2-40B4-BE49-F238E27FC236}">
                  <a16:creationId xmlns:a16="http://schemas.microsoft.com/office/drawing/2014/main" id="{16350CEE-D2C0-427F-3B9C-F0FCA297A70D}"/>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75" name="Freeform 8">
              <a:extLst>
                <a:ext uri="{FF2B5EF4-FFF2-40B4-BE49-F238E27FC236}">
                  <a16:creationId xmlns:a16="http://schemas.microsoft.com/office/drawing/2014/main" id="{11213CF4-666A-1B7B-D992-C9A68A3BEA91}"/>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76" name="Freeform 9">
              <a:extLst>
                <a:ext uri="{FF2B5EF4-FFF2-40B4-BE49-F238E27FC236}">
                  <a16:creationId xmlns:a16="http://schemas.microsoft.com/office/drawing/2014/main" id="{2A12004A-55BB-ABC2-CD59-8D26F8BFCB7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77" name="Freeform 10">
              <a:extLst>
                <a:ext uri="{FF2B5EF4-FFF2-40B4-BE49-F238E27FC236}">
                  <a16:creationId xmlns:a16="http://schemas.microsoft.com/office/drawing/2014/main" id="{06B71F81-3447-D998-1E62-ECAFD963F2AF}"/>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78" name="Freeform 11">
              <a:extLst>
                <a:ext uri="{FF2B5EF4-FFF2-40B4-BE49-F238E27FC236}">
                  <a16:creationId xmlns:a16="http://schemas.microsoft.com/office/drawing/2014/main" id="{FAF92CBB-6F5C-6147-746B-337BF305DEEC}"/>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79" name="Freeform 12">
              <a:extLst>
                <a:ext uri="{FF2B5EF4-FFF2-40B4-BE49-F238E27FC236}">
                  <a16:creationId xmlns:a16="http://schemas.microsoft.com/office/drawing/2014/main" id="{3D48EC21-529B-1CF9-4655-85EF5CE06F23}"/>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3">
              <a:extLst>
                <a:ext uri="{FF2B5EF4-FFF2-40B4-BE49-F238E27FC236}">
                  <a16:creationId xmlns:a16="http://schemas.microsoft.com/office/drawing/2014/main" id="{A2CE33E6-2EE6-AF35-9BD8-8455D9531FC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4">
              <a:extLst>
                <a:ext uri="{FF2B5EF4-FFF2-40B4-BE49-F238E27FC236}">
                  <a16:creationId xmlns:a16="http://schemas.microsoft.com/office/drawing/2014/main" id="{C9E8750E-E10F-CDCF-8978-22AC68A0DC7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5">
              <a:extLst>
                <a:ext uri="{FF2B5EF4-FFF2-40B4-BE49-F238E27FC236}">
                  <a16:creationId xmlns:a16="http://schemas.microsoft.com/office/drawing/2014/main" id="{65F21429-8EBB-05D5-C81A-E9C02E809F3C}"/>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83" name="Freeform 16">
              <a:extLst>
                <a:ext uri="{FF2B5EF4-FFF2-40B4-BE49-F238E27FC236}">
                  <a16:creationId xmlns:a16="http://schemas.microsoft.com/office/drawing/2014/main" id="{027C76E0-861D-9203-0AD9-81045BCD6D7B}"/>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84" name="Freeform 17">
              <a:extLst>
                <a:ext uri="{FF2B5EF4-FFF2-40B4-BE49-F238E27FC236}">
                  <a16:creationId xmlns:a16="http://schemas.microsoft.com/office/drawing/2014/main" id="{FDD35D47-37C1-CF3D-C2F5-03DE89CE624F}"/>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85" name="Freeform 18">
              <a:extLst>
                <a:ext uri="{FF2B5EF4-FFF2-40B4-BE49-F238E27FC236}">
                  <a16:creationId xmlns:a16="http://schemas.microsoft.com/office/drawing/2014/main" id="{CB8498AA-08BC-B583-7D7E-DCAE172B8E79}"/>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86" name="Freeform 19">
              <a:extLst>
                <a:ext uri="{FF2B5EF4-FFF2-40B4-BE49-F238E27FC236}">
                  <a16:creationId xmlns:a16="http://schemas.microsoft.com/office/drawing/2014/main" id="{596F64A0-E058-AF22-8621-5ADF7557330F}"/>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87" name="Freeform 20">
              <a:extLst>
                <a:ext uri="{FF2B5EF4-FFF2-40B4-BE49-F238E27FC236}">
                  <a16:creationId xmlns:a16="http://schemas.microsoft.com/office/drawing/2014/main" id="{51828B75-8279-CBE0-4F5C-DA163974DC52}"/>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88" name="Freeform 21">
              <a:extLst>
                <a:ext uri="{FF2B5EF4-FFF2-40B4-BE49-F238E27FC236}">
                  <a16:creationId xmlns:a16="http://schemas.microsoft.com/office/drawing/2014/main" id="{B1994089-62F1-9F62-DEB4-9F59499C6D10}"/>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89" name="Freeform 22">
              <a:extLst>
                <a:ext uri="{FF2B5EF4-FFF2-40B4-BE49-F238E27FC236}">
                  <a16:creationId xmlns:a16="http://schemas.microsoft.com/office/drawing/2014/main" id="{7522E9CA-54D6-07F0-E1D1-E3368B7F3FB6}"/>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90" name="Freeform 23">
              <a:extLst>
                <a:ext uri="{FF2B5EF4-FFF2-40B4-BE49-F238E27FC236}">
                  <a16:creationId xmlns:a16="http://schemas.microsoft.com/office/drawing/2014/main" id="{EC70DC51-3D0C-7D1E-50DE-7274D64B06FE}"/>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91" name="Freeform 24">
              <a:extLst>
                <a:ext uri="{FF2B5EF4-FFF2-40B4-BE49-F238E27FC236}">
                  <a16:creationId xmlns:a16="http://schemas.microsoft.com/office/drawing/2014/main" id="{699EE8B3-E2F2-426A-8C1C-468DCB54833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92" name="Freeform 25">
              <a:extLst>
                <a:ext uri="{FF2B5EF4-FFF2-40B4-BE49-F238E27FC236}">
                  <a16:creationId xmlns:a16="http://schemas.microsoft.com/office/drawing/2014/main" id="{274CC0D7-B3F9-BB25-D083-15215924771B}"/>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93" name="Freeform 26">
              <a:extLst>
                <a:ext uri="{FF2B5EF4-FFF2-40B4-BE49-F238E27FC236}">
                  <a16:creationId xmlns:a16="http://schemas.microsoft.com/office/drawing/2014/main" id="{500ABA48-D0AD-C4B0-DA74-2FA1D8FBA6F4}"/>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94" name="Freeform 27">
              <a:extLst>
                <a:ext uri="{FF2B5EF4-FFF2-40B4-BE49-F238E27FC236}">
                  <a16:creationId xmlns:a16="http://schemas.microsoft.com/office/drawing/2014/main" id="{AA7CC41D-261C-7DE7-D7D3-C5274BAE475C}"/>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95" name="Freeform 28">
              <a:extLst>
                <a:ext uri="{FF2B5EF4-FFF2-40B4-BE49-F238E27FC236}">
                  <a16:creationId xmlns:a16="http://schemas.microsoft.com/office/drawing/2014/main" id="{01F4EA28-385C-2ACA-58D2-A571FF9B3830}"/>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96" name="Freeform 29">
              <a:extLst>
                <a:ext uri="{FF2B5EF4-FFF2-40B4-BE49-F238E27FC236}">
                  <a16:creationId xmlns:a16="http://schemas.microsoft.com/office/drawing/2014/main" id="{D5CB9E9D-5065-9902-8350-577C0F7FDB5D}"/>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97" name="Freeform 30">
              <a:extLst>
                <a:ext uri="{FF2B5EF4-FFF2-40B4-BE49-F238E27FC236}">
                  <a16:creationId xmlns:a16="http://schemas.microsoft.com/office/drawing/2014/main" id="{C0FDD645-8ACC-3702-5252-867C4CE57E21}"/>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98" name="Freeform 31">
              <a:extLst>
                <a:ext uri="{FF2B5EF4-FFF2-40B4-BE49-F238E27FC236}">
                  <a16:creationId xmlns:a16="http://schemas.microsoft.com/office/drawing/2014/main" id="{96745648-ABB6-1119-57CD-0C9C382A8A95}"/>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99" name="Freeform 32">
              <a:extLst>
                <a:ext uri="{FF2B5EF4-FFF2-40B4-BE49-F238E27FC236}">
                  <a16:creationId xmlns:a16="http://schemas.microsoft.com/office/drawing/2014/main" id="{AAC7DE28-F422-D664-A4FC-B7C160C00C1E}"/>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00" name="Freeform 33">
              <a:extLst>
                <a:ext uri="{FF2B5EF4-FFF2-40B4-BE49-F238E27FC236}">
                  <a16:creationId xmlns:a16="http://schemas.microsoft.com/office/drawing/2014/main" id="{69433177-8F9A-284F-1006-DC3A260ECBC5}"/>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01" name="Freeform 34">
              <a:extLst>
                <a:ext uri="{FF2B5EF4-FFF2-40B4-BE49-F238E27FC236}">
                  <a16:creationId xmlns:a16="http://schemas.microsoft.com/office/drawing/2014/main" id="{66CB967C-407C-6A70-7B65-3AA4DE027080}"/>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02" name="Freeform 35">
              <a:extLst>
                <a:ext uri="{FF2B5EF4-FFF2-40B4-BE49-F238E27FC236}">
                  <a16:creationId xmlns:a16="http://schemas.microsoft.com/office/drawing/2014/main" id="{0D4DBE28-10D8-3C93-CD8F-3A756CF3E892}"/>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03" name="Freeform 36">
              <a:extLst>
                <a:ext uri="{FF2B5EF4-FFF2-40B4-BE49-F238E27FC236}">
                  <a16:creationId xmlns:a16="http://schemas.microsoft.com/office/drawing/2014/main" id="{B52EC49F-F6FB-7B79-8ECD-01D0B3E1B598}"/>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04" name="Freeform 37">
              <a:extLst>
                <a:ext uri="{FF2B5EF4-FFF2-40B4-BE49-F238E27FC236}">
                  <a16:creationId xmlns:a16="http://schemas.microsoft.com/office/drawing/2014/main" id="{0AE09D09-506B-10BF-8FEA-97BF0F31380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05" name="Freeform 38">
              <a:extLst>
                <a:ext uri="{FF2B5EF4-FFF2-40B4-BE49-F238E27FC236}">
                  <a16:creationId xmlns:a16="http://schemas.microsoft.com/office/drawing/2014/main" id="{F262FD64-85A0-7927-BB2F-F46489298824}"/>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06" name="Freeform 39">
              <a:extLst>
                <a:ext uri="{FF2B5EF4-FFF2-40B4-BE49-F238E27FC236}">
                  <a16:creationId xmlns:a16="http://schemas.microsoft.com/office/drawing/2014/main" id="{475A6765-E5CB-09A9-3D5B-E5F5040B546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07" name="Freeform 40">
              <a:extLst>
                <a:ext uri="{FF2B5EF4-FFF2-40B4-BE49-F238E27FC236}">
                  <a16:creationId xmlns:a16="http://schemas.microsoft.com/office/drawing/2014/main" id="{A43BC383-40C2-0023-B2B9-B011C2EE29B0}"/>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08" name="Freeform 41">
              <a:extLst>
                <a:ext uri="{FF2B5EF4-FFF2-40B4-BE49-F238E27FC236}">
                  <a16:creationId xmlns:a16="http://schemas.microsoft.com/office/drawing/2014/main" id="{F3B80410-776E-B7FF-3567-1CC7FB5A25AD}"/>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09" name="Freeform 42">
              <a:extLst>
                <a:ext uri="{FF2B5EF4-FFF2-40B4-BE49-F238E27FC236}">
                  <a16:creationId xmlns:a16="http://schemas.microsoft.com/office/drawing/2014/main" id="{A0FBFA52-FDAB-7F85-733C-9EAFE8FF2DB9}"/>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10" name="Freeform 43">
              <a:extLst>
                <a:ext uri="{FF2B5EF4-FFF2-40B4-BE49-F238E27FC236}">
                  <a16:creationId xmlns:a16="http://schemas.microsoft.com/office/drawing/2014/main" id="{F1E3F2DF-513C-7939-8E23-8F877C1A6D4F}"/>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11" name="Freeform 44">
              <a:extLst>
                <a:ext uri="{FF2B5EF4-FFF2-40B4-BE49-F238E27FC236}">
                  <a16:creationId xmlns:a16="http://schemas.microsoft.com/office/drawing/2014/main" id="{DCFD3E1E-03A8-3541-6981-F2B368E7D979}"/>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12" name="Freeform 45">
              <a:extLst>
                <a:ext uri="{FF2B5EF4-FFF2-40B4-BE49-F238E27FC236}">
                  <a16:creationId xmlns:a16="http://schemas.microsoft.com/office/drawing/2014/main" id="{6D6048A3-78A7-E15C-51B9-A86EA3D5C2A7}"/>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13" name="Freeform 46">
              <a:extLst>
                <a:ext uri="{FF2B5EF4-FFF2-40B4-BE49-F238E27FC236}">
                  <a16:creationId xmlns:a16="http://schemas.microsoft.com/office/drawing/2014/main" id="{710FB023-290E-6B6E-65E7-ED9289FA49F2}"/>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14" name="Freeform 47">
              <a:extLst>
                <a:ext uri="{FF2B5EF4-FFF2-40B4-BE49-F238E27FC236}">
                  <a16:creationId xmlns:a16="http://schemas.microsoft.com/office/drawing/2014/main" id="{ABB160CE-6CE2-BC67-DD1E-9FC21B424535}"/>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15" name="Freeform 48">
              <a:extLst>
                <a:ext uri="{FF2B5EF4-FFF2-40B4-BE49-F238E27FC236}">
                  <a16:creationId xmlns:a16="http://schemas.microsoft.com/office/drawing/2014/main" id="{AB640083-25D1-B00C-B2B5-B8057EC814E3}"/>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16" name="Freeform 49">
              <a:extLst>
                <a:ext uri="{FF2B5EF4-FFF2-40B4-BE49-F238E27FC236}">
                  <a16:creationId xmlns:a16="http://schemas.microsoft.com/office/drawing/2014/main" id="{EB7F237B-4B55-CE94-3993-8E1BA1D9DBA2}"/>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17" name="Freeform 50">
              <a:extLst>
                <a:ext uri="{FF2B5EF4-FFF2-40B4-BE49-F238E27FC236}">
                  <a16:creationId xmlns:a16="http://schemas.microsoft.com/office/drawing/2014/main" id="{482D2761-A9EB-7CE1-55C1-2321B987AFFE}"/>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18" name="Freeform 51">
              <a:extLst>
                <a:ext uri="{FF2B5EF4-FFF2-40B4-BE49-F238E27FC236}">
                  <a16:creationId xmlns:a16="http://schemas.microsoft.com/office/drawing/2014/main" id="{98D85F46-7DB1-517A-54B0-7B5A8F6FDA2B}"/>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19" name="Freeform 52">
              <a:extLst>
                <a:ext uri="{FF2B5EF4-FFF2-40B4-BE49-F238E27FC236}">
                  <a16:creationId xmlns:a16="http://schemas.microsoft.com/office/drawing/2014/main" id="{A7A4AA0A-D1D1-E579-57DE-9DC05DBB2787}"/>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20" name="Freeform 53">
              <a:extLst>
                <a:ext uri="{FF2B5EF4-FFF2-40B4-BE49-F238E27FC236}">
                  <a16:creationId xmlns:a16="http://schemas.microsoft.com/office/drawing/2014/main" id="{857BD5DA-3E6A-274C-B01A-4F7F9850E9B7}"/>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21" name="Freeform 54">
              <a:extLst>
                <a:ext uri="{FF2B5EF4-FFF2-40B4-BE49-F238E27FC236}">
                  <a16:creationId xmlns:a16="http://schemas.microsoft.com/office/drawing/2014/main" id="{DC91B10D-C668-415E-6C39-F266D0A7F681}"/>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22" name="Freeform 55">
              <a:extLst>
                <a:ext uri="{FF2B5EF4-FFF2-40B4-BE49-F238E27FC236}">
                  <a16:creationId xmlns:a16="http://schemas.microsoft.com/office/drawing/2014/main" id="{37A3CBE1-F181-98EE-D1E5-4DDCC5FCF3B3}"/>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23" name="Freeform 56">
              <a:extLst>
                <a:ext uri="{FF2B5EF4-FFF2-40B4-BE49-F238E27FC236}">
                  <a16:creationId xmlns:a16="http://schemas.microsoft.com/office/drawing/2014/main" id="{1C03E96E-F064-6CB0-4AF0-DD8E8742711A}"/>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24" name="Freeform 57">
              <a:extLst>
                <a:ext uri="{FF2B5EF4-FFF2-40B4-BE49-F238E27FC236}">
                  <a16:creationId xmlns:a16="http://schemas.microsoft.com/office/drawing/2014/main" id="{A43399C6-C814-B1C3-7307-D51934FDBAE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25" name="Freeform 58">
              <a:extLst>
                <a:ext uri="{FF2B5EF4-FFF2-40B4-BE49-F238E27FC236}">
                  <a16:creationId xmlns:a16="http://schemas.microsoft.com/office/drawing/2014/main" id="{D63E0C1A-0618-001F-25FD-6EC5E38F91B4}"/>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26" name="Freeform 59">
              <a:extLst>
                <a:ext uri="{FF2B5EF4-FFF2-40B4-BE49-F238E27FC236}">
                  <a16:creationId xmlns:a16="http://schemas.microsoft.com/office/drawing/2014/main" id="{9ECF5C29-37C2-CCBE-93E6-5741F173D61F}"/>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27" name="Freeform 60">
              <a:extLst>
                <a:ext uri="{FF2B5EF4-FFF2-40B4-BE49-F238E27FC236}">
                  <a16:creationId xmlns:a16="http://schemas.microsoft.com/office/drawing/2014/main" id="{EC58A6EA-4C47-947B-49E0-CA07B9948A98}"/>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28" name="Freeform 61">
              <a:extLst>
                <a:ext uri="{FF2B5EF4-FFF2-40B4-BE49-F238E27FC236}">
                  <a16:creationId xmlns:a16="http://schemas.microsoft.com/office/drawing/2014/main" id="{607D25E7-1925-D970-2226-255DAACDA49A}"/>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29" name="Freeform 62">
              <a:extLst>
                <a:ext uri="{FF2B5EF4-FFF2-40B4-BE49-F238E27FC236}">
                  <a16:creationId xmlns:a16="http://schemas.microsoft.com/office/drawing/2014/main" id="{E6EBB24E-895E-5D94-046F-3F60115DEA4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30" name="Freeform 63">
              <a:extLst>
                <a:ext uri="{FF2B5EF4-FFF2-40B4-BE49-F238E27FC236}">
                  <a16:creationId xmlns:a16="http://schemas.microsoft.com/office/drawing/2014/main" id="{FB07E472-A616-B4E4-1167-FD407D18A955}"/>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31" name="Text Placeholder 8">
            <a:extLst>
              <a:ext uri="{FF2B5EF4-FFF2-40B4-BE49-F238E27FC236}">
                <a16:creationId xmlns:a16="http://schemas.microsoft.com/office/drawing/2014/main" id="{C0E007C2-69BD-D942-10E1-A5BFB63D3212}"/>
              </a:ext>
            </a:extLst>
          </p:cNvPr>
          <p:cNvSpPr txBox="1">
            <a:spLocks/>
          </p:cNvSpPr>
          <p:nvPr/>
        </p:nvSpPr>
        <p:spPr>
          <a:xfrm>
            <a:off x="6039463" y="84844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pic>
        <p:nvPicPr>
          <p:cNvPr id="9" name="Picture Placeholder 8" descr="A group of people sitting on a couch&#10;&#10;Description automatically generated">
            <a:extLst>
              <a:ext uri="{FF2B5EF4-FFF2-40B4-BE49-F238E27FC236}">
                <a16:creationId xmlns:a16="http://schemas.microsoft.com/office/drawing/2014/main" id="{0DA907F6-DEF9-7D74-4FD6-C70799A8CA08}"/>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t="2715" b="2715"/>
          <a:stretch>
            <a:fillRect/>
          </a:stretch>
        </p:blipFill>
        <p:spPr/>
      </p:pic>
      <p:sp>
        <p:nvSpPr>
          <p:cNvPr id="134" name="Text Placeholder 3">
            <a:extLst>
              <a:ext uri="{FF2B5EF4-FFF2-40B4-BE49-F238E27FC236}">
                <a16:creationId xmlns:a16="http://schemas.microsoft.com/office/drawing/2014/main" id="{6730A64A-D370-E21A-BC9C-1894348D4004}"/>
              </a:ext>
            </a:extLst>
          </p:cNvPr>
          <p:cNvSpPr txBox="1">
            <a:spLocks/>
          </p:cNvSpPr>
          <p:nvPr/>
        </p:nvSpPr>
        <p:spPr>
          <a:xfrm>
            <a:off x="4406" y="-16970"/>
            <a:ext cx="5282740" cy="792413"/>
          </a:xfrm>
          <a:prstGeom prst="rect">
            <a:avLst/>
          </a:prstGeom>
          <a:solidFill>
            <a:srgbClr val="BCE4FC"/>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solidFill>
                  <a:srgbClr val="D11C5F"/>
                </a:solidFill>
              </a:rPr>
              <a:t>Step Up Again: Get D&amp;I Innovative</a:t>
            </a:r>
          </a:p>
        </p:txBody>
      </p:sp>
      <p:grpSp>
        <p:nvGrpSpPr>
          <p:cNvPr id="10" name="Graphic 2">
            <a:extLst>
              <a:ext uri="{FF2B5EF4-FFF2-40B4-BE49-F238E27FC236}">
                <a16:creationId xmlns:a16="http://schemas.microsoft.com/office/drawing/2014/main" id="{26A0AB0C-606F-7CED-21AF-3CDD9F49E5CA}"/>
              </a:ext>
            </a:extLst>
          </p:cNvPr>
          <p:cNvGrpSpPr/>
          <p:nvPr/>
        </p:nvGrpSpPr>
        <p:grpSpPr>
          <a:xfrm>
            <a:off x="7910990" y="1084595"/>
            <a:ext cx="1552576" cy="1513167"/>
            <a:chOff x="5127892" y="1642689"/>
            <a:chExt cx="1294219" cy="947086"/>
          </a:xfrm>
        </p:grpSpPr>
        <p:sp>
          <p:nvSpPr>
            <p:cNvPr id="132" name="Freeform 6">
              <a:extLst>
                <a:ext uri="{FF2B5EF4-FFF2-40B4-BE49-F238E27FC236}">
                  <a16:creationId xmlns:a16="http://schemas.microsoft.com/office/drawing/2014/main" id="{49A229B6-7533-D1F6-CED1-71A2213DFC78}"/>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33" name="Freeform 7">
              <a:extLst>
                <a:ext uri="{FF2B5EF4-FFF2-40B4-BE49-F238E27FC236}">
                  <a16:creationId xmlns:a16="http://schemas.microsoft.com/office/drawing/2014/main" id="{DEED83DD-F6EB-6E8F-77F3-C346C17D9C84}"/>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35" name="Freeform 8">
              <a:extLst>
                <a:ext uri="{FF2B5EF4-FFF2-40B4-BE49-F238E27FC236}">
                  <a16:creationId xmlns:a16="http://schemas.microsoft.com/office/drawing/2014/main" id="{48D66A0B-F062-7459-9644-A70D86A872AF}"/>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36" name="Freeform 9">
              <a:extLst>
                <a:ext uri="{FF2B5EF4-FFF2-40B4-BE49-F238E27FC236}">
                  <a16:creationId xmlns:a16="http://schemas.microsoft.com/office/drawing/2014/main" id="{D2A0A04D-9A06-44B2-C1FE-DAEBC6205CAE}"/>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37" name="Freeform 10">
              <a:extLst>
                <a:ext uri="{FF2B5EF4-FFF2-40B4-BE49-F238E27FC236}">
                  <a16:creationId xmlns:a16="http://schemas.microsoft.com/office/drawing/2014/main" id="{3303E451-308E-5BCD-6F18-3719895B1525}"/>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38" name="Freeform 11">
              <a:extLst>
                <a:ext uri="{FF2B5EF4-FFF2-40B4-BE49-F238E27FC236}">
                  <a16:creationId xmlns:a16="http://schemas.microsoft.com/office/drawing/2014/main" id="{6FF430CD-03DA-556F-9474-8AFB429F36E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39" name="Freeform 12">
              <a:extLst>
                <a:ext uri="{FF2B5EF4-FFF2-40B4-BE49-F238E27FC236}">
                  <a16:creationId xmlns:a16="http://schemas.microsoft.com/office/drawing/2014/main" id="{EA4E6C18-E0DE-ACF7-76FB-809DD3758C1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3">
              <a:extLst>
                <a:ext uri="{FF2B5EF4-FFF2-40B4-BE49-F238E27FC236}">
                  <a16:creationId xmlns:a16="http://schemas.microsoft.com/office/drawing/2014/main" id="{94A96765-A924-1A5B-F017-42E98EE3E33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1" name="Freeform 14">
              <a:extLst>
                <a:ext uri="{FF2B5EF4-FFF2-40B4-BE49-F238E27FC236}">
                  <a16:creationId xmlns:a16="http://schemas.microsoft.com/office/drawing/2014/main" id="{071A5C55-64DD-7F74-2EC9-85DB12C4D541}"/>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2" name="Freeform 15">
              <a:extLst>
                <a:ext uri="{FF2B5EF4-FFF2-40B4-BE49-F238E27FC236}">
                  <a16:creationId xmlns:a16="http://schemas.microsoft.com/office/drawing/2014/main" id="{264F0AD5-17BF-38F2-0542-A525C7FC16B6}"/>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143" name="Freeform 16">
              <a:extLst>
                <a:ext uri="{FF2B5EF4-FFF2-40B4-BE49-F238E27FC236}">
                  <a16:creationId xmlns:a16="http://schemas.microsoft.com/office/drawing/2014/main" id="{1CFC0A4F-6D35-EBB3-21D8-A72BB8D08420}"/>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44" name="Freeform 17">
              <a:extLst>
                <a:ext uri="{FF2B5EF4-FFF2-40B4-BE49-F238E27FC236}">
                  <a16:creationId xmlns:a16="http://schemas.microsoft.com/office/drawing/2014/main" id="{FC234AC9-E7B5-A434-6F08-82EEC4DC88BC}"/>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145" name="Freeform 18">
              <a:extLst>
                <a:ext uri="{FF2B5EF4-FFF2-40B4-BE49-F238E27FC236}">
                  <a16:creationId xmlns:a16="http://schemas.microsoft.com/office/drawing/2014/main" id="{9A501589-EC78-A6F8-633D-55F21790C813}"/>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146" name="Freeform 19">
              <a:extLst>
                <a:ext uri="{FF2B5EF4-FFF2-40B4-BE49-F238E27FC236}">
                  <a16:creationId xmlns:a16="http://schemas.microsoft.com/office/drawing/2014/main" id="{5069CFA6-16B2-AC1B-52E2-4F5F2416FCB1}"/>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147" name="Freeform 20">
              <a:extLst>
                <a:ext uri="{FF2B5EF4-FFF2-40B4-BE49-F238E27FC236}">
                  <a16:creationId xmlns:a16="http://schemas.microsoft.com/office/drawing/2014/main" id="{C9F6F235-EF0B-30D9-26B0-1A3D327E103D}"/>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148" name="Freeform 21">
              <a:extLst>
                <a:ext uri="{FF2B5EF4-FFF2-40B4-BE49-F238E27FC236}">
                  <a16:creationId xmlns:a16="http://schemas.microsoft.com/office/drawing/2014/main" id="{AAE5F19A-97C3-57F3-F4AA-FF55F5EBCC04}"/>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149" name="Freeform 22">
              <a:extLst>
                <a:ext uri="{FF2B5EF4-FFF2-40B4-BE49-F238E27FC236}">
                  <a16:creationId xmlns:a16="http://schemas.microsoft.com/office/drawing/2014/main" id="{4AD03CD6-152B-A2E2-838E-C53C3BDCEEC4}"/>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150" name="Freeform 23">
              <a:extLst>
                <a:ext uri="{FF2B5EF4-FFF2-40B4-BE49-F238E27FC236}">
                  <a16:creationId xmlns:a16="http://schemas.microsoft.com/office/drawing/2014/main" id="{1EEC2A18-8FA9-6C2E-1C18-B29FAE2D53D7}"/>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151" name="Freeform 24">
              <a:extLst>
                <a:ext uri="{FF2B5EF4-FFF2-40B4-BE49-F238E27FC236}">
                  <a16:creationId xmlns:a16="http://schemas.microsoft.com/office/drawing/2014/main" id="{E4F8175D-7C3F-34F1-9E7C-56E0DA06ED01}"/>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152" name="Freeform 25">
              <a:extLst>
                <a:ext uri="{FF2B5EF4-FFF2-40B4-BE49-F238E27FC236}">
                  <a16:creationId xmlns:a16="http://schemas.microsoft.com/office/drawing/2014/main" id="{9FFF9EFA-9B19-19F9-5B63-34B05FBF52B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153" name="Freeform 26">
              <a:extLst>
                <a:ext uri="{FF2B5EF4-FFF2-40B4-BE49-F238E27FC236}">
                  <a16:creationId xmlns:a16="http://schemas.microsoft.com/office/drawing/2014/main" id="{5115F76B-31E1-1D31-32E2-0B15B24AD26D}"/>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154" name="Freeform 27">
              <a:extLst>
                <a:ext uri="{FF2B5EF4-FFF2-40B4-BE49-F238E27FC236}">
                  <a16:creationId xmlns:a16="http://schemas.microsoft.com/office/drawing/2014/main" id="{A026D829-55FB-694D-EE9E-7C8796422455}"/>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155" name="Freeform 28">
              <a:extLst>
                <a:ext uri="{FF2B5EF4-FFF2-40B4-BE49-F238E27FC236}">
                  <a16:creationId xmlns:a16="http://schemas.microsoft.com/office/drawing/2014/main" id="{74DF0E8D-06AC-6022-5BAA-35640EBD790F}"/>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156" name="Freeform 29">
              <a:extLst>
                <a:ext uri="{FF2B5EF4-FFF2-40B4-BE49-F238E27FC236}">
                  <a16:creationId xmlns:a16="http://schemas.microsoft.com/office/drawing/2014/main" id="{A8D08769-BB5A-8ACB-3C82-5EB52EAEF42F}"/>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157" name="Freeform 30">
              <a:extLst>
                <a:ext uri="{FF2B5EF4-FFF2-40B4-BE49-F238E27FC236}">
                  <a16:creationId xmlns:a16="http://schemas.microsoft.com/office/drawing/2014/main" id="{52A41222-C612-618F-842C-3B63880D2FB9}"/>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158" name="Freeform 31">
              <a:extLst>
                <a:ext uri="{FF2B5EF4-FFF2-40B4-BE49-F238E27FC236}">
                  <a16:creationId xmlns:a16="http://schemas.microsoft.com/office/drawing/2014/main" id="{CBB11DE6-850B-3449-34F0-88D4329656FF}"/>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159" name="Freeform 32">
              <a:extLst>
                <a:ext uri="{FF2B5EF4-FFF2-40B4-BE49-F238E27FC236}">
                  <a16:creationId xmlns:a16="http://schemas.microsoft.com/office/drawing/2014/main" id="{D1DC5108-6FA7-B122-BE1F-35677A5137B7}"/>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160" name="Freeform 33">
              <a:extLst>
                <a:ext uri="{FF2B5EF4-FFF2-40B4-BE49-F238E27FC236}">
                  <a16:creationId xmlns:a16="http://schemas.microsoft.com/office/drawing/2014/main" id="{E463AE1F-3951-E490-5B16-87A96889D081}"/>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161" name="Freeform 34">
              <a:extLst>
                <a:ext uri="{FF2B5EF4-FFF2-40B4-BE49-F238E27FC236}">
                  <a16:creationId xmlns:a16="http://schemas.microsoft.com/office/drawing/2014/main" id="{D9B55785-1B64-716D-42C4-7D6C674C7F7D}"/>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162" name="Freeform 35">
              <a:extLst>
                <a:ext uri="{FF2B5EF4-FFF2-40B4-BE49-F238E27FC236}">
                  <a16:creationId xmlns:a16="http://schemas.microsoft.com/office/drawing/2014/main" id="{8019DCB9-7C88-6589-9414-00F685BA185F}"/>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163" name="Freeform 36">
              <a:extLst>
                <a:ext uri="{FF2B5EF4-FFF2-40B4-BE49-F238E27FC236}">
                  <a16:creationId xmlns:a16="http://schemas.microsoft.com/office/drawing/2014/main" id="{0CF535A7-9E5A-0CA7-9498-A337275EA75C}"/>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4" name="Freeform 37">
              <a:extLst>
                <a:ext uri="{FF2B5EF4-FFF2-40B4-BE49-F238E27FC236}">
                  <a16:creationId xmlns:a16="http://schemas.microsoft.com/office/drawing/2014/main" id="{8AD95ABD-8A8B-C3EC-B08F-5430265B0C1F}"/>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165" name="Freeform 38">
              <a:extLst>
                <a:ext uri="{FF2B5EF4-FFF2-40B4-BE49-F238E27FC236}">
                  <a16:creationId xmlns:a16="http://schemas.microsoft.com/office/drawing/2014/main" id="{D045F362-0AEF-132B-23E3-94EE2A65EF85}"/>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166" name="Freeform 39">
              <a:extLst>
                <a:ext uri="{FF2B5EF4-FFF2-40B4-BE49-F238E27FC236}">
                  <a16:creationId xmlns:a16="http://schemas.microsoft.com/office/drawing/2014/main" id="{BEFC6FC6-DE1A-E0FF-193F-75EF2FDE694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167" name="Freeform 40">
              <a:extLst>
                <a:ext uri="{FF2B5EF4-FFF2-40B4-BE49-F238E27FC236}">
                  <a16:creationId xmlns:a16="http://schemas.microsoft.com/office/drawing/2014/main" id="{D9029AC2-532D-9EBD-6F83-A9F277DEF33E}"/>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168" name="Freeform 41">
              <a:extLst>
                <a:ext uri="{FF2B5EF4-FFF2-40B4-BE49-F238E27FC236}">
                  <a16:creationId xmlns:a16="http://schemas.microsoft.com/office/drawing/2014/main" id="{87159EFF-19FF-9470-B2C4-3A62F8D7E2F4}"/>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169" name="Freeform 42">
              <a:extLst>
                <a:ext uri="{FF2B5EF4-FFF2-40B4-BE49-F238E27FC236}">
                  <a16:creationId xmlns:a16="http://schemas.microsoft.com/office/drawing/2014/main" id="{4D734432-1D41-9ADA-A3A4-A371B8D66832}"/>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70" name="Freeform 43">
              <a:extLst>
                <a:ext uri="{FF2B5EF4-FFF2-40B4-BE49-F238E27FC236}">
                  <a16:creationId xmlns:a16="http://schemas.microsoft.com/office/drawing/2014/main" id="{9627C26A-A30E-496E-EB86-8C64C2D561BF}"/>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171" name="Freeform 44">
              <a:extLst>
                <a:ext uri="{FF2B5EF4-FFF2-40B4-BE49-F238E27FC236}">
                  <a16:creationId xmlns:a16="http://schemas.microsoft.com/office/drawing/2014/main" id="{D4A39F95-3AA3-1025-14C9-8D5A858925BA}"/>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172" name="Freeform 45">
              <a:extLst>
                <a:ext uri="{FF2B5EF4-FFF2-40B4-BE49-F238E27FC236}">
                  <a16:creationId xmlns:a16="http://schemas.microsoft.com/office/drawing/2014/main" id="{B2CE4331-AA7C-0BC1-12C5-10AF885DA5C7}"/>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173" name="Freeform 46">
              <a:extLst>
                <a:ext uri="{FF2B5EF4-FFF2-40B4-BE49-F238E27FC236}">
                  <a16:creationId xmlns:a16="http://schemas.microsoft.com/office/drawing/2014/main" id="{834F2137-929B-BECE-6FF3-C138EB08595C}"/>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174" name="Freeform 47">
              <a:extLst>
                <a:ext uri="{FF2B5EF4-FFF2-40B4-BE49-F238E27FC236}">
                  <a16:creationId xmlns:a16="http://schemas.microsoft.com/office/drawing/2014/main" id="{7F9A6F4A-17B1-C250-BF46-00129385A1A8}"/>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175" name="Freeform 48">
              <a:extLst>
                <a:ext uri="{FF2B5EF4-FFF2-40B4-BE49-F238E27FC236}">
                  <a16:creationId xmlns:a16="http://schemas.microsoft.com/office/drawing/2014/main" id="{695C7BFC-E2F1-DC42-7FA6-5EA329D92AFD}"/>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176" name="Freeform 49">
              <a:extLst>
                <a:ext uri="{FF2B5EF4-FFF2-40B4-BE49-F238E27FC236}">
                  <a16:creationId xmlns:a16="http://schemas.microsoft.com/office/drawing/2014/main" id="{18B41AE9-7E00-FD96-E845-7A80EA24AD8A}"/>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177" name="Freeform 50">
              <a:extLst>
                <a:ext uri="{FF2B5EF4-FFF2-40B4-BE49-F238E27FC236}">
                  <a16:creationId xmlns:a16="http://schemas.microsoft.com/office/drawing/2014/main" id="{E80D1809-2794-2F0C-0A9E-6FBFABF07EF9}"/>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178" name="Freeform 51">
              <a:extLst>
                <a:ext uri="{FF2B5EF4-FFF2-40B4-BE49-F238E27FC236}">
                  <a16:creationId xmlns:a16="http://schemas.microsoft.com/office/drawing/2014/main" id="{AA734E84-CC29-F085-AF97-A41B2DB34741}"/>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179" name="Freeform 52">
              <a:extLst>
                <a:ext uri="{FF2B5EF4-FFF2-40B4-BE49-F238E27FC236}">
                  <a16:creationId xmlns:a16="http://schemas.microsoft.com/office/drawing/2014/main" id="{DEC55874-19F6-C940-5DB1-EF6A2A556247}"/>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180" name="Freeform 53">
              <a:extLst>
                <a:ext uri="{FF2B5EF4-FFF2-40B4-BE49-F238E27FC236}">
                  <a16:creationId xmlns:a16="http://schemas.microsoft.com/office/drawing/2014/main" id="{96A13765-DC0D-BDE0-D1D0-D5428CEB24D7}"/>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181" name="Freeform 54">
              <a:extLst>
                <a:ext uri="{FF2B5EF4-FFF2-40B4-BE49-F238E27FC236}">
                  <a16:creationId xmlns:a16="http://schemas.microsoft.com/office/drawing/2014/main" id="{0E1D7C43-25C5-38FB-6491-7FB40D7BE6A9}"/>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182" name="Freeform 55">
              <a:extLst>
                <a:ext uri="{FF2B5EF4-FFF2-40B4-BE49-F238E27FC236}">
                  <a16:creationId xmlns:a16="http://schemas.microsoft.com/office/drawing/2014/main" id="{63583A1B-2375-BAE9-9D67-10A3DCE0002B}"/>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183" name="Freeform 56">
              <a:extLst>
                <a:ext uri="{FF2B5EF4-FFF2-40B4-BE49-F238E27FC236}">
                  <a16:creationId xmlns:a16="http://schemas.microsoft.com/office/drawing/2014/main" id="{FA5B02BC-B5DB-8993-58B2-B11C0AD26AB8}"/>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184" name="Freeform 57">
              <a:extLst>
                <a:ext uri="{FF2B5EF4-FFF2-40B4-BE49-F238E27FC236}">
                  <a16:creationId xmlns:a16="http://schemas.microsoft.com/office/drawing/2014/main" id="{85FE3DFB-1EE9-BE36-028A-AA9AE4BE6D98}"/>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185" name="Freeform 58">
              <a:extLst>
                <a:ext uri="{FF2B5EF4-FFF2-40B4-BE49-F238E27FC236}">
                  <a16:creationId xmlns:a16="http://schemas.microsoft.com/office/drawing/2014/main" id="{652B611B-E8A3-BBB7-8041-5D65CC6170E6}"/>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186" name="Freeform 59">
              <a:extLst>
                <a:ext uri="{FF2B5EF4-FFF2-40B4-BE49-F238E27FC236}">
                  <a16:creationId xmlns:a16="http://schemas.microsoft.com/office/drawing/2014/main" id="{EFF2C6D2-EA1A-0D8D-CD79-469A3EC1E962}"/>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187" name="Freeform 60">
              <a:extLst>
                <a:ext uri="{FF2B5EF4-FFF2-40B4-BE49-F238E27FC236}">
                  <a16:creationId xmlns:a16="http://schemas.microsoft.com/office/drawing/2014/main" id="{03576747-491D-2EC4-528A-39943B80263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188" name="Freeform 61">
              <a:extLst>
                <a:ext uri="{FF2B5EF4-FFF2-40B4-BE49-F238E27FC236}">
                  <a16:creationId xmlns:a16="http://schemas.microsoft.com/office/drawing/2014/main" id="{A92808AD-85C2-0256-0BDA-12B69EBBEF85}"/>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189" name="Freeform 62">
              <a:extLst>
                <a:ext uri="{FF2B5EF4-FFF2-40B4-BE49-F238E27FC236}">
                  <a16:creationId xmlns:a16="http://schemas.microsoft.com/office/drawing/2014/main" id="{03E97106-2EC5-A0B0-8DAB-001E0A396D9F}"/>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190" name="Freeform 63">
              <a:extLst>
                <a:ext uri="{FF2B5EF4-FFF2-40B4-BE49-F238E27FC236}">
                  <a16:creationId xmlns:a16="http://schemas.microsoft.com/office/drawing/2014/main" id="{A2960988-15E1-6C4F-EFA3-6150FC5834EA}"/>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191" name="Round Diagonal Corner Rectangle 9">
            <a:extLst>
              <a:ext uri="{FF2B5EF4-FFF2-40B4-BE49-F238E27FC236}">
                <a16:creationId xmlns:a16="http://schemas.microsoft.com/office/drawing/2014/main" id="{B6B35C3D-A4FA-34ED-1760-4E922A11D4E7}"/>
              </a:ext>
            </a:extLst>
          </p:cNvPr>
          <p:cNvSpPr/>
          <p:nvPr/>
        </p:nvSpPr>
        <p:spPr>
          <a:xfrm rot="16200000">
            <a:off x="7998215" y="133455"/>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2" name="Graphic 2">
            <a:extLst>
              <a:ext uri="{FF2B5EF4-FFF2-40B4-BE49-F238E27FC236}">
                <a16:creationId xmlns:a16="http://schemas.microsoft.com/office/drawing/2014/main" id="{BE544A93-8B35-5F82-6871-994E79AAD9BC}"/>
              </a:ext>
            </a:extLst>
          </p:cNvPr>
          <p:cNvGrpSpPr/>
          <p:nvPr/>
        </p:nvGrpSpPr>
        <p:grpSpPr>
          <a:xfrm>
            <a:off x="8063390" y="1236995"/>
            <a:ext cx="1552576" cy="1513167"/>
            <a:chOff x="5127892" y="1642689"/>
            <a:chExt cx="1294219" cy="947086"/>
          </a:xfrm>
        </p:grpSpPr>
        <p:sp>
          <p:nvSpPr>
            <p:cNvPr id="193" name="Freeform 6">
              <a:extLst>
                <a:ext uri="{FF2B5EF4-FFF2-40B4-BE49-F238E27FC236}">
                  <a16:creationId xmlns:a16="http://schemas.microsoft.com/office/drawing/2014/main" id="{BC0080F1-CD18-E1E1-B9B0-81F46C99B7AC}"/>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94" name="Freeform 7">
              <a:extLst>
                <a:ext uri="{FF2B5EF4-FFF2-40B4-BE49-F238E27FC236}">
                  <a16:creationId xmlns:a16="http://schemas.microsoft.com/office/drawing/2014/main" id="{04D6DB94-3C85-2F8E-7746-E1B46076BCC9}"/>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95" name="Freeform 8">
              <a:extLst>
                <a:ext uri="{FF2B5EF4-FFF2-40B4-BE49-F238E27FC236}">
                  <a16:creationId xmlns:a16="http://schemas.microsoft.com/office/drawing/2014/main" id="{B854F51F-64A1-DE16-DF41-5B710673DB5D}"/>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96" name="Freeform 9">
              <a:extLst>
                <a:ext uri="{FF2B5EF4-FFF2-40B4-BE49-F238E27FC236}">
                  <a16:creationId xmlns:a16="http://schemas.microsoft.com/office/drawing/2014/main" id="{12809862-3796-361C-65BD-4E1CCB38021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97" name="Freeform 10">
              <a:extLst>
                <a:ext uri="{FF2B5EF4-FFF2-40B4-BE49-F238E27FC236}">
                  <a16:creationId xmlns:a16="http://schemas.microsoft.com/office/drawing/2014/main" id="{C276DF4C-71E1-1244-1F8E-ABE051F2F52B}"/>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8" name="Freeform 11">
              <a:extLst>
                <a:ext uri="{FF2B5EF4-FFF2-40B4-BE49-F238E27FC236}">
                  <a16:creationId xmlns:a16="http://schemas.microsoft.com/office/drawing/2014/main" id="{6E14A3EA-1D86-B798-0B4A-D1B2F29C2884}"/>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9" name="Freeform 12">
              <a:extLst>
                <a:ext uri="{FF2B5EF4-FFF2-40B4-BE49-F238E27FC236}">
                  <a16:creationId xmlns:a16="http://schemas.microsoft.com/office/drawing/2014/main" id="{3856A004-36BC-EC76-6358-7159D1821B45}"/>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0" name="Freeform 13">
              <a:extLst>
                <a:ext uri="{FF2B5EF4-FFF2-40B4-BE49-F238E27FC236}">
                  <a16:creationId xmlns:a16="http://schemas.microsoft.com/office/drawing/2014/main" id="{64B16D51-5AFB-453D-038B-DECBBC9328C4}"/>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01" name="Freeform 14">
              <a:extLst>
                <a:ext uri="{FF2B5EF4-FFF2-40B4-BE49-F238E27FC236}">
                  <a16:creationId xmlns:a16="http://schemas.microsoft.com/office/drawing/2014/main" id="{14595F06-C299-8630-A0AF-84D93929B7B0}"/>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02" name="Freeform 15">
              <a:extLst>
                <a:ext uri="{FF2B5EF4-FFF2-40B4-BE49-F238E27FC236}">
                  <a16:creationId xmlns:a16="http://schemas.microsoft.com/office/drawing/2014/main" id="{787F560C-6D64-5ACE-0CD8-BE60AC03558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03" name="Freeform 16">
              <a:extLst>
                <a:ext uri="{FF2B5EF4-FFF2-40B4-BE49-F238E27FC236}">
                  <a16:creationId xmlns:a16="http://schemas.microsoft.com/office/drawing/2014/main" id="{E0BF8E4D-29A4-A261-B1DC-3770D0490592}"/>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4" name="Freeform 17">
              <a:extLst>
                <a:ext uri="{FF2B5EF4-FFF2-40B4-BE49-F238E27FC236}">
                  <a16:creationId xmlns:a16="http://schemas.microsoft.com/office/drawing/2014/main" id="{4F276FC5-42B0-AD08-E235-284487393467}"/>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05" name="Freeform 18">
              <a:extLst>
                <a:ext uri="{FF2B5EF4-FFF2-40B4-BE49-F238E27FC236}">
                  <a16:creationId xmlns:a16="http://schemas.microsoft.com/office/drawing/2014/main" id="{FEF2FD5E-3D35-2EE0-8903-3925779249F1}"/>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06" name="Freeform 19">
              <a:extLst>
                <a:ext uri="{FF2B5EF4-FFF2-40B4-BE49-F238E27FC236}">
                  <a16:creationId xmlns:a16="http://schemas.microsoft.com/office/drawing/2014/main" id="{B4DC8DDE-DE7C-BFDB-E934-BEF12A3D152C}"/>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07" name="Freeform 20">
              <a:extLst>
                <a:ext uri="{FF2B5EF4-FFF2-40B4-BE49-F238E27FC236}">
                  <a16:creationId xmlns:a16="http://schemas.microsoft.com/office/drawing/2014/main" id="{1E92EFA9-6CF9-E18B-EE26-CB4CEF0EA254}"/>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08" name="Freeform 21">
              <a:extLst>
                <a:ext uri="{FF2B5EF4-FFF2-40B4-BE49-F238E27FC236}">
                  <a16:creationId xmlns:a16="http://schemas.microsoft.com/office/drawing/2014/main" id="{D88D6257-55A5-1B0D-07D1-393CFC7A2A80}"/>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09" name="Freeform 22">
              <a:extLst>
                <a:ext uri="{FF2B5EF4-FFF2-40B4-BE49-F238E27FC236}">
                  <a16:creationId xmlns:a16="http://schemas.microsoft.com/office/drawing/2014/main" id="{F0F41393-8C57-2625-703C-D67A7DF85802}"/>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210" name="Freeform 23">
              <a:extLst>
                <a:ext uri="{FF2B5EF4-FFF2-40B4-BE49-F238E27FC236}">
                  <a16:creationId xmlns:a16="http://schemas.microsoft.com/office/drawing/2014/main" id="{6FAC8189-1B5A-D722-8150-E58CC0FD1F9D}"/>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211" name="Freeform 24">
              <a:extLst>
                <a:ext uri="{FF2B5EF4-FFF2-40B4-BE49-F238E27FC236}">
                  <a16:creationId xmlns:a16="http://schemas.microsoft.com/office/drawing/2014/main" id="{CFFFD03B-F0E0-0A27-48A7-293992EDFE8F}"/>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212" name="Freeform 25">
              <a:extLst>
                <a:ext uri="{FF2B5EF4-FFF2-40B4-BE49-F238E27FC236}">
                  <a16:creationId xmlns:a16="http://schemas.microsoft.com/office/drawing/2014/main" id="{FBBF84ED-31AE-E698-75AE-5A0D50624731}"/>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213" name="Freeform 26">
              <a:extLst>
                <a:ext uri="{FF2B5EF4-FFF2-40B4-BE49-F238E27FC236}">
                  <a16:creationId xmlns:a16="http://schemas.microsoft.com/office/drawing/2014/main" id="{1C8CF628-43C6-7C52-4D17-08D43EC3BA32}"/>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214" name="Freeform 27">
              <a:extLst>
                <a:ext uri="{FF2B5EF4-FFF2-40B4-BE49-F238E27FC236}">
                  <a16:creationId xmlns:a16="http://schemas.microsoft.com/office/drawing/2014/main" id="{F8CD0FDD-C633-AEFE-6799-D9F7195C5D4F}"/>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215" name="Freeform 28">
              <a:extLst>
                <a:ext uri="{FF2B5EF4-FFF2-40B4-BE49-F238E27FC236}">
                  <a16:creationId xmlns:a16="http://schemas.microsoft.com/office/drawing/2014/main" id="{A921D198-5F53-942D-C959-64FBB4D4798C}"/>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216" name="Freeform 29">
              <a:extLst>
                <a:ext uri="{FF2B5EF4-FFF2-40B4-BE49-F238E27FC236}">
                  <a16:creationId xmlns:a16="http://schemas.microsoft.com/office/drawing/2014/main" id="{2435F101-5E4A-9E87-C4C8-7CA87F9BC93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217" name="Freeform 30">
              <a:extLst>
                <a:ext uri="{FF2B5EF4-FFF2-40B4-BE49-F238E27FC236}">
                  <a16:creationId xmlns:a16="http://schemas.microsoft.com/office/drawing/2014/main" id="{8E6D7A25-0F61-D08B-2C8A-5121B42E3713}"/>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218" name="Freeform 31">
              <a:extLst>
                <a:ext uri="{FF2B5EF4-FFF2-40B4-BE49-F238E27FC236}">
                  <a16:creationId xmlns:a16="http://schemas.microsoft.com/office/drawing/2014/main" id="{5400E254-F903-4CEF-4674-FCB1EC444DCB}"/>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219" name="Freeform 32">
              <a:extLst>
                <a:ext uri="{FF2B5EF4-FFF2-40B4-BE49-F238E27FC236}">
                  <a16:creationId xmlns:a16="http://schemas.microsoft.com/office/drawing/2014/main" id="{7D3BDD80-D3BE-D21C-7593-A1E1033FDA5A}"/>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220" name="Freeform 33">
              <a:extLst>
                <a:ext uri="{FF2B5EF4-FFF2-40B4-BE49-F238E27FC236}">
                  <a16:creationId xmlns:a16="http://schemas.microsoft.com/office/drawing/2014/main" id="{F2F481D5-4068-24B3-83EE-A0B393CDA205}"/>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221" name="Freeform 34">
              <a:extLst>
                <a:ext uri="{FF2B5EF4-FFF2-40B4-BE49-F238E27FC236}">
                  <a16:creationId xmlns:a16="http://schemas.microsoft.com/office/drawing/2014/main" id="{3CD8832C-66E2-2BAC-72C2-B949C58D44E5}"/>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222" name="Freeform 35">
              <a:extLst>
                <a:ext uri="{FF2B5EF4-FFF2-40B4-BE49-F238E27FC236}">
                  <a16:creationId xmlns:a16="http://schemas.microsoft.com/office/drawing/2014/main" id="{AF54CC12-889A-DDD4-ACF6-1F0CE40C4968}"/>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223" name="Freeform 36">
              <a:extLst>
                <a:ext uri="{FF2B5EF4-FFF2-40B4-BE49-F238E27FC236}">
                  <a16:creationId xmlns:a16="http://schemas.microsoft.com/office/drawing/2014/main" id="{9D6817D3-7353-AC55-341A-D3485B388424}"/>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224" name="Freeform 37">
              <a:extLst>
                <a:ext uri="{FF2B5EF4-FFF2-40B4-BE49-F238E27FC236}">
                  <a16:creationId xmlns:a16="http://schemas.microsoft.com/office/drawing/2014/main" id="{8C221ED9-77E5-6E88-86A0-A05C17518E27}"/>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225" name="Freeform 38">
              <a:extLst>
                <a:ext uri="{FF2B5EF4-FFF2-40B4-BE49-F238E27FC236}">
                  <a16:creationId xmlns:a16="http://schemas.microsoft.com/office/drawing/2014/main" id="{DF387FFC-9725-7F77-D701-3D90A903E64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226" name="Freeform 39">
              <a:extLst>
                <a:ext uri="{FF2B5EF4-FFF2-40B4-BE49-F238E27FC236}">
                  <a16:creationId xmlns:a16="http://schemas.microsoft.com/office/drawing/2014/main" id="{AD36CC7D-6B64-AFB6-7087-B760422D22E3}"/>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227" name="Freeform 40">
              <a:extLst>
                <a:ext uri="{FF2B5EF4-FFF2-40B4-BE49-F238E27FC236}">
                  <a16:creationId xmlns:a16="http://schemas.microsoft.com/office/drawing/2014/main" id="{78B94434-01EC-5384-4C0D-6C8FE00C7B1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228" name="Freeform 41">
              <a:extLst>
                <a:ext uri="{FF2B5EF4-FFF2-40B4-BE49-F238E27FC236}">
                  <a16:creationId xmlns:a16="http://schemas.microsoft.com/office/drawing/2014/main" id="{1DBC1F0E-AFEA-C88D-C757-C789A19E4E8F}"/>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229" name="Freeform 42">
              <a:extLst>
                <a:ext uri="{FF2B5EF4-FFF2-40B4-BE49-F238E27FC236}">
                  <a16:creationId xmlns:a16="http://schemas.microsoft.com/office/drawing/2014/main" id="{58D183EA-9A19-0A39-8AAC-9C4563C36133}"/>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230" name="Freeform 43">
              <a:extLst>
                <a:ext uri="{FF2B5EF4-FFF2-40B4-BE49-F238E27FC236}">
                  <a16:creationId xmlns:a16="http://schemas.microsoft.com/office/drawing/2014/main" id="{EEC42417-97EB-B143-3903-935EF3972B0D}"/>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231" name="Freeform 44">
              <a:extLst>
                <a:ext uri="{FF2B5EF4-FFF2-40B4-BE49-F238E27FC236}">
                  <a16:creationId xmlns:a16="http://schemas.microsoft.com/office/drawing/2014/main" id="{344B9065-0812-9C91-800F-FAEAA6E541DE}"/>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232" name="Freeform 45">
              <a:extLst>
                <a:ext uri="{FF2B5EF4-FFF2-40B4-BE49-F238E27FC236}">
                  <a16:creationId xmlns:a16="http://schemas.microsoft.com/office/drawing/2014/main" id="{CCD534CA-D513-E7AE-207C-19998BAEB690}"/>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233" name="Freeform 46">
              <a:extLst>
                <a:ext uri="{FF2B5EF4-FFF2-40B4-BE49-F238E27FC236}">
                  <a16:creationId xmlns:a16="http://schemas.microsoft.com/office/drawing/2014/main" id="{1582F4E4-7DBD-484E-F75E-62B1B32977A1}"/>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234" name="Freeform 47">
              <a:extLst>
                <a:ext uri="{FF2B5EF4-FFF2-40B4-BE49-F238E27FC236}">
                  <a16:creationId xmlns:a16="http://schemas.microsoft.com/office/drawing/2014/main" id="{25C9603A-EA42-C777-80A8-4D6D655BA729}"/>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DF4625"/>
            </a:solidFill>
            <a:ln w="2286" cap="flat">
              <a:noFill/>
              <a:prstDash val="solid"/>
              <a:miter/>
            </a:ln>
          </p:spPr>
          <p:txBody>
            <a:bodyPr rtlCol="0" anchor="ctr"/>
            <a:lstStyle/>
            <a:p>
              <a:endParaRPr lang="en-US" dirty="0"/>
            </a:p>
          </p:txBody>
        </p:sp>
        <p:sp>
          <p:nvSpPr>
            <p:cNvPr id="235" name="Freeform 48">
              <a:extLst>
                <a:ext uri="{FF2B5EF4-FFF2-40B4-BE49-F238E27FC236}">
                  <a16:creationId xmlns:a16="http://schemas.microsoft.com/office/drawing/2014/main" id="{229E7E6C-A6DD-AA71-3866-D2527DAB4964}"/>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236" name="Freeform 49">
              <a:extLst>
                <a:ext uri="{FF2B5EF4-FFF2-40B4-BE49-F238E27FC236}">
                  <a16:creationId xmlns:a16="http://schemas.microsoft.com/office/drawing/2014/main" id="{FEC36372-71F7-9F9F-AC31-10D8AB1ADC89}"/>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237" name="Freeform 50">
              <a:extLst>
                <a:ext uri="{FF2B5EF4-FFF2-40B4-BE49-F238E27FC236}">
                  <a16:creationId xmlns:a16="http://schemas.microsoft.com/office/drawing/2014/main" id="{B0D20F62-075A-6CCE-1B13-CF10C79F66CF}"/>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238" name="Freeform 51">
              <a:extLst>
                <a:ext uri="{FF2B5EF4-FFF2-40B4-BE49-F238E27FC236}">
                  <a16:creationId xmlns:a16="http://schemas.microsoft.com/office/drawing/2014/main" id="{126DFD83-5F71-19F9-346A-B4956A79FDB6}"/>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239" name="Freeform 52">
              <a:extLst>
                <a:ext uri="{FF2B5EF4-FFF2-40B4-BE49-F238E27FC236}">
                  <a16:creationId xmlns:a16="http://schemas.microsoft.com/office/drawing/2014/main" id="{77ACD7B5-9606-9FD1-A1B0-A704AF3A716C}"/>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240" name="Freeform 53">
              <a:extLst>
                <a:ext uri="{FF2B5EF4-FFF2-40B4-BE49-F238E27FC236}">
                  <a16:creationId xmlns:a16="http://schemas.microsoft.com/office/drawing/2014/main" id="{66F5DED6-BC61-3FCF-32ED-145BCFBAFCB6}"/>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241" name="Freeform 54">
              <a:extLst>
                <a:ext uri="{FF2B5EF4-FFF2-40B4-BE49-F238E27FC236}">
                  <a16:creationId xmlns:a16="http://schemas.microsoft.com/office/drawing/2014/main" id="{F942AD59-7179-D452-9A3A-D0A93338D795}"/>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05AAA3"/>
            </a:solidFill>
            <a:ln w="2286" cap="flat">
              <a:noFill/>
              <a:prstDash val="solid"/>
              <a:miter/>
            </a:ln>
          </p:spPr>
          <p:txBody>
            <a:bodyPr rtlCol="0" anchor="ctr"/>
            <a:lstStyle/>
            <a:p>
              <a:endParaRPr lang="en-US"/>
            </a:p>
          </p:txBody>
        </p:sp>
        <p:sp>
          <p:nvSpPr>
            <p:cNvPr id="242" name="Freeform 55">
              <a:extLst>
                <a:ext uri="{FF2B5EF4-FFF2-40B4-BE49-F238E27FC236}">
                  <a16:creationId xmlns:a16="http://schemas.microsoft.com/office/drawing/2014/main" id="{A9875EB0-41EA-DB2B-1699-83D2931BACBD}"/>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243" name="Freeform 56">
              <a:extLst>
                <a:ext uri="{FF2B5EF4-FFF2-40B4-BE49-F238E27FC236}">
                  <a16:creationId xmlns:a16="http://schemas.microsoft.com/office/drawing/2014/main" id="{B5E3A7B2-B3BC-A11D-1636-5FC855A54CBF}"/>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244" name="Freeform 57">
              <a:extLst>
                <a:ext uri="{FF2B5EF4-FFF2-40B4-BE49-F238E27FC236}">
                  <a16:creationId xmlns:a16="http://schemas.microsoft.com/office/drawing/2014/main" id="{E0782E29-2B47-570E-5E12-AE40ABE9DF69}"/>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245" name="Freeform 58">
              <a:extLst>
                <a:ext uri="{FF2B5EF4-FFF2-40B4-BE49-F238E27FC236}">
                  <a16:creationId xmlns:a16="http://schemas.microsoft.com/office/drawing/2014/main" id="{856DD28F-FEAF-D139-8267-0DB32268FEEB}"/>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246" name="Freeform 59">
              <a:extLst>
                <a:ext uri="{FF2B5EF4-FFF2-40B4-BE49-F238E27FC236}">
                  <a16:creationId xmlns:a16="http://schemas.microsoft.com/office/drawing/2014/main" id="{A6A8BFDD-357B-8FB3-E03B-C0750ACA3E71}"/>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247" name="Freeform 60">
              <a:extLst>
                <a:ext uri="{FF2B5EF4-FFF2-40B4-BE49-F238E27FC236}">
                  <a16:creationId xmlns:a16="http://schemas.microsoft.com/office/drawing/2014/main" id="{76A2F752-EE19-040E-597D-22166E2D6A3E}"/>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248" name="Freeform 61">
              <a:extLst>
                <a:ext uri="{FF2B5EF4-FFF2-40B4-BE49-F238E27FC236}">
                  <a16:creationId xmlns:a16="http://schemas.microsoft.com/office/drawing/2014/main" id="{FDE63203-6452-0E67-AA96-5E239874198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249" name="Freeform 62">
              <a:extLst>
                <a:ext uri="{FF2B5EF4-FFF2-40B4-BE49-F238E27FC236}">
                  <a16:creationId xmlns:a16="http://schemas.microsoft.com/office/drawing/2014/main" id="{32B6A3B8-135C-4D82-ED56-63D203F619D4}"/>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250" name="Freeform 63">
              <a:extLst>
                <a:ext uri="{FF2B5EF4-FFF2-40B4-BE49-F238E27FC236}">
                  <a16:creationId xmlns:a16="http://schemas.microsoft.com/office/drawing/2014/main" id="{E2603E46-532C-CAC0-44BF-FDF5B02D0614}"/>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251" name="Text Placeholder 8">
            <a:extLst>
              <a:ext uri="{FF2B5EF4-FFF2-40B4-BE49-F238E27FC236}">
                <a16:creationId xmlns:a16="http://schemas.microsoft.com/office/drawing/2014/main" id="{5CB7A3F1-1AC5-E8FA-69A2-DEC7A85C835A}"/>
              </a:ext>
            </a:extLst>
          </p:cNvPr>
          <p:cNvSpPr txBox="1">
            <a:spLocks/>
          </p:cNvSpPr>
          <p:nvPr/>
        </p:nvSpPr>
        <p:spPr>
          <a:xfrm>
            <a:off x="7460190" y="518455"/>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sz="4000" b="1" dirty="0"/>
              <a:t>Tips</a:t>
            </a:r>
          </a:p>
        </p:txBody>
      </p:sp>
    </p:spTree>
    <p:extLst>
      <p:ext uri="{BB962C8B-B14F-4D97-AF65-F5344CB8AC3E}">
        <p14:creationId xmlns:p14="http://schemas.microsoft.com/office/powerpoint/2010/main" val="202237063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9978FB-0025-93E5-52E7-B6CA94A98B3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0F094A0-3413-11F9-B64E-DAC7CAC6013D}"/>
              </a:ext>
            </a:extLst>
          </p:cNvPr>
          <p:cNvSpPr>
            <a:spLocks noGrp="1"/>
          </p:cNvSpPr>
          <p:nvPr>
            <p:ph type="body" sz="quarter" idx="18"/>
          </p:nvPr>
        </p:nvSpPr>
        <p:spPr>
          <a:xfrm>
            <a:off x="883440" y="1152569"/>
            <a:ext cx="10595237" cy="3849918"/>
          </a:xfrm>
        </p:spPr>
        <p:txBody>
          <a:bodyPr/>
          <a:lstStyle/>
          <a:p>
            <a:pPr marL="342900" indent="-342900">
              <a:buFont typeface="Wingdings" panose="05000000000000000000" pitchFamily="2" charset="2"/>
              <a:buChar char="q"/>
            </a:pPr>
            <a:r>
              <a:rPr lang="en-US" b="1" dirty="0"/>
              <a:t>Know </a:t>
            </a:r>
            <a:r>
              <a:rPr lang="en-US" dirty="0"/>
              <a:t>how to write </a:t>
            </a:r>
            <a:r>
              <a:rPr lang="en-US" b="1" dirty="0"/>
              <a:t>inclusive job descriptions </a:t>
            </a:r>
            <a:r>
              <a:rPr lang="en-US" dirty="0"/>
              <a:t>that attract a diverse pool of candidates by communicating role requirements effectively.</a:t>
            </a:r>
          </a:p>
          <a:p>
            <a:pPr marL="342900" indent="-342900">
              <a:buFont typeface="Wingdings" panose="05000000000000000000" pitchFamily="2" charset="2"/>
              <a:buChar char="q"/>
            </a:pPr>
            <a:r>
              <a:rPr lang="en-US" b="1" dirty="0"/>
              <a:t>Learned </a:t>
            </a:r>
            <a:r>
              <a:rPr lang="en-US" dirty="0"/>
              <a:t>how to </a:t>
            </a:r>
            <a:r>
              <a:rPr lang="en-US" b="1" dirty="0"/>
              <a:t>design and advertise inclusive job </a:t>
            </a:r>
            <a:r>
              <a:rPr lang="en-US" dirty="0"/>
              <a:t>adverts that reflect the company’s commitment to diversity and inclusivity.</a:t>
            </a:r>
          </a:p>
          <a:p>
            <a:pPr marL="342900" indent="-342900">
              <a:buFont typeface="Wingdings" panose="05000000000000000000" pitchFamily="2" charset="2"/>
              <a:buChar char="q"/>
            </a:pPr>
            <a:r>
              <a:rPr lang="en-US" b="1" dirty="0"/>
              <a:t>Know </a:t>
            </a:r>
            <a:r>
              <a:rPr lang="en-US" dirty="0"/>
              <a:t>how to develop strategies that broaden recruitment efforts through inclusive language, requirements, and targeted communication</a:t>
            </a:r>
            <a:r>
              <a:rPr lang="en-US" b="1" dirty="0"/>
              <a:t>.</a:t>
            </a:r>
          </a:p>
          <a:p>
            <a:pPr marL="342900" indent="-342900">
              <a:buFont typeface="Wingdings" panose="05000000000000000000" pitchFamily="2" charset="2"/>
              <a:buChar char="q"/>
            </a:pPr>
            <a:r>
              <a:rPr lang="en-US" b="1" dirty="0"/>
              <a:t>Know </a:t>
            </a:r>
            <a:r>
              <a:rPr lang="en-US" dirty="0"/>
              <a:t>how to enhance diversity within the workplace by attracting, engaging, and retaining candidates from diverse backgrounds.</a:t>
            </a:r>
          </a:p>
        </p:txBody>
      </p:sp>
      <p:sp>
        <p:nvSpPr>
          <p:cNvPr id="5" name="Text Placeholder 4">
            <a:extLst>
              <a:ext uri="{FF2B5EF4-FFF2-40B4-BE49-F238E27FC236}">
                <a16:creationId xmlns:a16="http://schemas.microsoft.com/office/drawing/2014/main" id="{DBA31639-E5BF-432A-3B8D-7425099C3EB1}"/>
              </a:ext>
            </a:extLst>
          </p:cNvPr>
          <p:cNvSpPr>
            <a:spLocks noGrp="1"/>
          </p:cNvSpPr>
          <p:nvPr>
            <p:ph type="body" sz="quarter" idx="16"/>
          </p:nvPr>
        </p:nvSpPr>
        <p:spPr>
          <a:xfrm>
            <a:off x="798381" y="519036"/>
            <a:ext cx="10595237" cy="803654"/>
          </a:xfrm>
        </p:spPr>
        <p:txBody>
          <a:bodyPr/>
          <a:lstStyle/>
          <a:p>
            <a:r>
              <a:rPr lang="en-IE" dirty="0"/>
              <a:t>Learning Outcomes</a:t>
            </a:r>
          </a:p>
        </p:txBody>
      </p:sp>
    </p:spTree>
    <p:extLst>
      <p:ext uri="{BB962C8B-B14F-4D97-AF65-F5344CB8AC3E}">
        <p14:creationId xmlns:p14="http://schemas.microsoft.com/office/powerpoint/2010/main" val="422845342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F3E7E-D773-4BB1-E7F0-DE798F00F384}"/>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4B4BD546-C1D0-19AE-B7A3-18183D34C702}"/>
              </a:ext>
            </a:extLst>
          </p:cNvPr>
          <p:cNvSpPr>
            <a:spLocks noGrp="1"/>
          </p:cNvSpPr>
          <p:nvPr>
            <p:ph type="body" sz="quarter" idx="19"/>
          </p:nvPr>
        </p:nvSpPr>
        <p:spPr>
          <a:xfrm>
            <a:off x="969827" y="3956331"/>
            <a:ext cx="5242714" cy="1413527"/>
          </a:xfrm>
        </p:spPr>
        <p:txBody>
          <a:bodyPr>
            <a:normAutofit/>
          </a:bodyPr>
          <a:lstStyle/>
          <a:p>
            <a:r>
              <a:rPr lang="en-US" dirty="0"/>
              <a:t>Now Move onto Module 3 Part 3 </a:t>
            </a:r>
            <a:r>
              <a:rPr lang="en-IE" sz="2800" b="0" dirty="0">
                <a:ea typeface="Calibri" panose="020F0502020204030204" pitchFamily="34" charset="0"/>
                <a:cs typeface="Times New Roman" panose="02020603050405020304" pitchFamily="18" charset="0"/>
              </a:rPr>
              <a:t>Inclusive Selection, Interviewing and Offer Strategies</a:t>
            </a:r>
            <a:endParaRPr lang="en-US" sz="2800" b="1" kern="100" dirty="0">
              <a:solidFill>
                <a:schemeClr val="bg1"/>
              </a:solidFill>
              <a:cs typeface="Times New Roman" panose="02020603050405020304" pitchFamily="18" charset="0"/>
            </a:endParaRPr>
          </a:p>
          <a:p>
            <a:endParaRPr lang="en-US" dirty="0"/>
          </a:p>
        </p:txBody>
      </p:sp>
      <p:sp>
        <p:nvSpPr>
          <p:cNvPr id="20" name="Text Placeholder 19">
            <a:extLst>
              <a:ext uri="{FF2B5EF4-FFF2-40B4-BE49-F238E27FC236}">
                <a16:creationId xmlns:a16="http://schemas.microsoft.com/office/drawing/2014/main" id="{35DC7E4B-1014-D723-0DAB-7ABACAB7CBF4}"/>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565D7367-A70B-4332-0E66-8CFA45F9326A}"/>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1ED1C60D-9F82-C8D5-B83A-06EECF84FEEE}"/>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2C215FD0-5ED7-4D11-6724-9F0D808490F2}"/>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22F84947-CBC9-94AE-61EC-57092D667083}"/>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BB7EF71E-D1C7-BD36-2892-C95A93566C4A}"/>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F89ECA4-0926-6B70-5F5A-86B7F80E2185}"/>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7A78D9D1-20CE-D8F0-5BF6-C8B210615F4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DFEC5E88-E332-5268-7FBB-4A6AC4DB2C88}"/>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43056122-C5A3-3F4D-FC13-CF15B6A56F50}"/>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8992E76C-ED2E-D37D-7C62-4EBCA400406A}"/>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E5C57D88-792F-6568-F86D-0F209B4818B4}"/>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D0C05564-E5C1-5F0E-E4FC-02A2A609496D}"/>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FD2B61E5-3D0C-4709-3847-DF5BA41FDF2A}"/>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1773B1EC-8CA4-E357-CE4D-1D9A9EA077F2}"/>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64AF0D89-3E08-168A-A364-CD49AFE7F694}"/>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51E5BDED-4F5F-35FD-91F1-41B3BC34A016}"/>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2107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7FA847-C852-719C-FFEE-057B389F6A0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21909896-729D-F7D5-90E1-BCAE8863321D}"/>
              </a:ext>
            </a:extLst>
          </p:cNvPr>
          <p:cNvSpPr>
            <a:spLocks noGrp="1"/>
          </p:cNvSpPr>
          <p:nvPr>
            <p:ph type="body" sz="quarter" idx="16"/>
          </p:nvPr>
        </p:nvSpPr>
        <p:spPr>
          <a:xfrm>
            <a:off x="4362120" y="2212407"/>
            <a:ext cx="6568150" cy="3075871"/>
          </a:xfrm>
        </p:spPr>
        <p:txBody>
          <a:bodyPr>
            <a:normAutofit fontScale="92500" lnSpcReduction="10000"/>
          </a:bodyPr>
          <a:lstStyle/>
          <a:p>
            <a:pPr>
              <a:lnSpc>
                <a:spcPct val="110000"/>
              </a:lnSpc>
            </a:pPr>
            <a:r>
              <a:rPr lang="en-US" b="1" dirty="0"/>
              <a:t>Write Inclusive Job Descriptions</a:t>
            </a:r>
          </a:p>
          <a:p>
            <a:pPr>
              <a:lnSpc>
                <a:spcPct val="110000"/>
              </a:lnSpc>
            </a:pPr>
            <a:r>
              <a:rPr lang="en-US" sz="3500" dirty="0"/>
              <a:t>Designed to attract diverse candidates through inclusive role requirements communication. </a:t>
            </a:r>
            <a:endParaRPr lang="en-IE" sz="3500" dirty="0"/>
          </a:p>
        </p:txBody>
      </p:sp>
      <p:sp>
        <p:nvSpPr>
          <p:cNvPr id="5" name="Text Placeholder 4">
            <a:extLst>
              <a:ext uri="{FF2B5EF4-FFF2-40B4-BE49-F238E27FC236}">
                <a16:creationId xmlns:a16="http://schemas.microsoft.com/office/drawing/2014/main" id="{96BA694F-75E9-10AC-0601-38C1C7D27118}"/>
              </a:ext>
            </a:extLst>
          </p:cNvPr>
          <p:cNvSpPr>
            <a:spLocks noGrp="1"/>
          </p:cNvSpPr>
          <p:nvPr>
            <p:ph type="body" sz="quarter" idx="17"/>
          </p:nvPr>
        </p:nvSpPr>
        <p:spPr>
          <a:xfrm>
            <a:off x="2738706" y="1170371"/>
            <a:ext cx="2066906" cy="583200"/>
          </a:xfrm>
        </p:spPr>
        <p:txBody>
          <a:bodyPr/>
          <a:lstStyle/>
          <a:p>
            <a:r>
              <a:rPr lang="en-IE" dirty="0"/>
              <a:t>07</a:t>
            </a:r>
          </a:p>
        </p:txBody>
      </p:sp>
      <p:sp>
        <p:nvSpPr>
          <p:cNvPr id="2" name="TextBox 1">
            <a:extLst>
              <a:ext uri="{FF2B5EF4-FFF2-40B4-BE49-F238E27FC236}">
                <a16:creationId xmlns:a16="http://schemas.microsoft.com/office/drawing/2014/main" id="{8D07A715-AF74-CA1A-37A1-CA58F882A6BE}"/>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3</a:t>
            </a:r>
          </a:p>
        </p:txBody>
      </p:sp>
    </p:spTree>
    <p:extLst>
      <p:ext uri="{BB962C8B-B14F-4D97-AF65-F5344CB8AC3E}">
        <p14:creationId xmlns:p14="http://schemas.microsoft.com/office/powerpoint/2010/main" val="1081346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C860901-FC4C-F519-95BF-ACF1162D063A}"/>
              </a:ext>
            </a:extLst>
          </p:cNvPr>
          <p:cNvSpPr txBox="1"/>
          <p:nvPr/>
        </p:nvSpPr>
        <p:spPr>
          <a:xfrm>
            <a:off x="6096000" y="419636"/>
            <a:ext cx="5791200" cy="2400657"/>
          </a:xfrm>
          <a:prstGeom prst="rect">
            <a:avLst/>
          </a:prstGeom>
          <a:noFill/>
        </p:spPr>
        <p:txBody>
          <a:bodyPr wrap="square" rtlCol="0">
            <a:spAutoFit/>
          </a:bodyPr>
          <a:lstStyle/>
          <a:p>
            <a:r>
              <a:rPr lang="en-IE" sz="5000" b="1" dirty="0">
                <a:solidFill>
                  <a:schemeClr val="bg1"/>
                </a:solidFill>
              </a:rPr>
              <a:t>Step 3 </a:t>
            </a:r>
            <a:r>
              <a:rPr lang="en-IE" sz="5000" dirty="0">
                <a:solidFill>
                  <a:schemeClr val="bg1"/>
                </a:solidFill>
              </a:rPr>
              <a:t>Write Inclusive Job Descriptions</a:t>
            </a:r>
          </a:p>
          <a:p>
            <a:endParaRPr lang="en-IE" sz="5000" dirty="0">
              <a:solidFill>
                <a:schemeClr val="bg1"/>
              </a:solidFill>
            </a:endParaRPr>
          </a:p>
        </p:txBody>
      </p:sp>
      <p:pic>
        <p:nvPicPr>
          <p:cNvPr id="6" name="Graphic 5" descr="Chevron arrows with solid fill">
            <a:extLst>
              <a:ext uri="{FF2B5EF4-FFF2-40B4-BE49-F238E27FC236}">
                <a16:creationId xmlns:a16="http://schemas.microsoft.com/office/drawing/2014/main" id="{733430E7-3977-3956-DCC0-8C266BC3342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18984" y="488985"/>
            <a:ext cx="626913" cy="626913"/>
          </a:xfrm>
          <a:prstGeom prst="rect">
            <a:avLst/>
          </a:prstGeom>
        </p:spPr>
      </p:pic>
      <p:pic>
        <p:nvPicPr>
          <p:cNvPr id="12" name="Picture Placeholder 11" descr="A group of hands holding each other's fists&#10;&#10;Description automatically generated">
            <a:extLst>
              <a:ext uri="{FF2B5EF4-FFF2-40B4-BE49-F238E27FC236}">
                <a16:creationId xmlns:a16="http://schemas.microsoft.com/office/drawing/2014/main" id="{1281F469-53FD-88AE-0B08-54566A2A0768}"/>
              </a:ext>
            </a:extLst>
          </p:cNvPr>
          <p:cNvPicPr>
            <a:picLocks noGrp="1" noChangeAspect="1"/>
          </p:cNvPicPr>
          <p:nvPr>
            <p:ph type="pic" sz="quarter" idx="44"/>
          </p:nvPr>
        </p:nvPicPr>
        <p:blipFill>
          <a:blip r:embed="rId4" cstate="email">
            <a:extLst>
              <a:ext uri="{28A0092B-C50C-407E-A947-70E740481C1C}">
                <a14:useLocalDpi xmlns:a14="http://schemas.microsoft.com/office/drawing/2010/main"/>
              </a:ext>
            </a:extLst>
          </a:blip>
          <a:srcRect t="16670" b="16670"/>
          <a:stretch>
            <a:fillRect/>
          </a:stretch>
        </p:blipFill>
        <p:spPr/>
      </p:pic>
      <p:sp>
        <p:nvSpPr>
          <p:cNvPr id="13" name="TextBox 12">
            <a:extLst>
              <a:ext uri="{FF2B5EF4-FFF2-40B4-BE49-F238E27FC236}">
                <a16:creationId xmlns:a16="http://schemas.microsoft.com/office/drawing/2014/main" id="{62BD334A-FC9A-771A-57E3-392158FCF222}"/>
              </a:ext>
            </a:extLst>
          </p:cNvPr>
          <p:cNvSpPr txBox="1"/>
          <p:nvPr/>
        </p:nvSpPr>
        <p:spPr>
          <a:xfrm>
            <a:off x="5752475" y="3811012"/>
            <a:ext cx="6134725" cy="2677656"/>
          </a:xfrm>
          <a:prstGeom prst="rect">
            <a:avLst/>
          </a:prstGeom>
          <a:noFill/>
        </p:spPr>
        <p:txBody>
          <a:bodyPr wrap="square" rtlCol="0">
            <a:spAutoFit/>
          </a:bodyPr>
          <a:lstStyle/>
          <a:p>
            <a:pPr algn="ctr"/>
            <a:r>
              <a:rPr lang="en-US" sz="2400" dirty="0">
                <a:solidFill>
                  <a:srgbClr val="083F59"/>
                </a:solidFill>
              </a:rPr>
              <a:t>Creating an inclusive job description is essential for attracting diverse talent and promoting equity in the workplace. These descriptions clearly communicate role requirements, </a:t>
            </a:r>
            <a:r>
              <a:rPr lang="en-US" sz="2400" dirty="0" err="1">
                <a:solidFill>
                  <a:srgbClr val="083F59"/>
                </a:solidFill>
              </a:rPr>
              <a:t>emphasise</a:t>
            </a:r>
            <a:r>
              <a:rPr lang="en-US" sz="2400" dirty="0">
                <a:solidFill>
                  <a:srgbClr val="083F59"/>
                </a:solidFill>
              </a:rPr>
              <a:t> the company's commitment to diversity and inclusion, and create a welcoming environment for all applicants. </a:t>
            </a:r>
            <a:endParaRPr lang="en-IE" sz="2400" dirty="0">
              <a:solidFill>
                <a:srgbClr val="083F59"/>
              </a:solidFill>
            </a:endParaRPr>
          </a:p>
        </p:txBody>
      </p:sp>
    </p:spTree>
    <p:extLst>
      <p:ext uri="{BB962C8B-B14F-4D97-AF65-F5344CB8AC3E}">
        <p14:creationId xmlns:p14="http://schemas.microsoft.com/office/powerpoint/2010/main" val="38152285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1CD78E8-D34C-9AAA-D8C9-3FA196649210}"/>
              </a:ext>
            </a:extLst>
          </p:cNvPr>
          <p:cNvSpPr>
            <a:spLocks noGrp="1"/>
          </p:cNvSpPr>
          <p:nvPr>
            <p:ph type="body" sz="quarter" idx="18"/>
          </p:nvPr>
        </p:nvSpPr>
        <p:spPr>
          <a:xfrm>
            <a:off x="798380" y="1583566"/>
            <a:ext cx="10942171" cy="3849918"/>
          </a:xfrm>
        </p:spPr>
        <p:txBody>
          <a:bodyPr/>
          <a:lstStyle/>
          <a:p>
            <a:pPr marL="342900" indent="-342900">
              <a:buClr>
                <a:srgbClr val="702E8C"/>
              </a:buClr>
              <a:buFont typeface="Wingdings" panose="05000000000000000000" pitchFamily="2" charset="2"/>
              <a:buChar char="q"/>
            </a:pPr>
            <a:r>
              <a:rPr lang="en-US" sz="2300" dirty="0">
                <a:solidFill>
                  <a:schemeClr val="bg1"/>
                </a:solidFill>
                <a:highlight>
                  <a:srgbClr val="EE1765"/>
                </a:highlight>
              </a:rPr>
              <a:t>Job Analysis </a:t>
            </a:r>
            <a:r>
              <a:rPr lang="en-US" sz="2300" dirty="0"/>
              <a:t>Begin with a thorough analysis of the role. Understand the responsibilities, required skills, and how the role contributes to the company. Use a </a:t>
            </a:r>
            <a:r>
              <a:rPr lang="en-US" sz="2300" dirty="0" err="1"/>
              <a:t>standardised</a:t>
            </a:r>
            <a:r>
              <a:rPr lang="en-US" sz="2300" dirty="0"/>
              <a:t> job title that candidates will </a:t>
            </a:r>
            <a:r>
              <a:rPr lang="en-US" sz="2300" dirty="0" err="1"/>
              <a:t>recognise</a:t>
            </a:r>
            <a:r>
              <a:rPr lang="en-US" sz="2300" dirty="0"/>
              <a:t>. </a:t>
            </a:r>
          </a:p>
          <a:p>
            <a:pPr marL="342900" indent="-342900">
              <a:buClr>
                <a:srgbClr val="702E8C"/>
              </a:buClr>
              <a:buFont typeface="Wingdings" panose="05000000000000000000" pitchFamily="2" charset="2"/>
              <a:buChar char="q"/>
            </a:pPr>
            <a:r>
              <a:rPr lang="en-US" sz="2300" dirty="0">
                <a:solidFill>
                  <a:schemeClr val="bg1"/>
                </a:solidFill>
                <a:highlight>
                  <a:srgbClr val="EE1765"/>
                </a:highlight>
              </a:rPr>
              <a:t>Identify Core Competencies </a:t>
            </a:r>
            <a:r>
              <a:rPr lang="en-US" sz="2300" dirty="0"/>
              <a:t>Focus on the key skills and competencies essential for the role rather than unnecessary qualifications that can exclude diverse candidates.</a:t>
            </a:r>
          </a:p>
          <a:p>
            <a:pPr marL="342900" indent="-342900" algn="l" fontAlgn="auto">
              <a:buClr>
                <a:srgbClr val="702E8C"/>
              </a:buClr>
              <a:buFont typeface="Wingdings" panose="05000000000000000000" pitchFamily="2" charset="2"/>
              <a:buChar char="q"/>
            </a:pPr>
            <a:r>
              <a:rPr lang="en-US" sz="2300" dirty="0">
                <a:solidFill>
                  <a:schemeClr val="bg1"/>
                </a:solidFill>
                <a:highlight>
                  <a:srgbClr val="EE1765"/>
                </a:highlight>
              </a:rPr>
              <a:t>Use an inclusive job </a:t>
            </a:r>
            <a:r>
              <a:rPr lang="en-US" sz="2300" dirty="0">
                <a:highlight>
                  <a:srgbClr val="FFFFFF"/>
                </a:highlight>
              </a:rPr>
              <a:t>that is </a:t>
            </a:r>
            <a:r>
              <a:rPr lang="en-US" sz="2300" b="0" i="0" dirty="0">
                <a:effectLst/>
                <a:highlight>
                  <a:srgbClr val="FFFFFF"/>
                </a:highlight>
              </a:rPr>
              <a:t>gender-neutral and non-discriminatory. Avoid gender-biased job titles. Refrain from ageist job titles. </a:t>
            </a:r>
            <a:r>
              <a:rPr lang="en-US" sz="2300" b="0" i="0" dirty="0" err="1">
                <a:effectLst/>
                <a:highlight>
                  <a:srgbClr val="FFFFFF"/>
                </a:highlight>
              </a:rPr>
              <a:t>Opt</a:t>
            </a:r>
            <a:r>
              <a:rPr lang="en-US" sz="2300" b="0" i="0" dirty="0">
                <a:effectLst/>
                <a:highlight>
                  <a:srgbClr val="FFFFFF"/>
                </a:highlight>
              </a:rPr>
              <a:t> for skill-based job titles instead.</a:t>
            </a:r>
          </a:p>
          <a:p>
            <a:pPr marL="342900" indent="-342900">
              <a:buClr>
                <a:schemeClr val="tx1">
                  <a:lumMod val="50000"/>
                </a:schemeClr>
              </a:buClr>
              <a:buFont typeface="Wingdings" panose="05000000000000000000" pitchFamily="2" charset="2"/>
              <a:buChar char="q"/>
            </a:pPr>
            <a:r>
              <a:rPr lang="en-US" sz="2300" dirty="0">
                <a:solidFill>
                  <a:schemeClr val="bg1"/>
                </a:solidFill>
                <a:highlight>
                  <a:srgbClr val="EE1765"/>
                </a:highlight>
              </a:rPr>
              <a:t>Clear criteria </a:t>
            </a:r>
            <a:r>
              <a:rPr lang="en-US" sz="2300" dirty="0"/>
              <a:t>Outline the duties and responsibilities of the role. Clearly, identify ‘desirable’ and ‘essential’ criteria so applicants can easily identify what skills and information are needed and so they can tailor their application.</a:t>
            </a:r>
          </a:p>
          <a:p>
            <a:pPr marL="342900" indent="-342900">
              <a:buClr>
                <a:schemeClr val="tx1">
                  <a:lumMod val="50000"/>
                </a:schemeClr>
              </a:buClr>
              <a:buFont typeface="Wingdings" panose="05000000000000000000" pitchFamily="2" charset="2"/>
              <a:buChar char="q"/>
            </a:pPr>
            <a:r>
              <a:rPr lang="en-US" sz="2300" dirty="0">
                <a:solidFill>
                  <a:schemeClr val="bg1"/>
                </a:solidFill>
                <a:highlight>
                  <a:srgbClr val="EE1765"/>
                </a:highlight>
              </a:rPr>
              <a:t>Remove non-essential criteria</a:t>
            </a:r>
            <a:r>
              <a:rPr lang="en-US" sz="2300" dirty="0">
                <a:solidFill>
                  <a:schemeClr val="bg1"/>
                </a:solidFill>
              </a:rPr>
              <a:t> </a:t>
            </a:r>
            <a:r>
              <a:rPr lang="en-US" sz="2300" dirty="0"/>
              <a:t>as it might deter applicants. </a:t>
            </a:r>
            <a:r>
              <a:rPr lang="en-US" sz="2300" dirty="0" err="1"/>
              <a:t>Emphasise</a:t>
            </a:r>
            <a:r>
              <a:rPr lang="en-US" sz="2300" dirty="0"/>
              <a:t> skills rather than formal qualifications. e.g., some skills can be taught on the job or experience using specific software. Focus on essential qualifications needed for the job. </a:t>
            </a:r>
          </a:p>
          <a:p>
            <a:pPr marL="342900" indent="-342900">
              <a:buClr>
                <a:srgbClr val="702E8C"/>
              </a:buClr>
              <a:buFont typeface="Wingdings" panose="05000000000000000000" pitchFamily="2" charset="2"/>
              <a:buChar char="q"/>
            </a:pPr>
            <a:endParaRPr lang="en-US" sz="2300" dirty="0"/>
          </a:p>
          <a:p>
            <a:pPr marL="342900" indent="-342900">
              <a:buClr>
                <a:srgbClr val="702E8C"/>
              </a:buClr>
              <a:buFont typeface="Wingdings" panose="05000000000000000000" pitchFamily="2" charset="2"/>
              <a:buChar char="q"/>
            </a:pPr>
            <a:endParaRPr lang="en-US" sz="2300" dirty="0"/>
          </a:p>
        </p:txBody>
      </p:sp>
      <p:pic>
        <p:nvPicPr>
          <p:cNvPr id="7" name="Graphic 6" descr="Chevron arrows with solid fill">
            <a:extLst>
              <a:ext uri="{FF2B5EF4-FFF2-40B4-BE49-F238E27FC236}">
                <a16:creationId xmlns:a16="http://schemas.microsoft.com/office/drawing/2014/main" id="{28940997-A304-2C53-B4D0-767737AEEEE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95414" y="694782"/>
            <a:ext cx="520661" cy="520661"/>
          </a:xfrm>
          <a:prstGeom prst="rect">
            <a:avLst/>
          </a:prstGeom>
        </p:spPr>
      </p:pic>
      <p:sp>
        <p:nvSpPr>
          <p:cNvPr id="8" name="Round Diagonal Corner Rectangle 9">
            <a:extLst>
              <a:ext uri="{FF2B5EF4-FFF2-40B4-BE49-F238E27FC236}">
                <a16:creationId xmlns:a16="http://schemas.microsoft.com/office/drawing/2014/main" id="{047B0335-B017-D174-D324-904D5473F61F}"/>
              </a:ext>
            </a:extLst>
          </p:cNvPr>
          <p:cNvSpPr/>
          <p:nvPr/>
        </p:nvSpPr>
        <p:spPr>
          <a:xfrm rot="16200000">
            <a:off x="835870" y="-69384"/>
            <a:ext cx="1105664" cy="203445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DA0B433F-821F-1E85-1D02-D25160973EDC}"/>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
        <p:nvSpPr>
          <p:cNvPr id="10" name="Text Placeholder 1">
            <a:extLst>
              <a:ext uri="{FF2B5EF4-FFF2-40B4-BE49-F238E27FC236}">
                <a16:creationId xmlns:a16="http://schemas.microsoft.com/office/drawing/2014/main" id="{E3AEA8A3-AAF1-2EA9-FC14-2D23720DC53A}"/>
              </a:ext>
            </a:extLst>
          </p:cNvPr>
          <p:cNvSpPr txBox="1">
            <a:spLocks/>
          </p:cNvSpPr>
          <p:nvPr/>
        </p:nvSpPr>
        <p:spPr>
          <a:xfrm>
            <a:off x="2989511" y="611890"/>
            <a:ext cx="9131688" cy="68644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3200" dirty="0">
                <a:solidFill>
                  <a:srgbClr val="EE1765"/>
                </a:solidFill>
              </a:rPr>
              <a:t>Inclusive Job Description</a:t>
            </a:r>
          </a:p>
          <a:p>
            <a:pPr marL="0" indent="0">
              <a:lnSpc>
                <a:spcPct val="100000"/>
              </a:lnSpc>
              <a:spcBef>
                <a:spcPts val="0"/>
              </a:spcBef>
            </a:pPr>
            <a:r>
              <a:rPr lang="en-IE" sz="2800" b="1" dirty="0">
                <a:solidFill>
                  <a:srgbClr val="702E8C"/>
                </a:solidFill>
              </a:rPr>
              <a:t>Step 1 </a:t>
            </a:r>
            <a:r>
              <a:rPr lang="en-IE" sz="2800" dirty="0">
                <a:solidFill>
                  <a:srgbClr val="702E8C"/>
                </a:solidFill>
              </a:rPr>
              <a:t>Understand the Role &amp; Use Clear Criteria</a:t>
            </a:r>
          </a:p>
        </p:txBody>
      </p:sp>
    </p:spTree>
    <p:extLst>
      <p:ext uri="{BB962C8B-B14F-4D97-AF65-F5344CB8AC3E}">
        <p14:creationId xmlns:p14="http://schemas.microsoft.com/office/powerpoint/2010/main" val="4220218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lowchart: Alternate Process 3">
            <a:extLst>
              <a:ext uri="{FF2B5EF4-FFF2-40B4-BE49-F238E27FC236}">
                <a16:creationId xmlns:a16="http://schemas.microsoft.com/office/drawing/2014/main" id="{6E053BE3-24F5-2D3C-5CC8-FCC965A4CBA1}"/>
              </a:ext>
            </a:extLst>
          </p:cNvPr>
          <p:cNvSpPr/>
          <p:nvPr/>
        </p:nvSpPr>
        <p:spPr>
          <a:xfrm>
            <a:off x="503207" y="1057430"/>
            <a:ext cx="4258573" cy="4907687"/>
          </a:xfrm>
          <a:prstGeom prst="flowChartAlternateProcess">
            <a:avLst/>
          </a:prstGeom>
          <a:solidFill>
            <a:srgbClr val="D11C5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2" name="Text Placeholder 1">
            <a:extLst>
              <a:ext uri="{FF2B5EF4-FFF2-40B4-BE49-F238E27FC236}">
                <a16:creationId xmlns:a16="http://schemas.microsoft.com/office/drawing/2014/main" id="{499CE36F-B031-5ABB-6D33-50BAEE5FCE80}"/>
              </a:ext>
            </a:extLst>
          </p:cNvPr>
          <p:cNvSpPr>
            <a:spLocks noGrp="1"/>
          </p:cNvSpPr>
          <p:nvPr>
            <p:ph type="body" sz="quarter" idx="18"/>
          </p:nvPr>
        </p:nvSpPr>
        <p:spPr>
          <a:xfrm>
            <a:off x="719804" y="1390803"/>
            <a:ext cx="3825377" cy="4330365"/>
          </a:xfrm>
        </p:spPr>
        <p:txBody>
          <a:bodyPr/>
          <a:lstStyle/>
          <a:p>
            <a:pPr marL="0" indent="0" algn="ctr"/>
            <a:r>
              <a:rPr lang="en-US" sz="2200" b="0" i="0" dirty="0">
                <a:solidFill>
                  <a:schemeClr val="bg1"/>
                </a:solidFill>
                <a:effectLst/>
              </a:rPr>
              <a:t>Research shows that women are less likely to apply to job posts if they don’t meet 100% of the requirements listed; men apply when they meet just 60% of the listed requirements. The fewer requirements you have, the less likely qualified candidates will apply. So, leave out nice-to-haves and stick to the most important requirements. Interviewing will allow you to discover the extras!</a:t>
            </a:r>
            <a:endParaRPr lang="en-IE" sz="2200" dirty="0">
              <a:solidFill>
                <a:schemeClr val="bg1"/>
              </a:solidFill>
            </a:endParaRPr>
          </a:p>
        </p:txBody>
      </p:sp>
      <p:sp>
        <p:nvSpPr>
          <p:cNvPr id="3" name="Text Placeholder 2">
            <a:extLst>
              <a:ext uri="{FF2B5EF4-FFF2-40B4-BE49-F238E27FC236}">
                <a16:creationId xmlns:a16="http://schemas.microsoft.com/office/drawing/2014/main" id="{EF1A7465-D911-9EAB-63D6-B683949D03A4}"/>
              </a:ext>
            </a:extLst>
          </p:cNvPr>
          <p:cNvSpPr>
            <a:spLocks noGrp="1"/>
          </p:cNvSpPr>
          <p:nvPr>
            <p:ph type="body" sz="quarter" idx="16"/>
          </p:nvPr>
        </p:nvSpPr>
        <p:spPr>
          <a:xfrm>
            <a:off x="798381" y="299976"/>
            <a:ext cx="10595237" cy="803654"/>
          </a:xfrm>
        </p:spPr>
        <p:txBody>
          <a:bodyPr anchor="ctr"/>
          <a:lstStyle/>
          <a:p>
            <a:pPr algn="ctr"/>
            <a:r>
              <a:rPr lang="en-IE" sz="3200" b="0" dirty="0">
                <a:solidFill>
                  <a:srgbClr val="1C94CA"/>
                </a:solidFill>
              </a:rPr>
              <a:t>Keep the Requirements as Few as Possible </a:t>
            </a:r>
          </a:p>
        </p:txBody>
      </p:sp>
      <p:pic>
        <p:nvPicPr>
          <p:cNvPr id="9218" name="Picture 2" descr="Geckoboard">
            <a:extLst>
              <a:ext uri="{FF2B5EF4-FFF2-40B4-BE49-F238E27FC236}">
                <a16:creationId xmlns:a16="http://schemas.microsoft.com/office/drawing/2014/main" id="{F709A6EB-620F-0396-6BDA-7CD394CD68D0}"/>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l="5797" r="5064"/>
          <a:stretch/>
        </p:blipFill>
        <p:spPr bwMode="auto">
          <a:xfrm>
            <a:off x="4822167" y="1103630"/>
            <a:ext cx="7004648" cy="48196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87A002F-30DD-846F-0252-2DCF3C1504FE}"/>
              </a:ext>
            </a:extLst>
          </p:cNvPr>
          <p:cNvSpPr txBox="1"/>
          <p:nvPr/>
        </p:nvSpPr>
        <p:spPr>
          <a:xfrm>
            <a:off x="4922806" y="6404312"/>
            <a:ext cx="2346385"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Homerun</a:t>
            </a:r>
            <a:endParaRPr lang="en-IE" dirty="0">
              <a:solidFill>
                <a:schemeClr val="bg1"/>
              </a:solidFill>
            </a:endParaRPr>
          </a:p>
        </p:txBody>
      </p:sp>
    </p:spTree>
    <p:extLst>
      <p:ext uri="{BB962C8B-B14F-4D97-AF65-F5344CB8AC3E}">
        <p14:creationId xmlns:p14="http://schemas.microsoft.com/office/powerpoint/2010/main" val="421589401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25310</TotalTime>
  <Words>6632</Words>
  <Application>Microsoft Office PowerPoint</Application>
  <PresentationFormat>Widescreen</PresentationFormat>
  <Paragraphs>498</Paragraphs>
  <Slides>52</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52</vt:i4>
      </vt:variant>
    </vt:vector>
  </HeadingPairs>
  <TitlesOfParts>
    <vt:vector size="65" baseType="lpstr">
      <vt:lpstr>Abadi</vt:lpstr>
      <vt:lpstr>Aptos</vt:lpstr>
      <vt:lpstr>Arial</vt:lpstr>
      <vt:lpstr>Calibri</vt:lpstr>
      <vt:lpstr>Calibri </vt:lpstr>
      <vt:lpstr>GT America</vt:lpstr>
      <vt:lpstr>Montserrat</vt:lpstr>
      <vt:lpstr>Montserrat Light</vt:lpstr>
      <vt:lpstr>Open Sans</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632</cp:revision>
  <dcterms:created xsi:type="dcterms:W3CDTF">2020-10-14T13:32:04Z</dcterms:created>
  <dcterms:modified xsi:type="dcterms:W3CDTF">2025-06-11T11:20:18Z</dcterms:modified>
</cp:coreProperties>
</file>